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0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32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6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39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94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10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9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4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79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92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8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CFEAD-DA87-4360-BE76-4324239C785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6DEC6-3224-4506-BFA2-CA7FA32E0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3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81" y="11394"/>
            <a:ext cx="3649663" cy="6858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923928" y="93276"/>
            <a:ext cx="5112568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Vagan Terziyan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doing round-the-World trip</a:t>
            </a:r>
          </a:p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by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Nordic Walking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4302731" y="2420888"/>
            <a:ext cx="4104456" cy="4092051"/>
            <a:chOff x="2483768" y="1124744"/>
            <a:chExt cx="3456384" cy="340086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83768" y="1124744"/>
              <a:ext cx="3456384" cy="340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2"/>
            <p:cNvSpPr txBox="1">
              <a:spLocks noChangeArrowheads="1"/>
            </p:cNvSpPr>
            <p:nvPr/>
          </p:nvSpPr>
          <p:spPr bwMode="auto">
            <a:xfrm>
              <a:off x="3635896" y="3573016"/>
              <a:ext cx="1512474" cy="306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fi-FI" sz="1800" b="1" dirty="0">
                  <a:sym typeface="Symbol" pitchFamily="18" charset="2"/>
                </a:rPr>
                <a:t> </a:t>
              </a:r>
              <a:r>
                <a:rPr lang="en-US" altLang="fi-FI" sz="1800" b="1" dirty="0"/>
                <a:t>40 </a:t>
              </a:r>
              <a:r>
                <a:rPr lang="en-US" altLang="fi-FI" sz="1800" b="1" dirty="0" smtClean="0"/>
                <a:t>075 </a:t>
              </a:r>
              <a:r>
                <a:rPr lang="en-US" altLang="fi-FI" sz="1800" b="1" dirty="0"/>
                <a:t>km</a:t>
              </a:r>
            </a:p>
          </p:txBody>
        </p:sp>
        <p:sp>
          <p:nvSpPr>
            <p:cNvPr id="9" name="Curved Left Arrow 8"/>
            <p:cNvSpPr/>
            <p:nvPr/>
          </p:nvSpPr>
          <p:spPr>
            <a:xfrm rot="5400000">
              <a:off x="3990475" y="1772547"/>
              <a:ext cx="503302" cy="3097568"/>
            </a:xfrm>
            <a:prstGeom prst="curved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Curved Left Arrow 9"/>
            <p:cNvSpPr/>
            <p:nvPr/>
          </p:nvSpPr>
          <p:spPr>
            <a:xfrm rot="5400000" flipH="1" flipV="1">
              <a:off x="4031755" y="800872"/>
              <a:ext cx="503301" cy="3024535"/>
            </a:xfrm>
            <a:prstGeom prst="curvedLeftArrow">
              <a:avLst/>
            </a:prstGeom>
            <a:solidFill>
              <a:srgbClr val="EAB5B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47864" y="1628800"/>
              <a:ext cx="532801" cy="57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5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779911" y="2636912"/>
              <a:ext cx="751041" cy="897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6615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485486"/>
              </p:ext>
            </p:extLst>
          </p:nvPr>
        </p:nvGraphicFramePr>
        <p:xfrm>
          <a:off x="4511304" y="908201"/>
          <a:ext cx="4392612" cy="4915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0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18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573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002060"/>
                          </a:solidFill>
                        </a:rPr>
                        <a:t>Year</a:t>
                      </a:r>
                      <a:endParaRPr lang="en-US" sz="180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>
                          <a:solidFill>
                            <a:srgbClr val="002060"/>
                          </a:solidFill>
                        </a:rPr>
                        <a:t>Distance (km)</a:t>
                      </a:r>
                      <a:endParaRPr lang="en-US" sz="1800" baseline="0" dirty="0">
                        <a:solidFill>
                          <a:srgbClr val="002060"/>
                        </a:solidFill>
                      </a:endParaRPr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Dec. 2008  – May 2010 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2 500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June 2010  – May 2011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2 500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June 2011  – May 2012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/>
                        <a:t>3 660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June 2012  – May 2013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3 340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June </a:t>
                      </a:r>
                      <a:r>
                        <a:rPr lang="en-US" sz="1800" smtClean="0"/>
                        <a:t>2013  – </a:t>
                      </a:r>
                      <a:r>
                        <a:rPr lang="en-US" sz="1800" dirty="0" smtClean="0"/>
                        <a:t>May 2014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3 400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June 2014  – May 2015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4 100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June 2015 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–</a:t>
                      </a:r>
                      <a:r>
                        <a:rPr lang="en-US" sz="1800" baseline="0" dirty="0" smtClean="0"/>
                        <a:t> May 2016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4 000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June 2016  – May 2017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4 000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June 2017  – May 2018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   3 500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June 2018  – May 2019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4 500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657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June 2019  – 7 Nov 2020 </a:t>
                      </a: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4 575</a:t>
                      </a:r>
                      <a:endParaRPr lang="en-US" sz="1800" dirty="0"/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3624212894"/>
                  </a:ext>
                </a:extLst>
              </a:tr>
              <a:tr h="396356"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:      12 years</a:t>
                      </a:r>
                      <a:endParaRPr lang="en-US" sz="2000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3" marB="4573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*** </a:t>
                      </a:r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</a:rPr>
                        <a:t>40 075*</a:t>
                      </a:r>
                      <a:endParaRPr lang="en-US" sz="2000" b="1" i="0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91443" marR="91443" marT="45733" marB="45733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335355" y="6525344"/>
            <a:ext cx="28086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Sanya active: </a:t>
            </a:r>
            <a:r>
              <a:rPr lang="en-US" altLang="fi-FI" sz="1200" b="1" dirty="0">
                <a:sym typeface="Symbol" panose="05050102010706020507" pitchFamily="18" charset="2"/>
              </a:rPr>
              <a:t> </a:t>
            </a:r>
            <a:r>
              <a:rPr lang="en-US" altLang="en-US" sz="1200" dirty="0" smtClean="0"/>
              <a:t>25 </a:t>
            </a:r>
            <a:r>
              <a:rPr lang="en-US" altLang="en-US" sz="1200" dirty="0"/>
              <a:t>000* </a:t>
            </a:r>
            <a:r>
              <a:rPr lang="en-US" altLang="en-US" sz="1200" dirty="0" smtClean="0"/>
              <a:t>(31.12.2021)</a:t>
            </a:r>
            <a:endParaRPr lang="ru-RU" alt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192636" y="889191"/>
            <a:ext cx="3888432" cy="7694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ash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I DID THIS !!!</a:t>
            </a:r>
            <a:endParaRPr lang="en-US" sz="4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95536" y="2132856"/>
            <a:ext cx="3600400" cy="3528392"/>
            <a:chOff x="395536" y="2132856"/>
            <a:chExt cx="3600400" cy="3528392"/>
          </a:xfrm>
        </p:grpSpPr>
        <p:grpSp>
          <p:nvGrpSpPr>
            <p:cNvPr id="8" name="Group 12"/>
            <p:cNvGrpSpPr>
              <a:grpSpLocks/>
            </p:cNvGrpSpPr>
            <p:nvPr/>
          </p:nvGrpSpPr>
          <p:grpSpPr bwMode="auto">
            <a:xfrm>
              <a:off x="395536" y="2132856"/>
              <a:ext cx="3600400" cy="3528392"/>
              <a:chOff x="2483768" y="1124744"/>
              <a:chExt cx="3456384" cy="3400860"/>
            </a:xfrm>
          </p:grpSpPr>
          <p:pic>
            <p:nvPicPr>
              <p:cNvPr id="9" name="Picture 2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83768" y="1124744"/>
                <a:ext cx="3456384" cy="34008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" name="Curved Left Arrow 10"/>
              <p:cNvSpPr/>
              <p:nvPr/>
            </p:nvSpPr>
            <p:spPr>
              <a:xfrm rot="5400000">
                <a:off x="3990475" y="1772547"/>
                <a:ext cx="503302" cy="3097568"/>
              </a:xfrm>
              <a:prstGeom prst="curvedLef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Curved Left Arrow 11"/>
              <p:cNvSpPr/>
              <p:nvPr/>
            </p:nvSpPr>
            <p:spPr>
              <a:xfrm rot="5400000" flipH="1" flipV="1">
                <a:off x="4031755" y="800872"/>
                <a:ext cx="503301" cy="3024535"/>
              </a:xfrm>
              <a:prstGeom prst="curvedLeftArrow">
                <a:avLst/>
              </a:prstGeom>
              <a:solidFill>
                <a:srgbClr val="EAB5B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pic>
            <p:nvPicPr>
              <p:cNvPr id="13" name="Picture 4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47864" y="1628800"/>
                <a:ext cx="532801" cy="576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4" name="Picture 5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3779911" y="2636912"/>
                <a:ext cx="751041" cy="89765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5" name="TextBox 2"/>
            <p:cNvSpPr txBox="1">
              <a:spLocks noChangeArrowheads="1"/>
            </p:cNvSpPr>
            <p:nvPr/>
          </p:nvSpPr>
          <p:spPr bwMode="auto">
            <a:xfrm>
              <a:off x="1471009" y="4700566"/>
              <a:ext cx="15123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fi-FI" sz="1800" b="1" dirty="0">
                  <a:sym typeface="Symbol" panose="05050102010706020507" pitchFamily="18" charset="2"/>
                </a:rPr>
                <a:t> </a:t>
              </a:r>
              <a:r>
                <a:rPr lang="en-US" altLang="fi-FI" sz="1800" b="1" dirty="0"/>
                <a:t>40 075 km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360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15253" y="2227740"/>
            <a:ext cx="4379902" cy="3778081"/>
            <a:chOff x="3740083" y="3155460"/>
            <a:chExt cx="3941424" cy="333375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0083" y="3155460"/>
              <a:ext cx="3790950" cy="3333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5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6408429" y="3698912"/>
              <a:ext cx="1273078" cy="1515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6"/>
          <p:cNvSpPr/>
          <p:nvPr/>
        </p:nvSpPr>
        <p:spPr>
          <a:xfrm>
            <a:off x="45512" y="78732"/>
            <a:ext cx="9036496" cy="107721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prstDash val="sysDash"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My contribution to the Nordic Walking Theory</a:t>
            </a:r>
          </a:p>
          <a:p>
            <a:pPr algn="ctr"/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(based on my personal experience)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07904" y="1246961"/>
            <a:ext cx="5374104" cy="1477328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your aim is </a:t>
            </a:r>
            <a:r>
              <a:rPr lang="en-US" b="1" dirty="0">
                <a:solidFill>
                  <a:srgbClr val="0070C0"/>
                </a:solidFill>
              </a:rPr>
              <a:t>to loose some extra weight</a:t>
            </a:r>
            <a:r>
              <a:rPr lang="en-US" dirty="0" smtClean="0"/>
              <a:t>, then you must walk (if your health allows, of course) with the speed equal to at least </a:t>
            </a:r>
            <a:r>
              <a:rPr lang="en-US" b="1" dirty="0" smtClean="0">
                <a:solidFill>
                  <a:srgbClr val="0070C0"/>
                </a:solidFill>
              </a:rPr>
              <a:t>your-height/per-second</a:t>
            </a:r>
            <a:r>
              <a:rPr lang="en-US" dirty="0" smtClean="0"/>
              <a:t> and during about </a:t>
            </a:r>
            <a:r>
              <a:rPr lang="en-US" b="1" dirty="0">
                <a:solidFill>
                  <a:srgbClr val="0070C0"/>
                </a:solidFill>
              </a:rPr>
              <a:t>1.5 - 2.5 hours per exercise</a:t>
            </a:r>
            <a:r>
              <a:rPr lang="en-US" dirty="0" smtClean="0"/>
              <a:t>. Good to collect in average about </a:t>
            </a:r>
            <a:r>
              <a:rPr lang="en-US" b="1" dirty="0">
                <a:solidFill>
                  <a:srgbClr val="0070C0"/>
                </a:solidFill>
              </a:rPr>
              <a:t>10 km </a:t>
            </a:r>
            <a:r>
              <a:rPr lang="en-US" b="1" dirty="0" smtClean="0">
                <a:solidFill>
                  <a:srgbClr val="0070C0"/>
                </a:solidFill>
              </a:rPr>
              <a:t>per-day </a:t>
            </a:r>
            <a:r>
              <a:rPr lang="en-US" dirty="0" smtClean="0"/>
              <a:t>during the year.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4005064"/>
            <a:ext cx="4105077" cy="222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003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193</Words>
  <Application>Microsoft Office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Symbol</vt:lpstr>
      <vt:lpstr>Office Theme</vt:lpstr>
      <vt:lpstr>PowerPoint Presentation</vt:lpstr>
      <vt:lpstr>PowerPoint Presentation</vt:lpstr>
      <vt:lpstr>PowerPoint Presentation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Terziyan Vagan</dc:creator>
  <cp:lastModifiedBy>Terziyan, Vagan</cp:lastModifiedBy>
  <cp:revision>11</cp:revision>
  <dcterms:created xsi:type="dcterms:W3CDTF">2018-02-05T12:54:05Z</dcterms:created>
  <dcterms:modified xsi:type="dcterms:W3CDTF">2021-12-14T11:39:05Z</dcterms:modified>
</cp:coreProperties>
</file>