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 id="2147483674" r:id="rId3"/>
    <p:sldMasterId id="2147483676" r:id="rId4"/>
    <p:sldMasterId id="2147483678" r:id="rId5"/>
    <p:sldMasterId id="2147483680" r:id="rId6"/>
    <p:sldMasterId id="2147483682" r:id="rId7"/>
    <p:sldMasterId id="2147483684" r:id="rId8"/>
    <p:sldMasterId id="2147483686" r:id="rId9"/>
    <p:sldMasterId id="2147483688" r:id="rId10"/>
    <p:sldMasterId id="2147483690" r:id="rId11"/>
    <p:sldMasterId id="2147483692" r:id="rId12"/>
    <p:sldMasterId id="2147483694" r:id="rId13"/>
    <p:sldMasterId id="2147483696" r:id="rId14"/>
    <p:sldMasterId id="2147483698" r:id="rId15"/>
    <p:sldMasterId id="2147483700" r:id="rId16"/>
    <p:sldMasterId id="2147483702" r:id="rId17"/>
  </p:sldMasterIdLst>
  <p:notesMasterIdLst>
    <p:notesMasterId r:id="rId96"/>
  </p:notesMasterIdLst>
  <p:sldIdLst>
    <p:sldId id="355" r:id="rId18"/>
    <p:sldId id="351" r:id="rId19"/>
    <p:sldId id="352" r:id="rId20"/>
    <p:sldId id="353" r:id="rId21"/>
    <p:sldId id="354" r:id="rId22"/>
    <p:sldId id="405" r:id="rId23"/>
    <p:sldId id="350" r:id="rId24"/>
    <p:sldId id="348" r:id="rId25"/>
    <p:sldId id="349" r:id="rId26"/>
    <p:sldId id="357" r:id="rId27"/>
    <p:sldId id="358" r:id="rId28"/>
    <p:sldId id="359" r:id="rId29"/>
    <p:sldId id="258" r:id="rId30"/>
    <p:sldId id="356" r:id="rId31"/>
    <p:sldId id="265" r:id="rId32"/>
    <p:sldId id="268" r:id="rId33"/>
    <p:sldId id="269" r:id="rId34"/>
    <p:sldId id="270" r:id="rId35"/>
    <p:sldId id="338" r:id="rId36"/>
    <p:sldId id="343" r:id="rId37"/>
    <p:sldId id="272" r:id="rId38"/>
    <p:sldId id="360" r:id="rId39"/>
    <p:sldId id="361" r:id="rId40"/>
    <p:sldId id="362" r:id="rId41"/>
    <p:sldId id="363" r:id="rId42"/>
    <p:sldId id="364" r:id="rId43"/>
    <p:sldId id="365" r:id="rId44"/>
    <p:sldId id="366" r:id="rId45"/>
    <p:sldId id="367" r:id="rId46"/>
    <p:sldId id="368" r:id="rId47"/>
    <p:sldId id="369" r:id="rId48"/>
    <p:sldId id="370" r:id="rId49"/>
    <p:sldId id="371" r:id="rId50"/>
    <p:sldId id="372" r:id="rId51"/>
    <p:sldId id="373" r:id="rId52"/>
    <p:sldId id="374" r:id="rId53"/>
    <p:sldId id="375" r:id="rId54"/>
    <p:sldId id="376" r:id="rId55"/>
    <p:sldId id="377" r:id="rId56"/>
    <p:sldId id="378" r:id="rId57"/>
    <p:sldId id="379" r:id="rId58"/>
    <p:sldId id="380" r:id="rId59"/>
    <p:sldId id="381" r:id="rId60"/>
    <p:sldId id="382" r:id="rId61"/>
    <p:sldId id="383" r:id="rId62"/>
    <p:sldId id="385" r:id="rId63"/>
    <p:sldId id="396" r:id="rId64"/>
    <p:sldId id="397" r:id="rId65"/>
    <p:sldId id="398" r:id="rId66"/>
    <p:sldId id="399" r:id="rId67"/>
    <p:sldId id="401" r:id="rId68"/>
    <p:sldId id="403" r:id="rId69"/>
    <p:sldId id="400" r:id="rId70"/>
    <p:sldId id="404" r:id="rId71"/>
    <p:sldId id="406" r:id="rId72"/>
    <p:sldId id="279" r:id="rId73"/>
    <p:sldId id="316" r:id="rId74"/>
    <p:sldId id="336" r:id="rId75"/>
    <p:sldId id="320" r:id="rId76"/>
    <p:sldId id="306" r:id="rId77"/>
    <p:sldId id="337" r:id="rId78"/>
    <p:sldId id="321" r:id="rId79"/>
    <p:sldId id="322" r:id="rId80"/>
    <p:sldId id="323" r:id="rId81"/>
    <p:sldId id="324" r:id="rId82"/>
    <p:sldId id="325" r:id="rId83"/>
    <p:sldId id="402" r:id="rId84"/>
    <p:sldId id="329" r:id="rId85"/>
    <p:sldId id="330" r:id="rId86"/>
    <p:sldId id="331" r:id="rId87"/>
    <p:sldId id="339" r:id="rId88"/>
    <p:sldId id="334" r:id="rId89"/>
    <p:sldId id="341" r:id="rId90"/>
    <p:sldId id="340" r:id="rId91"/>
    <p:sldId id="407" r:id="rId92"/>
    <p:sldId id="408" r:id="rId93"/>
    <p:sldId id="409" r:id="rId94"/>
    <p:sldId id="295" r:id="rId95"/>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25" autoAdjust="0"/>
    <p:restoredTop sz="99598" autoAdjust="0"/>
  </p:normalViewPr>
  <p:slideViewPr>
    <p:cSldViewPr snapToGrid="0">
      <p:cViewPr varScale="1">
        <p:scale>
          <a:sx n="126" d="100"/>
          <a:sy n="126" d="100"/>
        </p:scale>
        <p:origin x="936" y="1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0" Type="http://schemas.openxmlformats.org/officeDocument/2006/relationships/slide" Target="slides/slide63.xml"/><Relationship Id="rId85"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C473DA-DC2C-49CE-8100-84663D901B0A}" type="datetimeFigureOut">
              <a:rPr lang="zh-TW" altLang="en-US" smtClean="0"/>
              <a:t>2024/3/15</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F65742-51E4-418D-8157-79EC9C21EBA9}" type="slidenum">
              <a:rPr lang="zh-TW" altLang="en-US" smtClean="0"/>
              <a:t>‹#›</a:t>
            </a:fld>
            <a:endParaRPr lang="zh-TW" altLang="en-US"/>
          </a:p>
        </p:txBody>
      </p:sp>
    </p:spTree>
    <p:extLst>
      <p:ext uri="{BB962C8B-B14F-4D97-AF65-F5344CB8AC3E}">
        <p14:creationId xmlns:p14="http://schemas.microsoft.com/office/powerpoint/2010/main" val="978051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t>2</a:t>
            </a:fld>
            <a:endParaRPr lang="zh-TW" altLang="en-US"/>
          </a:p>
        </p:txBody>
      </p:sp>
    </p:spTree>
    <p:extLst>
      <p:ext uri="{BB962C8B-B14F-4D97-AF65-F5344CB8AC3E}">
        <p14:creationId xmlns:p14="http://schemas.microsoft.com/office/powerpoint/2010/main" val="3230867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solidFill>
                  <a:prstClr val="black"/>
                </a:solidFill>
              </a:rPr>
              <a:pPr/>
              <a:t>22</a:t>
            </a:fld>
            <a:endParaRPr lang="zh-TW" altLang="en-US">
              <a:solidFill>
                <a:prstClr val="black"/>
              </a:solidFill>
            </a:endParaRPr>
          </a:p>
        </p:txBody>
      </p:sp>
    </p:spTree>
    <p:extLst>
      <p:ext uri="{BB962C8B-B14F-4D97-AF65-F5344CB8AC3E}">
        <p14:creationId xmlns:p14="http://schemas.microsoft.com/office/powerpoint/2010/main" val="468406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solidFill>
                  <a:prstClr val="black"/>
                </a:solidFill>
              </a:rPr>
              <a:pPr/>
              <a:t>23</a:t>
            </a:fld>
            <a:endParaRPr lang="zh-TW" altLang="en-US">
              <a:solidFill>
                <a:prstClr val="black"/>
              </a:solidFill>
            </a:endParaRPr>
          </a:p>
        </p:txBody>
      </p:sp>
    </p:spTree>
    <p:extLst>
      <p:ext uri="{BB962C8B-B14F-4D97-AF65-F5344CB8AC3E}">
        <p14:creationId xmlns:p14="http://schemas.microsoft.com/office/powerpoint/2010/main" val="776425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solidFill>
                  <a:prstClr val="black"/>
                </a:solidFill>
              </a:rPr>
              <a:pPr/>
              <a:t>24</a:t>
            </a:fld>
            <a:endParaRPr lang="zh-TW" altLang="en-US">
              <a:solidFill>
                <a:prstClr val="black"/>
              </a:solidFill>
            </a:endParaRPr>
          </a:p>
        </p:txBody>
      </p:sp>
    </p:spTree>
    <p:extLst>
      <p:ext uri="{BB962C8B-B14F-4D97-AF65-F5344CB8AC3E}">
        <p14:creationId xmlns:p14="http://schemas.microsoft.com/office/powerpoint/2010/main" val="3686553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solidFill>
                  <a:prstClr val="black"/>
                </a:solidFill>
              </a:rPr>
              <a:pPr/>
              <a:t>25</a:t>
            </a:fld>
            <a:endParaRPr lang="zh-TW" altLang="en-US">
              <a:solidFill>
                <a:prstClr val="black"/>
              </a:solidFill>
            </a:endParaRPr>
          </a:p>
        </p:txBody>
      </p:sp>
    </p:spTree>
    <p:extLst>
      <p:ext uri="{BB962C8B-B14F-4D97-AF65-F5344CB8AC3E}">
        <p14:creationId xmlns:p14="http://schemas.microsoft.com/office/powerpoint/2010/main" val="2121217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solidFill>
                  <a:prstClr val="black"/>
                </a:solidFill>
              </a:rPr>
              <a:pPr/>
              <a:t>26</a:t>
            </a:fld>
            <a:endParaRPr lang="zh-TW" altLang="en-US">
              <a:solidFill>
                <a:prstClr val="black"/>
              </a:solidFill>
            </a:endParaRPr>
          </a:p>
        </p:txBody>
      </p:sp>
    </p:spTree>
    <p:extLst>
      <p:ext uri="{BB962C8B-B14F-4D97-AF65-F5344CB8AC3E}">
        <p14:creationId xmlns:p14="http://schemas.microsoft.com/office/powerpoint/2010/main" val="1169195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solidFill>
                  <a:prstClr val="black"/>
                </a:solidFill>
              </a:rPr>
              <a:pPr/>
              <a:t>27</a:t>
            </a:fld>
            <a:endParaRPr lang="zh-TW" altLang="en-US">
              <a:solidFill>
                <a:prstClr val="black"/>
              </a:solidFill>
            </a:endParaRPr>
          </a:p>
        </p:txBody>
      </p:sp>
    </p:spTree>
    <p:extLst>
      <p:ext uri="{BB962C8B-B14F-4D97-AF65-F5344CB8AC3E}">
        <p14:creationId xmlns:p14="http://schemas.microsoft.com/office/powerpoint/2010/main" val="204037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solidFill>
                  <a:prstClr val="black"/>
                </a:solidFill>
              </a:rPr>
              <a:pPr/>
              <a:t>28</a:t>
            </a:fld>
            <a:endParaRPr lang="zh-TW" altLang="en-US">
              <a:solidFill>
                <a:prstClr val="black"/>
              </a:solidFill>
            </a:endParaRPr>
          </a:p>
        </p:txBody>
      </p:sp>
    </p:spTree>
    <p:extLst>
      <p:ext uri="{BB962C8B-B14F-4D97-AF65-F5344CB8AC3E}">
        <p14:creationId xmlns:p14="http://schemas.microsoft.com/office/powerpoint/2010/main" val="3852423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solidFill>
                  <a:prstClr val="black"/>
                </a:solidFill>
              </a:rPr>
              <a:pPr/>
              <a:t>29</a:t>
            </a:fld>
            <a:endParaRPr lang="zh-TW" altLang="en-US">
              <a:solidFill>
                <a:prstClr val="black"/>
              </a:solidFill>
            </a:endParaRPr>
          </a:p>
        </p:txBody>
      </p:sp>
    </p:spTree>
    <p:extLst>
      <p:ext uri="{BB962C8B-B14F-4D97-AF65-F5344CB8AC3E}">
        <p14:creationId xmlns:p14="http://schemas.microsoft.com/office/powerpoint/2010/main" val="444943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solidFill>
                  <a:prstClr val="black"/>
                </a:solidFill>
              </a:rPr>
              <a:pPr/>
              <a:t>30</a:t>
            </a:fld>
            <a:endParaRPr lang="zh-TW" altLang="en-US">
              <a:solidFill>
                <a:prstClr val="black"/>
              </a:solidFill>
            </a:endParaRPr>
          </a:p>
        </p:txBody>
      </p:sp>
    </p:spTree>
    <p:extLst>
      <p:ext uri="{BB962C8B-B14F-4D97-AF65-F5344CB8AC3E}">
        <p14:creationId xmlns:p14="http://schemas.microsoft.com/office/powerpoint/2010/main" val="3154093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solidFill>
                  <a:prstClr val="black"/>
                </a:solidFill>
              </a:rPr>
              <a:pPr/>
              <a:t>32</a:t>
            </a:fld>
            <a:endParaRPr lang="zh-TW" altLang="en-US">
              <a:solidFill>
                <a:prstClr val="black"/>
              </a:solidFill>
            </a:endParaRPr>
          </a:p>
        </p:txBody>
      </p:sp>
    </p:spTree>
    <p:extLst>
      <p:ext uri="{BB962C8B-B14F-4D97-AF65-F5344CB8AC3E}">
        <p14:creationId xmlns:p14="http://schemas.microsoft.com/office/powerpoint/2010/main" val="152496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F65742-51E4-418D-8157-79EC9C21EBA9}" type="slidenum">
              <a:rPr lang="zh-TW" altLang="en-US" smtClean="0"/>
              <a:t>8</a:t>
            </a:fld>
            <a:endParaRPr lang="zh-TW" altLang="en-US"/>
          </a:p>
        </p:txBody>
      </p:sp>
    </p:spTree>
    <p:extLst>
      <p:ext uri="{BB962C8B-B14F-4D97-AF65-F5344CB8AC3E}">
        <p14:creationId xmlns:p14="http://schemas.microsoft.com/office/powerpoint/2010/main" val="1718289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solidFill>
                  <a:prstClr val="black"/>
                </a:solidFill>
              </a:rPr>
              <a:pPr/>
              <a:t>33</a:t>
            </a:fld>
            <a:endParaRPr lang="zh-TW" altLang="en-US">
              <a:solidFill>
                <a:prstClr val="black"/>
              </a:solidFill>
            </a:endParaRPr>
          </a:p>
        </p:txBody>
      </p:sp>
    </p:spTree>
    <p:extLst>
      <p:ext uri="{BB962C8B-B14F-4D97-AF65-F5344CB8AC3E}">
        <p14:creationId xmlns:p14="http://schemas.microsoft.com/office/powerpoint/2010/main" val="1896204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t>56</a:t>
            </a:fld>
            <a:endParaRPr lang="zh-TW" altLang="en-US"/>
          </a:p>
        </p:txBody>
      </p:sp>
    </p:spTree>
    <p:extLst>
      <p:ext uri="{BB962C8B-B14F-4D97-AF65-F5344CB8AC3E}">
        <p14:creationId xmlns:p14="http://schemas.microsoft.com/office/powerpoint/2010/main" val="3111415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t>57</a:t>
            </a:fld>
            <a:endParaRPr lang="zh-TW" altLang="en-US"/>
          </a:p>
        </p:txBody>
      </p:sp>
    </p:spTree>
    <p:extLst>
      <p:ext uri="{BB962C8B-B14F-4D97-AF65-F5344CB8AC3E}">
        <p14:creationId xmlns:p14="http://schemas.microsoft.com/office/powerpoint/2010/main" val="4058440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t>58</a:t>
            </a:fld>
            <a:endParaRPr lang="zh-TW" altLang="en-US"/>
          </a:p>
        </p:txBody>
      </p:sp>
    </p:spTree>
    <p:extLst>
      <p:ext uri="{BB962C8B-B14F-4D97-AF65-F5344CB8AC3E}">
        <p14:creationId xmlns:p14="http://schemas.microsoft.com/office/powerpoint/2010/main" val="443067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t>59</a:t>
            </a:fld>
            <a:endParaRPr lang="zh-TW" altLang="en-US"/>
          </a:p>
        </p:txBody>
      </p:sp>
    </p:spTree>
    <p:extLst>
      <p:ext uri="{BB962C8B-B14F-4D97-AF65-F5344CB8AC3E}">
        <p14:creationId xmlns:p14="http://schemas.microsoft.com/office/powerpoint/2010/main" val="3778587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t>60</a:t>
            </a:fld>
            <a:endParaRPr lang="zh-TW" altLang="en-US"/>
          </a:p>
        </p:txBody>
      </p:sp>
    </p:spTree>
    <p:extLst>
      <p:ext uri="{BB962C8B-B14F-4D97-AF65-F5344CB8AC3E}">
        <p14:creationId xmlns:p14="http://schemas.microsoft.com/office/powerpoint/2010/main" val="1749201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t>61</a:t>
            </a:fld>
            <a:endParaRPr lang="zh-TW" altLang="en-US"/>
          </a:p>
        </p:txBody>
      </p:sp>
    </p:spTree>
    <p:extLst>
      <p:ext uri="{BB962C8B-B14F-4D97-AF65-F5344CB8AC3E}">
        <p14:creationId xmlns:p14="http://schemas.microsoft.com/office/powerpoint/2010/main" val="3788640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t>68</a:t>
            </a:fld>
            <a:endParaRPr lang="zh-TW" altLang="en-US"/>
          </a:p>
        </p:txBody>
      </p:sp>
    </p:spTree>
    <p:extLst>
      <p:ext uri="{BB962C8B-B14F-4D97-AF65-F5344CB8AC3E}">
        <p14:creationId xmlns:p14="http://schemas.microsoft.com/office/powerpoint/2010/main" val="3131494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t>70</a:t>
            </a:fld>
            <a:endParaRPr lang="zh-TW" altLang="en-US"/>
          </a:p>
        </p:txBody>
      </p:sp>
    </p:spTree>
    <p:extLst>
      <p:ext uri="{BB962C8B-B14F-4D97-AF65-F5344CB8AC3E}">
        <p14:creationId xmlns:p14="http://schemas.microsoft.com/office/powerpoint/2010/main" val="1065459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t>72</a:t>
            </a:fld>
            <a:endParaRPr lang="zh-TW" altLang="en-US"/>
          </a:p>
        </p:txBody>
      </p:sp>
    </p:spTree>
    <p:extLst>
      <p:ext uri="{BB962C8B-B14F-4D97-AF65-F5344CB8AC3E}">
        <p14:creationId xmlns:p14="http://schemas.microsoft.com/office/powerpoint/2010/main" val="765319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F65742-51E4-418D-8157-79EC9C21EBA9}" type="slidenum">
              <a:rPr lang="zh-TW" altLang="en-US" smtClean="0"/>
              <a:t>9</a:t>
            </a:fld>
            <a:endParaRPr lang="zh-TW" altLang="en-US"/>
          </a:p>
        </p:txBody>
      </p:sp>
    </p:spTree>
    <p:extLst>
      <p:ext uri="{BB962C8B-B14F-4D97-AF65-F5344CB8AC3E}">
        <p14:creationId xmlns:p14="http://schemas.microsoft.com/office/powerpoint/2010/main" val="3446845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t>74</a:t>
            </a:fld>
            <a:endParaRPr lang="zh-TW" altLang="en-US"/>
          </a:p>
        </p:txBody>
      </p:sp>
    </p:spTree>
    <p:extLst>
      <p:ext uri="{BB962C8B-B14F-4D97-AF65-F5344CB8AC3E}">
        <p14:creationId xmlns:p14="http://schemas.microsoft.com/office/powerpoint/2010/main" val="320142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t>13</a:t>
            </a:fld>
            <a:endParaRPr lang="zh-TW" altLang="en-US"/>
          </a:p>
        </p:txBody>
      </p:sp>
    </p:spTree>
    <p:extLst>
      <p:ext uri="{BB962C8B-B14F-4D97-AF65-F5344CB8AC3E}">
        <p14:creationId xmlns:p14="http://schemas.microsoft.com/office/powerpoint/2010/main" val="238319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t>15</a:t>
            </a:fld>
            <a:endParaRPr lang="zh-TW" altLang="en-US"/>
          </a:p>
        </p:txBody>
      </p:sp>
    </p:spTree>
    <p:extLst>
      <p:ext uri="{BB962C8B-B14F-4D97-AF65-F5344CB8AC3E}">
        <p14:creationId xmlns:p14="http://schemas.microsoft.com/office/powerpoint/2010/main" val="1411587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t>18</a:t>
            </a:fld>
            <a:endParaRPr lang="zh-TW" altLang="en-US"/>
          </a:p>
        </p:txBody>
      </p:sp>
    </p:spTree>
    <p:extLst>
      <p:ext uri="{BB962C8B-B14F-4D97-AF65-F5344CB8AC3E}">
        <p14:creationId xmlns:p14="http://schemas.microsoft.com/office/powerpoint/2010/main" val="3682276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t>19</a:t>
            </a:fld>
            <a:endParaRPr lang="zh-TW" altLang="en-US"/>
          </a:p>
        </p:txBody>
      </p:sp>
    </p:spTree>
    <p:extLst>
      <p:ext uri="{BB962C8B-B14F-4D97-AF65-F5344CB8AC3E}">
        <p14:creationId xmlns:p14="http://schemas.microsoft.com/office/powerpoint/2010/main" val="667613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t>20</a:t>
            </a:fld>
            <a:endParaRPr lang="zh-TW" altLang="en-US"/>
          </a:p>
        </p:txBody>
      </p:sp>
    </p:spTree>
    <p:extLst>
      <p:ext uri="{BB962C8B-B14F-4D97-AF65-F5344CB8AC3E}">
        <p14:creationId xmlns:p14="http://schemas.microsoft.com/office/powerpoint/2010/main" val="3030271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0F65742-51E4-418D-8157-79EC9C21EBA9}" type="slidenum">
              <a:rPr lang="zh-TW" altLang="en-US" smtClean="0"/>
              <a:t>21</a:t>
            </a:fld>
            <a:endParaRPr lang="zh-TW" altLang="en-US"/>
          </a:p>
        </p:txBody>
      </p:sp>
    </p:spTree>
    <p:extLst>
      <p:ext uri="{BB962C8B-B14F-4D97-AF65-F5344CB8AC3E}">
        <p14:creationId xmlns:p14="http://schemas.microsoft.com/office/powerpoint/2010/main" val="496577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5553BA75-A6C4-42BC-93A9-FDBDD7DC5929}" type="datetimeFigureOut">
              <a:rPr lang="zh-TW" altLang="en-US" smtClean="0"/>
              <a:t>2024/3/15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3E1210A-507C-4437-AA0C-8F61DBA8D02E}" type="slidenum">
              <a:rPr lang="zh-TW" altLang="en-US" smtClean="0"/>
              <a:t>‹#›</a:t>
            </a:fld>
            <a:endParaRPr lang="zh-TW" altLang="en-US"/>
          </a:p>
        </p:txBody>
      </p:sp>
    </p:spTree>
    <p:extLst>
      <p:ext uri="{BB962C8B-B14F-4D97-AF65-F5344CB8AC3E}">
        <p14:creationId xmlns:p14="http://schemas.microsoft.com/office/powerpoint/2010/main" val="1836268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53BA75-A6C4-42BC-93A9-FDBDD7DC5929}" type="datetimeFigureOut">
              <a:rPr lang="zh-TW" altLang="en-US" smtClean="0"/>
              <a:t>2024/3/15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3E1210A-507C-4437-AA0C-8F61DBA8D02E}" type="slidenum">
              <a:rPr lang="zh-TW" altLang="en-US" smtClean="0"/>
              <a:t>‹#›</a:t>
            </a:fld>
            <a:endParaRPr lang="zh-TW" altLang="en-US"/>
          </a:p>
        </p:txBody>
      </p:sp>
    </p:spTree>
    <p:extLst>
      <p:ext uri="{BB962C8B-B14F-4D97-AF65-F5344CB8AC3E}">
        <p14:creationId xmlns:p14="http://schemas.microsoft.com/office/powerpoint/2010/main" val="4041596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53BA75-A6C4-42BC-93A9-FDBDD7DC5929}" type="datetimeFigureOut">
              <a:rPr lang="zh-TW" altLang="en-US" smtClean="0"/>
              <a:t>2024/3/15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3E1210A-507C-4437-AA0C-8F61DBA8D02E}" type="slidenum">
              <a:rPr lang="zh-TW" altLang="en-US" smtClean="0"/>
              <a:t>‹#›</a:t>
            </a:fld>
            <a:endParaRPr lang="zh-TW" altLang="en-US"/>
          </a:p>
        </p:txBody>
      </p:sp>
    </p:spTree>
    <p:extLst>
      <p:ext uri="{BB962C8B-B14F-4D97-AF65-F5344CB8AC3E}">
        <p14:creationId xmlns:p14="http://schemas.microsoft.com/office/powerpoint/2010/main" val="2579937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82236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82236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82236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82236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82236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82236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82236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82236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53BA75-A6C4-42BC-93A9-FDBDD7DC5929}" type="datetimeFigureOut">
              <a:rPr lang="zh-TW" altLang="en-US" smtClean="0"/>
              <a:t>2024/3/15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3E1210A-507C-4437-AA0C-8F61DBA8D02E}" type="slidenum">
              <a:rPr lang="zh-TW" altLang="en-US" smtClean="0"/>
              <a:t>‹#›</a:t>
            </a:fld>
            <a:endParaRPr lang="zh-TW" altLang="en-US"/>
          </a:p>
        </p:txBody>
      </p:sp>
    </p:spTree>
    <p:extLst>
      <p:ext uri="{BB962C8B-B14F-4D97-AF65-F5344CB8AC3E}">
        <p14:creationId xmlns:p14="http://schemas.microsoft.com/office/powerpoint/2010/main" val="2982236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36268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82236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82236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82236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82236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822365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82236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82236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5553BA75-A6C4-42BC-93A9-FDBDD7DC5929}" type="datetimeFigureOut">
              <a:rPr lang="zh-TW" altLang="en-US" smtClean="0"/>
              <a:t>2024/3/15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3E1210A-507C-4437-AA0C-8F61DBA8D02E}" type="slidenum">
              <a:rPr lang="zh-TW" altLang="en-US" smtClean="0"/>
              <a:t>‹#›</a:t>
            </a:fld>
            <a:endParaRPr lang="zh-TW" altLang="en-US"/>
          </a:p>
        </p:txBody>
      </p:sp>
    </p:spTree>
    <p:extLst>
      <p:ext uri="{BB962C8B-B14F-4D97-AF65-F5344CB8AC3E}">
        <p14:creationId xmlns:p14="http://schemas.microsoft.com/office/powerpoint/2010/main" val="168708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5553BA75-A6C4-42BC-93A9-FDBDD7DC5929}" type="datetimeFigureOut">
              <a:rPr lang="zh-TW" altLang="en-US" smtClean="0"/>
              <a:t>2024/3/15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23E1210A-507C-4437-AA0C-8F61DBA8D02E}" type="slidenum">
              <a:rPr lang="zh-TW" altLang="en-US" smtClean="0"/>
              <a:t>‹#›</a:t>
            </a:fld>
            <a:endParaRPr lang="zh-TW" altLang="en-US"/>
          </a:p>
        </p:txBody>
      </p:sp>
    </p:spTree>
    <p:extLst>
      <p:ext uri="{BB962C8B-B14F-4D97-AF65-F5344CB8AC3E}">
        <p14:creationId xmlns:p14="http://schemas.microsoft.com/office/powerpoint/2010/main" val="917675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5553BA75-A6C4-42BC-93A9-FDBDD7DC5929}" type="datetimeFigureOut">
              <a:rPr lang="zh-TW" altLang="en-US" smtClean="0"/>
              <a:t>2024/3/15</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23E1210A-507C-4437-AA0C-8F61DBA8D02E}" type="slidenum">
              <a:rPr lang="zh-TW" altLang="en-US" smtClean="0"/>
              <a:t>‹#›</a:t>
            </a:fld>
            <a:endParaRPr lang="zh-TW" altLang="en-US"/>
          </a:p>
        </p:txBody>
      </p:sp>
    </p:spTree>
    <p:extLst>
      <p:ext uri="{BB962C8B-B14F-4D97-AF65-F5344CB8AC3E}">
        <p14:creationId xmlns:p14="http://schemas.microsoft.com/office/powerpoint/2010/main" val="2209513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5553BA75-A6C4-42BC-93A9-FDBDD7DC5929}" type="datetimeFigureOut">
              <a:rPr lang="zh-TW" altLang="en-US" smtClean="0"/>
              <a:t>2024/3/15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23E1210A-507C-4437-AA0C-8F61DBA8D02E}" type="slidenum">
              <a:rPr lang="zh-TW" altLang="en-US" smtClean="0"/>
              <a:t>‹#›</a:t>
            </a:fld>
            <a:endParaRPr lang="zh-TW" altLang="en-US"/>
          </a:p>
        </p:txBody>
      </p:sp>
    </p:spTree>
    <p:extLst>
      <p:ext uri="{BB962C8B-B14F-4D97-AF65-F5344CB8AC3E}">
        <p14:creationId xmlns:p14="http://schemas.microsoft.com/office/powerpoint/2010/main" val="759835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3BA75-A6C4-42BC-93A9-FDBDD7DC5929}" type="datetimeFigureOut">
              <a:rPr lang="zh-TW" altLang="en-US" smtClean="0"/>
              <a:t>2024/3/15</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23E1210A-507C-4437-AA0C-8F61DBA8D02E}" type="slidenum">
              <a:rPr lang="zh-TW" altLang="en-US" smtClean="0"/>
              <a:t>‹#›</a:t>
            </a:fld>
            <a:endParaRPr lang="zh-TW" altLang="en-US"/>
          </a:p>
        </p:txBody>
      </p:sp>
    </p:spTree>
    <p:extLst>
      <p:ext uri="{BB962C8B-B14F-4D97-AF65-F5344CB8AC3E}">
        <p14:creationId xmlns:p14="http://schemas.microsoft.com/office/powerpoint/2010/main" val="642451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5553BA75-A6C4-42BC-93A9-FDBDD7DC5929}" type="datetimeFigureOut">
              <a:rPr lang="zh-TW" altLang="en-US" smtClean="0"/>
              <a:t>2024/3/15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23E1210A-507C-4437-AA0C-8F61DBA8D02E}" type="slidenum">
              <a:rPr lang="zh-TW" altLang="en-US" smtClean="0"/>
              <a:t>‹#›</a:t>
            </a:fld>
            <a:endParaRPr lang="zh-TW" altLang="en-US"/>
          </a:p>
        </p:txBody>
      </p:sp>
    </p:spTree>
    <p:extLst>
      <p:ext uri="{BB962C8B-B14F-4D97-AF65-F5344CB8AC3E}">
        <p14:creationId xmlns:p14="http://schemas.microsoft.com/office/powerpoint/2010/main" val="2929932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5553BA75-A6C4-42BC-93A9-FDBDD7DC5929}" type="datetimeFigureOut">
              <a:rPr lang="zh-TW" altLang="en-US" smtClean="0"/>
              <a:t>2024/3/15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23E1210A-507C-4437-AA0C-8F61DBA8D02E}" type="slidenum">
              <a:rPr lang="zh-TW" altLang="en-US" smtClean="0"/>
              <a:t>‹#›</a:t>
            </a:fld>
            <a:endParaRPr lang="zh-TW" altLang="en-US"/>
          </a:p>
        </p:txBody>
      </p:sp>
    </p:spTree>
    <p:extLst>
      <p:ext uri="{BB962C8B-B14F-4D97-AF65-F5344CB8AC3E}">
        <p14:creationId xmlns:p14="http://schemas.microsoft.com/office/powerpoint/2010/main" val="2820048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BA75-A6C4-42BC-93A9-FDBDD7DC5929}" type="datetimeFigureOut">
              <a:rPr lang="zh-TW" altLang="en-US" smtClean="0"/>
              <a:t>2024/3/15</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1210A-507C-4437-AA0C-8F61DBA8D02E}" type="slidenum">
              <a:rPr lang="zh-TW" altLang="en-US" smtClean="0"/>
              <a:t>‹#›</a:t>
            </a:fld>
            <a:endParaRPr lang="zh-TW" altLang="en-US"/>
          </a:p>
        </p:txBody>
      </p:sp>
    </p:spTree>
    <p:extLst>
      <p:ext uri="{BB962C8B-B14F-4D97-AF65-F5344CB8AC3E}">
        <p14:creationId xmlns:p14="http://schemas.microsoft.com/office/powerpoint/2010/main" val="2426172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26172774"/>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26172774"/>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26172774"/>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26172774"/>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26172774"/>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26172774"/>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26172774"/>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26172774"/>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2617277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26172774"/>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26172774"/>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26172774"/>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26172774"/>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26172774"/>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26172774"/>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BA75-A6C4-42BC-93A9-FDBDD7DC5929}"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1210A-507C-4437-AA0C-8F61DBA8D02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26172774"/>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eech.ee.ntu.edu.tw/~tlkagk/courses_MLSD15_2.html" TargetMode="Externa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eech.ee.ntu.edu.tw/~tlkagk/courses_MLSD15_2.html" TargetMode="Externa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38.wmf"/><Relationship Id="rId3" Type="http://schemas.openxmlformats.org/officeDocument/2006/relationships/image" Target="../media/image33.wmf"/><Relationship Id="rId7" Type="http://schemas.openxmlformats.org/officeDocument/2006/relationships/image" Target="../media/image35.wmf"/><Relationship Id="rId12" Type="http://schemas.openxmlformats.org/officeDocument/2006/relationships/oleObject" Target="../embeddings/oleObject6.bin"/><Relationship Id="rId2" Type="http://schemas.openxmlformats.org/officeDocument/2006/relationships/oleObject" Target="../embeddings/oleObject1.bin"/><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image" Target="../media/image37.wmf"/><Relationship Id="rId5" Type="http://schemas.openxmlformats.org/officeDocument/2006/relationships/image" Target="../media/image34.wmf"/><Relationship Id="rId15" Type="http://schemas.openxmlformats.org/officeDocument/2006/relationships/image" Target="../media/image31.png"/><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36.wmf"/><Relationship Id="rId14" Type="http://schemas.openxmlformats.org/officeDocument/2006/relationships/hyperlink" Target="http://speech.ee.ntu.edu.tw/~tlkagk/courses_MLSD15_2.html"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10.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31.png"/><Relationship Id="rId4" Type="http://schemas.openxmlformats.org/officeDocument/2006/relationships/image" Target="../media/image212.png"/><Relationship Id="rId9" Type="http://schemas.openxmlformats.org/officeDocument/2006/relationships/hyperlink" Target="http://speech.ee.ntu.edu.tw/~tlkagk/courses_MLSD15_2.html"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70.png"/><Relationship Id="rId7" Type="http://schemas.openxmlformats.org/officeDocument/2006/relationships/image" Target="../media/image1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32.png"/><Relationship Id="rId5" Type="http://schemas.openxmlformats.org/officeDocument/2006/relationships/image" Target="../media/image90.png"/><Relationship Id="rId10" Type="http://schemas.openxmlformats.org/officeDocument/2006/relationships/image" Target="../media/image31.png"/><Relationship Id="rId4" Type="http://schemas.openxmlformats.org/officeDocument/2006/relationships/image" Target="../media/image80.png"/><Relationship Id="rId9" Type="http://schemas.openxmlformats.org/officeDocument/2006/relationships/hyperlink" Target="http://speech.ee.ntu.edu.tw/~tlkagk/courses_MLSD15_2.html"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peech.ee.ntu.edu.tw/~tlkagk/courses_MLSD15_2.html" TargetMode="External"/><Relationship Id="rId3" Type="http://schemas.openxmlformats.org/officeDocument/2006/relationships/image" Target="../media/image80.png"/><Relationship Id="rId7" Type="http://schemas.openxmlformats.org/officeDocument/2006/relationships/image" Target="../media/image120.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00.png"/><Relationship Id="rId10" Type="http://schemas.openxmlformats.org/officeDocument/2006/relationships/image" Target="../media/image32.png"/><Relationship Id="rId4" Type="http://schemas.openxmlformats.org/officeDocument/2006/relationships/image" Target="../media/image90.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hyperlink" Target="http://speech.ee.ntu.edu.tw/~tlkagk/courses_MLSD15_2.html" TargetMode="External"/><Relationship Id="rId3" Type="http://schemas.openxmlformats.org/officeDocument/2006/relationships/image" Target="../media/image80.png"/><Relationship Id="rId7" Type="http://schemas.openxmlformats.org/officeDocument/2006/relationships/image" Target="../media/image120.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00.png"/><Relationship Id="rId10" Type="http://schemas.openxmlformats.org/officeDocument/2006/relationships/image" Target="../media/image32.png"/><Relationship Id="rId4" Type="http://schemas.openxmlformats.org/officeDocument/2006/relationships/image" Target="../media/image90.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hyperlink" Target="http://speech.ee.ntu.edu.tw/~tlkagk/courses_MLSD15_2.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hyperlink" Target="http://speech.ee.ntu.edu.tw/~tlkagk/courses_MLSD15_2.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hyperlink" Target="https://ai.it.jyu.fi/vagan/DL4CC.html" TargetMode="External"/><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peech.ee.ntu.edu.tw/~tlkagk/courses_MLSD15_2.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peech.ee.ntu.edu.tw/~tlkagk/courses_MLSD15_2.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peech.ee.ntu.edu.tw/~tlkagk/courses_MLSD15_2.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peech.ee.ntu.edu.tw/~tlkagk/courses_MLSD15_2.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peech.ee.ntu.edu.tw/~tlkagk/courses_MLSD15_2.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peech.ee.ntu.edu.tw/~tlkagk/courses_MLSD15_2.html"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0.pn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3.png"/><Relationship Id="rId11" Type="http://schemas.openxmlformats.org/officeDocument/2006/relationships/image" Target="../media/image32.png"/><Relationship Id="rId5" Type="http://schemas.openxmlformats.org/officeDocument/2006/relationships/image" Target="../media/image213.png"/><Relationship Id="rId10" Type="http://schemas.openxmlformats.org/officeDocument/2006/relationships/image" Target="../media/image31.png"/><Relationship Id="rId4" Type="http://schemas.openxmlformats.org/officeDocument/2006/relationships/image" Target="../media/image110.png"/><Relationship Id="rId9" Type="http://schemas.openxmlformats.org/officeDocument/2006/relationships/hyperlink" Target="http://speech.ee.ntu.edu.tw/~tlkagk/courses_MLSD15_2.html"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0.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hyperlink" Target="http://speech.ee.ntu.edu.tw/~tlkagk/courses_MLSD15_2.html" TargetMode="External"/><Relationship Id="rId5" Type="http://schemas.openxmlformats.org/officeDocument/2006/relationships/image" Target="../media/image71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32.png"/><Relationship Id="rId3" Type="http://schemas.openxmlformats.org/officeDocument/2006/relationships/image" Target="../media/image260.png"/><Relationship Id="rId7" Type="http://schemas.openxmlformats.org/officeDocument/2006/relationships/image" Target="../media/image10.png"/><Relationship Id="rId12"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92.png"/><Relationship Id="rId11" Type="http://schemas.openxmlformats.org/officeDocument/2006/relationships/hyperlink" Target="http://speech.ee.ntu.edu.tw/~tlkagk/courses_MLSD15_2.html" TargetMode="External"/><Relationship Id="rId5" Type="http://schemas.openxmlformats.org/officeDocument/2006/relationships/image" Target="../media/image810.png"/><Relationship Id="rId10" Type="http://schemas.openxmlformats.org/officeDocument/2006/relationships/image" Target="../media/image14.png"/><Relationship Id="rId4" Type="http://schemas.openxmlformats.org/officeDocument/2006/relationships/image" Target="../media/image49.png"/><Relationship Id="rId9" Type="http://schemas.openxmlformats.org/officeDocument/2006/relationships/image" Target="../media/image121.png"/></Relationships>
</file>

<file path=ppt/slides/_rels/slide29.xml.rels><?xml version="1.0" encoding="UTF-8" standalone="yes"?>
<Relationships xmlns="http://schemas.openxmlformats.org/package/2006/relationships"><Relationship Id="rId3" Type="http://schemas.openxmlformats.org/officeDocument/2006/relationships/hyperlink" Target="http://speech.ee.ntu.edu.tw/~tlkagk/courses_MLSD15_2.html"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7.png"/><Relationship Id="rId7" Type="http://schemas.openxmlformats.org/officeDocument/2006/relationships/hyperlink" Target="http://www.33rdsquare.com/2016/11/artificial-intelligence-can-now-read.html" TargetMode="External"/><Relationship Id="rId2" Type="http://schemas.openxmlformats.org/officeDocument/2006/relationships/hyperlink" Target="http://speech.ee.ntu.edu.tw/~tlkagk/courses_MLSD15_2.html"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leonardoaraujosantos.gitbooks.io/artificial-inteligence/content/recurrent_neural_networks.html" TargetMode="Externa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peech.ee.ntu.edu.tw/~tlkagk/courses_MLSD15_2.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eech.ee.ntu.edu.tw/~tlkagk/courses_MLSD15_2.html" TargetMode="Externa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peech.ee.ntu.edu.tw/~tlkagk/courses_MLSD15_2.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hyperlink" Target="http://speech.ee.ntu.edu.tw/~tlkagk/courses_MLSD15_2.html" TargetMode="Externa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02.png"/><Relationship Id="rId7" Type="http://schemas.openxmlformats.org/officeDocument/2006/relationships/image" Target="../media/image242.png"/><Relationship Id="rId12" Type="http://schemas.openxmlformats.org/officeDocument/2006/relationships/image" Target="../media/image32.png"/><Relationship Id="rId2" Type="http://schemas.openxmlformats.org/officeDocument/2006/relationships/image" Target="../media/image192.png"/><Relationship Id="rId1" Type="http://schemas.openxmlformats.org/officeDocument/2006/relationships/slideLayout" Target="../slideLayouts/slideLayout24.xml"/><Relationship Id="rId6" Type="http://schemas.openxmlformats.org/officeDocument/2006/relationships/image" Target="../media/image232.png"/><Relationship Id="rId11" Type="http://schemas.openxmlformats.org/officeDocument/2006/relationships/image" Target="../media/image31.png"/><Relationship Id="rId5" Type="http://schemas.openxmlformats.org/officeDocument/2006/relationships/image" Target="../media/image222.png"/><Relationship Id="rId10" Type="http://schemas.openxmlformats.org/officeDocument/2006/relationships/hyperlink" Target="http://speech.ee.ntu.edu.tw/~tlkagk/courses_MLSD15_2.html" TargetMode="External"/><Relationship Id="rId4" Type="http://schemas.openxmlformats.org/officeDocument/2006/relationships/image" Target="../media/image214.png"/><Relationship Id="rId9" Type="http://schemas.openxmlformats.org/officeDocument/2006/relationships/image" Target="../media/image262.png"/></Relationships>
</file>

<file path=ppt/slides/_rels/slide35.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32.png"/><Relationship Id="rId3" Type="http://schemas.openxmlformats.org/officeDocument/2006/relationships/image" Target="../media/image190.png"/><Relationship Id="rId7" Type="http://schemas.openxmlformats.org/officeDocument/2006/relationships/image" Target="../media/image230.png"/><Relationship Id="rId12" Type="http://schemas.openxmlformats.org/officeDocument/2006/relationships/image" Target="../media/image31.png"/><Relationship Id="rId2" Type="http://schemas.openxmlformats.org/officeDocument/2006/relationships/image" Target="../media/image180.png"/><Relationship Id="rId1" Type="http://schemas.openxmlformats.org/officeDocument/2006/relationships/slideLayout" Target="../slideLayouts/slideLayout25.xml"/><Relationship Id="rId6" Type="http://schemas.openxmlformats.org/officeDocument/2006/relationships/image" Target="../media/image220.png"/><Relationship Id="rId11" Type="http://schemas.openxmlformats.org/officeDocument/2006/relationships/hyperlink" Target="http://speech.ee.ntu.edu.tw/~tlkagk/courses_MLSD15_2.html" TargetMode="External"/><Relationship Id="rId5" Type="http://schemas.openxmlformats.org/officeDocument/2006/relationships/image" Target="../media/image210.png"/><Relationship Id="rId10" Type="http://schemas.openxmlformats.org/officeDocument/2006/relationships/image" Target="../media/image261.png"/><Relationship Id="rId4" Type="http://schemas.openxmlformats.org/officeDocument/2006/relationships/image" Target="../media/image200.png"/><Relationship Id="rId9" Type="http://schemas.openxmlformats.org/officeDocument/2006/relationships/image" Target="../media/image250.png"/></Relationships>
</file>

<file path=ppt/slides/_rels/slide36.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56.png"/><Relationship Id="rId3" Type="http://schemas.openxmlformats.org/officeDocument/2006/relationships/image" Target="../media/image260.png"/><Relationship Id="rId7" Type="http://schemas.openxmlformats.org/officeDocument/2006/relationships/image" Target="../media/image302.png"/><Relationship Id="rId12" Type="http://schemas.openxmlformats.org/officeDocument/2006/relationships/image" Target="../media/image54.png"/><Relationship Id="rId1" Type="http://schemas.openxmlformats.org/officeDocument/2006/relationships/slideLayout" Target="../slideLayouts/slideLayout26.xml"/><Relationship Id="rId6" Type="http://schemas.openxmlformats.org/officeDocument/2006/relationships/image" Target="../media/image54.png"/><Relationship Id="rId11" Type="http://schemas.openxmlformats.org/officeDocument/2006/relationships/hyperlink" Target="http://speech.ee.ntu.edu.tw/~tlkagk/courses_MLSD15_2.html" TargetMode="External"/><Relationship Id="rId5" Type="http://schemas.openxmlformats.org/officeDocument/2006/relationships/image" Target="../media/image282.png"/><Relationship Id="rId10" Type="http://schemas.openxmlformats.org/officeDocument/2006/relationships/image" Target="../media/image33.png"/><Relationship Id="rId4" Type="http://schemas.openxmlformats.org/officeDocument/2006/relationships/image" Target="../media/image272.png"/><Relationship Id="rId9" Type="http://schemas.openxmlformats.org/officeDocument/2006/relationships/image" Target="../media/image321.png"/></Relationships>
</file>

<file path=ppt/slides/_rels/slide37.xml.rels><?xml version="1.0" encoding="UTF-8" standalone="yes"?>
<Relationships xmlns="http://schemas.openxmlformats.org/package/2006/relationships"><Relationship Id="rId3" Type="http://schemas.openxmlformats.org/officeDocument/2006/relationships/hyperlink" Target="http://speech.ee.ntu.edu.tw/~tlkagk/courses_MLSD15_2.html" TargetMode="External"/><Relationship Id="rId2" Type="http://schemas.openxmlformats.org/officeDocument/2006/relationships/hyperlink" Target="http://jmlr.org/proceedings/papers/v28/pascanu13.pdf" TargetMode="External"/><Relationship Id="rId1" Type="http://schemas.openxmlformats.org/officeDocument/2006/relationships/slideLayout" Target="../slideLayouts/slideLayout27.xml"/><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5.png"/><Relationship Id="rId7" Type="http://schemas.openxmlformats.org/officeDocument/2006/relationships/image" Target="../media/image58.png"/><Relationship Id="rId2" Type="http://schemas.openxmlformats.org/officeDocument/2006/relationships/hyperlink" Target="http://colah.github.io/about.html" TargetMode="External"/><Relationship Id="rId1" Type="http://schemas.openxmlformats.org/officeDocument/2006/relationships/slideLayout" Target="../slideLayouts/slideLayout27.xml"/><Relationship Id="rId6" Type="http://schemas.openxmlformats.org/officeDocument/2006/relationships/image" Target="../media/image57.png"/><Relationship Id="rId5" Type="http://schemas.openxmlformats.org/officeDocument/2006/relationships/image" Target="../media/image26.png"/><Relationship Id="rId4" Type="http://schemas.openxmlformats.org/officeDocument/2006/relationships/hyperlink" Target="http://colah.github.io/posts/2015-08-Understanding-LSTMs/" TargetMode="External"/><Relationship Id="rId9" Type="http://schemas.openxmlformats.org/officeDocument/2006/relationships/image" Target="../media/image61.png"/></Relationships>
</file>

<file path=ppt/slides/_rels/slide39.xml.rels><?xml version="1.0" encoding="UTF-8" standalone="yes"?>
<Relationships xmlns="http://schemas.openxmlformats.org/package/2006/relationships"><Relationship Id="rId8" Type="http://schemas.openxmlformats.org/officeDocument/2006/relationships/hyperlink" Target="https://en.wikipedia.org/wiki/Long_short-term_memory" TargetMode="External"/><Relationship Id="rId3" Type="http://schemas.openxmlformats.org/officeDocument/2006/relationships/image" Target="../media/image25.png"/><Relationship Id="rId7" Type="http://schemas.openxmlformats.org/officeDocument/2006/relationships/image" Target="../media/image62.png"/><Relationship Id="rId2" Type="http://schemas.openxmlformats.org/officeDocument/2006/relationships/hyperlink" Target="http://colah.github.io/about.html" TargetMode="External"/><Relationship Id="rId1" Type="http://schemas.openxmlformats.org/officeDocument/2006/relationships/slideLayout" Target="../slideLayouts/slideLayout27.xml"/><Relationship Id="rId6" Type="http://schemas.openxmlformats.org/officeDocument/2006/relationships/hyperlink" Target="http://web.eecs.utk.edu/~itamar/courses/ECE-692/Bobby_paper1.pdf" TargetMode="External"/><Relationship Id="rId11" Type="http://schemas.openxmlformats.org/officeDocument/2006/relationships/image" Target="../media/image65.png"/><Relationship Id="rId5" Type="http://schemas.openxmlformats.org/officeDocument/2006/relationships/image" Target="../media/image26.png"/><Relationship Id="rId10" Type="http://schemas.openxmlformats.org/officeDocument/2006/relationships/image" Target="../media/image64.png"/><Relationship Id="rId4" Type="http://schemas.openxmlformats.org/officeDocument/2006/relationships/hyperlink" Target="http://colah.github.io/posts/2015-08-Understanding-LSTMs/" TargetMode="External"/><Relationship Id="rId9"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5.png"/><Relationship Id="rId7" Type="http://schemas.openxmlformats.org/officeDocument/2006/relationships/image" Target="../media/image67.png"/><Relationship Id="rId2" Type="http://schemas.openxmlformats.org/officeDocument/2006/relationships/hyperlink" Target="http://colah.github.io/about.html" TargetMode="External"/><Relationship Id="rId1" Type="http://schemas.openxmlformats.org/officeDocument/2006/relationships/slideLayout" Target="../slideLayouts/slideLayout27.xml"/><Relationship Id="rId6" Type="http://schemas.openxmlformats.org/officeDocument/2006/relationships/image" Target="../media/image66.png"/><Relationship Id="rId5" Type="http://schemas.openxmlformats.org/officeDocument/2006/relationships/image" Target="../media/image26.png"/><Relationship Id="rId4" Type="http://schemas.openxmlformats.org/officeDocument/2006/relationships/hyperlink" Target="http://colah.github.io/posts/2015-08-Understanding-LSTMs/" TargetMode="External"/><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5.png"/><Relationship Id="rId7" Type="http://schemas.openxmlformats.org/officeDocument/2006/relationships/image" Target="../media/image67.png"/><Relationship Id="rId2" Type="http://schemas.openxmlformats.org/officeDocument/2006/relationships/hyperlink" Target="http://colah.github.io/about.html" TargetMode="External"/><Relationship Id="rId1" Type="http://schemas.openxmlformats.org/officeDocument/2006/relationships/slideLayout" Target="../slideLayouts/slideLayout27.xml"/><Relationship Id="rId6" Type="http://schemas.openxmlformats.org/officeDocument/2006/relationships/image" Target="../media/image66.png"/><Relationship Id="rId5" Type="http://schemas.openxmlformats.org/officeDocument/2006/relationships/image" Target="../media/image26.png"/><Relationship Id="rId4" Type="http://schemas.openxmlformats.org/officeDocument/2006/relationships/hyperlink" Target="http://colah.github.io/posts/2015-08-Understanding-LSTMs/" TargetMode="External"/><Relationship Id="rId9" Type="http://schemas.openxmlformats.org/officeDocument/2006/relationships/image" Target="../media/image72.png"/></Relationships>
</file>

<file path=ppt/slides/_rels/slide4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5.png"/><Relationship Id="rId7" Type="http://schemas.openxmlformats.org/officeDocument/2006/relationships/image" Target="../media/image66.png"/><Relationship Id="rId2" Type="http://schemas.openxmlformats.org/officeDocument/2006/relationships/hyperlink" Target="http://colah.github.io/about.html" TargetMode="External"/><Relationship Id="rId1" Type="http://schemas.openxmlformats.org/officeDocument/2006/relationships/slideLayout" Target="../slideLayouts/slideLayout27.xml"/><Relationship Id="rId6" Type="http://schemas.openxmlformats.org/officeDocument/2006/relationships/image" Target="../media/image670.png"/><Relationship Id="rId5" Type="http://schemas.openxmlformats.org/officeDocument/2006/relationships/image" Target="../media/image26.png"/><Relationship Id="rId10" Type="http://schemas.openxmlformats.org/officeDocument/2006/relationships/image" Target="../media/image74.png"/><Relationship Id="rId4" Type="http://schemas.openxmlformats.org/officeDocument/2006/relationships/hyperlink" Target="http://colah.github.io/posts/2015-08-Understanding-LSTMs/" TargetMode="External"/><Relationship Id="rId9" Type="http://schemas.openxmlformats.org/officeDocument/2006/relationships/image" Target="../media/image73.png"/></Relationships>
</file>

<file path=ppt/slides/_rels/slide4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5.png"/><Relationship Id="rId7" Type="http://schemas.openxmlformats.org/officeDocument/2006/relationships/image" Target="../media/image66.png"/><Relationship Id="rId2" Type="http://schemas.openxmlformats.org/officeDocument/2006/relationships/hyperlink" Target="http://colah.github.io/about.html" TargetMode="External"/><Relationship Id="rId1" Type="http://schemas.openxmlformats.org/officeDocument/2006/relationships/slideLayout" Target="../slideLayouts/slideLayout27.xml"/><Relationship Id="rId6" Type="http://schemas.openxmlformats.org/officeDocument/2006/relationships/image" Target="../media/image711.png"/><Relationship Id="rId5" Type="http://schemas.openxmlformats.org/officeDocument/2006/relationships/image" Target="../media/image26.png"/><Relationship Id="rId10" Type="http://schemas.openxmlformats.org/officeDocument/2006/relationships/image" Target="../media/image76.png"/><Relationship Id="rId4" Type="http://schemas.openxmlformats.org/officeDocument/2006/relationships/hyperlink" Target="http://colah.github.io/posts/2015-08-Understanding-LSTMs/" TargetMode="External"/><Relationship Id="rId9" Type="http://schemas.openxmlformats.org/officeDocument/2006/relationships/image" Target="../media/image75.png"/></Relationships>
</file>

<file path=ppt/slides/_rels/slide4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5.png"/><Relationship Id="rId7" Type="http://schemas.openxmlformats.org/officeDocument/2006/relationships/image" Target="../media/image67.png"/><Relationship Id="rId2" Type="http://schemas.openxmlformats.org/officeDocument/2006/relationships/hyperlink" Target="http://colah.github.io/about.html" TargetMode="External"/><Relationship Id="rId1" Type="http://schemas.openxmlformats.org/officeDocument/2006/relationships/slideLayout" Target="../slideLayouts/slideLayout27.xml"/><Relationship Id="rId6" Type="http://schemas.openxmlformats.org/officeDocument/2006/relationships/image" Target="../media/image66.png"/><Relationship Id="rId5" Type="http://schemas.openxmlformats.org/officeDocument/2006/relationships/image" Target="../media/image26.png"/><Relationship Id="rId4" Type="http://schemas.openxmlformats.org/officeDocument/2006/relationships/hyperlink" Target="http://colah.github.io/posts/2015-08-Understanding-LSTMs/" TargetMode="External"/><Relationship Id="rId9"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hyperlink" Target="http://speech.ee.ntu.edu.tw/~tlkagk/courses_MLSD15_2.html" TargetMode="External"/><Relationship Id="rId2" Type="http://schemas.openxmlformats.org/officeDocument/2006/relationships/image" Target="../media/image79.png"/><Relationship Id="rId1" Type="http://schemas.openxmlformats.org/officeDocument/2006/relationships/slideLayout" Target="../slideLayouts/slideLayout27.xml"/><Relationship Id="rId5" Type="http://schemas.openxmlformats.org/officeDocument/2006/relationships/image" Target="../media/image8.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5.png"/><Relationship Id="rId7" Type="http://schemas.openxmlformats.org/officeDocument/2006/relationships/image" Target="../media/image82.png"/><Relationship Id="rId12" Type="http://schemas.openxmlformats.org/officeDocument/2006/relationships/image" Target="../media/image8.png"/><Relationship Id="rId2" Type="http://schemas.openxmlformats.org/officeDocument/2006/relationships/hyperlink" Target="http://colah.github.io/about.html" TargetMode="External"/><Relationship Id="rId1" Type="http://schemas.openxmlformats.org/officeDocument/2006/relationships/slideLayout" Target="../slideLayouts/slideLayout27.xml"/><Relationship Id="rId6" Type="http://schemas.openxmlformats.org/officeDocument/2006/relationships/image" Target="../media/image81.png"/><Relationship Id="rId11" Type="http://schemas.openxmlformats.org/officeDocument/2006/relationships/image" Target="../media/image7.png"/><Relationship Id="rId5" Type="http://schemas.openxmlformats.org/officeDocument/2006/relationships/image" Target="../media/image26.png"/><Relationship Id="rId10" Type="http://schemas.openxmlformats.org/officeDocument/2006/relationships/hyperlink" Target="http://speech.ee.ntu.edu.tw/~tlkagk/courses_MLSD15_2.html" TargetMode="External"/><Relationship Id="rId4" Type="http://schemas.openxmlformats.org/officeDocument/2006/relationships/hyperlink" Target="http://colah.github.io/posts/2015-08-Understanding-LSTMs/" TargetMode="External"/><Relationship Id="rId9" Type="http://schemas.openxmlformats.org/officeDocument/2006/relationships/image" Target="../media/image79.png"/></Relationships>
</file>

<file path=ppt/slides/_rels/slide4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5.png"/><Relationship Id="rId7" Type="http://schemas.openxmlformats.org/officeDocument/2006/relationships/image" Target="../media/image82.png"/><Relationship Id="rId12" Type="http://schemas.openxmlformats.org/officeDocument/2006/relationships/image" Target="../media/image8.png"/><Relationship Id="rId2" Type="http://schemas.openxmlformats.org/officeDocument/2006/relationships/hyperlink" Target="http://colah.github.io/about.html" TargetMode="External"/><Relationship Id="rId1" Type="http://schemas.openxmlformats.org/officeDocument/2006/relationships/slideLayout" Target="../slideLayouts/slideLayout27.xml"/><Relationship Id="rId6" Type="http://schemas.openxmlformats.org/officeDocument/2006/relationships/image" Target="../media/image81.png"/><Relationship Id="rId11" Type="http://schemas.openxmlformats.org/officeDocument/2006/relationships/image" Target="../media/image7.png"/><Relationship Id="rId5" Type="http://schemas.openxmlformats.org/officeDocument/2006/relationships/image" Target="../media/image26.png"/><Relationship Id="rId10" Type="http://schemas.openxmlformats.org/officeDocument/2006/relationships/hyperlink" Target="http://speech.ee.ntu.edu.tw/~tlkagk/courses_MLSD15_2.html" TargetMode="External"/><Relationship Id="rId4" Type="http://schemas.openxmlformats.org/officeDocument/2006/relationships/hyperlink" Target="http://colah.github.io/posts/2015-08-Understanding-LSTMs/" TargetMode="External"/><Relationship Id="rId9" Type="http://schemas.openxmlformats.org/officeDocument/2006/relationships/image" Target="../media/image79.png"/></Relationships>
</file>

<file path=ppt/slides/_rels/slide4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5.png"/><Relationship Id="rId7" Type="http://schemas.openxmlformats.org/officeDocument/2006/relationships/image" Target="../media/image82.png"/><Relationship Id="rId12" Type="http://schemas.openxmlformats.org/officeDocument/2006/relationships/image" Target="../media/image8.png"/><Relationship Id="rId2" Type="http://schemas.openxmlformats.org/officeDocument/2006/relationships/hyperlink" Target="http://colah.github.io/about.html" TargetMode="External"/><Relationship Id="rId1" Type="http://schemas.openxmlformats.org/officeDocument/2006/relationships/slideLayout" Target="../slideLayouts/slideLayout27.xml"/><Relationship Id="rId6" Type="http://schemas.openxmlformats.org/officeDocument/2006/relationships/image" Target="../media/image81.png"/><Relationship Id="rId11" Type="http://schemas.openxmlformats.org/officeDocument/2006/relationships/image" Target="../media/image7.png"/><Relationship Id="rId5" Type="http://schemas.openxmlformats.org/officeDocument/2006/relationships/image" Target="../media/image26.png"/><Relationship Id="rId10" Type="http://schemas.openxmlformats.org/officeDocument/2006/relationships/hyperlink" Target="http://speech.ee.ntu.edu.tw/~tlkagk/courses_MLSD15_2.html" TargetMode="External"/><Relationship Id="rId4" Type="http://schemas.openxmlformats.org/officeDocument/2006/relationships/hyperlink" Target="http://colah.github.io/posts/2015-08-Understanding-LSTMs/" TargetMode="External"/><Relationship Id="rId9" Type="http://schemas.openxmlformats.org/officeDocument/2006/relationships/image" Target="../media/image79.png"/></Relationships>
</file>

<file path=ppt/slides/_rels/slide4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5.png"/><Relationship Id="rId7" Type="http://schemas.openxmlformats.org/officeDocument/2006/relationships/image" Target="../media/image82.png"/><Relationship Id="rId12" Type="http://schemas.openxmlformats.org/officeDocument/2006/relationships/image" Target="../media/image8.png"/><Relationship Id="rId2" Type="http://schemas.openxmlformats.org/officeDocument/2006/relationships/hyperlink" Target="http://colah.github.io/about.html" TargetMode="External"/><Relationship Id="rId1" Type="http://schemas.openxmlformats.org/officeDocument/2006/relationships/slideLayout" Target="../slideLayouts/slideLayout27.xml"/><Relationship Id="rId6" Type="http://schemas.openxmlformats.org/officeDocument/2006/relationships/image" Target="../media/image81.png"/><Relationship Id="rId11" Type="http://schemas.openxmlformats.org/officeDocument/2006/relationships/image" Target="../media/image7.png"/><Relationship Id="rId5" Type="http://schemas.openxmlformats.org/officeDocument/2006/relationships/image" Target="../media/image26.png"/><Relationship Id="rId10" Type="http://schemas.openxmlformats.org/officeDocument/2006/relationships/hyperlink" Target="http://speech.ee.ntu.edu.tw/~tlkagk/courses_MLSD15_2.html" TargetMode="External"/><Relationship Id="rId4" Type="http://schemas.openxmlformats.org/officeDocument/2006/relationships/hyperlink" Target="http://colah.github.io/posts/2015-08-Understanding-LSTMs/" TargetMode="External"/><Relationship Id="rId9"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deeplearningbook.org/" TargetMode="Externa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5.png"/><Relationship Id="rId7" Type="http://schemas.openxmlformats.org/officeDocument/2006/relationships/image" Target="../media/image82.png"/><Relationship Id="rId12" Type="http://schemas.openxmlformats.org/officeDocument/2006/relationships/image" Target="../media/image8.png"/><Relationship Id="rId2" Type="http://schemas.openxmlformats.org/officeDocument/2006/relationships/hyperlink" Target="http://colah.github.io/about.html" TargetMode="External"/><Relationship Id="rId1" Type="http://schemas.openxmlformats.org/officeDocument/2006/relationships/slideLayout" Target="../slideLayouts/slideLayout27.xml"/><Relationship Id="rId6" Type="http://schemas.openxmlformats.org/officeDocument/2006/relationships/image" Target="../media/image81.png"/><Relationship Id="rId11" Type="http://schemas.openxmlformats.org/officeDocument/2006/relationships/image" Target="../media/image7.png"/><Relationship Id="rId5" Type="http://schemas.openxmlformats.org/officeDocument/2006/relationships/image" Target="../media/image26.png"/><Relationship Id="rId10" Type="http://schemas.openxmlformats.org/officeDocument/2006/relationships/hyperlink" Target="http://speech.ee.ntu.edu.tw/~tlkagk/courses_MLSD15_2.html" TargetMode="External"/><Relationship Id="rId4" Type="http://schemas.openxmlformats.org/officeDocument/2006/relationships/hyperlink" Target="http://colah.github.io/posts/2015-08-Understanding-LSTMs/" TargetMode="External"/><Relationship Id="rId9"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colah.github.io/about.html" TargetMode="External"/><Relationship Id="rId1" Type="http://schemas.openxmlformats.org/officeDocument/2006/relationships/slideLayout" Target="../slideLayouts/slideLayout27.xml"/><Relationship Id="rId6" Type="http://schemas.openxmlformats.org/officeDocument/2006/relationships/image" Target="../media/image64.png"/><Relationship Id="rId5" Type="http://schemas.openxmlformats.org/officeDocument/2006/relationships/image" Target="../media/image26.png"/><Relationship Id="rId4" Type="http://schemas.openxmlformats.org/officeDocument/2006/relationships/hyperlink" Target="http://colah.github.io/posts/2015-08-Understanding-LSTM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84.png"/><Relationship Id="rId2" Type="http://schemas.openxmlformats.org/officeDocument/2006/relationships/hyperlink" Target="http://colah.github.io/about.html" TargetMode="External"/><Relationship Id="rId1" Type="http://schemas.openxmlformats.org/officeDocument/2006/relationships/slideLayout" Target="../slideLayouts/slideLayout27.xml"/><Relationship Id="rId6" Type="http://schemas.openxmlformats.org/officeDocument/2006/relationships/hyperlink" Target="ftp://ftp.idsia.ch/pub/juergen/TimeCount-IJCNN2000.pdf" TargetMode="External"/><Relationship Id="rId5" Type="http://schemas.openxmlformats.org/officeDocument/2006/relationships/image" Target="../media/image26.png"/><Relationship Id="rId4" Type="http://schemas.openxmlformats.org/officeDocument/2006/relationships/hyperlink" Target="http://colah.github.io/posts/2015-08-Understanding-LSTMs/" TargetMode="External"/></Relationships>
</file>

<file path=ppt/slides/_rels/slide53.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85.png"/><Relationship Id="rId12" Type="http://schemas.openxmlformats.org/officeDocument/2006/relationships/image" Target="NULL"/><Relationship Id="rId16" Type="http://schemas.openxmlformats.org/officeDocument/2006/relationships/image" Target="../media/image8.png"/><Relationship Id="rId1" Type="http://schemas.openxmlformats.org/officeDocument/2006/relationships/slideLayout" Target="../slideLayouts/slideLayout2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media/image7.png"/><Relationship Id="rId10" Type="http://schemas.openxmlformats.org/officeDocument/2006/relationships/image" Target="NULL"/><Relationship Id="rId4" Type="http://schemas.openxmlformats.org/officeDocument/2006/relationships/image" Target="NULL"/><Relationship Id="rId14" Type="http://schemas.openxmlformats.org/officeDocument/2006/relationships/hyperlink" Target="http://speech.ee.ntu.edu.tw/~tlkagk/courses_MLSD15_2.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colah.github.io/about.html" TargetMode="External"/><Relationship Id="rId1" Type="http://schemas.openxmlformats.org/officeDocument/2006/relationships/slideLayout" Target="../slideLayouts/slideLayout27.xml"/><Relationship Id="rId6" Type="http://schemas.openxmlformats.org/officeDocument/2006/relationships/image" Target="../media/image86.png"/><Relationship Id="rId5" Type="http://schemas.openxmlformats.org/officeDocument/2006/relationships/image" Target="../media/image26.png"/><Relationship Id="rId4" Type="http://schemas.openxmlformats.org/officeDocument/2006/relationships/hyperlink" Target="http://colah.github.io/posts/2015-08-Understanding-LSTMs/"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5.png"/><Relationship Id="rId7" Type="http://schemas.openxmlformats.org/officeDocument/2006/relationships/image" Target="../media/image86.png"/><Relationship Id="rId2" Type="http://schemas.openxmlformats.org/officeDocument/2006/relationships/hyperlink" Target="http://colah.github.io/about.html" TargetMode="External"/><Relationship Id="rId1" Type="http://schemas.openxmlformats.org/officeDocument/2006/relationships/slideLayout" Target="../slideLayouts/slideLayout27.xml"/><Relationship Id="rId6" Type="http://schemas.openxmlformats.org/officeDocument/2006/relationships/hyperlink" Target="http://arxiv.org/pdf/1406.1078v3.pdf" TargetMode="External"/><Relationship Id="rId5" Type="http://schemas.openxmlformats.org/officeDocument/2006/relationships/image" Target="../media/image26.png"/><Relationship Id="rId4" Type="http://schemas.openxmlformats.org/officeDocument/2006/relationships/hyperlink" Target="http://colah.github.io/posts/2015-08-Understanding-LSTMs/"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peech.ee.ntu.edu.tw/~tlkagk/courses_MLSD15_2.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231.png"/><Relationship Id="rId18" Type="http://schemas.openxmlformats.org/officeDocument/2006/relationships/image" Target="../media/image89.png"/><Relationship Id="rId3" Type="http://schemas.openxmlformats.org/officeDocument/2006/relationships/image" Target="../media/image88.png"/><Relationship Id="rId21" Type="http://schemas.openxmlformats.org/officeDocument/2006/relationships/image" Target="../media/image291.png"/><Relationship Id="rId7" Type="http://schemas.openxmlformats.org/officeDocument/2006/relationships/image" Target="../media/image171.png"/><Relationship Id="rId17" Type="http://schemas.openxmlformats.org/officeDocument/2006/relationships/image" Target="../media/image250.png"/><Relationship Id="rId25" Type="http://schemas.openxmlformats.org/officeDocument/2006/relationships/image" Target="../media/image32.png"/><Relationship Id="rId2" Type="http://schemas.openxmlformats.org/officeDocument/2006/relationships/notesSlide" Target="../notesSlides/notesSlide22.xml"/><Relationship Id="rId16" Type="http://schemas.openxmlformats.org/officeDocument/2006/relationships/image" Target="../media/image221.png"/><Relationship Id="rId20" Type="http://schemas.openxmlformats.org/officeDocument/2006/relationships/image" Target="../media/image281.png"/><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211.png"/><Relationship Id="rId24" Type="http://schemas.openxmlformats.org/officeDocument/2006/relationships/image" Target="../media/image31.png"/><Relationship Id="rId5" Type="http://schemas.openxmlformats.org/officeDocument/2006/relationships/image" Target="../media/image150.png"/><Relationship Id="rId15" Type="http://schemas.openxmlformats.org/officeDocument/2006/relationships/image" Target="../media/image201.png"/><Relationship Id="rId23" Type="http://schemas.openxmlformats.org/officeDocument/2006/relationships/hyperlink" Target="http://speech.ee.ntu.edu.tw/~tlkagk/courses_MLSD15_2.html" TargetMode="External"/><Relationship Id="rId19" Type="http://schemas.openxmlformats.org/officeDocument/2006/relationships/image" Target="../media/image271.png"/><Relationship Id="rId4" Type="http://schemas.openxmlformats.org/officeDocument/2006/relationships/image" Target="../media/image140.png"/><Relationship Id="rId9" Type="http://schemas.openxmlformats.org/officeDocument/2006/relationships/image" Target="../media/image191.png"/><Relationship Id="rId14" Type="http://schemas.openxmlformats.org/officeDocument/2006/relationships/image" Target="../media/image241.png"/><Relationship Id="rId22" Type="http://schemas.openxmlformats.org/officeDocument/2006/relationships/image" Target="../media/image301.png"/></Relationships>
</file>

<file path=ppt/slides/_rels/slide5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3.png"/><Relationship Id="rId7" Type="http://schemas.openxmlformats.org/officeDocument/2006/relationships/hyperlink" Target="http://speech.ee.ntu.edu.tw/~tlkagk/courses_MLSD15_2.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1.png"/><Relationship Id="rId9" Type="http://schemas.openxmlformats.org/officeDocument/2006/relationships/image" Target="../media/image94.png"/></Relationships>
</file>

<file path=ppt/slides/_rels/slide5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8.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peech.ee.ntu.edu.tw/~tlkagk/courses_MLSD15_2.html" TargetMode="External"/><Relationship Id="rId5" Type="http://schemas.openxmlformats.org/officeDocument/2006/relationships/image" Target="../media/image270.png"/><Relationship Id="rId4" Type="http://schemas.openxmlformats.org/officeDocument/2006/relationships/image" Target="../media/image261.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deeplearning.net/"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0.png"/><Relationship Id="rId7" Type="http://schemas.openxmlformats.org/officeDocument/2006/relationships/hyperlink" Target="http://speech.ee.ntu.edu.tw/~tlkagk/courses_MLSD15_2.ht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 Id="rId9" Type="http://schemas.openxmlformats.org/officeDocument/2006/relationships/image" Target="../media/image32.png"/></Relationships>
</file>

<file path=ppt/slides/_rels/slide61.xml.rels><?xml version="1.0" encoding="UTF-8" standalone="yes"?>
<Relationships xmlns="http://schemas.openxmlformats.org/package/2006/relationships"><Relationship Id="rId8" Type="http://schemas.openxmlformats.org/officeDocument/2006/relationships/hyperlink" Target="http://speech.ee.ntu.edu.tw/~tlkagk/courses_MLSD15_2.html" TargetMode="External"/><Relationship Id="rId3" Type="http://schemas.openxmlformats.org/officeDocument/2006/relationships/image" Target="../media/image88.png"/><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40.png"/><Relationship Id="rId5" Type="http://schemas.openxmlformats.org/officeDocument/2006/relationships/image" Target="../media/image330.png"/><Relationship Id="rId10" Type="http://schemas.openxmlformats.org/officeDocument/2006/relationships/image" Target="../media/image32.png"/><Relationship Id="rId4" Type="http://schemas.openxmlformats.org/officeDocument/2006/relationships/image" Target="../media/image320.png"/><Relationship Id="rId9" Type="http://schemas.openxmlformats.org/officeDocument/2006/relationships/image" Target="../media/image31.png"/></Relationships>
</file>

<file path=ppt/slides/_rels/slide6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0.png"/><Relationship Id="rId7" Type="http://schemas.openxmlformats.org/officeDocument/2006/relationships/hyperlink" Target="http://speech.ee.ntu.edu.tw/~tlkagk/courses_MLSD15_2.html" TargetMode="External"/><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0.png"/><Relationship Id="rId4" Type="http://schemas.openxmlformats.org/officeDocument/2006/relationships/image" Target="../media/image330.png"/><Relationship Id="rId9" Type="http://schemas.openxmlformats.org/officeDocument/2006/relationships/image" Target="../media/image32.png"/></Relationships>
</file>

<file path=ppt/slides/_rels/slide6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0.png"/><Relationship Id="rId7" Type="http://schemas.openxmlformats.org/officeDocument/2006/relationships/hyperlink" Target="http://speech.ee.ntu.edu.tw/~tlkagk/courses_MLSD15_2.html" TargetMode="External"/><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0.png"/><Relationship Id="rId4" Type="http://schemas.openxmlformats.org/officeDocument/2006/relationships/image" Target="../media/image330.png"/><Relationship Id="rId9" Type="http://schemas.openxmlformats.org/officeDocument/2006/relationships/image" Target="../media/image32.png"/></Relationships>
</file>

<file path=ppt/slides/_rels/slide6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0.png"/><Relationship Id="rId7" Type="http://schemas.openxmlformats.org/officeDocument/2006/relationships/hyperlink" Target="http://speech.ee.ntu.edu.tw/~tlkagk/courses_MLSD15_2.html" TargetMode="External"/><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0.png"/><Relationship Id="rId4" Type="http://schemas.openxmlformats.org/officeDocument/2006/relationships/image" Target="../media/image330.png"/><Relationship Id="rId9" Type="http://schemas.openxmlformats.org/officeDocument/2006/relationships/image" Target="../media/image32.png"/></Relationships>
</file>

<file path=ppt/slides/_rels/slide6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0.png"/><Relationship Id="rId7" Type="http://schemas.openxmlformats.org/officeDocument/2006/relationships/hyperlink" Target="http://speech.ee.ntu.edu.tw/~tlkagk/courses_MLSD15_2.html" TargetMode="External"/><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0.png"/><Relationship Id="rId4" Type="http://schemas.openxmlformats.org/officeDocument/2006/relationships/image" Target="../media/image330.png"/><Relationship Id="rId9" Type="http://schemas.openxmlformats.org/officeDocument/2006/relationships/image" Target="../media/image32.png"/></Relationships>
</file>

<file path=ppt/slides/_rels/slide6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0.png"/><Relationship Id="rId7" Type="http://schemas.openxmlformats.org/officeDocument/2006/relationships/hyperlink" Target="http://speech.ee.ntu.edu.tw/~tlkagk/courses_MLSD15_2.html" TargetMode="External"/><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0.png"/><Relationship Id="rId4" Type="http://schemas.openxmlformats.org/officeDocument/2006/relationships/image" Target="../media/image330.png"/><Relationship Id="rId9" Type="http://schemas.openxmlformats.org/officeDocument/2006/relationships/image" Target="../media/image32.png"/></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hyperlink" Target="http://link.springer.com/chapter/10.1007/978-3-319-51814-5_23#Fig3" TargetMode="External"/><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98.png"/><Relationship Id="rId7"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peech.ee.ntu.edu.tw/~tlkagk/courses_MLSD15_2.html" TargetMode="External"/><Relationship Id="rId5" Type="http://schemas.openxmlformats.org/officeDocument/2006/relationships/image" Target="../media/image99.png"/><Relationship Id="rId4" Type="http://schemas.openxmlformats.org/officeDocument/2006/relationships/hyperlink" Target="http://www.stopsmilingstore.com/howtowreckanicebeach-1.aspx"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peech.ee.ntu.edu.tw/~tlkagk/courses_MLSD15_2.html" TargetMode="External"/><Relationship Id="rId2" Type="http://schemas.openxmlformats.org/officeDocument/2006/relationships/image" Target="../media/image85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hyperlink" Target="http://speech.ee.ntu.edu.tw/~tlkagk/courses_MLSD15_2.htm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eech.ee.ntu.edu.tw/~tlkagk/courses_MLSD15_2.html"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2.xml.rels><?xml version="1.0" encoding="UTF-8" standalone="yes"?>
<Relationships xmlns="http://schemas.openxmlformats.org/package/2006/relationships"><Relationship Id="rId3" Type="http://schemas.openxmlformats.org/officeDocument/2006/relationships/hyperlink" Target="http://speech.ee.ntu.edu.tw/~tlkagk/courses_MLSD15_2.htm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eech.ee.ntu.edu.tw/~tlkagk/courses_MLSD15_2.html"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4.xml.rels><?xml version="1.0" encoding="UTF-8" standalone="yes"?>
<Relationships xmlns="http://schemas.openxmlformats.org/package/2006/relationships"><Relationship Id="rId3" Type="http://schemas.openxmlformats.org/officeDocument/2006/relationships/hyperlink" Target="http://speech.ee.ntu.edu.tw/~tlkagk/courses_MLSD15_2.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75.xml.rels><?xml version="1.0" encoding="UTF-8" standalone="yes"?>
<Relationships xmlns="http://schemas.openxmlformats.org/package/2006/relationships"><Relationship Id="rId3" Type="http://schemas.openxmlformats.org/officeDocument/2006/relationships/hyperlink" Target="http://kelvinxu.github.io/projects/capgen.html" TargetMode="External"/><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https://github.com/kelvinxu/arctic-captions" TargetMode="External"/><Relationship Id="rId3" Type="http://schemas.openxmlformats.org/officeDocument/2006/relationships/image" Target="../media/image102.gif"/><Relationship Id="rId7" Type="http://schemas.openxmlformats.org/officeDocument/2006/relationships/image" Target="../media/image105.png"/><Relationship Id="rId2" Type="http://schemas.openxmlformats.org/officeDocument/2006/relationships/hyperlink" Target="http://kelvinxu.github.io/projects/capgen.html" TargetMode="External"/><Relationship Id="rId1" Type="http://schemas.openxmlformats.org/officeDocument/2006/relationships/slideLayout" Target="../slideLayouts/slideLayout2.xml"/><Relationship Id="rId6" Type="http://schemas.openxmlformats.org/officeDocument/2006/relationships/hyperlink" Target="https://arxiv.org/pdf/1502.03044.pdf" TargetMode="External"/><Relationship Id="rId5" Type="http://schemas.openxmlformats.org/officeDocument/2006/relationships/image" Target="../media/image104.gif"/><Relationship Id="rId4" Type="http://schemas.openxmlformats.org/officeDocument/2006/relationships/image" Target="../media/image103.gif"/></Relationships>
</file>

<file path=ppt/slides/_rels/slide77.xml.rels><?xml version="1.0" encoding="UTF-8" standalone="yes"?>
<Relationships xmlns="http://schemas.openxmlformats.org/package/2006/relationships"><Relationship Id="rId3" Type="http://schemas.openxmlformats.org/officeDocument/2006/relationships/hyperlink" Target="https://devblogs.nvidia.com/parallelforall/introduction-neural-machine-translation-gpus-part-3/" TargetMode="External"/><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people.idsia.ch/~juergen/blues/" TargetMode="External"/><Relationship Id="rId2" Type="http://schemas.openxmlformats.org/officeDocument/2006/relationships/hyperlink" Target="http://www.cs.toronto.edu/~fritz/absps/RNN13.pdf" TargetMode="External"/><Relationship Id="rId1" Type="http://schemas.openxmlformats.org/officeDocument/2006/relationships/slideLayout" Target="../slideLayouts/slideLayout2.xml"/><Relationship Id="rId5" Type="http://schemas.openxmlformats.org/officeDocument/2006/relationships/hyperlink" Target="http://research.microsoft.com/pubs/210167/rcrf_v9.pdf" TargetMode="External"/><Relationship Id="rId4" Type="http://schemas.openxmlformats.org/officeDocument/2006/relationships/hyperlink" Target="http://www.cs.toronto.edu/~ilya/rnn.html"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colah.github.io/about.html" TargetMode="External"/><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hyperlink" Target="http://colah.github.io/" TargetMode="Externa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hyperlink" Target="http://www.wildml.com/2015/09/recurrent-neural-networks-tutorial-part-1-introduction-to-rnn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www.wildml.com/abou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 y="1735934"/>
            <a:ext cx="9037160" cy="3235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8246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單箭頭接點 25"/>
          <p:cNvCxnSpPr/>
          <p:nvPr/>
        </p:nvCxnSpPr>
        <p:spPr>
          <a:xfrm>
            <a:off x="5030261" y="4141521"/>
            <a:ext cx="116114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直線單箭頭接點 26"/>
          <p:cNvCxnSpPr/>
          <p:nvPr/>
        </p:nvCxnSpPr>
        <p:spPr>
          <a:xfrm>
            <a:off x="5030261" y="4613913"/>
            <a:ext cx="116114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線單箭頭接點 27"/>
          <p:cNvCxnSpPr/>
          <p:nvPr/>
        </p:nvCxnSpPr>
        <p:spPr>
          <a:xfrm>
            <a:off x="5030261" y="5081110"/>
            <a:ext cx="116114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單箭頭接點 28"/>
          <p:cNvCxnSpPr/>
          <p:nvPr/>
        </p:nvCxnSpPr>
        <p:spPr>
          <a:xfrm>
            <a:off x="5030261" y="5561405"/>
            <a:ext cx="116114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標題 1"/>
          <p:cNvSpPr txBox="1">
            <a:spLocks/>
          </p:cNvSpPr>
          <p:nvPr/>
        </p:nvSpPr>
        <p:spPr>
          <a:xfrm>
            <a:off x="628650" y="108488"/>
            <a:ext cx="7886700" cy="7594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a:t>Neural Network needs Memory</a:t>
            </a:r>
            <a:endParaRPr lang="zh-TW" altLang="en-US" dirty="0"/>
          </a:p>
        </p:txBody>
      </p:sp>
      <p:sp>
        <p:nvSpPr>
          <p:cNvPr id="7" name="內容版面配置區 2"/>
          <p:cNvSpPr txBox="1">
            <a:spLocks/>
          </p:cNvSpPr>
          <p:nvPr/>
        </p:nvSpPr>
        <p:spPr>
          <a:xfrm>
            <a:off x="628650" y="1825625"/>
            <a:ext cx="78867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a:t>Name Entity Recognition</a:t>
            </a:r>
          </a:p>
          <a:p>
            <a:pPr lvl="1"/>
            <a:r>
              <a:rPr lang="en-US" altLang="zh-TW" sz="2800"/>
              <a:t>Detecting named entities like name of people, locations, organization, etc. in a sentence.</a:t>
            </a:r>
            <a:endParaRPr lang="zh-TW" altLang="en-US" sz="2800"/>
          </a:p>
          <a:p>
            <a:endParaRPr lang="zh-TW" altLang="en-US" dirty="0"/>
          </a:p>
        </p:txBody>
      </p:sp>
      <p:sp>
        <p:nvSpPr>
          <p:cNvPr id="8" name="矩形 3"/>
          <p:cNvSpPr/>
          <p:nvPr/>
        </p:nvSpPr>
        <p:spPr>
          <a:xfrm>
            <a:off x="715733" y="4271197"/>
            <a:ext cx="994143" cy="523200"/>
          </a:xfrm>
          <a:prstGeom prst="rect">
            <a:avLst/>
          </a:prstGeom>
        </p:spPr>
        <p:txBody>
          <a:bodyPr wrap="none" lIns="91420" tIns="45710" rIns="91420" bIns="45710">
            <a:spAutoFit/>
          </a:bodyPr>
          <a:lstStyle/>
          <a:p>
            <a:r>
              <a:rPr lang="en-US" altLang="zh-TW" sz="2800" dirty="0"/>
              <a:t>apple</a:t>
            </a:r>
            <a:endParaRPr lang="zh-TW" altLang="en-US" sz="2800" dirty="0"/>
          </a:p>
        </p:txBody>
      </p:sp>
      <p:grpSp>
        <p:nvGrpSpPr>
          <p:cNvPr id="9" name="群組 21"/>
          <p:cNvGrpSpPr/>
          <p:nvPr/>
        </p:nvGrpSpPr>
        <p:grpSpPr>
          <a:xfrm>
            <a:off x="2258617" y="3672006"/>
            <a:ext cx="575294" cy="2271040"/>
            <a:chOff x="3034069" y="2981269"/>
            <a:chExt cx="575294" cy="2271040"/>
          </a:xfrm>
        </p:grpSpPr>
        <p:grpSp>
          <p:nvGrpSpPr>
            <p:cNvPr id="10" name="群組 5"/>
            <p:cNvGrpSpPr/>
            <p:nvPr/>
          </p:nvGrpSpPr>
          <p:grpSpPr>
            <a:xfrm>
              <a:off x="3034069" y="2981269"/>
              <a:ext cx="575294" cy="2271040"/>
              <a:chOff x="5720498" y="4355531"/>
              <a:chExt cx="575294" cy="2271040"/>
            </a:xfrm>
          </p:grpSpPr>
          <p:grpSp>
            <p:nvGrpSpPr>
              <p:cNvPr id="16" name="群組 8"/>
              <p:cNvGrpSpPr/>
              <p:nvPr/>
            </p:nvGrpSpPr>
            <p:grpSpPr>
              <a:xfrm rot="5400000">
                <a:off x="4872625" y="5203404"/>
                <a:ext cx="2271040" cy="575294"/>
                <a:chOff x="-1832607" y="4524679"/>
                <a:chExt cx="3547224" cy="898574"/>
              </a:xfrm>
            </p:grpSpPr>
            <p:sp>
              <p:nvSpPr>
                <p:cNvPr id="18" name="矩形 10"/>
                <p:cNvSpPr/>
                <p:nvPr/>
              </p:nvSpPr>
              <p:spPr>
                <a:xfrm>
                  <a:off x="-1832607" y="4713636"/>
                  <a:ext cx="3547224" cy="70961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9" name="橢圓 11"/>
                <p:cNvSpPr/>
                <p:nvPr/>
              </p:nvSpPr>
              <p:spPr>
                <a:xfrm>
                  <a:off x="-1671298" y="4820782"/>
                  <a:ext cx="495300" cy="4953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20" name="橢圓 12"/>
                <p:cNvSpPr/>
                <p:nvPr/>
              </p:nvSpPr>
              <p:spPr>
                <a:xfrm>
                  <a:off x="-966448" y="4820782"/>
                  <a:ext cx="495300" cy="4953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21" name="文字方塊 13"/>
                <p:cNvSpPr txBox="1"/>
                <p:nvPr/>
              </p:nvSpPr>
              <p:spPr>
                <a:xfrm>
                  <a:off x="368324" y="4524679"/>
                  <a:ext cx="662541" cy="817238"/>
                </a:xfrm>
                <a:prstGeom prst="rect">
                  <a:avLst/>
                </a:prstGeom>
                <a:noFill/>
              </p:spPr>
              <p:txBody>
                <a:bodyPr wrap="square" rtlCol="0">
                  <a:spAutoFit/>
                </a:bodyPr>
                <a:lstStyle/>
                <a:p>
                  <a:r>
                    <a:rPr lang="en-US" altLang="zh-TW" sz="2800" b="1" dirty="0"/>
                    <a:t>…</a:t>
                  </a:r>
                  <a:endParaRPr lang="zh-TW" altLang="en-US" sz="2800" b="1" dirty="0"/>
                </a:p>
              </p:txBody>
            </p:sp>
          </p:grpSp>
          <p:sp>
            <p:nvSpPr>
              <p:cNvPr id="17" name="橢圓 9"/>
              <p:cNvSpPr/>
              <p:nvPr/>
            </p:nvSpPr>
            <p:spPr>
              <a:xfrm rot="5400000">
                <a:off x="5789104" y="5354358"/>
                <a:ext cx="317106" cy="317107"/>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grpSp>
        <p:sp>
          <p:nvSpPr>
            <p:cNvPr id="11" name="橢圓 14"/>
            <p:cNvSpPr/>
            <p:nvPr/>
          </p:nvSpPr>
          <p:spPr>
            <a:xfrm rot="5400000">
              <a:off x="3102673" y="4841638"/>
              <a:ext cx="317106" cy="317107"/>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12" name="文字方塊 15"/>
            <p:cNvSpPr txBox="1"/>
            <p:nvPr/>
          </p:nvSpPr>
          <p:spPr>
            <a:xfrm>
              <a:off x="3075987" y="3481851"/>
              <a:ext cx="304800" cy="461665"/>
            </a:xfrm>
            <a:prstGeom prst="rect">
              <a:avLst/>
            </a:prstGeom>
            <a:noFill/>
          </p:spPr>
          <p:txBody>
            <a:bodyPr wrap="square" rtlCol="0">
              <a:spAutoFit/>
            </a:bodyPr>
            <a:lstStyle/>
            <a:p>
              <a:r>
                <a:rPr lang="en-US" altLang="zh-TW" sz="2400" dirty="0"/>
                <a:t>0</a:t>
              </a:r>
              <a:endParaRPr lang="zh-TW" altLang="en-US" sz="2400" dirty="0"/>
            </a:p>
          </p:txBody>
        </p:sp>
        <p:sp>
          <p:nvSpPr>
            <p:cNvPr id="13" name="文字方塊 16"/>
            <p:cNvSpPr txBox="1"/>
            <p:nvPr/>
          </p:nvSpPr>
          <p:spPr>
            <a:xfrm>
              <a:off x="3100373" y="3912318"/>
              <a:ext cx="304800" cy="461665"/>
            </a:xfrm>
            <a:prstGeom prst="rect">
              <a:avLst/>
            </a:prstGeom>
            <a:noFill/>
          </p:spPr>
          <p:txBody>
            <a:bodyPr wrap="square" rtlCol="0">
              <a:spAutoFit/>
            </a:bodyPr>
            <a:lstStyle/>
            <a:p>
              <a:r>
                <a:rPr lang="en-US" altLang="zh-TW" sz="2400" dirty="0"/>
                <a:t>0</a:t>
              </a:r>
              <a:endParaRPr lang="zh-TW" altLang="en-US" sz="2400" dirty="0"/>
            </a:p>
          </p:txBody>
        </p:sp>
        <p:sp>
          <p:nvSpPr>
            <p:cNvPr id="14" name="文字方塊 19"/>
            <p:cNvSpPr txBox="1"/>
            <p:nvPr/>
          </p:nvSpPr>
          <p:spPr>
            <a:xfrm>
              <a:off x="3088896" y="4790641"/>
              <a:ext cx="304800" cy="461665"/>
            </a:xfrm>
            <a:prstGeom prst="rect">
              <a:avLst/>
            </a:prstGeom>
            <a:noFill/>
          </p:spPr>
          <p:txBody>
            <a:bodyPr wrap="square" rtlCol="0">
              <a:spAutoFit/>
            </a:bodyPr>
            <a:lstStyle/>
            <a:p>
              <a:r>
                <a:rPr lang="en-US" altLang="zh-TW" sz="2400" dirty="0"/>
                <a:t>0</a:t>
              </a:r>
              <a:endParaRPr lang="zh-TW" altLang="en-US" sz="2400" dirty="0"/>
            </a:p>
          </p:txBody>
        </p:sp>
        <p:sp>
          <p:nvSpPr>
            <p:cNvPr id="15" name="文字方塊 20"/>
            <p:cNvSpPr txBox="1"/>
            <p:nvPr/>
          </p:nvSpPr>
          <p:spPr>
            <a:xfrm>
              <a:off x="3093991" y="3022546"/>
              <a:ext cx="304800" cy="461665"/>
            </a:xfrm>
            <a:prstGeom prst="rect">
              <a:avLst/>
            </a:prstGeom>
            <a:noFill/>
          </p:spPr>
          <p:txBody>
            <a:bodyPr wrap="square" rtlCol="0">
              <a:spAutoFit/>
            </a:bodyPr>
            <a:lstStyle/>
            <a:p>
              <a:r>
                <a:rPr lang="en-US" altLang="zh-TW" sz="2400" dirty="0"/>
                <a:t>1</a:t>
              </a:r>
              <a:endParaRPr lang="zh-TW" altLang="en-US" sz="2400" dirty="0"/>
            </a:p>
          </p:txBody>
        </p:sp>
      </p:grpSp>
      <p:sp>
        <p:nvSpPr>
          <p:cNvPr id="22" name="矩形 22"/>
          <p:cNvSpPr/>
          <p:nvPr/>
        </p:nvSpPr>
        <p:spPr>
          <a:xfrm>
            <a:off x="3468957" y="3871564"/>
            <a:ext cx="1760281" cy="19156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20" tIns="45710" rIns="91420" bIns="45710" rtlCol="0" anchor="ctr"/>
          <a:lstStyle/>
          <a:p>
            <a:pPr algn="ctr"/>
            <a:r>
              <a:rPr lang="en-US" altLang="zh-TW" sz="2800" dirty="0"/>
              <a:t>DNN</a:t>
            </a:r>
            <a:endParaRPr lang="zh-TW" altLang="en-US" sz="2800" dirty="0"/>
          </a:p>
        </p:txBody>
      </p:sp>
      <p:sp>
        <p:nvSpPr>
          <p:cNvPr id="23" name="向右箭號 23"/>
          <p:cNvSpPr/>
          <p:nvPr/>
        </p:nvSpPr>
        <p:spPr>
          <a:xfrm>
            <a:off x="2763727" y="4403424"/>
            <a:ext cx="635047" cy="88977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p:sp>
        <p:nvSpPr>
          <p:cNvPr id="24" name="文字方塊 29"/>
          <p:cNvSpPr txBox="1"/>
          <p:nvPr/>
        </p:nvSpPr>
        <p:spPr>
          <a:xfrm>
            <a:off x="6731610" y="3870338"/>
            <a:ext cx="1320800" cy="523200"/>
          </a:xfrm>
          <a:prstGeom prst="rect">
            <a:avLst/>
          </a:prstGeom>
          <a:noFill/>
        </p:spPr>
        <p:txBody>
          <a:bodyPr wrap="square" lIns="91420" tIns="45710" rIns="91420" bIns="45710" rtlCol="0">
            <a:spAutoFit/>
          </a:bodyPr>
          <a:lstStyle/>
          <a:p>
            <a:pPr algn="ctr"/>
            <a:r>
              <a:rPr lang="en-US" altLang="zh-TW" sz="2800" dirty="0"/>
              <a:t>people</a:t>
            </a:r>
            <a:endParaRPr lang="zh-TW" altLang="en-US" sz="2800" dirty="0"/>
          </a:p>
        </p:txBody>
      </p:sp>
      <p:sp>
        <p:nvSpPr>
          <p:cNvPr id="25" name="文字方塊 30"/>
          <p:cNvSpPr txBox="1"/>
          <p:nvPr/>
        </p:nvSpPr>
        <p:spPr>
          <a:xfrm>
            <a:off x="6689886" y="4393558"/>
            <a:ext cx="1560098" cy="523200"/>
          </a:xfrm>
          <a:prstGeom prst="rect">
            <a:avLst/>
          </a:prstGeom>
          <a:noFill/>
        </p:spPr>
        <p:txBody>
          <a:bodyPr wrap="square" lIns="91420" tIns="45710" rIns="91420" bIns="45710" rtlCol="0">
            <a:spAutoFit/>
          </a:bodyPr>
          <a:lstStyle/>
          <a:p>
            <a:pPr algn="ctr"/>
            <a:r>
              <a:rPr lang="en-US" altLang="zh-TW" sz="2800" dirty="0"/>
              <a:t>location</a:t>
            </a:r>
            <a:endParaRPr lang="zh-TW" altLang="en-US" sz="2800" dirty="0"/>
          </a:p>
        </p:txBody>
      </p:sp>
      <p:sp>
        <p:nvSpPr>
          <p:cNvPr id="26" name="文字方塊 31"/>
          <p:cNvSpPr txBox="1"/>
          <p:nvPr/>
        </p:nvSpPr>
        <p:spPr>
          <a:xfrm>
            <a:off x="6731612" y="4849180"/>
            <a:ext cx="2071491" cy="523200"/>
          </a:xfrm>
          <a:prstGeom prst="rect">
            <a:avLst/>
          </a:prstGeom>
          <a:noFill/>
        </p:spPr>
        <p:txBody>
          <a:bodyPr wrap="square" lIns="91420" tIns="45710" rIns="91420" bIns="45710" rtlCol="0">
            <a:spAutoFit/>
          </a:bodyPr>
          <a:lstStyle/>
          <a:p>
            <a:pPr algn="ctr"/>
            <a:r>
              <a:rPr lang="en-US" altLang="zh-TW" sz="2800" dirty="0"/>
              <a:t>organization</a:t>
            </a:r>
            <a:endParaRPr lang="zh-TW" altLang="en-US" sz="2800" dirty="0"/>
          </a:p>
        </p:txBody>
      </p:sp>
      <p:sp>
        <p:nvSpPr>
          <p:cNvPr id="27" name="文字方塊 32"/>
          <p:cNvSpPr txBox="1"/>
          <p:nvPr/>
        </p:nvSpPr>
        <p:spPr>
          <a:xfrm>
            <a:off x="6799485" y="5326264"/>
            <a:ext cx="1252926" cy="523200"/>
          </a:xfrm>
          <a:prstGeom prst="rect">
            <a:avLst/>
          </a:prstGeom>
          <a:noFill/>
        </p:spPr>
        <p:txBody>
          <a:bodyPr wrap="square" lIns="91420" tIns="45710" rIns="91420" bIns="45710" rtlCol="0">
            <a:spAutoFit/>
          </a:bodyPr>
          <a:lstStyle/>
          <a:p>
            <a:r>
              <a:rPr lang="en-US" altLang="zh-TW" sz="2800" dirty="0"/>
              <a:t>none</a:t>
            </a:r>
            <a:endParaRPr lang="zh-TW" altLang="en-US" sz="2800" dirty="0"/>
          </a:p>
        </p:txBody>
      </p:sp>
      <p:sp>
        <p:nvSpPr>
          <p:cNvPr id="28" name="弧形箭號 (上彎) 33"/>
          <p:cNvSpPr/>
          <p:nvPr/>
        </p:nvSpPr>
        <p:spPr>
          <a:xfrm rot="1530119">
            <a:off x="897402" y="5026116"/>
            <a:ext cx="1373658" cy="70610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schemeClr val="tx1"/>
              </a:solidFill>
            </a:endParaRPr>
          </a:p>
        </p:txBody>
      </p:sp>
      <p:sp>
        <p:nvSpPr>
          <p:cNvPr id="29" name="矩形 34"/>
          <p:cNvSpPr/>
          <p:nvPr/>
        </p:nvSpPr>
        <p:spPr>
          <a:xfrm>
            <a:off x="6205558" y="4883418"/>
            <a:ext cx="584982" cy="394651"/>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dirty="0"/>
              <a:t>0.5</a:t>
            </a:r>
            <a:endParaRPr lang="zh-TW" altLang="en-US" sz="2400" dirty="0"/>
          </a:p>
        </p:txBody>
      </p:sp>
      <p:sp>
        <p:nvSpPr>
          <p:cNvPr id="30" name="矩形 36"/>
          <p:cNvSpPr/>
          <p:nvPr/>
        </p:nvSpPr>
        <p:spPr>
          <a:xfrm>
            <a:off x="6212985" y="5367636"/>
            <a:ext cx="584982" cy="394651"/>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dirty="0"/>
              <a:t>0.3</a:t>
            </a:r>
            <a:endParaRPr lang="zh-TW" altLang="en-US" sz="2400" dirty="0"/>
          </a:p>
        </p:txBody>
      </p:sp>
      <p:sp>
        <p:nvSpPr>
          <p:cNvPr id="31" name="矩形 37"/>
          <p:cNvSpPr/>
          <p:nvPr/>
        </p:nvSpPr>
        <p:spPr>
          <a:xfrm>
            <a:off x="6205558" y="4401903"/>
            <a:ext cx="584982" cy="394651"/>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dirty="0"/>
              <a:t>0.1</a:t>
            </a:r>
            <a:endParaRPr lang="zh-TW" altLang="en-US" sz="2400" dirty="0"/>
          </a:p>
        </p:txBody>
      </p:sp>
      <p:sp>
        <p:nvSpPr>
          <p:cNvPr id="32" name="矩形 38"/>
          <p:cNvSpPr/>
          <p:nvPr/>
        </p:nvSpPr>
        <p:spPr>
          <a:xfrm>
            <a:off x="6212985" y="3930691"/>
            <a:ext cx="584982" cy="394651"/>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dirty="0"/>
              <a:t>0.1</a:t>
            </a:r>
            <a:endParaRPr lang="zh-TW" altLang="en-US" sz="2400" dirty="0"/>
          </a:p>
        </p:txBody>
      </p:sp>
      <p:grpSp>
        <p:nvGrpSpPr>
          <p:cNvPr id="33" name="Group 32"/>
          <p:cNvGrpSpPr/>
          <p:nvPr/>
        </p:nvGrpSpPr>
        <p:grpSpPr>
          <a:xfrm>
            <a:off x="8655314" y="6263629"/>
            <a:ext cx="417249" cy="575481"/>
            <a:chOff x="7517647" y="4843947"/>
            <a:chExt cx="1485900" cy="1908068"/>
          </a:xfrm>
        </p:grpSpPr>
        <p:pic>
          <p:nvPicPr>
            <p:cNvPr id="34"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65236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animBg="1"/>
      <p:bldP spid="23" grpId="0" animBg="1"/>
      <p:bldP spid="24" grpId="0"/>
      <p:bldP spid="25" grpId="0"/>
      <p:bldP spid="26" grpId="0"/>
      <p:bldP spid="27" grpId="0"/>
      <p:bldP spid="28" grpId="0" animBg="1"/>
      <p:bldP spid="29" grpId="0" animBg="1"/>
      <p:bldP spid="30" grpId="0" animBg="1"/>
      <p:bldP spid="3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28650" y="193729"/>
            <a:ext cx="7886700" cy="7778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t>Neural Network needs Memory</a:t>
            </a:r>
            <a:endParaRPr lang="zh-TW" altLang="en-US" dirty="0"/>
          </a:p>
        </p:txBody>
      </p:sp>
      <p:sp>
        <p:nvSpPr>
          <p:cNvPr id="3" name="內容版面配置區 2"/>
          <p:cNvSpPr txBox="1">
            <a:spLocks/>
          </p:cNvSpPr>
          <p:nvPr/>
        </p:nvSpPr>
        <p:spPr>
          <a:xfrm>
            <a:off x="628650" y="1666068"/>
            <a:ext cx="7886700" cy="45108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a:t>Name Entity Recognition</a:t>
            </a:r>
          </a:p>
          <a:p>
            <a:pPr lvl="1"/>
            <a:r>
              <a:rPr lang="en-US" altLang="zh-TW" sz="2800"/>
              <a:t>Detecting named entities like name of people, locations, organization, etc. in a sentence.</a:t>
            </a:r>
            <a:endParaRPr lang="zh-TW" altLang="en-US" sz="2800" dirty="0"/>
          </a:p>
        </p:txBody>
      </p:sp>
      <p:cxnSp>
        <p:nvCxnSpPr>
          <p:cNvPr id="4" name="直線單箭頭接點 23"/>
          <p:cNvCxnSpPr/>
          <p:nvPr/>
        </p:nvCxnSpPr>
        <p:spPr>
          <a:xfrm flipV="1">
            <a:off x="1135529" y="4019009"/>
            <a:ext cx="0" cy="10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單箭頭接點 24"/>
          <p:cNvCxnSpPr/>
          <p:nvPr/>
        </p:nvCxnSpPr>
        <p:spPr>
          <a:xfrm flipV="1">
            <a:off x="2555692" y="4019009"/>
            <a:ext cx="0" cy="10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單箭頭接點 25"/>
          <p:cNvCxnSpPr/>
          <p:nvPr/>
        </p:nvCxnSpPr>
        <p:spPr>
          <a:xfrm flipV="1">
            <a:off x="3898474" y="4019009"/>
            <a:ext cx="0" cy="10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26"/>
          <p:cNvCxnSpPr/>
          <p:nvPr/>
        </p:nvCxnSpPr>
        <p:spPr>
          <a:xfrm flipV="1">
            <a:off x="4884946" y="4019009"/>
            <a:ext cx="0" cy="10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文字方塊 13"/>
          <p:cNvSpPr txBox="1"/>
          <p:nvPr/>
        </p:nvSpPr>
        <p:spPr>
          <a:xfrm>
            <a:off x="816023" y="5177159"/>
            <a:ext cx="766181" cy="523200"/>
          </a:xfrm>
          <a:prstGeom prst="rect">
            <a:avLst/>
          </a:prstGeom>
          <a:noFill/>
        </p:spPr>
        <p:txBody>
          <a:bodyPr wrap="square" lIns="91420" tIns="45710" rIns="91420" bIns="45710" rtlCol="0">
            <a:spAutoFit/>
          </a:bodyPr>
          <a:lstStyle/>
          <a:p>
            <a:pPr algn="ctr"/>
            <a:r>
              <a:rPr lang="en-US" altLang="zh-TW" sz="2800" dirty="0"/>
              <a:t>x</a:t>
            </a:r>
            <a:r>
              <a:rPr lang="en-US" altLang="zh-TW" sz="2800" baseline="30000" dirty="0"/>
              <a:t>1</a:t>
            </a:r>
            <a:endParaRPr lang="zh-TW" altLang="en-US" sz="2800" baseline="30000" dirty="0"/>
          </a:p>
        </p:txBody>
      </p:sp>
      <p:sp>
        <p:nvSpPr>
          <p:cNvPr id="9" name="文字方塊 14"/>
          <p:cNvSpPr txBox="1"/>
          <p:nvPr/>
        </p:nvSpPr>
        <p:spPr>
          <a:xfrm>
            <a:off x="2167426" y="5177159"/>
            <a:ext cx="766181" cy="523200"/>
          </a:xfrm>
          <a:prstGeom prst="rect">
            <a:avLst/>
          </a:prstGeom>
          <a:noFill/>
        </p:spPr>
        <p:txBody>
          <a:bodyPr wrap="square" lIns="91420" tIns="45710" rIns="91420" bIns="45710" rtlCol="0">
            <a:spAutoFit/>
          </a:bodyPr>
          <a:lstStyle/>
          <a:p>
            <a:pPr algn="ctr"/>
            <a:r>
              <a:rPr lang="en-US" altLang="zh-TW" sz="2800" dirty="0"/>
              <a:t>x</a:t>
            </a:r>
            <a:r>
              <a:rPr lang="en-US" altLang="zh-TW" sz="2800" baseline="30000" dirty="0"/>
              <a:t>2</a:t>
            </a:r>
            <a:endParaRPr lang="zh-TW" altLang="en-US" sz="2800" baseline="30000" dirty="0"/>
          </a:p>
        </p:txBody>
      </p:sp>
      <p:sp>
        <p:nvSpPr>
          <p:cNvPr id="10" name="文字方塊 15"/>
          <p:cNvSpPr txBox="1"/>
          <p:nvPr/>
        </p:nvSpPr>
        <p:spPr>
          <a:xfrm>
            <a:off x="3511681" y="5177159"/>
            <a:ext cx="766181" cy="523200"/>
          </a:xfrm>
          <a:prstGeom prst="rect">
            <a:avLst/>
          </a:prstGeom>
          <a:noFill/>
        </p:spPr>
        <p:txBody>
          <a:bodyPr wrap="square" lIns="91420" tIns="45710" rIns="91420" bIns="45710" rtlCol="0">
            <a:spAutoFit/>
          </a:bodyPr>
          <a:lstStyle/>
          <a:p>
            <a:pPr algn="ctr"/>
            <a:r>
              <a:rPr lang="en-US" altLang="zh-TW" sz="2800" dirty="0"/>
              <a:t>x</a:t>
            </a:r>
            <a:r>
              <a:rPr lang="en-US" altLang="zh-TW" sz="2800" baseline="30000" dirty="0"/>
              <a:t>3</a:t>
            </a:r>
            <a:endParaRPr lang="zh-TW" altLang="en-US" sz="2800" baseline="30000" dirty="0"/>
          </a:p>
        </p:txBody>
      </p:sp>
      <p:sp>
        <p:nvSpPr>
          <p:cNvPr id="11" name="文字方塊 16"/>
          <p:cNvSpPr txBox="1"/>
          <p:nvPr/>
        </p:nvSpPr>
        <p:spPr>
          <a:xfrm>
            <a:off x="4496680" y="5177159"/>
            <a:ext cx="766181" cy="523200"/>
          </a:xfrm>
          <a:prstGeom prst="rect">
            <a:avLst/>
          </a:prstGeom>
          <a:noFill/>
        </p:spPr>
        <p:txBody>
          <a:bodyPr wrap="square" lIns="91420" tIns="45710" rIns="91420" bIns="45710" rtlCol="0">
            <a:spAutoFit/>
          </a:bodyPr>
          <a:lstStyle/>
          <a:p>
            <a:pPr algn="ctr"/>
            <a:r>
              <a:rPr lang="en-US" altLang="zh-TW" sz="2800" dirty="0"/>
              <a:t>x</a:t>
            </a:r>
            <a:r>
              <a:rPr lang="en-US" altLang="zh-TW" sz="2800" baseline="30000" dirty="0"/>
              <a:t>4</a:t>
            </a:r>
            <a:endParaRPr lang="zh-TW" altLang="en-US" sz="2800" baseline="30000" dirty="0"/>
          </a:p>
        </p:txBody>
      </p:sp>
      <p:sp>
        <p:nvSpPr>
          <p:cNvPr id="12" name="矩形 4"/>
          <p:cNvSpPr/>
          <p:nvPr/>
        </p:nvSpPr>
        <p:spPr>
          <a:xfrm>
            <a:off x="797980" y="5516477"/>
            <a:ext cx="7883656" cy="523200"/>
          </a:xfrm>
          <a:prstGeom prst="rect">
            <a:avLst/>
          </a:prstGeom>
        </p:spPr>
        <p:txBody>
          <a:bodyPr wrap="none" lIns="91420" tIns="45710" rIns="91420" bIns="45710">
            <a:spAutoFit/>
          </a:bodyPr>
          <a:lstStyle/>
          <a:p>
            <a:r>
              <a:rPr lang="en-US" altLang="zh-TW" sz="2800" dirty="0"/>
              <a:t>the      president      of      apple      eats      an      apple</a:t>
            </a:r>
            <a:endParaRPr lang="zh-TW" altLang="en-US" sz="2800" dirty="0"/>
          </a:p>
        </p:txBody>
      </p:sp>
      <p:sp>
        <p:nvSpPr>
          <p:cNvPr id="13" name="文字方塊 34"/>
          <p:cNvSpPr txBox="1"/>
          <p:nvPr/>
        </p:nvSpPr>
        <p:spPr>
          <a:xfrm>
            <a:off x="5735535" y="5177159"/>
            <a:ext cx="766181" cy="523200"/>
          </a:xfrm>
          <a:prstGeom prst="rect">
            <a:avLst/>
          </a:prstGeom>
          <a:noFill/>
        </p:spPr>
        <p:txBody>
          <a:bodyPr wrap="square" lIns="91420" tIns="45710" rIns="91420" bIns="45710" rtlCol="0">
            <a:spAutoFit/>
          </a:bodyPr>
          <a:lstStyle/>
          <a:p>
            <a:pPr algn="ctr"/>
            <a:r>
              <a:rPr lang="en-US" altLang="zh-TW" sz="2800" dirty="0"/>
              <a:t>x</a:t>
            </a:r>
            <a:r>
              <a:rPr lang="en-US" altLang="zh-TW" sz="2800" baseline="30000" dirty="0"/>
              <a:t>5</a:t>
            </a:r>
            <a:endParaRPr lang="zh-TW" altLang="en-US" sz="2800" baseline="30000" dirty="0"/>
          </a:p>
        </p:txBody>
      </p:sp>
      <p:sp>
        <p:nvSpPr>
          <p:cNvPr id="14" name="文字方塊 35"/>
          <p:cNvSpPr txBox="1"/>
          <p:nvPr/>
        </p:nvSpPr>
        <p:spPr>
          <a:xfrm>
            <a:off x="6696699" y="5177159"/>
            <a:ext cx="766181" cy="523200"/>
          </a:xfrm>
          <a:prstGeom prst="rect">
            <a:avLst/>
          </a:prstGeom>
          <a:noFill/>
        </p:spPr>
        <p:txBody>
          <a:bodyPr wrap="square" lIns="91420" tIns="45710" rIns="91420" bIns="45710" rtlCol="0">
            <a:spAutoFit/>
          </a:bodyPr>
          <a:lstStyle/>
          <a:p>
            <a:pPr algn="ctr"/>
            <a:r>
              <a:rPr lang="en-US" altLang="zh-TW" sz="2800" dirty="0"/>
              <a:t>x</a:t>
            </a:r>
            <a:r>
              <a:rPr lang="en-US" altLang="zh-TW" sz="2800" baseline="30000" dirty="0"/>
              <a:t>6</a:t>
            </a:r>
            <a:endParaRPr lang="zh-TW" altLang="en-US" sz="2800" baseline="30000" dirty="0"/>
          </a:p>
        </p:txBody>
      </p:sp>
      <p:sp>
        <p:nvSpPr>
          <p:cNvPr id="15" name="文字方塊 36"/>
          <p:cNvSpPr txBox="1"/>
          <p:nvPr/>
        </p:nvSpPr>
        <p:spPr>
          <a:xfrm>
            <a:off x="7717930" y="5177159"/>
            <a:ext cx="766181" cy="523200"/>
          </a:xfrm>
          <a:prstGeom prst="rect">
            <a:avLst/>
          </a:prstGeom>
          <a:noFill/>
        </p:spPr>
        <p:txBody>
          <a:bodyPr wrap="square" lIns="91420" tIns="45710" rIns="91420" bIns="45710" rtlCol="0">
            <a:spAutoFit/>
          </a:bodyPr>
          <a:lstStyle/>
          <a:p>
            <a:pPr algn="ctr"/>
            <a:r>
              <a:rPr lang="en-US" altLang="zh-TW" sz="2800" dirty="0"/>
              <a:t>x</a:t>
            </a:r>
            <a:r>
              <a:rPr lang="en-US" altLang="zh-TW" sz="2800" baseline="30000" dirty="0"/>
              <a:t>7</a:t>
            </a:r>
            <a:endParaRPr lang="zh-TW" altLang="en-US" sz="2800" baseline="30000" dirty="0"/>
          </a:p>
        </p:txBody>
      </p:sp>
      <p:cxnSp>
        <p:nvCxnSpPr>
          <p:cNvPr id="16" name="直線單箭頭接點 37"/>
          <p:cNvCxnSpPr/>
          <p:nvPr/>
        </p:nvCxnSpPr>
        <p:spPr>
          <a:xfrm flipV="1">
            <a:off x="6034989" y="4019009"/>
            <a:ext cx="0" cy="10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38"/>
          <p:cNvCxnSpPr/>
          <p:nvPr/>
        </p:nvCxnSpPr>
        <p:spPr>
          <a:xfrm flipV="1">
            <a:off x="7029043" y="4019009"/>
            <a:ext cx="0" cy="10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39"/>
          <p:cNvCxnSpPr/>
          <p:nvPr/>
        </p:nvCxnSpPr>
        <p:spPr>
          <a:xfrm flipV="1">
            <a:off x="8098583" y="4019009"/>
            <a:ext cx="0" cy="10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 Box 4"/>
          <p:cNvSpPr txBox="1">
            <a:spLocks noChangeArrowheads="1"/>
          </p:cNvSpPr>
          <p:nvPr/>
        </p:nvSpPr>
        <p:spPr bwMode="auto">
          <a:xfrm>
            <a:off x="4503160" y="3111995"/>
            <a:ext cx="832539" cy="46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9981" tIns="46790" rIns="89981" bIns="46790">
            <a:spAutoFit/>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r>
              <a:rPr lang="en-US" altLang="zh-TW" sz="2400" b="0" dirty="0">
                <a:solidFill>
                  <a:srgbClr val="0000FF"/>
                </a:solidFill>
                <a:ea typeface="新細明體" panose="02020500000000000000" pitchFamily="18" charset="-120"/>
              </a:rPr>
              <a:t>ORG</a:t>
            </a:r>
          </a:p>
        </p:txBody>
      </p:sp>
      <p:sp>
        <p:nvSpPr>
          <p:cNvPr id="20" name="文字方塊 42"/>
          <p:cNvSpPr txBox="1"/>
          <p:nvPr/>
        </p:nvSpPr>
        <p:spPr>
          <a:xfrm>
            <a:off x="822503" y="3541610"/>
            <a:ext cx="766181" cy="523200"/>
          </a:xfrm>
          <a:prstGeom prst="rect">
            <a:avLst/>
          </a:prstGeom>
          <a:noFill/>
        </p:spPr>
        <p:txBody>
          <a:bodyPr wrap="square" lIns="91420" tIns="45710" rIns="91420" bIns="45710" rtlCol="0">
            <a:spAutoFit/>
          </a:bodyPr>
          <a:lstStyle/>
          <a:p>
            <a:pPr algn="ctr"/>
            <a:r>
              <a:rPr lang="en-US" altLang="zh-TW" sz="2800" dirty="0"/>
              <a:t>y</a:t>
            </a:r>
            <a:r>
              <a:rPr lang="en-US" altLang="zh-TW" sz="2800" baseline="30000" dirty="0"/>
              <a:t>1</a:t>
            </a:r>
            <a:endParaRPr lang="zh-TW" altLang="en-US" sz="2800" baseline="30000" dirty="0"/>
          </a:p>
        </p:txBody>
      </p:sp>
      <p:sp>
        <p:nvSpPr>
          <p:cNvPr id="21" name="文字方塊 43"/>
          <p:cNvSpPr txBox="1"/>
          <p:nvPr/>
        </p:nvSpPr>
        <p:spPr>
          <a:xfrm>
            <a:off x="2173906" y="3541610"/>
            <a:ext cx="766181" cy="523200"/>
          </a:xfrm>
          <a:prstGeom prst="rect">
            <a:avLst/>
          </a:prstGeom>
          <a:noFill/>
        </p:spPr>
        <p:txBody>
          <a:bodyPr wrap="square" lIns="91420" tIns="45710" rIns="91420" bIns="45710" rtlCol="0">
            <a:spAutoFit/>
          </a:bodyPr>
          <a:lstStyle/>
          <a:p>
            <a:pPr algn="ctr"/>
            <a:r>
              <a:rPr lang="en-US" altLang="zh-TW" sz="2800" dirty="0"/>
              <a:t>y</a:t>
            </a:r>
            <a:r>
              <a:rPr lang="en-US" altLang="zh-TW" sz="2800" baseline="30000" dirty="0"/>
              <a:t>2</a:t>
            </a:r>
            <a:endParaRPr lang="zh-TW" altLang="en-US" sz="2800" baseline="30000" dirty="0"/>
          </a:p>
        </p:txBody>
      </p:sp>
      <p:sp>
        <p:nvSpPr>
          <p:cNvPr id="22" name="文字方塊 44"/>
          <p:cNvSpPr txBox="1"/>
          <p:nvPr/>
        </p:nvSpPr>
        <p:spPr>
          <a:xfrm>
            <a:off x="3518161" y="3541610"/>
            <a:ext cx="766181" cy="523200"/>
          </a:xfrm>
          <a:prstGeom prst="rect">
            <a:avLst/>
          </a:prstGeom>
          <a:noFill/>
        </p:spPr>
        <p:txBody>
          <a:bodyPr wrap="square" lIns="91420" tIns="45710" rIns="91420" bIns="45710" rtlCol="0">
            <a:spAutoFit/>
          </a:bodyPr>
          <a:lstStyle/>
          <a:p>
            <a:pPr algn="ctr"/>
            <a:r>
              <a:rPr lang="en-US" altLang="zh-TW" sz="2800" dirty="0"/>
              <a:t>y</a:t>
            </a:r>
            <a:r>
              <a:rPr lang="en-US" altLang="zh-TW" sz="2800" baseline="30000" dirty="0"/>
              <a:t>3</a:t>
            </a:r>
            <a:endParaRPr lang="zh-TW" altLang="en-US" sz="2800" baseline="30000" dirty="0"/>
          </a:p>
        </p:txBody>
      </p:sp>
      <p:sp>
        <p:nvSpPr>
          <p:cNvPr id="23" name="文字方塊 45"/>
          <p:cNvSpPr txBox="1"/>
          <p:nvPr/>
        </p:nvSpPr>
        <p:spPr>
          <a:xfrm>
            <a:off x="4503160" y="3541610"/>
            <a:ext cx="766181" cy="523200"/>
          </a:xfrm>
          <a:prstGeom prst="rect">
            <a:avLst/>
          </a:prstGeom>
          <a:noFill/>
        </p:spPr>
        <p:txBody>
          <a:bodyPr wrap="square" lIns="91420" tIns="45710" rIns="91420" bIns="45710" rtlCol="0">
            <a:spAutoFit/>
          </a:bodyPr>
          <a:lstStyle/>
          <a:p>
            <a:pPr algn="ctr"/>
            <a:r>
              <a:rPr lang="en-US" altLang="zh-TW" sz="2800" dirty="0"/>
              <a:t>y</a:t>
            </a:r>
            <a:r>
              <a:rPr lang="en-US" altLang="zh-TW" sz="2800" baseline="30000" dirty="0"/>
              <a:t>4</a:t>
            </a:r>
            <a:endParaRPr lang="zh-TW" altLang="en-US" sz="2800" baseline="30000" dirty="0"/>
          </a:p>
        </p:txBody>
      </p:sp>
      <p:sp>
        <p:nvSpPr>
          <p:cNvPr id="24" name="文字方塊 46"/>
          <p:cNvSpPr txBox="1"/>
          <p:nvPr/>
        </p:nvSpPr>
        <p:spPr>
          <a:xfrm>
            <a:off x="5742015" y="3541610"/>
            <a:ext cx="766181" cy="523200"/>
          </a:xfrm>
          <a:prstGeom prst="rect">
            <a:avLst/>
          </a:prstGeom>
          <a:noFill/>
        </p:spPr>
        <p:txBody>
          <a:bodyPr wrap="square" lIns="91420" tIns="45710" rIns="91420" bIns="45710" rtlCol="0">
            <a:spAutoFit/>
          </a:bodyPr>
          <a:lstStyle/>
          <a:p>
            <a:pPr algn="ctr"/>
            <a:r>
              <a:rPr lang="en-US" altLang="zh-TW" sz="2800" dirty="0"/>
              <a:t>y</a:t>
            </a:r>
            <a:r>
              <a:rPr lang="en-US" altLang="zh-TW" sz="2800" baseline="30000" dirty="0"/>
              <a:t>5</a:t>
            </a:r>
            <a:endParaRPr lang="zh-TW" altLang="en-US" sz="2800" baseline="30000" dirty="0"/>
          </a:p>
        </p:txBody>
      </p:sp>
      <p:sp>
        <p:nvSpPr>
          <p:cNvPr id="25" name="文字方塊 47"/>
          <p:cNvSpPr txBox="1"/>
          <p:nvPr/>
        </p:nvSpPr>
        <p:spPr>
          <a:xfrm>
            <a:off x="6703179" y="3541610"/>
            <a:ext cx="766181" cy="523200"/>
          </a:xfrm>
          <a:prstGeom prst="rect">
            <a:avLst/>
          </a:prstGeom>
          <a:noFill/>
        </p:spPr>
        <p:txBody>
          <a:bodyPr wrap="square" lIns="91420" tIns="45710" rIns="91420" bIns="45710" rtlCol="0">
            <a:spAutoFit/>
          </a:bodyPr>
          <a:lstStyle/>
          <a:p>
            <a:pPr algn="ctr"/>
            <a:r>
              <a:rPr lang="en-US" altLang="zh-TW" sz="2800" dirty="0"/>
              <a:t>y</a:t>
            </a:r>
            <a:r>
              <a:rPr lang="en-US" altLang="zh-TW" sz="2800" baseline="30000" dirty="0"/>
              <a:t>6</a:t>
            </a:r>
            <a:endParaRPr lang="zh-TW" altLang="en-US" sz="2800" baseline="30000" dirty="0"/>
          </a:p>
        </p:txBody>
      </p:sp>
      <p:sp>
        <p:nvSpPr>
          <p:cNvPr id="26" name="文字方塊 48"/>
          <p:cNvSpPr txBox="1"/>
          <p:nvPr/>
        </p:nvSpPr>
        <p:spPr>
          <a:xfrm>
            <a:off x="7724410" y="3541610"/>
            <a:ext cx="766181" cy="523200"/>
          </a:xfrm>
          <a:prstGeom prst="rect">
            <a:avLst/>
          </a:prstGeom>
          <a:noFill/>
        </p:spPr>
        <p:txBody>
          <a:bodyPr wrap="square" lIns="91420" tIns="45710" rIns="91420" bIns="45710" rtlCol="0">
            <a:spAutoFit/>
          </a:bodyPr>
          <a:lstStyle/>
          <a:p>
            <a:pPr algn="ctr"/>
            <a:r>
              <a:rPr lang="en-US" altLang="zh-TW" sz="2800" dirty="0"/>
              <a:t>y</a:t>
            </a:r>
            <a:r>
              <a:rPr lang="en-US" altLang="zh-TW" sz="2800" baseline="30000" dirty="0"/>
              <a:t>7</a:t>
            </a:r>
            <a:endParaRPr lang="zh-TW" altLang="en-US" sz="2800" baseline="30000" dirty="0"/>
          </a:p>
        </p:txBody>
      </p:sp>
      <p:sp>
        <p:nvSpPr>
          <p:cNvPr id="27" name="Text Box 4"/>
          <p:cNvSpPr txBox="1">
            <a:spLocks noChangeArrowheads="1"/>
          </p:cNvSpPr>
          <p:nvPr/>
        </p:nvSpPr>
        <p:spPr bwMode="auto">
          <a:xfrm>
            <a:off x="7606767" y="3125044"/>
            <a:ext cx="1037723" cy="46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9981" tIns="46790" rIns="89981" bIns="46790">
            <a:spAutoFit/>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r>
              <a:rPr lang="en-US" altLang="zh-TW" sz="2400" b="0" dirty="0">
                <a:solidFill>
                  <a:schemeClr val="bg2">
                    <a:lumMod val="25000"/>
                  </a:schemeClr>
                </a:solidFill>
                <a:ea typeface="新細明體" panose="02020500000000000000" pitchFamily="18" charset="-120"/>
              </a:rPr>
              <a:t>NONE</a:t>
            </a:r>
          </a:p>
        </p:txBody>
      </p:sp>
      <p:sp>
        <p:nvSpPr>
          <p:cNvPr id="28" name="矩形 5"/>
          <p:cNvSpPr/>
          <p:nvPr/>
        </p:nvSpPr>
        <p:spPr>
          <a:xfrm>
            <a:off x="719125" y="4270787"/>
            <a:ext cx="814944" cy="643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r>
              <a:rPr lang="en-US" altLang="zh-TW" sz="2400" dirty="0"/>
              <a:t>DNN</a:t>
            </a:r>
            <a:endParaRPr lang="zh-TW" altLang="en-US" sz="2400" dirty="0"/>
          </a:p>
        </p:txBody>
      </p:sp>
      <p:sp>
        <p:nvSpPr>
          <p:cNvPr id="29" name="矩形 57"/>
          <p:cNvSpPr/>
          <p:nvPr/>
        </p:nvSpPr>
        <p:spPr>
          <a:xfrm>
            <a:off x="2138094" y="4270787"/>
            <a:ext cx="814944" cy="643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r>
              <a:rPr lang="en-US" altLang="zh-TW" sz="2400" dirty="0"/>
              <a:t>DNN</a:t>
            </a:r>
            <a:endParaRPr lang="zh-TW" altLang="en-US" sz="2400" dirty="0"/>
          </a:p>
        </p:txBody>
      </p:sp>
      <p:sp>
        <p:nvSpPr>
          <p:cNvPr id="30" name="矩形 58"/>
          <p:cNvSpPr/>
          <p:nvPr/>
        </p:nvSpPr>
        <p:spPr>
          <a:xfrm>
            <a:off x="3476729" y="4270787"/>
            <a:ext cx="814944" cy="643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r>
              <a:rPr lang="en-US" altLang="zh-TW" sz="2400" dirty="0"/>
              <a:t>DNN</a:t>
            </a:r>
            <a:endParaRPr lang="zh-TW" altLang="en-US" sz="2400" dirty="0"/>
          </a:p>
        </p:txBody>
      </p:sp>
      <p:sp>
        <p:nvSpPr>
          <p:cNvPr id="31" name="矩形 59"/>
          <p:cNvSpPr/>
          <p:nvPr/>
        </p:nvSpPr>
        <p:spPr>
          <a:xfrm>
            <a:off x="4471180" y="4270787"/>
            <a:ext cx="814944" cy="643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r>
              <a:rPr lang="en-US" altLang="zh-TW" sz="2400" dirty="0"/>
              <a:t>DNN</a:t>
            </a:r>
            <a:endParaRPr lang="zh-TW" altLang="en-US" sz="2400" dirty="0"/>
          </a:p>
        </p:txBody>
      </p:sp>
      <p:sp>
        <p:nvSpPr>
          <p:cNvPr id="32" name="矩形 60"/>
          <p:cNvSpPr/>
          <p:nvPr/>
        </p:nvSpPr>
        <p:spPr>
          <a:xfrm>
            <a:off x="5617010" y="4270787"/>
            <a:ext cx="814944" cy="643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r>
              <a:rPr lang="en-US" altLang="zh-TW" sz="2400" dirty="0"/>
              <a:t>DNN</a:t>
            </a:r>
            <a:endParaRPr lang="zh-TW" altLang="en-US" sz="2400" dirty="0"/>
          </a:p>
        </p:txBody>
      </p:sp>
      <p:sp>
        <p:nvSpPr>
          <p:cNvPr id="33" name="矩形 61"/>
          <p:cNvSpPr/>
          <p:nvPr/>
        </p:nvSpPr>
        <p:spPr>
          <a:xfrm>
            <a:off x="6583316" y="4270787"/>
            <a:ext cx="814944" cy="643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r>
              <a:rPr lang="en-US" altLang="zh-TW" sz="2400" dirty="0"/>
              <a:t>DNN</a:t>
            </a:r>
            <a:endParaRPr lang="zh-TW" altLang="en-US" sz="2400" dirty="0"/>
          </a:p>
        </p:txBody>
      </p:sp>
      <p:sp>
        <p:nvSpPr>
          <p:cNvPr id="34" name="矩形 62"/>
          <p:cNvSpPr/>
          <p:nvPr/>
        </p:nvSpPr>
        <p:spPr>
          <a:xfrm>
            <a:off x="7671348" y="4270787"/>
            <a:ext cx="814944" cy="643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r>
              <a:rPr lang="en-US" altLang="zh-TW" sz="2400" dirty="0"/>
              <a:t>DNN</a:t>
            </a:r>
            <a:endParaRPr lang="zh-TW" altLang="en-US" sz="2400" dirty="0"/>
          </a:p>
        </p:txBody>
      </p:sp>
      <p:sp>
        <p:nvSpPr>
          <p:cNvPr id="35" name="矩形 6"/>
          <p:cNvSpPr/>
          <p:nvPr/>
        </p:nvSpPr>
        <p:spPr>
          <a:xfrm>
            <a:off x="4397600" y="3164522"/>
            <a:ext cx="983233" cy="28134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36" name="矩形 63"/>
          <p:cNvSpPr/>
          <p:nvPr/>
        </p:nvSpPr>
        <p:spPr>
          <a:xfrm>
            <a:off x="7547110" y="3164522"/>
            <a:ext cx="1049571" cy="28134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37" name="矩形 49"/>
          <p:cNvSpPr/>
          <p:nvPr/>
        </p:nvSpPr>
        <p:spPr>
          <a:xfrm>
            <a:off x="2796116" y="6117957"/>
            <a:ext cx="3328988" cy="523200"/>
          </a:xfrm>
          <a:prstGeom prst="rect">
            <a:avLst/>
          </a:prstGeom>
        </p:spPr>
        <p:style>
          <a:lnRef idx="0">
            <a:schemeClr val="accent5"/>
          </a:lnRef>
          <a:fillRef idx="3">
            <a:schemeClr val="accent5"/>
          </a:fillRef>
          <a:effectRef idx="3">
            <a:schemeClr val="accent5"/>
          </a:effectRef>
          <a:fontRef idx="minor">
            <a:schemeClr val="lt1"/>
          </a:fontRef>
        </p:style>
        <p:txBody>
          <a:bodyPr wrap="square" lIns="91420" tIns="45710" rIns="91420" bIns="45710">
            <a:spAutoFit/>
          </a:bodyPr>
          <a:lstStyle/>
          <a:p>
            <a:r>
              <a:rPr lang="en-US" altLang="zh-TW" sz="2800" dirty="0"/>
              <a:t>DNN needs memory!</a:t>
            </a:r>
            <a:endParaRPr lang="zh-TW" altLang="en-US" sz="2800" dirty="0"/>
          </a:p>
        </p:txBody>
      </p:sp>
      <p:cxnSp>
        <p:nvCxnSpPr>
          <p:cNvPr id="38" name="直線接點 50"/>
          <p:cNvCxnSpPr/>
          <p:nvPr/>
        </p:nvCxnSpPr>
        <p:spPr>
          <a:xfrm>
            <a:off x="1768591" y="5946924"/>
            <a:ext cx="2333325"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9" name="直線接點 51"/>
          <p:cNvCxnSpPr/>
          <p:nvPr/>
        </p:nvCxnSpPr>
        <p:spPr>
          <a:xfrm>
            <a:off x="5714437" y="5946924"/>
            <a:ext cx="1637266"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40" name="文字方塊 7"/>
          <p:cNvSpPr txBox="1"/>
          <p:nvPr/>
        </p:nvSpPr>
        <p:spPr>
          <a:xfrm>
            <a:off x="3059823" y="3104823"/>
            <a:ext cx="947325" cy="461645"/>
          </a:xfrm>
          <a:prstGeom prst="rect">
            <a:avLst/>
          </a:prstGeom>
        </p:spPr>
        <p:style>
          <a:lnRef idx="0">
            <a:schemeClr val="accent2"/>
          </a:lnRef>
          <a:fillRef idx="3">
            <a:schemeClr val="accent2"/>
          </a:fillRef>
          <a:effectRef idx="3">
            <a:schemeClr val="accent2"/>
          </a:effectRef>
          <a:fontRef idx="minor">
            <a:schemeClr val="lt1"/>
          </a:fontRef>
        </p:style>
        <p:txBody>
          <a:bodyPr wrap="square" lIns="91420" tIns="45710" rIns="91420" bIns="45710" rtlCol="0">
            <a:spAutoFit/>
          </a:bodyPr>
          <a:lstStyle/>
          <a:p>
            <a:pPr algn="ctr"/>
            <a:r>
              <a:rPr lang="en-US" altLang="zh-TW" sz="2400" dirty="0"/>
              <a:t>target</a:t>
            </a:r>
            <a:endParaRPr lang="zh-TW" altLang="en-US" sz="2400" dirty="0"/>
          </a:p>
        </p:txBody>
      </p:sp>
      <p:sp>
        <p:nvSpPr>
          <p:cNvPr id="41" name="文字方塊 64"/>
          <p:cNvSpPr txBox="1"/>
          <p:nvPr/>
        </p:nvSpPr>
        <p:spPr>
          <a:xfrm>
            <a:off x="6237882" y="3071241"/>
            <a:ext cx="947325" cy="461645"/>
          </a:xfrm>
          <a:prstGeom prst="rect">
            <a:avLst/>
          </a:prstGeom>
        </p:spPr>
        <p:style>
          <a:lnRef idx="0">
            <a:schemeClr val="accent2"/>
          </a:lnRef>
          <a:fillRef idx="3">
            <a:schemeClr val="accent2"/>
          </a:fillRef>
          <a:effectRef idx="3">
            <a:schemeClr val="accent2"/>
          </a:effectRef>
          <a:fontRef idx="minor">
            <a:schemeClr val="lt1"/>
          </a:fontRef>
        </p:style>
        <p:txBody>
          <a:bodyPr wrap="square" lIns="91420" tIns="45710" rIns="91420" bIns="45710" rtlCol="0">
            <a:spAutoFit/>
          </a:bodyPr>
          <a:lstStyle/>
          <a:p>
            <a:pPr algn="ctr"/>
            <a:r>
              <a:rPr lang="en-US" altLang="zh-TW" sz="2400" dirty="0"/>
              <a:t>target</a:t>
            </a:r>
            <a:endParaRPr lang="zh-TW" altLang="en-US" sz="2400" dirty="0"/>
          </a:p>
        </p:txBody>
      </p:sp>
      <p:sp>
        <p:nvSpPr>
          <p:cNvPr id="42" name="向右箭號 8"/>
          <p:cNvSpPr/>
          <p:nvPr/>
        </p:nvSpPr>
        <p:spPr>
          <a:xfrm>
            <a:off x="4027558" y="3173023"/>
            <a:ext cx="496349" cy="37708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p:sp>
        <p:nvSpPr>
          <p:cNvPr id="43" name="向右箭號 66"/>
          <p:cNvSpPr/>
          <p:nvPr/>
        </p:nvSpPr>
        <p:spPr>
          <a:xfrm>
            <a:off x="7201233" y="3147112"/>
            <a:ext cx="496349" cy="37708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p:grpSp>
        <p:nvGrpSpPr>
          <p:cNvPr id="44" name="Group 43"/>
          <p:cNvGrpSpPr/>
          <p:nvPr/>
        </p:nvGrpSpPr>
        <p:grpSpPr>
          <a:xfrm>
            <a:off x="8655314" y="6263629"/>
            <a:ext cx="417249" cy="575481"/>
            <a:chOff x="7517647" y="4843947"/>
            <a:chExt cx="1485900" cy="1908068"/>
          </a:xfrm>
        </p:grpSpPr>
        <p:pic>
          <p:nvPicPr>
            <p:cNvPr id="45"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73724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9" grpId="0"/>
      <p:bldP spid="20" grpId="0"/>
      <p:bldP spid="21" grpId="0"/>
      <p:bldP spid="22" grpId="0"/>
      <p:bldP spid="23" grpId="0"/>
      <p:bldP spid="24" grpId="0"/>
      <p:bldP spid="25" grpId="0"/>
      <p:bldP spid="26" grpId="0"/>
      <p:bldP spid="27" grpId="0"/>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0" grpId="0" animBg="1"/>
      <p:bldP spid="41" grpId="0" animBg="1"/>
      <p:bldP spid="42"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28650" y="178595"/>
            <a:ext cx="7886700" cy="849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t>Recurrent Neural Network (RNN)</a:t>
            </a:r>
            <a:endParaRPr lang="zh-TW" altLang="en-US" dirty="0"/>
          </a:p>
        </p:txBody>
      </p:sp>
      <p:cxnSp>
        <p:nvCxnSpPr>
          <p:cNvPr id="3" name="直線單箭頭接點 3"/>
          <p:cNvCxnSpPr/>
          <p:nvPr/>
        </p:nvCxnSpPr>
        <p:spPr>
          <a:xfrm rot="16200000">
            <a:off x="7105364" y="2341884"/>
            <a:ext cx="65565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線單箭頭接點 4"/>
          <p:cNvCxnSpPr/>
          <p:nvPr/>
        </p:nvCxnSpPr>
        <p:spPr>
          <a:xfrm rot="16200000">
            <a:off x="5458376" y="2338561"/>
            <a:ext cx="64900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 name="群組 5"/>
          <p:cNvGrpSpPr/>
          <p:nvPr/>
        </p:nvGrpSpPr>
        <p:grpSpPr>
          <a:xfrm>
            <a:off x="5593299" y="5593146"/>
            <a:ext cx="342900" cy="461962"/>
            <a:chOff x="1882729" y="2137119"/>
            <a:chExt cx="342900" cy="461962"/>
          </a:xfrm>
        </p:grpSpPr>
        <p:sp>
          <p:nvSpPr>
            <p:cNvPr id="6" name="矩形 6"/>
            <p:cNvSpPr/>
            <p:nvPr/>
          </p:nvSpPr>
          <p:spPr>
            <a:xfrm>
              <a:off x="1882729" y="223236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7" name="Object 12"/>
            <p:cNvGraphicFramePr>
              <a:graphicFrameLocks noChangeAspect="1"/>
            </p:cNvGraphicFramePr>
            <p:nvPr/>
          </p:nvGraphicFramePr>
          <p:xfrm>
            <a:off x="1895428" y="2137119"/>
            <a:ext cx="325438" cy="461962"/>
          </p:xfrm>
          <a:graphic>
            <a:graphicData uri="http://schemas.openxmlformats.org/presentationml/2006/ole">
              <mc:AlternateContent xmlns:mc="http://schemas.openxmlformats.org/markup-compatibility/2006">
                <mc:Choice xmlns:v="urn:schemas-microsoft-com:vml" Requires="v">
                  <p:oleObj name="方程式" r:id="rId2" imgW="152280" imgH="215640" progId="Equation.3">
                    <p:embed/>
                  </p:oleObj>
                </mc:Choice>
                <mc:Fallback>
                  <p:oleObj name="方程式" r:id="rId2" imgW="152280" imgH="215640" progId="Equation.3">
                    <p:embed/>
                    <p:pic>
                      <p:nvPicPr>
                        <p:cNvPr id="0" name=""/>
                        <p:cNvPicPr>
                          <a:picLocks noChangeAspect="1" noChangeArrowheads="1"/>
                        </p:cNvPicPr>
                        <p:nvPr/>
                      </p:nvPicPr>
                      <p:blipFill>
                        <a:blip r:embed="rId3"/>
                        <a:srcRect/>
                        <a:stretch>
                          <a:fillRect/>
                        </a:stretch>
                      </p:blipFill>
                      <p:spPr bwMode="auto">
                        <a:xfrm>
                          <a:off x="1895428" y="2137119"/>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8" name="群組 8"/>
          <p:cNvGrpSpPr/>
          <p:nvPr/>
        </p:nvGrpSpPr>
        <p:grpSpPr>
          <a:xfrm>
            <a:off x="7200563" y="5595245"/>
            <a:ext cx="376238" cy="461963"/>
            <a:chOff x="1876911" y="2719848"/>
            <a:chExt cx="376238" cy="461963"/>
          </a:xfrm>
        </p:grpSpPr>
        <p:sp>
          <p:nvSpPr>
            <p:cNvPr id="9" name="矩形 9"/>
            <p:cNvSpPr/>
            <p:nvPr/>
          </p:nvSpPr>
          <p:spPr>
            <a:xfrm>
              <a:off x="1876911" y="2802698"/>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0" name="Object 12"/>
            <p:cNvGraphicFramePr>
              <a:graphicFrameLocks noChangeAspect="1"/>
            </p:cNvGraphicFramePr>
            <p:nvPr/>
          </p:nvGraphicFramePr>
          <p:xfrm>
            <a:off x="1900724" y="2719848"/>
            <a:ext cx="352425" cy="461963"/>
          </p:xfrm>
          <a:graphic>
            <a:graphicData uri="http://schemas.openxmlformats.org/presentationml/2006/ole">
              <mc:AlternateContent xmlns:mc="http://schemas.openxmlformats.org/markup-compatibility/2006">
                <mc:Choice xmlns:v="urn:schemas-microsoft-com:vml" Requires="v">
                  <p:oleObj name="方程式" r:id="rId4" imgW="164880" imgH="215640" progId="Equation.3">
                    <p:embed/>
                  </p:oleObj>
                </mc:Choice>
                <mc:Fallback>
                  <p:oleObj name="方程式" r:id="rId4" imgW="164880" imgH="215640" progId="Equation.3">
                    <p:embed/>
                    <p:pic>
                      <p:nvPicPr>
                        <p:cNvPr id="0" name=""/>
                        <p:cNvPicPr>
                          <a:picLocks noChangeAspect="1" noChangeArrowheads="1"/>
                        </p:cNvPicPr>
                        <p:nvPr/>
                      </p:nvPicPr>
                      <p:blipFill>
                        <a:blip r:embed="rId5"/>
                        <a:srcRect/>
                        <a:stretch>
                          <a:fillRect/>
                        </a:stretch>
                      </p:blipFill>
                      <p:spPr bwMode="auto">
                        <a:xfrm>
                          <a:off x="1900724" y="2719848"/>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橢圓 11"/>
          <p:cNvSpPr/>
          <p:nvPr/>
        </p:nvSpPr>
        <p:spPr>
          <a:xfrm rot="16200000">
            <a:off x="5529475" y="4016482"/>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12" name="橢圓 12"/>
          <p:cNvSpPr/>
          <p:nvPr/>
        </p:nvSpPr>
        <p:spPr>
          <a:xfrm rot="16200000">
            <a:off x="7077170" y="4027767"/>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13" name="橢圓 13"/>
          <p:cNvSpPr/>
          <p:nvPr/>
        </p:nvSpPr>
        <p:spPr>
          <a:xfrm rot="16200000">
            <a:off x="5495801" y="2338561"/>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14" name="橢圓 14"/>
          <p:cNvSpPr/>
          <p:nvPr/>
        </p:nvSpPr>
        <p:spPr>
          <a:xfrm rot="16200000">
            <a:off x="7068477" y="2319639"/>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grpSp>
        <p:nvGrpSpPr>
          <p:cNvPr id="15" name="群組 17"/>
          <p:cNvGrpSpPr/>
          <p:nvPr/>
        </p:nvGrpSpPr>
        <p:grpSpPr>
          <a:xfrm rot="16200000">
            <a:off x="6070547" y="4322261"/>
            <a:ext cx="1037222" cy="1638300"/>
            <a:chOff x="1013669" y="3459098"/>
            <a:chExt cx="1588876" cy="1638300"/>
          </a:xfrm>
        </p:grpSpPr>
        <p:cxnSp>
          <p:nvCxnSpPr>
            <p:cNvPr id="16" name="直線單箭頭接點 18"/>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群組 19"/>
            <p:cNvGrpSpPr/>
            <p:nvPr/>
          </p:nvGrpSpPr>
          <p:grpSpPr>
            <a:xfrm>
              <a:off x="1025705" y="3459098"/>
              <a:ext cx="1576840" cy="1638300"/>
              <a:chOff x="1025705" y="3459098"/>
              <a:chExt cx="1576840" cy="1638300"/>
            </a:xfrm>
          </p:grpSpPr>
          <p:cxnSp>
            <p:nvCxnSpPr>
              <p:cNvPr id="18" name="直線單箭頭接點 20"/>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21"/>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22"/>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aphicFrame>
        <p:nvGraphicFramePr>
          <p:cNvPr id="21" name="Object 12"/>
          <p:cNvGraphicFramePr>
            <a:graphicFrameLocks noChangeAspect="1"/>
          </p:cNvGraphicFramePr>
          <p:nvPr>
            <p:extLst>
              <p:ext uri="{D42A27DB-BD31-4B8C-83A1-F6EECF244321}">
                <p14:modId xmlns:p14="http://schemas.microsoft.com/office/powerpoint/2010/main" val="1071361092"/>
              </p:ext>
            </p:extLst>
          </p:nvPr>
        </p:nvGraphicFramePr>
        <p:xfrm>
          <a:off x="7243484" y="1442332"/>
          <a:ext cx="379412" cy="461963"/>
        </p:xfrm>
        <a:graphic>
          <a:graphicData uri="http://schemas.openxmlformats.org/presentationml/2006/ole">
            <mc:AlternateContent xmlns:mc="http://schemas.openxmlformats.org/markup-compatibility/2006">
              <mc:Choice xmlns:v="urn:schemas-microsoft-com:vml" Requires="v">
                <p:oleObj name="方程式" r:id="rId6" imgW="177480" imgH="215640" progId="Equation.3">
                  <p:embed/>
                </p:oleObj>
              </mc:Choice>
              <mc:Fallback>
                <p:oleObj name="方程式" r:id="rId6" imgW="177480" imgH="215640" progId="Equation.3">
                  <p:embed/>
                  <p:pic>
                    <p:nvPicPr>
                      <p:cNvPr id="0" name=""/>
                      <p:cNvPicPr>
                        <a:picLocks noChangeAspect="1" noChangeArrowheads="1"/>
                      </p:cNvPicPr>
                      <p:nvPr/>
                    </p:nvPicPr>
                    <p:blipFill>
                      <a:blip r:embed="rId7"/>
                      <a:srcRect/>
                      <a:stretch>
                        <a:fillRect/>
                      </a:stretch>
                    </p:blipFill>
                    <p:spPr bwMode="auto">
                      <a:xfrm>
                        <a:off x="7243484" y="1442332"/>
                        <a:ext cx="379412"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12"/>
          <p:cNvGraphicFramePr>
            <a:graphicFrameLocks noChangeAspect="1"/>
          </p:cNvGraphicFramePr>
          <p:nvPr>
            <p:extLst>
              <p:ext uri="{D42A27DB-BD31-4B8C-83A1-F6EECF244321}">
                <p14:modId xmlns:p14="http://schemas.microsoft.com/office/powerpoint/2010/main" val="2442230015"/>
              </p:ext>
            </p:extLst>
          </p:nvPr>
        </p:nvGraphicFramePr>
        <p:xfrm>
          <a:off x="5660023" y="1474776"/>
          <a:ext cx="352425" cy="461963"/>
        </p:xfrm>
        <a:graphic>
          <a:graphicData uri="http://schemas.openxmlformats.org/presentationml/2006/ole">
            <mc:AlternateContent xmlns:mc="http://schemas.openxmlformats.org/markup-compatibility/2006">
              <mc:Choice xmlns:v="urn:schemas-microsoft-com:vml" Requires="v">
                <p:oleObj name="方程式" r:id="rId8" imgW="164880" imgH="215640" progId="Equation.3">
                  <p:embed/>
                </p:oleObj>
              </mc:Choice>
              <mc:Fallback>
                <p:oleObj name="方程式" r:id="rId8" imgW="164880" imgH="215640" progId="Equation.3">
                  <p:embed/>
                  <p:pic>
                    <p:nvPicPr>
                      <p:cNvPr id="0" name=""/>
                      <p:cNvPicPr>
                        <a:picLocks noChangeAspect="1" noChangeArrowheads="1"/>
                      </p:cNvPicPr>
                      <p:nvPr/>
                    </p:nvPicPr>
                    <p:blipFill>
                      <a:blip r:embed="rId9"/>
                      <a:srcRect/>
                      <a:stretch>
                        <a:fillRect/>
                      </a:stretch>
                    </p:blipFill>
                    <p:spPr bwMode="auto">
                      <a:xfrm>
                        <a:off x="5660023" y="1474776"/>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3" name="群組 54"/>
          <p:cNvGrpSpPr/>
          <p:nvPr/>
        </p:nvGrpSpPr>
        <p:grpSpPr>
          <a:xfrm>
            <a:off x="2100363" y="4001430"/>
            <a:ext cx="342900" cy="461962"/>
            <a:chOff x="1882729" y="2137119"/>
            <a:chExt cx="342900" cy="461962"/>
          </a:xfrm>
        </p:grpSpPr>
        <p:sp>
          <p:nvSpPr>
            <p:cNvPr id="24" name="矩形 55"/>
            <p:cNvSpPr/>
            <p:nvPr/>
          </p:nvSpPr>
          <p:spPr>
            <a:xfrm>
              <a:off x="1882729" y="2232369"/>
              <a:ext cx="342900" cy="3429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graphicFrame>
          <p:nvGraphicFramePr>
            <p:cNvPr id="25" name="Object 12"/>
            <p:cNvGraphicFramePr>
              <a:graphicFrameLocks noChangeAspect="1"/>
            </p:cNvGraphicFramePr>
            <p:nvPr>
              <p:extLst>
                <p:ext uri="{D42A27DB-BD31-4B8C-83A1-F6EECF244321}">
                  <p14:modId xmlns:p14="http://schemas.microsoft.com/office/powerpoint/2010/main" val="2734097719"/>
                </p:ext>
              </p:extLst>
            </p:nvPr>
          </p:nvGraphicFramePr>
          <p:xfrm>
            <a:off x="1895428" y="2137119"/>
            <a:ext cx="325438" cy="461962"/>
          </p:xfrm>
          <a:graphic>
            <a:graphicData uri="http://schemas.openxmlformats.org/presentationml/2006/ole">
              <mc:AlternateContent xmlns:mc="http://schemas.openxmlformats.org/markup-compatibility/2006">
                <mc:Choice xmlns:v="urn:schemas-microsoft-com:vml" Requires="v">
                  <p:oleObj name="方程式" r:id="rId10" imgW="152280" imgH="215640" progId="Equation.3">
                    <p:embed/>
                  </p:oleObj>
                </mc:Choice>
                <mc:Fallback>
                  <p:oleObj name="方程式" r:id="rId10" imgW="152280" imgH="215640" progId="Equation.3">
                    <p:embed/>
                    <p:pic>
                      <p:nvPicPr>
                        <p:cNvPr id="0" name=""/>
                        <p:cNvPicPr>
                          <a:picLocks noChangeAspect="1" noChangeArrowheads="1"/>
                        </p:cNvPicPr>
                        <p:nvPr/>
                      </p:nvPicPr>
                      <p:blipFill>
                        <a:blip r:embed="rId11"/>
                        <a:srcRect/>
                        <a:stretch>
                          <a:fillRect/>
                        </a:stretch>
                      </p:blipFill>
                      <p:spPr bwMode="auto">
                        <a:xfrm>
                          <a:off x="1895428" y="2137119"/>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6" name="群組 57"/>
          <p:cNvGrpSpPr/>
          <p:nvPr/>
        </p:nvGrpSpPr>
        <p:grpSpPr>
          <a:xfrm>
            <a:off x="3707628" y="4003467"/>
            <a:ext cx="391033" cy="461963"/>
            <a:chOff x="1876911" y="2719786"/>
            <a:chExt cx="391033" cy="461963"/>
          </a:xfrm>
        </p:grpSpPr>
        <p:sp>
          <p:nvSpPr>
            <p:cNvPr id="27" name="矩形 58"/>
            <p:cNvSpPr/>
            <p:nvPr/>
          </p:nvSpPr>
          <p:spPr>
            <a:xfrm>
              <a:off x="1876911" y="2802698"/>
              <a:ext cx="342900" cy="3429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graphicFrame>
          <p:nvGraphicFramePr>
            <p:cNvPr id="28" name="Object 12"/>
            <p:cNvGraphicFramePr>
              <a:graphicFrameLocks noChangeAspect="1"/>
            </p:cNvGraphicFramePr>
            <p:nvPr>
              <p:extLst>
                <p:ext uri="{D42A27DB-BD31-4B8C-83A1-F6EECF244321}">
                  <p14:modId xmlns:p14="http://schemas.microsoft.com/office/powerpoint/2010/main" val="2394589615"/>
                </p:ext>
              </p:extLst>
            </p:nvPr>
          </p:nvGraphicFramePr>
          <p:xfrm>
            <a:off x="1888532" y="2719786"/>
            <a:ext cx="379412" cy="461963"/>
          </p:xfrm>
          <a:graphic>
            <a:graphicData uri="http://schemas.openxmlformats.org/presentationml/2006/ole">
              <mc:AlternateContent xmlns:mc="http://schemas.openxmlformats.org/markup-compatibility/2006">
                <mc:Choice xmlns:v="urn:schemas-microsoft-com:vml" Requires="v">
                  <p:oleObj name="方程式" r:id="rId12" imgW="177480" imgH="215640" progId="Equation.3">
                    <p:embed/>
                  </p:oleObj>
                </mc:Choice>
                <mc:Fallback>
                  <p:oleObj name="方程式" r:id="rId12" imgW="177480" imgH="215640" progId="Equation.3">
                    <p:embed/>
                    <p:pic>
                      <p:nvPicPr>
                        <p:cNvPr id="0" name=""/>
                        <p:cNvPicPr>
                          <a:picLocks noChangeAspect="1" noChangeArrowheads="1"/>
                        </p:cNvPicPr>
                        <p:nvPr/>
                      </p:nvPicPr>
                      <p:blipFill>
                        <a:blip r:embed="rId13"/>
                        <a:srcRect/>
                        <a:stretch>
                          <a:fillRect/>
                        </a:stretch>
                      </p:blipFill>
                      <p:spPr bwMode="auto">
                        <a:xfrm>
                          <a:off x="1888532" y="2719786"/>
                          <a:ext cx="379412"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9" name="文字方塊 60"/>
          <p:cNvSpPr txBox="1"/>
          <p:nvPr/>
        </p:nvSpPr>
        <p:spPr>
          <a:xfrm>
            <a:off x="768495" y="5554243"/>
            <a:ext cx="4145239" cy="954087"/>
          </a:xfrm>
          <a:prstGeom prst="rect">
            <a:avLst/>
          </a:prstGeom>
          <a:noFill/>
        </p:spPr>
        <p:txBody>
          <a:bodyPr wrap="square" lIns="91420" tIns="45710" rIns="91420" bIns="45710" rtlCol="0">
            <a:spAutoFit/>
          </a:bodyPr>
          <a:lstStyle/>
          <a:p>
            <a:r>
              <a:rPr lang="en-US" altLang="zh-TW" sz="2800" dirty="0"/>
              <a:t>Memory can be considered as  another input.</a:t>
            </a:r>
            <a:endParaRPr lang="zh-TW" altLang="en-US" sz="2800" dirty="0"/>
          </a:p>
        </p:txBody>
      </p:sp>
      <p:sp>
        <p:nvSpPr>
          <p:cNvPr id="30" name="文字方塊 62"/>
          <p:cNvSpPr txBox="1"/>
          <p:nvPr/>
        </p:nvSpPr>
        <p:spPr>
          <a:xfrm>
            <a:off x="768495" y="2167670"/>
            <a:ext cx="4406911" cy="954087"/>
          </a:xfrm>
          <a:prstGeom prst="rect">
            <a:avLst/>
          </a:prstGeom>
          <a:noFill/>
        </p:spPr>
        <p:txBody>
          <a:bodyPr wrap="square" lIns="91420" tIns="45710" rIns="91420" bIns="45710" rtlCol="0">
            <a:spAutoFit/>
          </a:bodyPr>
          <a:lstStyle/>
          <a:p>
            <a:r>
              <a:rPr lang="en-US" altLang="zh-TW" sz="2800" dirty="0"/>
              <a:t>The output of hidden layer are stored in the memory.</a:t>
            </a:r>
            <a:endParaRPr lang="zh-TW" altLang="en-US" sz="2800" dirty="0"/>
          </a:p>
        </p:txBody>
      </p:sp>
      <p:grpSp>
        <p:nvGrpSpPr>
          <p:cNvPr id="31" name="群組 63"/>
          <p:cNvGrpSpPr/>
          <p:nvPr/>
        </p:nvGrpSpPr>
        <p:grpSpPr>
          <a:xfrm rot="16200000">
            <a:off x="6070547" y="2659736"/>
            <a:ext cx="1037222" cy="1638300"/>
            <a:chOff x="1013669" y="3459098"/>
            <a:chExt cx="1588876" cy="1638300"/>
          </a:xfrm>
        </p:grpSpPr>
        <p:cxnSp>
          <p:nvCxnSpPr>
            <p:cNvPr id="32" name="直線單箭頭接點 64"/>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3" name="群組 65"/>
            <p:cNvGrpSpPr/>
            <p:nvPr/>
          </p:nvGrpSpPr>
          <p:grpSpPr>
            <a:xfrm>
              <a:off x="1025705" y="3459098"/>
              <a:ext cx="1576840" cy="1638300"/>
              <a:chOff x="1025705" y="3459098"/>
              <a:chExt cx="1576840" cy="1638300"/>
            </a:xfrm>
          </p:grpSpPr>
          <p:cxnSp>
            <p:nvCxnSpPr>
              <p:cNvPr id="34" name="直線單箭頭接點 66"/>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67"/>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68"/>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7" name="手繪多邊形 69"/>
          <p:cNvSpPr/>
          <p:nvPr/>
        </p:nvSpPr>
        <p:spPr>
          <a:xfrm>
            <a:off x="3892550" y="4445002"/>
            <a:ext cx="1828800" cy="319831"/>
          </a:xfrm>
          <a:custGeom>
            <a:avLst/>
            <a:gdLst>
              <a:gd name="connsiteX0" fmla="*/ 0 w 1828800"/>
              <a:gd name="connsiteY0" fmla="*/ 0 h 319831"/>
              <a:gd name="connsiteX1" fmla="*/ 1016000 w 1828800"/>
              <a:gd name="connsiteY1" fmla="*/ 317500 h 319831"/>
              <a:gd name="connsiteX2" fmla="*/ 1828800 w 1828800"/>
              <a:gd name="connsiteY2" fmla="*/ 152400 h 319831"/>
            </a:gdLst>
            <a:ahLst/>
            <a:cxnLst>
              <a:cxn ang="0">
                <a:pos x="connsiteX0" y="connsiteY0"/>
              </a:cxn>
              <a:cxn ang="0">
                <a:pos x="connsiteX1" y="connsiteY1"/>
              </a:cxn>
              <a:cxn ang="0">
                <a:pos x="connsiteX2" y="connsiteY2"/>
              </a:cxn>
            </a:cxnLst>
            <a:rect l="l" t="t" r="r" b="b"/>
            <a:pathLst>
              <a:path w="1828800" h="319831">
                <a:moveTo>
                  <a:pt x="0" y="0"/>
                </a:moveTo>
                <a:cubicBezTo>
                  <a:pt x="355600" y="146050"/>
                  <a:pt x="711200" y="292100"/>
                  <a:pt x="1016000" y="317500"/>
                </a:cubicBezTo>
                <a:cubicBezTo>
                  <a:pt x="1320800" y="342900"/>
                  <a:pt x="1828800" y="152400"/>
                  <a:pt x="1828800" y="152400"/>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38" name="手繪多邊形 70"/>
          <p:cNvSpPr/>
          <p:nvPr/>
        </p:nvSpPr>
        <p:spPr>
          <a:xfrm>
            <a:off x="3879851" y="4457702"/>
            <a:ext cx="3416300" cy="624441"/>
          </a:xfrm>
          <a:custGeom>
            <a:avLst/>
            <a:gdLst>
              <a:gd name="connsiteX0" fmla="*/ 0 w 3416300"/>
              <a:gd name="connsiteY0" fmla="*/ 0 h 624441"/>
              <a:gd name="connsiteX1" fmla="*/ 1854200 w 3416300"/>
              <a:gd name="connsiteY1" fmla="*/ 622300 h 624441"/>
              <a:gd name="connsiteX2" fmla="*/ 3416300 w 3416300"/>
              <a:gd name="connsiteY2" fmla="*/ 165100 h 624441"/>
            </a:gdLst>
            <a:ahLst/>
            <a:cxnLst>
              <a:cxn ang="0">
                <a:pos x="connsiteX0" y="connsiteY0"/>
              </a:cxn>
              <a:cxn ang="0">
                <a:pos x="connsiteX1" y="connsiteY1"/>
              </a:cxn>
              <a:cxn ang="0">
                <a:pos x="connsiteX2" y="connsiteY2"/>
              </a:cxn>
            </a:cxnLst>
            <a:rect l="l" t="t" r="r" b="b"/>
            <a:pathLst>
              <a:path w="3416300" h="624441">
                <a:moveTo>
                  <a:pt x="0" y="0"/>
                </a:moveTo>
                <a:cubicBezTo>
                  <a:pt x="642408" y="297391"/>
                  <a:pt x="1284817" y="594783"/>
                  <a:pt x="1854200" y="622300"/>
                </a:cubicBezTo>
                <a:cubicBezTo>
                  <a:pt x="2423583" y="649817"/>
                  <a:pt x="2919941" y="407458"/>
                  <a:pt x="3416300" y="165100"/>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39" name="手繪多邊形 71"/>
          <p:cNvSpPr/>
          <p:nvPr/>
        </p:nvSpPr>
        <p:spPr>
          <a:xfrm>
            <a:off x="2266950" y="4445002"/>
            <a:ext cx="3479800" cy="511221"/>
          </a:xfrm>
          <a:custGeom>
            <a:avLst/>
            <a:gdLst>
              <a:gd name="connsiteX0" fmla="*/ 0 w 3479800"/>
              <a:gd name="connsiteY0" fmla="*/ 0 h 511221"/>
              <a:gd name="connsiteX1" fmla="*/ 1600200 w 3479800"/>
              <a:gd name="connsiteY1" fmla="*/ 508000 h 511221"/>
              <a:gd name="connsiteX2" fmla="*/ 3479800 w 3479800"/>
              <a:gd name="connsiteY2" fmla="*/ 177800 h 511221"/>
            </a:gdLst>
            <a:ahLst/>
            <a:cxnLst>
              <a:cxn ang="0">
                <a:pos x="connsiteX0" y="connsiteY0"/>
              </a:cxn>
              <a:cxn ang="0">
                <a:pos x="connsiteX1" y="connsiteY1"/>
              </a:cxn>
              <a:cxn ang="0">
                <a:pos x="connsiteX2" y="connsiteY2"/>
              </a:cxn>
            </a:cxnLst>
            <a:rect l="l" t="t" r="r" b="b"/>
            <a:pathLst>
              <a:path w="3479800" h="511221">
                <a:moveTo>
                  <a:pt x="0" y="0"/>
                </a:moveTo>
                <a:cubicBezTo>
                  <a:pt x="510116" y="239183"/>
                  <a:pt x="1020233" y="478367"/>
                  <a:pt x="1600200" y="508000"/>
                </a:cubicBezTo>
                <a:cubicBezTo>
                  <a:pt x="2180167" y="537633"/>
                  <a:pt x="2829983" y="357716"/>
                  <a:pt x="3479800" y="17780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40" name="手繪多邊形 72"/>
          <p:cNvSpPr/>
          <p:nvPr/>
        </p:nvSpPr>
        <p:spPr>
          <a:xfrm>
            <a:off x="2279650" y="4445002"/>
            <a:ext cx="5143500" cy="1004985"/>
          </a:xfrm>
          <a:custGeom>
            <a:avLst/>
            <a:gdLst>
              <a:gd name="connsiteX0" fmla="*/ 0 w 5143500"/>
              <a:gd name="connsiteY0" fmla="*/ 0 h 1004985"/>
              <a:gd name="connsiteX1" fmla="*/ 2438400 w 5143500"/>
              <a:gd name="connsiteY1" fmla="*/ 1003300 h 1004985"/>
              <a:gd name="connsiteX2" fmla="*/ 5143500 w 5143500"/>
              <a:gd name="connsiteY2" fmla="*/ 190500 h 1004985"/>
            </a:gdLst>
            <a:ahLst/>
            <a:cxnLst>
              <a:cxn ang="0">
                <a:pos x="connsiteX0" y="connsiteY0"/>
              </a:cxn>
              <a:cxn ang="0">
                <a:pos x="connsiteX1" y="connsiteY1"/>
              </a:cxn>
              <a:cxn ang="0">
                <a:pos x="connsiteX2" y="connsiteY2"/>
              </a:cxn>
            </a:cxnLst>
            <a:rect l="l" t="t" r="r" b="b"/>
            <a:pathLst>
              <a:path w="5143500" h="1004985">
                <a:moveTo>
                  <a:pt x="0" y="0"/>
                </a:moveTo>
                <a:cubicBezTo>
                  <a:pt x="790575" y="485775"/>
                  <a:pt x="1581150" y="971550"/>
                  <a:pt x="2438400" y="1003300"/>
                </a:cubicBezTo>
                <a:cubicBezTo>
                  <a:pt x="3295650" y="1035050"/>
                  <a:pt x="4219575" y="612775"/>
                  <a:pt x="5143500" y="19050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41" name="手繪多邊形 40"/>
          <p:cNvSpPr/>
          <p:nvPr/>
        </p:nvSpPr>
        <p:spPr>
          <a:xfrm>
            <a:off x="5573308" y="2447890"/>
            <a:ext cx="419147" cy="365492"/>
          </a:xfrm>
          <a:custGeom>
            <a:avLst/>
            <a:gdLst>
              <a:gd name="connsiteX0" fmla="*/ 0 w 838200"/>
              <a:gd name="connsiteY0" fmla="*/ 619836 h 619836"/>
              <a:gd name="connsiteX1" fmla="*/ 361950 w 838200"/>
              <a:gd name="connsiteY1" fmla="*/ 486486 h 619836"/>
              <a:gd name="connsiteX2" fmla="*/ 457200 w 838200"/>
              <a:gd name="connsiteY2" fmla="*/ 257886 h 619836"/>
              <a:gd name="connsiteX3" fmla="*/ 552450 w 838200"/>
              <a:gd name="connsiteY3" fmla="*/ 29286 h 619836"/>
              <a:gd name="connsiteX4" fmla="*/ 838200 w 838200"/>
              <a:gd name="connsiteY4" fmla="*/ 10236 h 619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619836">
                <a:moveTo>
                  <a:pt x="0" y="619836"/>
                </a:moveTo>
                <a:cubicBezTo>
                  <a:pt x="142875" y="583323"/>
                  <a:pt x="285750" y="546811"/>
                  <a:pt x="361950" y="486486"/>
                </a:cubicBezTo>
                <a:cubicBezTo>
                  <a:pt x="438150" y="426161"/>
                  <a:pt x="457200" y="257886"/>
                  <a:pt x="457200" y="257886"/>
                </a:cubicBezTo>
                <a:cubicBezTo>
                  <a:pt x="488950" y="181686"/>
                  <a:pt x="488950" y="70561"/>
                  <a:pt x="552450" y="29286"/>
                </a:cubicBezTo>
                <a:cubicBezTo>
                  <a:pt x="615950" y="-11989"/>
                  <a:pt x="727075" y="-877"/>
                  <a:pt x="838200" y="1023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42" name="手繪多邊形 41"/>
          <p:cNvSpPr/>
          <p:nvPr/>
        </p:nvSpPr>
        <p:spPr>
          <a:xfrm>
            <a:off x="7157656" y="2436920"/>
            <a:ext cx="419147" cy="365492"/>
          </a:xfrm>
          <a:custGeom>
            <a:avLst/>
            <a:gdLst>
              <a:gd name="connsiteX0" fmla="*/ 0 w 838200"/>
              <a:gd name="connsiteY0" fmla="*/ 619836 h 619836"/>
              <a:gd name="connsiteX1" fmla="*/ 361950 w 838200"/>
              <a:gd name="connsiteY1" fmla="*/ 486486 h 619836"/>
              <a:gd name="connsiteX2" fmla="*/ 457200 w 838200"/>
              <a:gd name="connsiteY2" fmla="*/ 257886 h 619836"/>
              <a:gd name="connsiteX3" fmla="*/ 552450 w 838200"/>
              <a:gd name="connsiteY3" fmla="*/ 29286 h 619836"/>
              <a:gd name="connsiteX4" fmla="*/ 838200 w 838200"/>
              <a:gd name="connsiteY4" fmla="*/ 10236 h 619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619836">
                <a:moveTo>
                  <a:pt x="0" y="619836"/>
                </a:moveTo>
                <a:cubicBezTo>
                  <a:pt x="142875" y="583323"/>
                  <a:pt x="285750" y="546811"/>
                  <a:pt x="361950" y="486486"/>
                </a:cubicBezTo>
                <a:cubicBezTo>
                  <a:pt x="438150" y="426161"/>
                  <a:pt x="457200" y="257886"/>
                  <a:pt x="457200" y="257886"/>
                </a:cubicBezTo>
                <a:cubicBezTo>
                  <a:pt x="488950" y="181686"/>
                  <a:pt x="488950" y="70561"/>
                  <a:pt x="552450" y="29286"/>
                </a:cubicBezTo>
                <a:cubicBezTo>
                  <a:pt x="615950" y="-11989"/>
                  <a:pt x="727075" y="-877"/>
                  <a:pt x="838200" y="1023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43" name="手繪多邊形 42"/>
          <p:cNvSpPr/>
          <p:nvPr/>
        </p:nvSpPr>
        <p:spPr>
          <a:xfrm>
            <a:off x="7177307" y="4121795"/>
            <a:ext cx="419147" cy="365492"/>
          </a:xfrm>
          <a:custGeom>
            <a:avLst/>
            <a:gdLst>
              <a:gd name="connsiteX0" fmla="*/ 0 w 838200"/>
              <a:gd name="connsiteY0" fmla="*/ 619836 h 619836"/>
              <a:gd name="connsiteX1" fmla="*/ 361950 w 838200"/>
              <a:gd name="connsiteY1" fmla="*/ 486486 h 619836"/>
              <a:gd name="connsiteX2" fmla="*/ 457200 w 838200"/>
              <a:gd name="connsiteY2" fmla="*/ 257886 h 619836"/>
              <a:gd name="connsiteX3" fmla="*/ 552450 w 838200"/>
              <a:gd name="connsiteY3" fmla="*/ 29286 h 619836"/>
              <a:gd name="connsiteX4" fmla="*/ 838200 w 838200"/>
              <a:gd name="connsiteY4" fmla="*/ 10236 h 619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619836">
                <a:moveTo>
                  <a:pt x="0" y="619836"/>
                </a:moveTo>
                <a:cubicBezTo>
                  <a:pt x="142875" y="583323"/>
                  <a:pt x="285750" y="546811"/>
                  <a:pt x="361950" y="486486"/>
                </a:cubicBezTo>
                <a:cubicBezTo>
                  <a:pt x="438150" y="426161"/>
                  <a:pt x="457200" y="257886"/>
                  <a:pt x="457200" y="257886"/>
                </a:cubicBezTo>
                <a:cubicBezTo>
                  <a:pt x="488950" y="181686"/>
                  <a:pt x="488950" y="70561"/>
                  <a:pt x="552450" y="29286"/>
                </a:cubicBezTo>
                <a:cubicBezTo>
                  <a:pt x="615950" y="-11989"/>
                  <a:pt x="727075" y="-877"/>
                  <a:pt x="838200" y="1023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44" name="手繪多邊形 43"/>
          <p:cNvSpPr/>
          <p:nvPr/>
        </p:nvSpPr>
        <p:spPr>
          <a:xfrm>
            <a:off x="5606000" y="4129696"/>
            <a:ext cx="419147" cy="365492"/>
          </a:xfrm>
          <a:custGeom>
            <a:avLst/>
            <a:gdLst>
              <a:gd name="connsiteX0" fmla="*/ 0 w 838200"/>
              <a:gd name="connsiteY0" fmla="*/ 619836 h 619836"/>
              <a:gd name="connsiteX1" fmla="*/ 361950 w 838200"/>
              <a:gd name="connsiteY1" fmla="*/ 486486 h 619836"/>
              <a:gd name="connsiteX2" fmla="*/ 457200 w 838200"/>
              <a:gd name="connsiteY2" fmla="*/ 257886 h 619836"/>
              <a:gd name="connsiteX3" fmla="*/ 552450 w 838200"/>
              <a:gd name="connsiteY3" fmla="*/ 29286 h 619836"/>
              <a:gd name="connsiteX4" fmla="*/ 838200 w 838200"/>
              <a:gd name="connsiteY4" fmla="*/ 10236 h 619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619836">
                <a:moveTo>
                  <a:pt x="0" y="619836"/>
                </a:moveTo>
                <a:cubicBezTo>
                  <a:pt x="142875" y="583323"/>
                  <a:pt x="285750" y="546811"/>
                  <a:pt x="361950" y="486486"/>
                </a:cubicBezTo>
                <a:cubicBezTo>
                  <a:pt x="438150" y="426161"/>
                  <a:pt x="457200" y="257886"/>
                  <a:pt x="457200" y="257886"/>
                </a:cubicBezTo>
                <a:cubicBezTo>
                  <a:pt x="488950" y="181686"/>
                  <a:pt x="488950" y="70561"/>
                  <a:pt x="552450" y="29286"/>
                </a:cubicBezTo>
                <a:cubicBezTo>
                  <a:pt x="615950" y="-11989"/>
                  <a:pt x="727075" y="-877"/>
                  <a:pt x="838200" y="1023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45" name="手繪多邊形 2"/>
          <p:cNvSpPr/>
          <p:nvPr/>
        </p:nvSpPr>
        <p:spPr>
          <a:xfrm>
            <a:off x="2305318" y="3347674"/>
            <a:ext cx="3425781" cy="734931"/>
          </a:xfrm>
          <a:custGeom>
            <a:avLst/>
            <a:gdLst>
              <a:gd name="connsiteX0" fmla="*/ 3425781 w 3425781"/>
              <a:gd name="connsiteY0" fmla="*/ 619021 h 734931"/>
              <a:gd name="connsiteX1" fmla="*/ 1854558 w 3425781"/>
              <a:gd name="connsiteY1" fmla="*/ 835 h 734931"/>
              <a:gd name="connsiteX2" fmla="*/ 0 w 3425781"/>
              <a:gd name="connsiteY2" fmla="*/ 734931 h 734931"/>
            </a:gdLst>
            <a:ahLst/>
            <a:cxnLst>
              <a:cxn ang="0">
                <a:pos x="connsiteX0" y="connsiteY0"/>
              </a:cxn>
              <a:cxn ang="0">
                <a:pos x="connsiteX1" y="connsiteY1"/>
              </a:cxn>
              <a:cxn ang="0">
                <a:pos x="connsiteX2" y="connsiteY2"/>
              </a:cxn>
            </a:cxnLst>
            <a:rect l="l" t="t" r="r" b="b"/>
            <a:pathLst>
              <a:path w="3425781" h="734931">
                <a:moveTo>
                  <a:pt x="3425781" y="619021"/>
                </a:moveTo>
                <a:cubicBezTo>
                  <a:pt x="2925651" y="300269"/>
                  <a:pt x="2425521" y="-18483"/>
                  <a:pt x="1854558" y="835"/>
                </a:cubicBezTo>
                <a:cubicBezTo>
                  <a:pt x="1283594" y="20153"/>
                  <a:pt x="641797" y="377542"/>
                  <a:pt x="0" y="734931"/>
                </a:cubicBezTo>
              </a:path>
            </a:pathLst>
          </a:custGeom>
          <a:noFill/>
          <a:ln w="2857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46" name="文字方塊 15"/>
          <p:cNvSpPr txBox="1"/>
          <p:nvPr/>
        </p:nvSpPr>
        <p:spPr>
          <a:xfrm>
            <a:off x="2627318" y="3169402"/>
            <a:ext cx="967403" cy="461645"/>
          </a:xfrm>
          <a:prstGeom prst="rect">
            <a:avLst/>
          </a:prstGeom>
          <a:noFill/>
        </p:spPr>
        <p:txBody>
          <a:bodyPr wrap="square" lIns="91420" tIns="45710" rIns="91420" bIns="45710" rtlCol="0">
            <a:spAutoFit/>
          </a:bodyPr>
          <a:lstStyle/>
          <a:p>
            <a:r>
              <a:rPr lang="en-US" altLang="zh-TW" sz="2400" dirty="0">
                <a:solidFill>
                  <a:srgbClr val="FF0000"/>
                </a:solidFill>
              </a:rPr>
              <a:t>copy</a:t>
            </a:r>
            <a:endParaRPr lang="zh-TW" altLang="en-US" sz="2400" dirty="0">
              <a:solidFill>
                <a:srgbClr val="FF0000"/>
              </a:solidFill>
            </a:endParaRPr>
          </a:p>
        </p:txBody>
      </p:sp>
      <p:sp>
        <p:nvSpPr>
          <p:cNvPr id="47" name="手繪多邊形 46"/>
          <p:cNvSpPr/>
          <p:nvPr/>
        </p:nvSpPr>
        <p:spPr>
          <a:xfrm>
            <a:off x="3916718" y="3346271"/>
            <a:ext cx="3425781" cy="734931"/>
          </a:xfrm>
          <a:custGeom>
            <a:avLst/>
            <a:gdLst>
              <a:gd name="connsiteX0" fmla="*/ 3425781 w 3425781"/>
              <a:gd name="connsiteY0" fmla="*/ 619021 h 734931"/>
              <a:gd name="connsiteX1" fmla="*/ 1854558 w 3425781"/>
              <a:gd name="connsiteY1" fmla="*/ 835 h 734931"/>
              <a:gd name="connsiteX2" fmla="*/ 0 w 3425781"/>
              <a:gd name="connsiteY2" fmla="*/ 734931 h 734931"/>
            </a:gdLst>
            <a:ahLst/>
            <a:cxnLst>
              <a:cxn ang="0">
                <a:pos x="connsiteX0" y="connsiteY0"/>
              </a:cxn>
              <a:cxn ang="0">
                <a:pos x="connsiteX1" y="connsiteY1"/>
              </a:cxn>
              <a:cxn ang="0">
                <a:pos x="connsiteX2" y="connsiteY2"/>
              </a:cxn>
            </a:cxnLst>
            <a:rect l="l" t="t" r="r" b="b"/>
            <a:pathLst>
              <a:path w="3425781" h="734931">
                <a:moveTo>
                  <a:pt x="3425781" y="619021"/>
                </a:moveTo>
                <a:cubicBezTo>
                  <a:pt x="2925651" y="300269"/>
                  <a:pt x="2425521" y="-18483"/>
                  <a:pt x="1854558" y="835"/>
                </a:cubicBezTo>
                <a:cubicBezTo>
                  <a:pt x="1283594" y="20153"/>
                  <a:pt x="641797" y="377542"/>
                  <a:pt x="0" y="734931"/>
                </a:cubicBezTo>
              </a:path>
            </a:pathLst>
          </a:custGeom>
          <a:noFill/>
          <a:ln w="2857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grpSp>
        <p:nvGrpSpPr>
          <p:cNvPr id="48" name="Group 47"/>
          <p:cNvGrpSpPr/>
          <p:nvPr/>
        </p:nvGrpSpPr>
        <p:grpSpPr>
          <a:xfrm>
            <a:off x="8655314" y="6263629"/>
            <a:ext cx="417249" cy="575481"/>
            <a:chOff x="7517647" y="4843947"/>
            <a:chExt cx="1485900" cy="1908068"/>
          </a:xfrm>
        </p:grpSpPr>
        <p:pic>
          <p:nvPicPr>
            <p:cNvPr id="49" name="Picture 2">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555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7" grpId="0" animBg="1"/>
      <p:bldP spid="38" grpId="0" animBg="1"/>
      <p:bldP spid="39" grpId="0" animBg="1"/>
      <p:bldP spid="40" grpId="0" animBg="1"/>
      <p:bldP spid="45" grpId="0" animBg="1"/>
      <p:bldP spid="46" grpId="0"/>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01600"/>
            <a:ext cx="7886700" cy="1058333"/>
          </a:xfrm>
        </p:spPr>
        <p:txBody>
          <a:bodyPr/>
          <a:lstStyle/>
          <a:p>
            <a:r>
              <a:rPr lang="en-US" altLang="zh-TW" dirty="0"/>
              <a:t>Memory is important </a:t>
            </a:r>
            <a:endParaRPr lang="zh-TW" altLang="en-US" dirty="0"/>
          </a:p>
        </p:txBody>
      </p:sp>
      <p:sp>
        <p:nvSpPr>
          <p:cNvPr id="4" name="文字方塊 3"/>
          <p:cNvSpPr txBox="1"/>
          <p:nvPr/>
        </p:nvSpPr>
        <p:spPr>
          <a:xfrm>
            <a:off x="2499525" y="2568751"/>
            <a:ext cx="448574"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800" dirty="0"/>
              <a:t>4</a:t>
            </a:r>
          </a:p>
          <a:p>
            <a:pPr algn="ctr"/>
            <a:r>
              <a:rPr lang="en-US" altLang="zh-TW" sz="2800" dirty="0"/>
              <a:t>7</a:t>
            </a:r>
            <a:endParaRPr lang="zh-TW" altLang="en-US" sz="2800" dirty="0"/>
          </a:p>
        </p:txBody>
      </p:sp>
      <p:sp>
        <p:nvSpPr>
          <p:cNvPr id="5" name="文字方塊 4"/>
          <p:cNvSpPr txBox="1"/>
          <p:nvPr/>
        </p:nvSpPr>
        <p:spPr>
          <a:xfrm>
            <a:off x="3445556" y="2568751"/>
            <a:ext cx="448574"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800" dirty="0"/>
              <a:t>4</a:t>
            </a:r>
          </a:p>
          <a:p>
            <a:pPr algn="ctr"/>
            <a:r>
              <a:rPr lang="en-US" altLang="zh-TW" sz="2800" dirty="0"/>
              <a:t>7</a:t>
            </a:r>
            <a:endParaRPr lang="zh-TW" altLang="en-US" sz="2800" dirty="0"/>
          </a:p>
        </p:txBody>
      </p:sp>
      <p:sp>
        <p:nvSpPr>
          <p:cNvPr id="6" name="文字方塊 5"/>
          <p:cNvSpPr txBox="1"/>
          <p:nvPr/>
        </p:nvSpPr>
        <p:spPr>
          <a:xfrm>
            <a:off x="4362830" y="2568751"/>
            <a:ext cx="448574"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800" dirty="0"/>
              <a:t>1</a:t>
            </a:r>
          </a:p>
          <a:p>
            <a:pPr algn="ctr"/>
            <a:r>
              <a:rPr lang="en-US" altLang="zh-TW" sz="2800" dirty="0"/>
              <a:t>1</a:t>
            </a:r>
            <a:endParaRPr lang="zh-TW" altLang="en-US" sz="2800" dirty="0"/>
          </a:p>
        </p:txBody>
      </p:sp>
      <p:sp>
        <p:nvSpPr>
          <p:cNvPr id="8" name="文字方塊 7"/>
          <p:cNvSpPr txBox="1"/>
          <p:nvPr/>
        </p:nvSpPr>
        <p:spPr>
          <a:xfrm>
            <a:off x="2499525" y="4534537"/>
            <a:ext cx="448574"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800" dirty="0"/>
              <a:t>1</a:t>
            </a:r>
          </a:p>
        </p:txBody>
      </p:sp>
      <p:sp>
        <p:nvSpPr>
          <p:cNvPr id="9" name="文字方塊 8"/>
          <p:cNvSpPr txBox="1"/>
          <p:nvPr/>
        </p:nvSpPr>
        <p:spPr>
          <a:xfrm>
            <a:off x="3445556" y="4534537"/>
            <a:ext cx="448574"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800" dirty="0"/>
              <a:t>2</a:t>
            </a:r>
          </a:p>
        </p:txBody>
      </p:sp>
      <p:sp>
        <p:nvSpPr>
          <p:cNvPr id="10" name="文字方塊 9"/>
          <p:cNvSpPr txBox="1"/>
          <p:nvPr/>
        </p:nvSpPr>
        <p:spPr>
          <a:xfrm>
            <a:off x="4362830" y="4534537"/>
            <a:ext cx="448574"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800" dirty="0"/>
              <a:t>3</a:t>
            </a:r>
          </a:p>
        </p:txBody>
      </p:sp>
      <p:sp>
        <p:nvSpPr>
          <p:cNvPr id="11" name="文字方塊 10"/>
          <p:cNvSpPr txBox="1"/>
          <p:nvPr/>
        </p:nvSpPr>
        <p:spPr>
          <a:xfrm>
            <a:off x="-42899" y="2568751"/>
            <a:ext cx="2563124" cy="830997"/>
          </a:xfrm>
          <a:prstGeom prst="rect">
            <a:avLst/>
          </a:prstGeom>
          <a:noFill/>
        </p:spPr>
        <p:txBody>
          <a:bodyPr wrap="square" rtlCol="0">
            <a:spAutoFit/>
          </a:bodyPr>
          <a:lstStyle/>
          <a:p>
            <a:pPr algn="ctr"/>
            <a:r>
              <a:rPr lang="en-US" altLang="zh-TW" sz="2400" dirty="0"/>
              <a:t>Input:</a:t>
            </a:r>
          </a:p>
          <a:p>
            <a:pPr algn="ctr"/>
            <a:r>
              <a:rPr lang="en-US" altLang="zh-TW" sz="2400" dirty="0"/>
              <a:t>2 dimensions</a:t>
            </a:r>
            <a:endParaRPr lang="zh-TW" altLang="en-US" sz="2400" dirty="0"/>
          </a:p>
        </p:txBody>
      </p:sp>
      <p:sp>
        <p:nvSpPr>
          <p:cNvPr id="12" name="文字方塊 11"/>
          <p:cNvSpPr txBox="1"/>
          <p:nvPr/>
        </p:nvSpPr>
        <p:spPr>
          <a:xfrm>
            <a:off x="-42899" y="4296980"/>
            <a:ext cx="2563124" cy="830997"/>
          </a:xfrm>
          <a:prstGeom prst="rect">
            <a:avLst/>
          </a:prstGeom>
          <a:noFill/>
        </p:spPr>
        <p:txBody>
          <a:bodyPr wrap="square" rtlCol="0">
            <a:spAutoFit/>
          </a:bodyPr>
          <a:lstStyle/>
          <a:p>
            <a:pPr algn="ctr"/>
            <a:r>
              <a:rPr lang="en-US" altLang="zh-TW" sz="2400" dirty="0"/>
              <a:t>Output:</a:t>
            </a:r>
          </a:p>
          <a:p>
            <a:pPr algn="ctr"/>
            <a:r>
              <a:rPr lang="en-US" altLang="zh-TW" sz="2400" dirty="0"/>
              <a:t>1 dimension</a:t>
            </a:r>
            <a:endParaRPr lang="zh-TW" altLang="en-US" sz="2400" dirty="0"/>
          </a:p>
        </p:txBody>
      </p:sp>
      <mc:AlternateContent xmlns:mc="http://schemas.openxmlformats.org/markup-compatibility/2006" xmlns:a14="http://schemas.microsoft.com/office/drawing/2010/main">
        <mc:Choice Requires="a14">
          <p:sp>
            <p:nvSpPr>
              <p:cNvPr id="13" name="文字方塊 12"/>
              <p:cNvSpPr txBox="1"/>
              <p:nvPr/>
            </p:nvSpPr>
            <p:spPr>
              <a:xfrm>
                <a:off x="2520225" y="2105136"/>
                <a:ext cx="45166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𝑥</m:t>
                          </m:r>
                        </m:e>
                        <m:sup>
                          <m:r>
                            <a:rPr lang="en-US" altLang="zh-TW" sz="2800" b="0" i="1" smtClean="0">
                              <a:latin typeface="Cambria Math" panose="02040503050406030204" pitchFamily="18" charset="0"/>
                            </a:rPr>
                            <m:t>1</m:t>
                          </m:r>
                        </m:sup>
                      </m:sSup>
                    </m:oMath>
                  </m:oMathPara>
                </a14:m>
                <a:endParaRPr lang="zh-TW" altLang="en-US" sz="28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2520225" y="2105136"/>
                <a:ext cx="451662" cy="430887"/>
              </a:xfrm>
              <a:prstGeom prst="rect">
                <a:avLst/>
              </a:prstGeom>
              <a:blipFill rotWithShape="0">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3465652" y="2105135"/>
                <a:ext cx="45935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𝑥</m:t>
                          </m:r>
                        </m:e>
                        <m:sup>
                          <m:r>
                            <a:rPr lang="en-US" altLang="zh-TW" sz="2800" b="0" i="1" smtClean="0">
                              <a:latin typeface="Cambria Math" panose="02040503050406030204" pitchFamily="18" charset="0"/>
                            </a:rPr>
                            <m:t>2</m:t>
                          </m:r>
                        </m:sup>
                      </m:sSup>
                    </m:oMath>
                  </m:oMathPara>
                </a14:m>
                <a:endParaRPr lang="zh-TW" altLang="en-US" sz="2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3465652" y="2105135"/>
                <a:ext cx="459357" cy="430887"/>
              </a:xfrm>
              <a:prstGeom prst="rect">
                <a:avLst/>
              </a:prstGeom>
              <a:blipFill rotWithShape="0">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4392159" y="2120265"/>
                <a:ext cx="45935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𝑥</m:t>
                          </m:r>
                        </m:e>
                        <m:sup>
                          <m:r>
                            <a:rPr lang="en-US" altLang="zh-TW" sz="2800" b="0" i="1" smtClean="0">
                              <a:latin typeface="Cambria Math" panose="02040503050406030204" pitchFamily="18" charset="0"/>
                            </a:rPr>
                            <m:t>3</m:t>
                          </m:r>
                        </m:sup>
                      </m:sSup>
                    </m:oMath>
                  </m:oMathPara>
                </a14:m>
                <a:endParaRPr lang="zh-TW" altLang="en-US" sz="2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4392159" y="2120265"/>
                <a:ext cx="459357" cy="430887"/>
              </a:xfrm>
              <a:prstGeom prst="rect">
                <a:avLst/>
              </a:prstGeom>
              <a:blipFill rotWithShape="0">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2520225" y="4088520"/>
                <a:ext cx="45916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acc>
                            <m:accPr>
                              <m:chr m:val="̂"/>
                              <m:ctrlPr>
                                <a:rPr lang="en-US" altLang="zh-TW" sz="2800" b="0" i="1" smtClean="0">
                                  <a:latin typeface="Cambria Math" panose="02040503050406030204" pitchFamily="18" charset="0"/>
                                </a:rPr>
                              </m:ctrlPr>
                            </m:accPr>
                            <m:e>
                              <m:r>
                                <a:rPr lang="en-US" altLang="zh-TW" sz="2800" b="0" i="1" smtClean="0">
                                  <a:latin typeface="Cambria Math" panose="02040503050406030204" pitchFamily="18" charset="0"/>
                                </a:rPr>
                                <m:t>𝑦</m:t>
                              </m:r>
                            </m:e>
                          </m:acc>
                        </m:e>
                        <m:sup>
                          <m:r>
                            <a:rPr lang="en-US" altLang="zh-TW" sz="2800" b="0" i="1" smtClean="0">
                              <a:latin typeface="Cambria Math" panose="02040503050406030204" pitchFamily="18" charset="0"/>
                            </a:rPr>
                            <m:t>1</m:t>
                          </m:r>
                        </m:sup>
                      </m:sSup>
                    </m:oMath>
                  </m:oMathPara>
                </a14:m>
                <a:endParaRPr lang="zh-TW" altLang="en-US" sz="28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2520225" y="4088520"/>
                <a:ext cx="459165" cy="430887"/>
              </a:xfrm>
              <a:prstGeom prst="rect">
                <a:avLst/>
              </a:prstGeom>
              <a:blipFill rotWithShape="0">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3465652" y="4070231"/>
                <a:ext cx="46685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𝑦</m:t>
                              </m:r>
                            </m:e>
                          </m:acc>
                        </m:e>
                        <m:sup>
                          <m:r>
                            <a:rPr lang="en-US" altLang="zh-TW" sz="2800" b="0" i="1" smtClean="0">
                              <a:latin typeface="Cambria Math" panose="02040503050406030204" pitchFamily="18" charset="0"/>
                            </a:rPr>
                            <m:t>2</m:t>
                          </m:r>
                        </m:sup>
                      </m:sSup>
                    </m:oMath>
                  </m:oMathPara>
                </a14:m>
                <a:endParaRPr lang="zh-TW" altLang="en-US" sz="28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3465652" y="4070231"/>
                <a:ext cx="466858" cy="430887"/>
              </a:xfrm>
              <a:prstGeom prst="rect">
                <a:avLst/>
              </a:prstGeom>
              <a:blipFill rotWithShape="0">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4384658" y="4069195"/>
                <a:ext cx="46685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𝑦</m:t>
                              </m:r>
                            </m:e>
                          </m:acc>
                        </m:e>
                        <m:sup>
                          <m:r>
                            <a:rPr lang="en-US" altLang="zh-TW" sz="2800" b="0" i="1" smtClean="0">
                              <a:latin typeface="Cambria Math" panose="02040503050406030204" pitchFamily="18" charset="0"/>
                            </a:rPr>
                            <m:t>3</m:t>
                          </m:r>
                        </m:sup>
                      </m:sSup>
                    </m:oMath>
                  </m:oMathPara>
                </a14:m>
                <a:endParaRPr lang="zh-TW" altLang="en-US" sz="2800"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4384658" y="4069195"/>
                <a:ext cx="466858" cy="430887"/>
              </a:xfrm>
              <a:prstGeom prst="rect">
                <a:avLst/>
              </a:prstGeom>
              <a:blipFill rotWithShape="0">
                <a:blip r:embed="rId8"/>
                <a:stretch>
                  <a:fillRect/>
                </a:stretch>
              </a:blipFill>
            </p:spPr>
            <p:txBody>
              <a:bodyPr/>
              <a:lstStyle/>
              <a:p>
                <a:r>
                  <a:rPr lang="zh-TW" altLang="en-US">
                    <a:noFill/>
                  </a:rPr>
                  <a:t> </a:t>
                </a:r>
              </a:p>
            </p:txBody>
          </p:sp>
        </mc:Fallback>
      </mc:AlternateContent>
      <p:sp>
        <p:nvSpPr>
          <p:cNvPr id="22" name="文字方塊 21"/>
          <p:cNvSpPr txBox="1"/>
          <p:nvPr/>
        </p:nvSpPr>
        <p:spPr>
          <a:xfrm>
            <a:off x="6360861" y="2496434"/>
            <a:ext cx="1759789" cy="523220"/>
          </a:xfrm>
          <a:prstGeom prst="rect">
            <a:avLst/>
          </a:prstGeom>
          <a:noFill/>
        </p:spPr>
        <p:txBody>
          <a:bodyPr wrap="square" rtlCol="0">
            <a:spAutoFit/>
          </a:bodyPr>
          <a:lstStyle/>
          <a:p>
            <a:r>
              <a:rPr lang="en-US" altLang="zh-TW" sz="2800" dirty="0"/>
              <a:t>1     4     4</a:t>
            </a:r>
            <a:endParaRPr lang="zh-TW" altLang="en-US" sz="2800" dirty="0"/>
          </a:p>
        </p:txBody>
      </p:sp>
      <p:sp>
        <p:nvSpPr>
          <p:cNvPr id="23" name="文字方塊 22"/>
          <p:cNvSpPr txBox="1"/>
          <p:nvPr/>
        </p:nvSpPr>
        <p:spPr>
          <a:xfrm>
            <a:off x="6360861" y="3185206"/>
            <a:ext cx="1759789" cy="523220"/>
          </a:xfrm>
          <a:prstGeom prst="rect">
            <a:avLst/>
          </a:prstGeom>
          <a:noFill/>
        </p:spPr>
        <p:txBody>
          <a:bodyPr wrap="square" rtlCol="0">
            <a:spAutoFit/>
          </a:bodyPr>
          <a:lstStyle/>
          <a:p>
            <a:r>
              <a:rPr lang="en-US" altLang="zh-TW" sz="2800" dirty="0"/>
              <a:t>1     7     7</a:t>
            </a:r>
            <a:endParaRPr lang="zh-TW" altLang="en-US" sz="2800" dirty="0"/>
          </a:p>
        </p:txBody>
      </p:sp>
      <p:sp>
        <p:nvSpPr>
          <p:cNvPr id="24" name="文字方塊 23"/>
          <p:cNvSpPr txBox="1"/>
          <p:nvPr/>
        </p:nvSpPr>
        <p:spPr>
          <a:xfrm>
            <a:off x="7430760" y="3916186"/>
            <a:ext cx="628650" cy="523220"/>
          </a:xfrm>
          <a:prstGeom prst="rect">
            <a:avLst/>
          </a:prstGeom>
          <a:noFill/>
        </p:spPr>
        <p:txBody>
          <a:bodyPr wrap="square" rtlCol="0">
            <a:spAutoFit/>
          </a:bodyPr>
          <a:lstStyle/>
          <a:p>
            <a:pPr algn="ctr"/>
            <a:r>
              <a:rPr lang="en-US" altLang="zh-TW" sz="2800" dirty="0"/>
              <a:t>1</a:t>
            </a:r>
            <a:endParaRPr lang="zh-TW" altLang="en-US" sz="2800" dirty="0"/>
          </a:p>
        </p:txBody>
      </p:sp>
      <p:cxnSp>
        <p:nvCxnSpPr>
          <p:cNvPr id="26" name="直線接點 25"/>
          <p:cNvCxnSpPr/>
          <p:nvPr/>
        </p:nvCxnSpPr>
        <p:spPr>
          <a:xfrm>
            <a:off x="5860529" y="3795306"/>
            <a:ext cx="22601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5860529" y="3185206"/>
            <a:ext cx="345057" cy="523220"/>
          </a:xfrm>
          <a:prstGeom prst="rect">
            <a:avLst/>
          </a:prstGeom>
          <a:noFill/>
        </p:spPr>
        <p:txBody>
          <a:bodyPr wrap="square" rtlCol="0">
            <a:spAutoFit/>
          </a:bodyPr>
          <a:lstStyle/>
          <a:p>
            <a:r>
              <a:rPr lang="en-US" altLang="zh-TW" sz="2800" dirty="0"/>
              <a:t>+</a:t>
            </a:r>
            <a:endParaRPr lang="zh-TW" altLang="en-US" sz="2800" dirty="0"/>
          </a:p>
        </p:txBody>
      </p:sp>
      <p:sp>
        <p:nvSpPr>
          <p:cNvPr id="28" name="文字方塊 27"/>
          <p:cNvSpPr txBox="1"/>
          <p:nvPr/>
        </p:nvSpPr>
        <p:spPr>
          <a:xfrm>
            <a:off x="5432082" y="4570959"/>
            <a:ext cx="3379217" cy="830997"/>
          </a:xfrm>
          <a:prstGeom prst="rect">
            <a:avLst/>
          </a:prstGeom>
          <a:noFill/>
        </p:spPr>
        <p:txBody>
          <a:bodyPr wrap="square" rtlCol="0">
            <a:spAutoFit/>
          </a:bodyPr>
          <a:lstStyle/>
          <a:p>
            <a:pPr algn="ctr"/>
            <a:r>
              <a:rPr lang="en-US" altLang="zh-TW" sz="2400" dirty="0"/>
              <a:t>Network needs memory to achieve this</a:t>
            </a:r>
            <a:endParaRPr lang="zh-TW" altLang="en-US" sz="2400" dirty="0"/>
          </a:p>
        </p:txBody>
      </p:sp>
      <p:sp>
        <p:nvSpPr>
          <p:cNvPr id="29" name="文字方塊 28"/>
          <p:cNvSpPr txBox="1"/>
          <p:nvPr/>
        </p:nvSpPr>
        <p:spPr>
          <a:xfrm>
            <a:off x="7240754" y="2170505"/>
            <a:ext cx="25809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ltLang="zh-TW" dirty="0"/>
              <a:t>1</a:t>
            </a:r>
            <a:endParaRPr lang="zh-TW" altLang="en-US" dirty="0"/>
          </a:p>
        </p:txBody>
      </p:sp>
      <p:sp>
        <p:nvSpPr>
          <p:cNvPr id="30" name="文字方塊 29"/>
          <p:cNvSpPr txBox="1"/>
          <p:nvPr/>
        </p:nvSpPr>
        <p:spPr>
          <a:xfrm>
            <a:off x="6618949" y="2167200"/>
            <a:ext cx="25809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ltLang="zh-TW" dirty="0"/>
              <a:t>1</a:t>
            </a:r>
            <a:endParaRPr lang="zh-TW" altLang="en-US" dirty="0"/>
          </a:p>
        </p:txBody>
      </p:sp>
      <p:sp>
        <p:nvSpPr>
          <p:cNvPr id="31" name="文字方塊 30"/>
          <p:cNvSpPr txBox="1"/>
          <p:nvPr/>
        </p:nvSpPr>
        <p:spPr>
          <a:xfrm>
            <a:off x="6735131" y="3921523"/>
            <a:ext cx="813758" cy="523220"/>
          </a:xfrm>
          <a:prstGeom prst="rect">
            <a:avLst/>
          </a:prstGeom>
          <a:noFill/>
        </p:spPr>
        <p:txBody>
          <a:bodyPr wrap="square" rtlCol="0">
            <a:spAutoFit/>
          </a:bodyPr>
          <a:lstStyle/>
          <a:p>
            <a:pPr algn="ctr"/>
            <a:r>
              <a:rPr lang="en-US" altLang="zh-TW" sz="2800" dirty="0"/>
              <a:t>2</a:t>
            </a:r>
            <a:endParaRPr lang="zh-TW" altLang="en-US" sz="2800" dirty="0"/>
          </a:p>
        </p:txBody>
      </p:sp>
      <p:sp>
        <p:nvSpPr>
          <p:cNvPr id="32" name="文字方塊 31"/>
          <p:cNvSpPr txBox="1"/>
          <p:nvPr/>
        </p:nvSpPr>
        <p:spPr>
          <a:xfrm>
            <a:off x="6116829" y="3914618"/>
            <a:ext cx="833120" cy="523220"/>
          </a:xfrm>
          <a:prstGeom prst="rect">
            <a:avLst/>
          </a:prstGeom>
          <a:noFill/>
        </p:spPr>
        <p:txBody>
          <a:bodyPr wrap="square" rtlCol="0">
            <a:spAutoFit/>
          </a:bodyPr>
          <a:lstStyle/>
          <a:p>
            <a:pPr algn="ctr"/>
            <a:r>
              <a:rPr lang="en-US" altLang="zh-TW" sz="2800" dirty="0"/>
              <a:t>3</a:t>
            </a:r>
            <a:endParaRPr lang="zh-TW" altLang="en-US" sz="2800" dirty="0"/>
          </a:p>
        </p:txBody>
      </p:sp>
      <p:grpSp>
        <p:nvGrpSpPr>
          <p:cNvPr id="33" name="Group 32"/>
          <p:cNvGrpSpPr/>
          <p:nvPr/>
        </p:nvGrpSpPr>
        <p:grpSpPr>
          <a:xfrm>
            <a:off x="8655314" y="6263629"/>
            <a:ext cx="417249" cy="575481"/>
            <a:chOff x="7517647" y="4843947"/>
            <a:chExt cx="1485900" cy="1908068"/>
          </a:xfrm>
        </p:grpSpPr>
        <p:pic>
          <p:nvPicPr>
            <p:cNvPr id="34" name="Picture 2">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4208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p:bldP spid="12" grpId="0"/>
      <p:bldP spid="13" grpId="0"/>
      <p:bldP spid="16" grpId="0"/>
      <p:bldP spid="17" grpId="0"/>
      <p:bldP spid="18" grpId="0"/>
      <p:bldP spid="19" grpId="0"/>
      <p:bldP spid="20" grpId="0"/>
      <p:bldP spid="22" grpId="0"/>
      <p:bldP spid="23" grpId="0"/>
      <p:bldP spid="24" grpId="0"/>
      <p:bldP spid="27" grpId="0"/>
      <p:bldP spid="28" grpId="0"/>
      <p:bldP spid="29" grpId="0" animBg="1"/>
      <p:bldP spid="30" grpId="0" animBg="1"/>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429642" y="1972924"/>
            <a:ext cx="1743107" cy="3751766"/>
            <a:chOff x="559492" y="699880"/>
            <a:chExt cx="1743107" cy="3751766"/>
          </a:xfrm>
        </p:grpSpPr>
        <p:grpSp>
          <p:nvGrpSpPr>
            <p:cNvPr id="9" name="Group 8"/>
            <p:cNvGrpSpPr/>
            <p:nvPr/>
          </p:nvGrpSpPr>
          <p:grpSpPr>
            <a:xfrm>
              <a:off x="559492" y="2301554"/>
              <a:ext cx="1743107" cy="2150092"/>
              <a:chOff x="1422355" y="1312241"/>
              <a:chExt cx="1743107" cy="2150092"/>
            </a:xfrm>
          </p:grpSpPr>
          <p:grpSp>
            <p:nvGrpSpPr>
              <p:cNvPr id="7" name="Group 6"/>
              <p:cNvGrpSpPr/>
              <p:nvPr/>
            </p:nvGrpSpPr>
            <p:grpSpPr>
              <a:xfrm>
                <a:off x="1438276" y="1959769"/>
                <a:ext cx="1696979" cy="854869"/>
                <a:chOff x="1438276" y="1959769"/>
                <a:chExt cx="1696979" cy="854869"/>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276" y="1959769"/>
                  <a:ext cx="1696979" cy="854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1976" y="2555080"/>
                  <a:ext cx="220623" cy="259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2476" y="1974055"/>
                  <a:ext cx="226219" cy="226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122459" y="2522693"/>
                  <a:ext cx="342900" cy="246221"/>
                </a:xfrm>
                <a:prstGeom prst="rect">
                  <a:avLst/>
                </a:prstGeom>
                <a:noFill/>
              </p:spPr>
              <p:txBody>
                <a:bodyPr wrap="square" rtlCol="0">
                  <a:spAutoFit/>
                </a:bodyPr>
                <a:lstStyle/>
                <a:p>
                  <a:r>
                    <a:rPr lang="en-US" sz="1000" dirty="0"/>
                    <a:t>10</a:t>
                  </a:r>
                </a:p>
              </p:txBody>
            </p:sp>
            <p:cxnSp>
              <p:nvCxnSpPr>
                <p:cNvPr id="6" name="Straight Connector 5"/>
                <p:cNvCxnSpPr/>
                <p:nvPr/>
              </p:nvCxnSpPr>
              <p:spPr>
                <a:xfrm>
                  <a:off x="1514468" y="1988343"/>
                  <a:ext cx="7144" cy="771525"/>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1422355" y="2995608"/>
                <a:ext cx="1743107" cy="466725"/>
                <a:chOff x="3790950" y="3195638"/>
                <a:chExt cx="1743107" cy="466725"/>
              </a:xfrm>
            </p:grpSpPr>
            <p:pic>
              <p:nvPicPr>
                <p:cNvPr id="1031" name="Picture 7"/>
                <p:cNvPicPr>
                  <a:picLocks noChangeAspect="1" noChangeArrowheads="1"/>
                </p:cNvPicPr>
                <p:nvPr/>
              </p:nvPicPr>
              <p:blipFill>
                <a:blip r:embed="rId5">
                  <a:clrChange>
                    <a:clrFrom>
                      <a:srgbClr val="F8F9FA"/>
                    </a:clrFrom>
                    <a:clrTo>
                      <a:srgbClr val="F8F9FA">
                        <a:alpha val="0"/>
                      </a:srgbClr>
                    </a:clrTo>
                  </a:clrChange>
                  <a:extLst>
                    <a:ext uri="{28A0092B-C50C-407E-A947-70E740481C1C}">
                      <a14:useLocalDpi xmlns:a14="http://schemas.microsoft.com/office/drawing/2010/main" val="0"/>
                    </a:ext>
                  </a:extLst>
                </a:blip>
                <a:srcRect/>
                <a:stretch>
                  <a:fillRect/>
                </a:stretch>
              </p:blipFill>
              <p:spPr bwMode="auto">
                <a:xfrm>
                  <a:off x="3790950" y="3195638"/>
                  <a:ext cx="156210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6">
                  <a:clrChange>
                    <a:clrFrom>
                      <a:srgbClr val="F8F9FA"/>
                    </a:clrFrom>
                    <a:clrTo>
                      <a:srgbClr val="F8F9FA">
                        <a:alpha val="0"/>
                      </a:srgbClr>
                    </a:clrTo>
                  </a:clrChange>
                  <a:extLst>
                    <a:ext uri="{28A0092B-C50C-407E-A947-70E740481C1C}">
                      <a14:useLocalDpi xmlns:a14="http://schemas.microsoft.com/office/drawing/2010/main" val="0"/>
                    </a:ext>
                  </a:extLst>
                </a:blip>
                <a:srcRect/>
                <a:stretch>
                  <a:fillRect/>
                </a:stretch>
              </p:blipFill>
              <p:spPr bwMode="auto">
                <a:xfrm>
                  <a:off x="5326885" y="3228971"/>
                  <a:ext cx="104775"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8"/>
                <p:cNvPicPr>
                  <a:picLocks noChangeAspect="1" noChangeArrowheads="1"/>
                </p:cNvPicPr>
                <p:nvPr/>
              </p:nvPicPr>
              <p:blipFill>
                <a:blip r:embed="rId6">
                  <a:clrChange>
                    <a:clrFrom>
                      <a:srgbClr val="F8F9FA"/>
                    </a:clrFrom>
                    <a:clrTo>
                      <a:srgbClr val="F8F9FA">
                        <a:alpha val="0"/>
                      </a:srgbClr>
                    </a:clrTo>
                  </a:clrChange>
                  <a:extLst>
                    <a:ext uri="{28A0092B-C50C-407E-A947-70E740481C1C}">
                      <a14:useLocalDpi xmlns:a14="http://schemas.microsoft.com/office/drawing/2010/main" val="0"/>
                    </a:ext>
                  </a:extLst>
                </a:blip>
                <a:srcRect/>
                <a:stretch>
                  <a:fillRect/>
                </a:stretch>
              </p:blipFill>
              <p:spPr bwMode="auto">
                <a:xfrm>
                  <a:off x="5334027" y="3448041"/>
                  <a:ext cx="104775"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a:clrChange>
                    <a:clrFrom>
                      <a:srgbClr val="F8F9FA"/>
                    </a:clrFrom>
                    <a:clrTo>
                      <a:srgbClr val="F8F9FA">
                        <a:alpha val="0"/>
                      </a:srgbClr>
                    </a:clrTo>
                  </a:clrChange>
                  <a:extLst>
                    <a:ext uri="{28A0092B-C50C-407E-A947-70E740481C1C}">
                      <a14:useLocalDpi xmlns:a14="http://schemas.microsoft.com/office/drawing/2010/main" val="0"/>
                    </a:ext>
                  </a:extLst>
                </a:blip>
                <a:srcRect/>
                <a:stretch>
                  <a:fillRect/>
                </a:stretch>
              </p:blipFill>
              <p:spPr bwMode="auto">
                <a:xfrm>
                  <a:off x="5410232" y="3443291"/>
                  <a:ext cx="123825"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9"/>
                <p:cNvPicPr>
                  <a:picLocks noChangeAspect="1" noChangeArrowheads="1"/>
                </p:cNvPicPr>
                <p:nvPr/>
              </p:nvPicPr>
              <p:blipFill>
                <a:blip r:embed="rId7">
                  <a:clrChange>
                    <a:clrFrom>
                      <a:srgbClr val="F8F9FA"/>
                    </a:clrFrom>
                    <a:clrTo>
                      <a:srgbClr val="F8F9FA">
                        <a:alpha val="0"/>
                      </a:srgbClr>
                    </a:clrTo>
                  </a:clrChange>
                  <a:extLst>
                    <a:ext uri="{28A0092B-C50C-407E-A947-70E740481C1C}">
                      <a14:useLocalDpi xmlns:a14="http://schemas.microsoft.com/office/drawing/2010/main" val="0"/>
                    </a:ext>
                  </a:extLst>
                </a:blip>
                <a:srcRect/>
                <a:stretch>
                  <a:fillRect/>
                </a:stretch>
              </p:blipFill>
              <p:spPr bwMode="auto">
                <a:xfrm>
                  <a:off x="5398320" y="3224203"/>
                  <a:ext cx="123825"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8275" y="1312241"/>
                <a:ext cx="1696979" cy="647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651605" y="699880"/>
              <a:ext cx="1544330" cy="1424615"/>
              <a:chOff x="5122984" y="2800143"/>
              <a:chExt cx="1544330" cy="1424615"/>
            </a:xfrm>
          </p:grpSpPr>
          <p:sp>
            <p:nvSpPr>
              <p:cNvPr id="25" name="橢圓 16"/>
              <p:cNvSpPr/>
              <p:nvPr/>
            </p:nvSpPr>
            <p:spPr>
              <a:xfrm>
                <a:off x="5182842" y="2800143"/>
                <a:ext cx="1424615" cy="142461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grpSp>
            <p:nvGrpSpPr>
              <p:cNvPr id="26" name="群組 27"/>
              <p:cNvGrpSpPr/>
              <p:nvPr/>
            </p:nvGrpSpPr>
            <p:grpSpPr>
              <a:xfrm>
                <a:off x="5122984" y="3130025"/>
                <a:ext cx="1544330" cy="1094733"/>
                <a:chOff x="5874410" y="4000498"/>
                <a:chExt cx="1544330" cy="1094733"/>
              </a:xfrm>
            </p:grpSpPr>
            <p:cxnSp>
              <p:nvCxnSpPr>
                <p:cNvPr id="27" name="肘形接點 20"/>
                <p:cNvCxnSpPr/>
                <p:nvPr/>
              </p:nvCxnSpPr>
              <p:spPr>
                <a:xfrm flipV="1">
                  <a:off x="5874410" y="4029721"/>
                  <a:ext cx="1544330" cy="589234"/>
                </a:xfrm>
                <a:prstGeom prst="bentConnector3">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文字方塊 22"/>
                <p:cNvSpPr txBox="1"/>
                <p:nvPr/>
              </p:nvSpPr>
              <p:spPr>
                <a:xfrm>
                  <a:off x="6876331" y="4000498"/>
                  <a:ext cx="258092" cy="461665"/>
                </a:xfrm>
                <a:prstGeom prst="rect">
                  <a:avLst/>
                </a:prstGeom>
                <a:noFill/>
              </p:spPr>
              <p:txBody>
                <a:bodyPr wrap="square" rtlCol="0">
                  <a:spAutoFit/>
                </a:bodyPr>
                <a:lstStyle/>
                <a:p>
                  <a:r>
                    <a:rPr lang="en-US" altLang="zh-TW" sz="2400" dirty="0">
                      <a:solidFill>
                        <a:srgbClr val="0000FF"/>
                      </a:solidFill>
                    </a:rPr>
                    <a:t>1</a:t>
                  </a:r>
                  <a:endParaRPr lang="zh-TW" altLang="en-US" sz="2400" dirty="0">
                    <a:solidFill>
                      <a:srgbClr val="0000FF"/>
                    </a:solidFill>
                  </a:endParaRPr>
                </a:p>
              </p:txBody>
            </p:sp>
            <p:sp>
              <p:nvSpPr>
                <p:cNvPr id="29" name="文字方塊 23"/>
                <p:cNvSpPr txBox="1"/>
                <p:nvPr/>
              </p:nvSpPr>
              <p:spPr>
                <a:xfrm>
                  <a:off x="6056317" y="4171901"/>
                  <a:ext cx="258092" cy="461665"/>
                </a:xfrm>
                <a:prstGeom prst="rect">
                  <a:avLst/>
                </a:prstGeom>
                <a:noFill/>
              </p:spPr>
              <p:txBody>
                <a:bodyPr wrap="square" rtlCol="0">
                  <a:spAutoFit/>
                </a:bodyPr>
                <a:lstStyle/>
                <a:p>
                  <a:r>
                    <a:rPr lang="en-US" altLang="zh-TW" sz="2400" dirty="0">
                      <a:solidFill>
                        <a:srgbClr val="0000FF"/>
                      </a:solidFill>
                    </a:rPr>
                    <a:t>0</a:t>
                  </a:r>
                  <a:endParaRPr lang="zh-TW" altLang="en-US" sz="2400" dirty="0">
                    <a:solidFill>
                      <a:srgbClr val="0000FF"/>
                    </a:solidFill>
                  </a:endParaRPr>
                </a:p>
              </p:txBody>
            </p:sp>
            <p:sp>
              <p:nvSpPr>
                <p:cNvPr id="30" name="文字方塊 24"/>
                <p:cNvSpPr txBox="1"/>
                <p:nvPr/>
              </p:nvSpPr>
              <p:spPr>
                <a:xfrm>
                  <a:off x="6345618" y="4633566"/>
                  <a:ext cx="530713" cy="461665"/>
                </a:xfrm>
                <a:prstGeom prst="rect">
                  <a:avLst/>
                </a:prstGeom>
                <a:noFill/>
              </p:spPr>
              <p:txBody>
                <a:bodyPr wrap="square" rtlCol="0">
                  <a:spAutoFit/>
                </a:bodyPr>
                <a:lstStyle/>
                <a:p>
                  <a:r>
                    <a:rPr lang="en-US" altLang="zh-TW" sz="2400" dirty="0"/>
                    <a:t>10</a:t>
                  </a:r>
                  <a:endParaRPr lang="zh-TW" altLang="en-US" sz="2400" dirty="0"/>
                </a:p>
              </p:txBody>
            </p:sp>
          </p:grpSp>
        </p:grpSp>
      </p:grpSp>
      <p:grpSp>
        <p:nvGrpSpPr>
          <p:cNvPr id="13" name="Group 12"/>
          <p:cNvGrpSpPr/>
          <p:nvPr/>
        </p:nvGrpSpPr>
        <p:grpSpPr>
          <a:xfrm>
            <a:off x="5878495" y="1972924"/>
            <a:ext cx="1624249" cy="3610542"/>
            <a:chOff x="2402681" y="707757"/>
            <a:chExt cx="1624249" cy="3610542"/>
          </a:xfrm>
        </p:grpSpPr>
        <p:grpSp>
          <p:nvGrpSpPr>
            <p:cNvPr id="10" name="Group 9"/>
            <p:cNvGrpSpPr/>
            <p:nvPr/>
          </p:nvGrpSpPr>
          <p:grpSpPr>
            <a:xfrm>
              <a:off x="2402681" y="2301554"/>
              <a:ext cx="1624249" cy="2016745"/>
              <a:chOff x="2402681" y="2301554"/>
              <a:chExt cx="1624249" cy="2016745"/>
            </a:xfrm>
          </p:grpSpPr>
          <p:pic>
            <p:nvPicPr>
              <p:cNvPr id="103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2681" y="2949082"/>
                <a:ext cx="1624249" cy="854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2681" y="2301554"/>
                <a:ext cx="1624249" cy="659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1">
                <a:clrChange>
                  <a:clrFrom>
                    <a:srgbClr val="F8F9FA"/>
                  </a:clrFrom>
                  <a:clrTo>
                    <a:srgbClr val="F8F9FA">
                      <a:alpha val="0"/>
                    </a:srgbClr>
                  </a:clrTo>
                </a:clrChange>
                <a:extLst>
                  <a:ext uri="{28A0092B-C50C-407E-A947-70E740481C1C}">
                    <a14:useLocalDpi xmlns:a14="http://schemas.microsoft.com/office/drawing/2010/main" val="0"/>
                  </a:ext>
                </a:extLst>
              </a:blip>
              <a:srcRect/>
              <a:stretch>
                <a:fillRect/>
              </a:stretch>
            </p:blipFill>
            <p:spPr bwMode="auto">
              <a:xfrm>
                <a:off x="2789752" y="3962174"/>
                <a:ext cx="850105" cy="35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2" name="橢圓 15"/>
            <p:cNvSpPr/>
            <p:nvPr/>
          </p:nvSpPr>
          <p:spPr>
            <a:xfrm>
              <a:off x="2520742" y="707757"/>
              <a:ext cx="1388126" cy="144848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cxnSp>
          <p:nvCxnSpPr>
            <p:cNvPr id="33" name="直線接點 18"/>
            <p:cNvCxnSpPr/>
            <p:nvPr/>
          </p:nvCxnSpPr>
          <p:spPr>
            <a:xfrm flipH="1">
              <a:off x="2711551" y="942368"/>
              <a:ext cx="978753" cy="9819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標題 1"/>
          <p:cNvSpPr>
            <a:spLocks noGrp="1"/>
          </p:cNvSpPr>
          <p:nvPr>
            <p:ph type="title"/>
          </p:nvPr>
        </p:nvSpPr>
        <p:spPr>
          <a:xfrm>
            <a:off x="628649" y="101600"/>
            <a:ext cx="8308181" cy="1058333"/>
          </a:xfrm>
        </p:spPr>
        <p:txBody>
          <a:bodyPr>
            <a:normAutofit fontScale="90000"/>
          </a:bodyPr>
          <a:lstStyle/>
          <a:p>
            <a:r>
              <a:rPr lang="en-US" altLang="zh-TW" dirty="0"/>
              <a:t>In our example we will use neurons with the following activation functions</a:t>
            </a:r>
            <a:endParaRPr lang="zh-TW" altLang="en-US" dirty="0"/>
          </a:p>
        </p:txBody>
      </p:sp>
    </p:spTree>
    <p:extLst>
      <p:ext uri="{BB962C8B-B14F-4D97-AF65-F5344CB8AC3E}">
        <p14:creationId xmlns:p14="http://schemas.microsoft.com/office/powerpoint/2010/main" val="2024087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矩形 95"/>
          <p:cNvSpPr/>
          <p:nvPr/>
        </p:nvSpPr>
        <p:spPr>
          <a:xfrm>
            <a:off x="150854" y="2485186"/>
            <a:ext cx="688138" cy="173957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2" name="標題 1"/>
          <p:cNvSpPr>
            <a:spLocks noGrp="1"/>
          </p:cNvSpPr>
          <p:nvPr>
            <p:ph type="title"/>
          </p:nvPr>
        </p:nvSpPr>
        <p:spPr>
          <a:xfrm>
            <a:off x="57130" y="28572"/>
            <a:ext cx="5065854" cy="989005"/>
          </a:xfrm>
        </p:spPr>
        <p:txBody>
          <a:bodyPr/>
          <a:lstStyle/>
          <a:p>
            <a:r>
              <a:rPr lang="en-US" altLang="zh-TW" dirty="0"/>
              <a:t>Memory is important </a:t>
            </a:r>
            <a:endParaRPr lang="zh-TW" altLang="en-US" dirty="0"/>
          </a:p>
        </p:txBody>
      </p:sp>
      <p:sp>
        <p:nvSpPr>
          <p:cNvPr id="11" name="文字方塊 10"/>
          <p:cNvSpPr txBox="1"/>
          <p:nvPr/>
        </p:nvSpPr>
        <p:spPr>
          <a:xfrm>
            <a:off x="5594192" y="5733415"/>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1</a:t>
            </a:r>
            <a:endParaRPr lang="zh-TW" altLang="en-US" sz="2400" baseline="-25000" dirty="0"/>
          </a:p>
        </p:txBody>
      </p:sp>
      <p:sp>
        <p:nvSpPr>
          <p:cNvPr id="12" name="文字方塊 11"/>
          <p:cNvSpPr txBox="1"/>
          <p:nvPr/>
        </p:nvSpPr>
        <p:spPr>
          <a:xfrm>
            <a:off x="7773835" y="5713634"/>
            <a:ext cx="570185"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2</a:t>
            </a:r>
            <a:endParaRPr lang="zh-TW" altLang="en-US" sz="2400" baseline="-25000" dirty="0"/>
          </a:p>
        </p:txBody>
      </p:sp>
      <p:sp>
        <p:nvSpPr>
          <p:cNvPr id="13" name="文字方塊 12"/>
          <p:cNvSpPr txBox="1"/>
          <p:nvPr/>
        </p:nvSpPr>
        <p:spPr>
          <a:xfrm>
            <a:off x="6699192" y="865329"/>
            <a:ext cx="483079" cy="461665"/>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y</a:t>
            </a:r>
            <a:endParaRPr lang="zh-TW" altLang="en-US" sz="2400" baseline="-25000" dirty="0"/>
          </a:p>
        </p:txBody>
      </p:sp>
      <p:sp>
        <p:nvSpPr>
          <p:cNvPr id="15" name="圓柱 14"/>
          <p:cNvSpPr/>
          <p:nvPr/>
        </p:nvSpPr>
        <p:spPr>
          <a:xfrm>
            <a:off x="3459095" y="3790479"/>
            <a:ext cx="638355" cy="621102"/>
          </a:xfrm>
          <a:prstGeom prst="ca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c</a:t>
            </a:r>
            <a:r>
              <a:rPr lang="en-US" altLang="zh-TW" sz="2400" baseline="-25000" dirty="0"/>
              <a:t>1</a:t>
            </a:r>
            <a:endParaRPr lang="zh-TW" altLang="en-US" sz="2400" baseline="-25000" dirty="0"/>
          </a:p>
        </p:txBody>
      </p:sp>
      <p:sp>
        <p:nvSpPr>
          <p:cNvPr id="16" name="橢圓 15"/>
          <p:cNvSpPr/>
          <p:nvPr/>
        </p:nvSpPr>
        <p:spPr>
          <a:xfrm>
            <a:off x="7408417" y="2800143"/>
            <a:ext cx="1388126" cy="144848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7" name="橢圓 16"/>
          <p:cNvSpPr/>
          <p:nvPr/>
        </p:nvSpPr>
        <p:spPr>
          <a:xfrm>
            <a:off x="5182842" y="2800143"/>
            <a:ext cx="1424615" cy="142461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cxnSp>
        <p:nvCxnSpPr>
          <p:cNvPr id="19" name="直線接點 18"/>
          <p:cNvCxnSpPr/>
          <p:nvPr/>
        </p:nvCxnSpPr>
        <p:spPr>
          <a:xfrm flipH="1">
            <a:off x="7599226" y="3034754"/>
            <a:ext cx="978753" cy="9819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群組 27"/>
          <p:cNvGrpSpPr/>
          <p:nvPr/>
        </p:nvGrpSpPr>
        <p:grpSpPr>
          <a:xfrm>
            <a:off x="5122984" y="3130025"/>
            <a:ext cx="1544330" cy="1094733"/>
            <a:chOff x="5874410" y="4000498"/>
            <a:chExt cx="1544330" cy="1094733"/>
          </a:xfrm>
        </p:grpSpPr>
        <p:cxnSp>
          <p:nvCxnSpPr>
            <p:cNvPr id="21" name="肘形接點 20"/>
            <p:cNvCxnSpPr/>
            <p:nvPr/>
          </p:nvCxnSpPr>
          <p:spPr>
            <a:xfrm flipV="1">
              <a:off x="5874410" y="4029721"/>
              <a:ext cx="1544330" cy="589234"/>
            </a:xfrm>
            <a:prstGeom prst="bentConnector3">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文字方塊 22"/>
            <p:cNvSpPr txBox="1"/>
            <p:nvPr/>
          </p:nvSpPr>
          <p:spPr>
            <a:xfrm>
              <a:off x="6876331" y="4000498"/>
              <a:ext cx="258092" cy="461665"/>
            </a:xfrm>
            <a:prstGeom prst="rect">
              <a:avLst/>
            </a:prstGeom>
            <a:noFill/>
          </p:spPr>
          <p:txBody>
            <a:bodyPr wrap="square" rtlCol="0">
              <a:spAutoFit/>
            </a:bodyPr>
            <a:lstStyle/>
            <a:p>
              <a:r>
                <a:rPr lang="en-US" altLang="zh-TW" sz="2400" dirty="0">
                  <a:solidFill>
                    <a:srgbClr val="0000FF"/>
                  </a:solidFill>
                </a:rPr>
                <a:t>1</a:t>
              </a:r>
              <a:endParaRPr lang="zh-TW" altLang="en-US" sz="2400" dirty="0">
                <a:solidFill>
                  <a:srgbClr val="0000FF"/>
                </a:solidFill>
              </a:endParaRPr>
            </a:p>
          </p:txBody>
        </p:sp>
        <p:sp>
          <p:nvSpPr>
            <p:cNvPr id="24" name="文字方塊 23"/>
            <p:cNvSpPr txBox="1"/>
            <p:nvPr/>
          </p:nvSpPr>
          <p:spPr>
            <a:xfrm>
              <a:off x="6056317" y="4171901"/>
              <a:ext cx="258092" cy="461665"/>
            </a:xfrm>
            <a:prstGeom prst="rect">
              <a:avLst/>
            </a:prstGeom>
            <a:noFill/>
          </p:spPr>
          <p:txBody>
            <a:bodyPr wrap="square" rtlCol="0">
              <a:spAutoFit/>
            </a:bodyPr>
            <a:lstStyle/>
            <a:p>
              <a:r>
                <a:rPr lang="en-US" altLang="zh-TW" sz="2400" dirty="0">
                  <a:solidFill>
                    <a:srgbClr val="0000FF"/>
                  </a:solidFill>
                </a:rPr>
                <a:t>0</a:t>
              </a:r>
              <a:endParaRPr lang="zh-TW" altLang="en-US" sz="2400" dirty="0">
                <a:solidFill>
                  <a:srgbClr val="0000FF"/>
                </a:solidFill>
              </a:endParaRPr>
            </a:p>
          </p:txBody>
        </p:sp>
        <p:sp>
          <p:nvSpPr>
            <p:cNvPr id="25" name="文字方塊 24"/>
            <p:cNvSpPr txBox="1"/>
            <p:nvPr/>
          </p:nvSpPr>
          <p:spPr>
            <a:xfrm>
              <a:off x="6345618" y="4633566"/>
              <a:ext cx="530713" cy="461665"/>
            </a:xfrm>
            <a:prstGeom prst="rect">
              <a:avLst/>
            </a:prstGeom>
            <a:noFill/>
          </p:spPr>
          <p:txBody>
            <a:bodyPr wrap="square" rtlCol="0">
              <a:spAutoFit/>
            </a:bodyPr>
            <a:lstStyle/>
            <a:p>
              <a:r>
                <a:rPr lang="en-US" altLang="zh-TW" sz="2400" dirty="0"/>
                <a:t>10</a:t>
              </a:r>
              <a:endParaRPr lang="zh-TW" altLang="en-US" sz="2400" dirty="0"/>
            </a:p>
          </p:txBody>
        </p:sp>
      </p:grpSp>
      <p:grpSp>
        <p:nvGrpSpPr>
          <p:cNvPr id="32" name="群組 31"/>
          <p:cNvGrpSpPr/>
          <p:nvPr/>
        </p:nvGrpSpPr>
        <p:grpSpPr>
          <a:xfrm>
            <a:off x="6667314" y="1700272"/>
            <a:ext cx="556041" cy="609947"/>
            <a:chOff x="7959309" y="4089798"/>
            <a:chExt cx="1383269" cy="1517372"/>
          </a:xfrm>
        </p:grpSpPr>
        <p:sp>
          <p:nvSpPr>
            <p:cNvPr id="30" name="橢圓 29"/>
            <p:cNvSpPr/>
            <p:nvPr/>
          </p:nvSpPr>
          <p:spPr>
            <a:xfrm>
              <a:off x="7959309" y="4089798"/>
              <a:ext cx="1383269" cy="151737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31" name="直線接點 30"/>
            <p:cNvCxnSpPr/>
            <p:nvPr/>
          </p:nvCxnSpPr>
          <p:spPr>
            <a:xfrm flipH="1">
              <a:off x="8150118" y="4324409"/>
              <a:ext cx="978753" cy="9819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矩形 32"/>
          <p:cNvSpPr/>
          <p:nvPr/>
        </p:nvSpPr>
        <p:spPr>
          <a:xfrm>
            <a:off x="2754256" y="1531079"/>
            <a:ext cx="2465564" cy="954107"/>
          </a:xfrm>
          <a:prstGeom prst="rect">
            <a:avLst/>
          </a:prstGeom>
        </p:spPr>
        <p:txBody>
          <a:bodyPr wrap="square">
            <a:spAutoFit/>
          </a:bodyPr>
          <a:lstStyle/>
          <a:p>
            <a:r>
              <a:rPr lang="en-US" altLang="zh-TW" sz="2800" b="1" i="1" u="sng" dirty="0"/>
              <a:t>Network with Memory</a:t>
            </a:r>
            <a:endParaRPr lang="zh-TW" altLang="en-US" sz="2800" b="1" i="1" u="sng" dirty="0"/>
          </a:p>
        </p:txBody>
      </p:sp>
      <p:cxnSp>
        <p:nvCxnSpPr>
          <p:cNvPr id="35" name="直線單箭頭接點 34"/>
          <p:cNvCxnSpPr>
            <a:stCxn id="11" idx="0"/>
            <a:endCxn id="25" idx="2"/>
          </p:cNvCxnSpPr>
          <p:nvPr/>
        </p:nvCxnSpPr>
        <p:spPr>
          <a:xfrm flipV="1">
            <a:off x="5835732" y="4224758"/>
            <a:ext cx="23817" cy="15086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a:stCxn id="11" idx="0"/>
            <a:endCxn id="16" idx="4"/>
          </p:cNvCxnSpPr>
          <p:nvPr/>
        </p:nvCxnSpPr>
        <p:spPr>
          <a:xfrm flipV="1">
            <a:off x="5835732" y="4248623"/>
            <a:ext cx="2266748" cy="14847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stCxn id="12" idx="0"/>
            <a:endCxn id="25" idx="2"/>
          </p:cNvCxnSpPr>
          <p:nvPr/>
        </p:nvCxnSpPr>
        <p:spPr>
          <a:xfrm flipH="1" flipV="1">
            <a:off x="5859549" y="4224758"/>
            <a:ext cx="2199379" cy="14888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a:stCxn id="12" idx="0"/>
          </p:cNvCxnSpPr>
          <p:nvPr/>
        </p:nvCxnSpPr>
        <p:spPr>
          <a:xfrm flipV="1">
            <a:off x="8058928" y="4236692"/>
            <a:ext cx="18585" cy="1476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a:endCxn id="30" idx="3"/>
          </p:cNvCxnSpPr>
          <p:nvPr/>
        </p:nvCxnSpPr>
        <p:spPr>
          <a:xfrm flipV="1">
            <a:off x="5870084" y="2220894"/>
            <a:ext cx="878660" cy="6058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a:endCxn id="30" idx="5"/>
          </p:cNvCxnSpPr>
          <p:nvPr/>
        </p:nvCxnSpPr>
        <p:spPr>
          <a:xfrm flipH="1" flipV="1">
            <a:off x="7141925" y="2220894"/>
            <a:ext cx="935588" cy="5990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flipH="1" flipV="1">
            <a:off x="6940732" y="1337881"/>
            <a:ext cx="0" cy="3863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文字方塊 50"/>
          <p:cNvSpPr txBox="1"/>
          <p:nvPr/>
        </p:nvSpPr>
        <p:spPr>
          <a:xfrm>
            <a:off x="7388866" y="2104845"/>
            <a:ext cx="534838"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52" name="文字方塊 51"/>
          <p:cNvSpPr txBox="1"/>
          <p:nvPr/>
        </p:nvSpPr>
        <p:spPr>
          <a:xfrm>
            <a:off x="5595173" y="2102185"/>
            <a:ext cx="807815" cy="461665"/>
          </a:xfrm>
          <a:prstGeom prst="rect">
            <a:avLst/>
          </a:prstGeom>
          <a:noFill/>
        </p:spPr>
        <p:txBody>
          <a:bodyPr wrap="square" rtlCol="0">
            <a:spAutoFit/>
          </a:bodyPr>
          <a:lstStyle/>
          <a:p>
            <a:pPr algn="ctr"/>
            <a:r>
              <a:rPr lang="en-US" altLang="zh-TW" sz="2400" dirty="0"/>
              <a:t>-10</a:t>
            </a:r>
            <a:endParaRPr lang="zh-TW" altLang="en-US" sz="2400" dirty="0"/>
          </a:p>
        </p:txBody>
      </p:sp>
      <p:sp>
        <p:nvSpPr>
          <p:cNvPr id="53" name="文字方塊 52"/>
          <p:cNvSpPr txBox="1"/>
          <p:nvPr/>
        </p:nvSpPr>
        <p:spPr>
          <a:xfrm>
            <a:off x="5380635" y="5161512"/>
            <a:ext cx="467006"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60" name="文字方塊 59"/>
          <p:cNvSpPr txBox="1"/>
          <p:nvPr/>
        </p:nvSpPr>
        <p:spPr>
          <a:xfrm>
            <a:off x="6258729" y="5295615"/>
            <a:ext cx="467006"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61" name="文字方塊 60"/>
          <p:cNvSpPr txBox="1"/>
          <p:nvPr/>
        </p:nvSpPr>
        <p:spPr>
          <a:xfrm>
            <a:off x="7187283" y="5295614"/>
            <a:ext cx="467006"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62" name="文字方塊 61"/>
          <p:cNvSpPr txBox="1"/>
          <p:nvPr/>
        </p:nvSpPr>
        <p:spPr>
          <a:xfrm>
            <a:off x="8129103" y="5159699"/>
            <a:ext cx="467006"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63" name="手繪多邊形 62"/>
          <p:cNvSpPr/>
          <p:nvPr/>
        </p:nvSpPr>
        <p:spPr>
          <a:xfrm>
            <a:off x="3800769" y="2588600"/>
            <a:ext cx="2053087" cy="1256904"/>
          </a:xfrm>
          <a:custGeom>
            <a:avLst/>
            <a:gdLst>
              <a:gd name="connsiteX0" fmla="*/ 2053087 w 2053087"/>
              <a:gd name="connsiteY0" fmla="*/ 187228 h 1256904"/>
              <a:gd name="connsiteX1" fmla="*/ 1207698 w 2053087"/>
              <a:gd name="connsiteY1" fmla="*/ 83711 h 1256904"/>
              <a:gd name="connsiteX2" fmla="*/ 0 w 2053087"/>
              <a:gd name="connsiteY2" fmla="*/ 1256904 h 1256904"/>
            </a:gdLst>
            <a:ahLst/>
            <a:cxnLst>
              <a:cxn ang="0">
                <a:pos x="connsiteX0" y="connsiteY0"/>
              </a:cxn>
              <a:cxn ang="0">
                <a:pos x="connsiteX1" y="connsiteY1"/>
              </a:cxn>
              <a:cxn ang="0">
                <a:pos x="connsiteX2" y="connsiteY2"/>
              </a:cxn>
            </a:cxnLst>
            <a:rect l="l" t="t" r="r" b="b"/>
            <a:pathLst>
              <a:path w="2053087" h="1256904">
                <a:moveTo>
                  <a:pt x="2053087" y="187228"/>
                </a:moveTo>
                <a:cubicBezTo>
                  <a:pt x="1801483" y="46330"/>
                  <a:pt x="1549879" y="-94568"/>
                  <a:pt x="1207698" y="83711"/>
                </a:cubicBezTo>
                <a:cubicBezTo>
                  <a:pt x="865517" y="261990"/>
                  <a:pt x="432758" y="759447"/>
                  <a:pt x="0" y="1256904"/>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手繪多邊形 63"/>
          <p:cNvSpPr/>
          <p:nvPr/>
        </p:nvSpPr>
        <p:spPr>
          <a:xfrm>
            <a:off x="3800769" y="4276825"/>
            <a:ext cx="2018581" cy="577275"/>
          </a:xfrm>
          <a:custGeom>
            <a:avLst/>
            <a:gdLst>
              <a:gd name="connsiteX0" fmla="*/ 0 w 2018581"/>
              <a:gd name="connsiteY0" fmla="*/ 155275 h 577275"/>
              <a:gd name="connsiteX1" fmla="*/ 414068 w 2018581"/>
              <a:gd name="connsiteY1" fmla="*/ 500332 h 577275"/>
              <a:gd name="connsiteX2" fmla="*/ 931653 w 2018581"/>
              <a:gd name="connsiteY2" fmla="*/ 534837 h 577275"/>
              <a:gd name="connsiteX3" fmla="*/ 2018581 w 2018581"/>
              <a:gd name="connsiteY3" fmla="*/ 0 h 577275"/>
            </a:gdLst>
            <a:ahLst/>
            <a:cxnLst>
              <a:cxn ang="0">
                <a:pos x="connsiteX0" y="connsiteY0"/>
              </a:cxn>
              <a:cxn ang="0">
                <a:pos x="connsiteX1" y="connsiteY1"/>
              </a:cxn>
              <a:cxn ang="0">
                <a:pos x="connsiteX2" y="connsiteY2"/>
              </a:cxn>
              <a:cxn ang="0">
                <a:pos x="connsiteX3" y="connsiteY3"/>
              </a:cxn>
            </a:cxnLst>
            <a:rect l="l" t="t" r="r" b="b"/>
            <a:pathLst>
              <a:path w="2018581" h="577275">
                <a:moveTo>
                  <a:pt x="0" y="155275"/>
                </a:moveTo>
                <a:cubicBezTo>
                  <a:pt x="129396" y="296173"/>
                  <a:pt x="258793" y="437072"/>
                  <a:pt x="414068" y="500332"/>
                </a:cubicBezTo>
                <a:cubicBezTo>
                  <a:pt x="569343" y="563592"/>
                  <a:pt x="664234" y="618226"/>
                  <a:pt x="931653" y="534837"/>
                </a:cubicBezTo>
                <a:cubicBezTo>
                  <a:pt x="1199072" y="451448"/>
                  <a:pt x="1608826" y="225724"/>
                  <a:pt x="2018581" y="0"/>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手繪多邊形 66"/>
          <p:cNvSpPr/>
          <p:nvPr/>
        </p:nvSpPr>
        <p:spPr>
          <a:xfrm>
            <a:off x="3783516" y="4242319"/>
            <a:ext cx="4278702" cy="1071893"/>
          </a:xfrm>
          <a:custGeom>
            <a:avLst/>
            <a:gdLst>
              <a:gd name="connsiteX0" fmla="*/ 0 w 4278702"/>
              <a:gd name="connsiteY0" fmla="*/ 224287 h 1071893"/>
              <a:gd name="connsiteX1" fmla="*/ 793631 w 4278702"/>
              <a:gd name="connsiteY1" fmla="*/ 1069675 h 1071893"/>
              <a:gd name="connsiteX2" fmla="*/ 4278702 w 4278702"/>
              <a:gd name="connsiteY2" fmla="*/ 0 h 1071893"/>
            </a:gdLst>
            <a:ahLst/>
            <a:cxnLst>
              <a:cxn ang="0">
                <a:pos x="connsiteX0" y="connsiteY0"/>
              </a:cxn>
              <a:cxn ang="0">
                <a:pos x="connsiteX1" y="connsiteY1"/>
              </a:cxn>
              <a:cxn ang="0">
                <a:pos x="connsiteX2" y="connsiteY2"/>
              </a:cxn>
            </a:cxnLst>
            <a:rect l="l" t="t" r="r" b="b"/>
            <a:pathLst>
              <a:path w="4278702" h="1071893">
                <a:moveTo>
                  <a:pt x="0" y="224287"/>
                </a:moveTo>
                <a:cubicBezTo>
                  <a:pt x="40257" y="665671"/>
                  <a:pt x="80514" y="1107056"/>
                  <a:pt x="793631" y="1069675"/>
                </a:cubicBezTo>
                <a:cubicBezTo>
                  <a:pt x="1506748" y="1032294"/>
                  <a:pt x="2892725" y="516147"/>
                  <a:pt x="4278702" y="0"/>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文字方塊 67"/>
          <p:cNvSpPr txBox="1"/>
          <p:nvPr/>
        </p:nvSpPr>
        <p:spPr>
          <a:xfrm>
            <a:off x="4300022" y="4361314"/>
            <a:ext cx="534838" cy="461665"/>
          </a:xfrm>
          <a:prstGeom prst="rect">
            <a:avLst/>
          </a:prstGeom>
          <a:noFill/>
        </p:spPr>
        <p:txBody>
          <a:bodyPr wrap="square" rtlCol="0">
            <a:spAutoFit/>
          </a:bodyPr>
          <a:lstStyle/>
          <a:p>
            <a:pPr algn="ctr"/>
            <a:r>
              <a:rPr lang="en-US" altLang="zh-TW" sz="2400" dirty="0">
                <a:solidFill>
                  <a:srgbClr val="0000FF"/>
                </a:solidFill>
              </a:rPr>
              <a:t>1</a:t>
            </a:r>
            <a:endParaRPr lang="zh-TW" altLang="en-US" sz="2400" dirty="0">
              <a:solidFill>
                <a:srgbClr val="0000FF"/>
              </a:solidFill>
            </a:endParaRPr>
          </a:p>
        </p:txBody>
      </p:sp>
      <p:sp>
        <p:nvSpPr>
          <p:cNvPr id="69" name="文字方塊 68"/>
          <p:cNvSpPr txBox="1"/>
          <p:nvPr/>
        </p:nvSpPr>
        <p:spPr>
          <a:xfrm>
            <a:off x="4314657" y="5306645"/>
            <a:ext cx="534838" cy="461665"/>
          </a:xfrm>
          <a:prstGeom prst="rect">
            <a:avLst/>
          </a:prstGeom>
          <a:noFill/>
        </p:spPr>
        <p:txBody>
          <a:bodyPr wrap="square" rtlCol="0">
            <a:spAutoFit/>
          </a:bodyPr>
          <a:lstStyle/>
          <a:p>
            <a:pPr algn="ctr"/>
            <a:r>
              <a:rPr lang="en-US" altLang="zh-TW" sz="2400" dirty="0">
                <a:solidFill>
                  <a:srgbClr val="0000FF"/>
                </a:solidFill>
              </a:rPr>
              <a:t>1</a:t>
            </a:r>
            <a:endParaRPr lang="zh-TW" altLang="en-US" sz="2400" dirty="0">
              <a:solidFill>
                <a:srgbClr val="0000FF"/>
              </a:solidFill>
            </a:endParaRPr>
          </a:p>
        </p:txBody>
      </p:sp>
      <p:sp>
        <p:nvSpPr>
          <p:cNvPr id="70" name="文字方塊 69"/>
          <p:cNvSpPr txBox="1"/>
          <p:nvPr/>
        </p:nvSpPr>
        <p:spPr>
          <a:xfrm>
            <a:off x="2827077" y="2937026"/>
            <a:ext cx="1431985" cy="830997"/>
          </a:xfrm>
          <a:prstGeom prst="rect">
            <a:avLst/>
          </a:prstGeom>
          <a:noFill/>
        </p:spPr>
        <p:txBody>
          <a:bodyPr wrap="square" rtlCol="0">
            <a:spAutoFit/>
          </a:bodyPr>
          <a:lstStyle/>
          <a:p>
            <a:pPr algn="ctr"/>
            <a:r>
              <a:rPr lang="en-US" altLang="zh-TW" sz="2400" dirty="0">
                <a:solidFill>
                  <a:srgbClr val="0000FF"/>
                </a:solidFill>
              </a:rPr>
              <a:t>Memory</a:t>
            </a:r>
          </a:p>
          <a:p>
            <a:pPr algn="ctr"/>
            <a:r>
              <a:rPr lang="en-US" altLang="zh-TW" sz="2400" dirty="0">
                <a:solidFill>
                  <a:srgbClr val="0000FF"/>
                </a:solidFill>
              </a:rPr>
              <a:t>Cell</a:t>
            </a:r>
            <a:endParaRPr lang="zh-TW" altLang="en-US" sz="2400" dirty="0">
              <a:solidFill>
                <a:srgbClr val="0000FF"/>
              </a:solidFill>
            </a:endParaRPr>
          </a:p>
        </p:txBody>
      </p:sp>
      <p:sp>
        <p:nvSpPr>
          <p:cNvPr id="83" name="文字方塊 82"/>
          <p:cNvSpPr txBox="1"/>
          <p:nvPr/>
        </p:nvSpPr>
        <p:spPr>
          <a:xfrm>
            <a:off x="273090" y="3109658"/>
            <a:ext cx="448574"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800" dirty="0"/>
              <a:t>4</a:t>
            </a:r>
          </a:p>
          <a:p>
            <a:pPr algn="ctr"/>
            <a:r>
              <a:rPr lang="en-US" altLang="zh-TW" sz="2800" dirty="0"/>
              <a:t>7</a:t>
            </a:r>
            <a:endParaRPr lang="zh-TW" altLang="en-US" sz="2800" dirty="0"/>
          </a:p>
        </p:txBody>
      </p:sp>
      <p:sp>
        <p:nvSpPr>
          <p:cNvPr id="84" name="文字方塊 83"/>
          <p:cNvSpPr txBox="1"/>
          <p:nvPr/>
        </p:nvSpPr>
        <p:spPr>
          <a:xfrm>
            <a:off x="1219121" y="3109658"/>
            <a:ext cx="448574"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800" dirty="0"/>
              <a:t>4</a:t>
            </a:r>
          </a:p>
          <a:p>
            <a:pPr algn="ctr"/>
            <a:r>
              <a:rPr lang="en-US" altLang="zh-TW" sz="2800" dirty="0"/>
              <a:t>7</a:t>
            </a:r>
            <a:endParaRPr lang="zh-TW" altLang="en-US" sz="2800" dirty="0"/>
          </a:p>
        </p:txBody>
      </p:sp>
      <p:sp>
        <p:nvSpPr>
          <p:cNvPr id="85" name="文字方塊 84"/>
          <p:cNvSpPr txBox="1"/>
          <p:nvPr/>
        </p:nvSpPr>
        <p:spPr>
          <a:xfrm>
            <a:off x="2136395" y="3109658"/>
            <a:ext cx="448574"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800" dirty="0"/>
              <a:t>1</a:t>
            </a:r>
          </a:p>
          <a:p>
            <a:pPr algn="ctr"/>
            <a:r>
              <a:rPr lang="en-US" altLang="zh-TW" sz="2800" dirty="0"/>
              <a:t>1</a:t>
            </a:r>
            <a:endParaRPr lang="zh-TW" altLang="en-US" sz="2800" dirty="0"/>
          </a:p>
        </p:txBody>
      </p:sp>
      <p:sp>
        <p:nvSpPr>
          <p:cNvPr id="86" name="文字方塊 85"/>
          <p:cNvSpPr txBox="1"/>
          <p:nvPr/>
        </p:nvSpPr>
        <p:spPr>
          <a:xfrm>
            <a:off x="273090" y="5075444"/>
            <a:ext cx="448574"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800" dirty="0"/>
              <a:t>1</a:t>
            </a:r>
          </a:p>
        </p:txBody>
      </p:sp>
      <p:sp>
        <p:nvSpPr>
          <p:cNvPr id="87" name="文字方塊 86"/>
          <p:cNvSpPr txBox="1"/>
          <p:nvPr/>
        </p:nvSpPr>
        <p:spPr>
          <a:xfrm>
            <a:off x="1219121" y="5075444"/>
            <a:ext cx="448574"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800" dirty="0"/>
              <a:t>2</a:t>
            </a:r>
          </a:p>
        </p:txBody>
      </p:sp>
      <p:sp>
        <p:nvSpPr>
          <p:cNvPr id="88" name="文字方塊 87"/>
          <p:cNvSpPr txBox="1"/>
          <p:nvPr/>
        </p:nvSpPr>
        <p:spPr>
          <a:xfrm>
            <a:off x="2136395" y="5075444"/>
            <a:ext cx="448574"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800" dirty="0"/>
              <a:t>3</a:t>
            </a:r>
          </a:p>
        </p:txBody>
      </p:sp>
      <mc:AlternateContent xmlns:mc="http://schemas.openxmlformats.org/markup-compatibility/2006" xmlns:a14="http://schemas.microsoft.com/office/drawing/2010/main">
        <mc:Choice Requires="a14">
          <p:sp>
            <p:nvSpPr>
              <p:cNvPr id="89" name="文字方塊 88"/>
              <p:cNvSpPr txBox="1"/>
              <p:nvPr/>
            </p:nvSpPr>
            <p:spPr>
              <a:xfrm>
                <a:off x="293790" y="2646043"/>
                <a:ext cx="45166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𝑥</m:t>
                          </m:r>
                        </m:e>
                        <m:sup>
                          <m:r>
                            <a:rPr lang="en-US" altLang="zh-TW" sz="2800" b="0" i="1" smtClean="0">
                              <a:latin typeface="Cambria Math" panose="02040503050406030204" pitchFamily="18" charset="0"/>
                            </a:rPr>
                            <m:t>1</m:t>
                          </m:r>
                        </m:sup>
                      </m:sSup>
                    </m:oMath>
                  </m:oMathPara>
                </a14:m>
                <a:endParaRPr lang="zh-TW" altLang="en-US" sz="2800" dirty="0"/>
              </a:p>
            </p:txBody>
          </p:sp>
        </mc:Choice>
        <mc:Fallback xmlns="">
          <p:sp>
            <p:nvSpPr>
              <p:cNvPr id="89" name="文字方塊 88"/>
              <p:cNvSpPr txBox="1">
                <a:spLocks noRot="1" noChangeAspect="1" noMove="1" noResize="1" noEditPoints="1" noAdjustHandles="1" noChangeArrowheads="1" noChangeShapeType="1" noTextEdit="1"/>
              </p:cNvSpPr>
              <p:nvPr/>
            </p:nvSpPr>
            <p:spPr>
              <a:xfrm>
                <a:off x="293790" y="2646043"/>
                <a:ext cx="451662" cy="430887"/>
              </a:xfrm>
              <a:prstGeom prst="rect">
                <a:avLst/>
              </a:prstGeom>
              <a:blipFill rotWithShape="0">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0" name="文字方塊 89"/>
              <p:cNvSpPr txBox="1"/>
              <p:nvPr/>
            </p:nvSpPr>
            <p:spPr>
              <a:xfrm>
                <a:off x="1239217" y="2646042"/>
                <a:ext cx="45935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𝑥</m:t>
                          </m:r>
                        </m:e>
                        <m:sup>
                          <m:r>
                            <a:rPr lang="en-US" altLang="zh-TW" sz="2800" b="0" i="1" smtClean="0">
                              <a:latin typeface="Cambria Math" panose="02040503050406030204" pitchFamily="18" charset="0"/>
                            </a:rPr>
                            <m:t>2</m:t>
                          </m:r>
                        </m:sup>
                      </m:sSup>
                    </m:oMath>
                  </m:oMathPara>
                </a14:m>
                <a:endParaRPr lang="zh-TW" altLang="en-US" sz="2800" dirty="0"/>
              </a:p>
            </p:txBody>
          </p:sp>
        </mc:Choice>
        <mc:Fallback xmlns="">
          <p:sp>
            <p:nvSpPr>
              <p:cNvPr id="90" name="文字方塊 89"/>
              <p:cNvSpPr txBox="1">
                <a:spLocks noRot="1" noChangeAspect="1" noMove="1" noResize="1" noEditPoints="1" noAdjustHandles="1" noChangeArrowheads="1" noChangeShapeType="1" noTextEdit="1"/>
              </p:cNvSpPr>
              <p:nvPr/>
            </p:nvSpPr>
            <p:spPr>
              <a:xfrm>
                <a:off x="1239217" y="2646042"/>
                <a:ext cx="459357" cy="430887"/>
              </a:xfrm>
              <a:prstGeom prst="rect">
                <a:avLst/>
              </a:prstGeom>
              <a:blipFill rotWithShape="0">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1" name="文字方塊 90"/>
              <p:cNvSpPr txBox="1"/>
              <p:nvPr/>
            </p:nvSpPr>
            <p:spPr>
              <a:xfrm>
                <a:off x="2165724" y="2661172"/>
                <a:ext cx="45935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𝑥</m:t>
                          </m:r>
                        </m:e>
                        <m:sup>
                          <m:r>
                            <a:rPr lang="en-US" altLang="zh-TW" sz="2800" b="0" i="1" smtClean="0">
                              <a:latin typeface="Cambria Math" panose="02040503050406030204" pitchFamily="18" charset="0"/>
                            </a:rPr>
                            <m:t>3</m:t>
                          </m:r>
                        </m:sup>
                      </m:sSup>
                    </m:oMath>
                  </m:oMathPara>
                </a14:m>
                <a:endParaRPr lang="zh-TW" altLang="en-US" sz="2800" dirty="0"/>
              </a:p>
            </p:txBody>
          </p:sp>
        </mc:Choice>
        <mc:Fallback xmlns="">
          <p:sp>
            <p:nvSpPr>
              <p:cNvPr id="91" name="文字方塊 90"/>
              <p:cNvSpPr txBox="1">
                <a:spLocks noRot="1" noChangeAspect="1" noMove="1" noResize="1" noEditPoints="1" noAdjustHandles="1" noChangeArrowheads="1" noChangeShapeType="1" noTextEdit="1"/>
              </p:cNvSpPr>
              <p:nvPr/>
            </p:nvSpPr>
            <p:spPr>
              <a:xfrm>
                <a:off x="2165724" y="2661172"/>
                <a:ext cx="459357" cy="430887"/>
              </a:xfrm>
              <a:prstGeom prst="rect">
                <a:avLst/>
              </a:prstGeom>
              <a:blipFill rotWithShape="0">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2" name="文字方塊 91"/>
              <p:cNvSpPr txBox="1"/>
              <p:nvPr/>
            </p:nvSpPr>
            <p:spPr>
              <a:xfrm>
                <a:off x="293790" y="4629427"/>
                <a:ext cx="45916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acc>
                            <m:accPr>
                              <m:chr m:val="̂"/>
                              <m:ctrlPr>
                                <a:rPr lang="en-US" altLang="zh-TW" sz="2800" b="0" i="1" smtClean="0">
                                  <a:latin typeface="Cambria Math" panose="02040503050406030204" pitchFamily="18" charset="0"/>
                                </a:rPr>
                              </m:ctrlPr>
                            </m:accPr>
                            <m:e>
                              <m:r>
                                <a:rPr lang="en-US" altLang="zh-TW" sz="2800" b="0" i="1" smtClean="0">
                                  <a:latin typeface="Cambria Math" panose="02040503050406030204" pitchFamily="18" charset="0"/>
                                </a:rPr>
                                <m:t>𝑦</m:t>
                              </m:r>
                            </m:e>
                          </m:acc>
                        </m:e>
                        <m:sup>
                          <m:r>
                            <a:rPr lang="en-US" altLang="zh-TW" sz="2800" b="0" i="1" smtClean="0">
                              <a:latin typeface="Cambria Math" panose="02040503050406030204" pitchFamily="18" charset="0"/>
                            </a:rPr>
                            <m:t>1</m:t>
                          </m:r>
                        </m:sup>
                      </m:sSup>
                    </m:oMath>
                  </m:oMathPara>
                </a14:m>
                <a:endParaRPr lang="zh-TW" altLang="en-US" sz="2800" dirty="0"/>
              </a:p>
            </p:txBody>
          </p:sp>
        </mc:Choice>
        <mc:Fallback xmlns="">
          <p:sp>
            <p:nvSpPr>
              <p:cNvPr id="92" name="文字方塊 91"/>
              <p:cNvSpPr txBox="1">
                <a:spLocks noRot="1" noChangeAspect="1" noMove="1" noResize="1" noEditPoints="1" noAdjustHandles="1" noChangeArrowheads="1" noChangeShapeType="1" noTextEdit="1"/>
              </p:cNvSpPr>
              <p:nvPr/>
            </p:nvSpPr>
            <p:spPr>
              <a:xfrm>
                <a:off x="293790" y="4629427"/>
                <a:ext cx="459165" cy="430887"/>
              </a:xfrm>
              <a:prstGeom prst="rect">
                <a:avLst/>
              </a:prstGeom>
              <a:blipFill rotWithShape="0">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3" name="文字方塊 92"/>
              <p:cNvSpPr txBox="1"/>
              <p:nvPr/>
            </p:nvSpPr>
            <p:spPr>
              <a:xfrm>
                <a:off x="1239217" y="4611138"/>
                <a:ext cx="46685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𝑦</m:t>
                              </m:r>
                            </m:e>
                          </m:acc>
                        </m:e>
                        <m:sup>
                          <m:r>
                            <a:rPr lang="en-US" altLang="zh-TW" sz="2800" b="0" i="1" smtClean="0">
                              <a:latin typeface="Cambria Math" panose="02040503050406030204" pitchFamily="18" charset="0"/>
                            </a:rPr>
                            <m:t>2</m:t>
                          </m:r>
                        </m:sup>
                      </m:sSup>
                    </m:oMath>
                  </m:oMathPara>
                </a14:m>
                <a:endParaRPr lang="zh-TW" altLang="en-US" sz="2800" dirty="0"/>
              </a:p>
            </p:txBody>
          </p:sp>
        </mc:Choice>
        <mc:Fallback xmlns="">
          <p:sp>
            <p:nvSpPr>
              <p:cNvPr id="93" name="文字方塊 92"/>
              <p:cNvSpPr txBox="1">
                <a:spLocks noRot="1" noChangeAspect="1" noMove="1" noResize="1" noEditPoints="1" noAdjustHandles="1" noChangeArrowheads="1" noChangeShapeType="1" noTextEdit="1"/>
              </p:cNvSpPr>
              <p:nvPr/>
            </p:nvSpPr>
            <p:spPr>
              <a:xfrm>
                <a:off x="1239217" y="4611138"/>
                <a:ext cx="466858" cy="430887"/>
              </a:xfrm>
              <a:prstGeom prst="rect">
                <a:avLst/>
              </a:prstGeom>
              <a:blipFill rotWithShape="0">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4" name="文字方塊 93"/>
              <p:cNvSpPr txBox="1"/>
              <p:nvPr/>
            </p:nvSpPr>
            <p:spPr>
              <a:xfrm>
                <a:off x="2158223" y="4610102"/>
                <a:ext cx="46685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𝑦</m:t>
                              </m:r>
                            </m:e>
                          </m:acc>
                        </m:e>
                        <m:sup>
                          <m:r>
                            <a:rPr lang="en-US" altLang="zh-TW" sz="2800" b="0" i="1" smtClean="0">
                              <a:latin typeface="Cambria Math" panose="02040503050406030204" pitchFamily="18" charset="0"/>
                            </a:rPr>
                            <m:t>3</m:t>
                          </m:r>
                        </m:sup>
                      </m:sSup>
                    </m:oMath>
                  </m:oMathPara>
                </a14:m>
                <a:endParaRPr lang="zh-TW" altLang="en-US" sz="2800" dirty="0"/>
              </a:p>
            </p:txBody>
          </p:sp>
        </mc:Choice>
        <mc:Fallback xmlns="">
          <p:sp>
            <p:nvSpPr>
              <p:cNvPr id="94" name="文字方塊 93"/>
              <p:cNvSpPr txBox="1">
                <a:spLocks noRot="1" noChangeAspect="1" noMove="1" noResize="1" noEditPoints="1" noAdjustHandles="1" noChangeArrowheads="1" noChangeShapeType="1" noTextEdit="1"/>
              </p:cNvSpPr>
              <p:nvPr/>
            </p:nvSpPr>
            <p:spPr>
              <a:xfrm>
                <a:off x="2158223" y="4610102"/>
                <a:ext cx="466858" cy="430887"/>
              </a:xfrm>
              <a:prstGeom prst="rect">
                <a:avLst/>
              </a:prstGeom>
              <a:blipFill rotWithShape="0">
                <a:blip r:embed="rId8"/>
                <a:stretch>
                  <a:fillRect/>
                </a:stretch>
              </a:blipFill>
            </p:spPr>
            <p:txBody>
              <a:bodyPr/>
              <a:lstStyle/>
              <a:p>
                <a:r>
                  <a:rPr lang="zh-TW" altLang="en-US">
                    <a:noFill/>
                  </a:rPr>
                  <a:t> </a:t>
                </a:r>
              </a:p>
            </p:txBody>
          </p:sp>
        </mc:Fallback>
      </mc:AlternateContent>
      <p:sp>
        <p:nvSpPr>
          <p:cNvPr id="95" name="文字方塊 94"/>
          <p:cNvSpPr txBox="1"/>
          <p:nvPr/>
        </p:nvSpPr>
        <p:spPr>
          <a:xfrm>
            <a:off x="3135655" y="3866679"/>
            <a:ext cx="341674" cy="523220"/>
          </a:xfrm>
          <a:prstGeom prst="rect">
            <a:avLst/>
          </a:prstGeom>
          <a:noFill/>
        </p:spPr>
        <p:txBody>
          <a:bodyPr wrap="square" rtlCol="0">
            <a:spAutoFit/>
          </a:bodyPr>
          <a:lstStyle/>
          <a:p>
            <a:pPr algn="ctr"/>
            <a:r>
              <a:rPr lang="en-US" altLang="zh-TW" sz="2800" b="1" dirty="0">
                <a:solidFill>
                  <a:srgbClr val="FF0000"/>
                </a:solidFill>
              </a:rPr>
              <a:t>0</a:t>
            </a:r>
            <a:endParaRPr lang="zh-TW" altLang="en-US" sz="2800" b="1" dirty="0">
              <a:solidFill>
                <a:srgbClr val="FF0000"/>
              </a:solidFill>
            </a:endParaRPr>
          </a:p>
        </p:txBody>
      </p:sp>
      <p:sp>
        <p:nvSpPr>
          <p:cNvPr id="97" name="文字方塊 96"/>
          <p:cNvSpPr txBox="1"/>
          <p:nvPr/>
        </p:nvSpPr>
        <p:spPr>
          <a:xfrm>
            <a:off x="5441328" y="6230523"/>
            <a:ext cx="788805" cy="461665"/>
          </a:xfrm>
          <a:prstGeom prst="rect">
            <a:avLst/>
          </a:prstGeom>
          <a:noFill/>
        </p:spPr>
        <p:txBody>
          <a:bodyPr wrap="square" rtlCol="0">
            <a:spAutoFit/>
          </a:bodyPr>
          <a:lstStyle/>
          <a:p>
            <a:pPr algn="ctr"/>
            <a:r>
              <a:rPr lang="en-US" altLang="zh-TW" sz="2400" dirty="0">
                <a:solidFill>
                  <a:srgbClr val="FF0000"/>
                </a:solidFill>
              </a:rPr>
              <a:t>4</a:t>
            </a:r>
            <a:endParaRPr lang="zh-TW" altLang="en-US" sz="2400" dirty="0">
              <a:solidFill>
                <a:srgbClr val="FF0000"/>
              </a:solidFill>
            </a:endParaRPr>
          </a:p>
        </p:txBody>
      </p:sp>
      <p:sp>
        <p:nvSpPr>
          <p:cNvPr id="98" name="文字方塊 97"/>
          <p:cNvSpPr txBox="1"/>
          <p:nvPr/>
        </p:nvSpPr>
        <p:spPr>
          <a:xfrm>
            <a:off x="7692309" y="6173841"/>
            <a:ext cx="788805" cy="461665"/>
          </a:xfrm>
          <a:prstGeom prst="rect">
            <a:avLst/>
          </a:prstGeom>
          <a:noFill/>
        </p:spPr>
        <p:txBody>
          <a:bodyPr wrap="square" rtlCol="0">
            <a:spAutoFit/>
          </a:bodyPr>
          <a:lstStyle/>
          <a:p>
            <a:pPr algn="ctr"/>
            <a:r>
              <a:rPr lang="en-US" altLang="zh-TW" sz="2400" dirty="0">
                <a:solidFill>
                  <a:srgbClr val="FF0000"/>
                </a:solidFill>
              </a:rPr>
              <a:t>7</a:t>
            </a:r>
            <a:endParaRPr lang="zh-TW" altLang="en-US" sz="2400" dirty="0">
              <a:solidFill>
                <a:srgbClr val="FF0000"/>
              </a:solidFill>
            </a:endParaRPr>
          </a:p>
        </p:txBody>
      </p:sp>
      <p:sp>
        <p:nvSpPr>
          <p:cNvPr id="99" name="文字方塊 98"/>
          <p:cNvSpPr txBox="1"/>
          <p:nvPr/>
        </p:nvSpPr>
        <p:spPr>
          <a:xfrm>
            <a:off x="7977614" y="4145557"/>
            <a:ext cx="769983" cy="461665"/>
          </a:xfrm>
          <a:prstGeom prst="rect">
            <a:avLst/>
          </a:prstGeom>
          <a:noFill/>
        </p:spPr>
        <p:txBody>
          <a:bodyPr wrap="square" rtlCol="0">
            <a:spAutoFit/>
          </a:bodyPr>
          <a:lstStyle/>
          <a:p>
            <a:pPr algn="ctr"/>
            <a:r>
              <a:rPr lang="en-US" altLang="zh-TW" sz="2400" dirty="0">
                <a:solidFill>
                  <a:srgbClr val="FF0000"/>
                </a:solidFill>
              </a:rPr>
              <a:t>11</a:t>
            </a:r>
            <a:endParaRPr lang="zh-TW" altLang="en-US" sz="2400" dirty="0">
              <a:solidFill>
                <a:srgbClr val="FF0000"/>
              </a:solidFill>
            </a:endParaRPr>
          </a:p>
        </p:txBody>
      </p:sp>
      <p:sp>
        <p:nvSpPr>
          <p:cNvPr id="100" name="文字方塊 99"/>
          <p:cNvSpPr txBox="1"/>
          <p:nvPr/>
        </p:nvSpPr>
        <p:spPr>
          <a:xfrm>
            <a:off x="5785336" y="4033874"/>
            <a:ext cx="769983" cy="461665"/>
          </a:xfrm>
          <a:prstGeom prst="rect">
            <a:avLst/>
          </a:prstGeom>
          <a:noFill/>
        </p:spPr>
        <p:txBody>
          <a:bodyPr wrap="square" rtlCol="0">
            <a:spAutoFit/>
          </a:bodyPr>
          <a:lstStyle/>
          <a:p>
            <a:pPr algn="ctr"/>
            <a:r>
              <a:rPr lang="en-US" altLang="zh-TW" sz="2400" dirty="0">
                <a:solidFill>
                  <a:srgbClr val="FF0000"/>
                </a:solidFill>
              </a:rPr>
              <a:t>11</a:t>
            </a:r>
            <a:endParaRPr lang="zh-TW" altLang="en-US" sz="2400" dirty="0">
              <a:solidFill>
                <a:srgbClr val="FF0000"/>
              </a:solidFill>
            </a:endParaRPr>
          </a:p>
        </p:txBody>
      </p:sp>
      <p:sp>
        <p:nvSpPr>
          <p:cNvPr id="101" name="文字方塊 100"/>
          <p:cNvSpPr txBox="1"/>
          <p:nvPr/>
        </p:nvSpPr>
        <p:spPr>
          <a:xfrm>
            <a:off x="7769426" y="2299786"/>
            <a:ext cx="769983" cy="461665"/>
          </a:xfrm>
          <a:prstGeom prst="rect">
            <a:avLst/>
          </a:prstGeom>
          <a:noFill/>
        </p:spPr>
        <p:txBody>
          <a:bodyPr wrap="square" rtlCol="0">
            <a:spAutoFit/>
          </a:bodyPr>
          <a:lstStyle/>
          <a:p>
            <a:pPr algn="ctr"/>
            <a:r>
              <a:rPr lang="en-US" altLang="zh-TW" sz="2400" dirty="0">
                <a:solidFill>
                  <a:srgbClr val="FF0000"/>
                </a:solidFill>
              </a:rPr>
              <a:t>11</a:t>
            </a:r>
            <a:endParaRPr lang="zh-TW" altLang="en-US" sz="2400" dirty="0">
              <a:solidFill>
                <a:srgbClr val="FF0000"/>
              </a:solidFill>
            </a:endParaRPr>
          </a:p>
        </p:txBody>
      </p:sp>
      <p:sp>
        <p:nvSpPr>
          <p:cNvPr id="102" name="文字方塊 101"/>
          <p:cNvSpPr txBox="1"/>
          <p:nvPr/>
        </p:nvSpPr>
        <p:spPr>
          <a:xfrm>
            <a:off x="5444604" y="2339488"/>
            <a:ext cx="769983" cy="461665"/>
          </a:xfrm>
          <a:prstGeom prst="rect">
            <a:avLst/>
          </a:prstGeom>
          <a:noFill/>
        </p:spPr>
        <p:txBody>
          <a:bodyPr wrap="square" rtlCol="0">
            <a:spAutoFit/>
          </a:bodyPr>
          <a:lstStyle/>
          <a:p>
            <a:pPr algn="ctr"/>
            <a:r>
              <a:rPr lang="en-US" altLang="zh-TW" sz="2400" dirty="0">
                <a:solidFill>
                  <a:srgbClr val="FF0000"/>
                </a:solidFill>
              </a:rPr>
              <a:t>1</a:t>
            </a:r>
            <a:endParaRPr lang="zh-TW" altLang="en-US" sz="2400" dirty="0">
              <a:solidFill>
                <a:srgbClr val="FF0000"/>
              </a:solidFill>
            </a:endParaRPr>
          </a:p>
        </p:txBody>
      </p:sp>
      <p:sp>
        <p:nvSpPr>
          <p:cNvPr id="103" name="文字方塊 102"/>
          <p:cNvSpPr txBox="1"/>
          <p:nvPr/>
        </p:nvSpPr>
        <p:spPr>
          <a:xfrm>
            <a:off x="6574246" y="528725"/>
            <a:ext cx="769983" cy="461665"/>
          </a:xfrm>
          <a:prstGeom prst="rect">
            <a:avLst/>
          </a:prstGeom>
          <a:noFill/>
        </p:spPr>
        <p:txBody>
          <a:bodyPr wrap="square" rtlCol="0">
            <a:spAutoFit/>
          </a:bodyPr>
          <a:lstStyle/>
          <a:p>
            <a:pPr algn="ctr"/>
            <a:r>
              <a:rPr lang="en-US" altLang="zh-TW" sz="2400" dirty="0">
                <a:solidFill>
                  <a:srgbClr val="FF0000"/>
                </a:solidFill>
              </a:rPr>
              <a:t>1</a:t>
            </a:r>
            <a:endParaRPr lang="zh-TW" altLang="en-US" sz="2400" dirty="0">
              <a:solidFill>
                <a:srgbClr val="FF0000"/>
              </a:solidFill>
            </a:endParaRPr>
          </a:p>
        </p:txBody>
      </p:sp>
      <p:cxnSp>
        <p:nvCxnSpPr>
          <p:cNvPr id="105" name="直線接點 104"/>
          <p:cNvCxnSpPr/>
          <p:nvPr/>
        </p:nvCxnSpPr>
        <p:spPr>
          <a:xfrm>
            <a:off x="3117421" y="3917815"/>
            <a:ext cx="341674" cy="39597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6" name="文字方塊 105"/>
          <p:cNvSpPr txBox="1"/>
          <p:nvPr/>
        </p:nvSpPr>
        <p:spPr>
          <a:xfrm>
            <a:off x="2910511" y="4244607"/>
            <a:ext cx="769983" cy="461665"/>
          </a:xfrm>
          <a:prstGeom prst="rect">
            <a:avLst/>
          </a:prstGeom>
          <a:noFill/>
        </p:spPr>
        <p:txBody>
          <a:bodyPr wrap="square" rtlCol="0">
            <a:spAutoFit/>
          </a:bodyPr>
          <a:lstStyle/>
          <a:p>
            <a:pPr algn="ctr"/>
            <a:r>
              <a:rPr lang="en-US" altLang="zh-TW" sz="2400" dirty="0">
                <a:solidFill>
                  <a:srgbClr val="FF0000"/>
                </a:solidFill>
              </a:rPr>
              <a:t>1</a:t>
            </a:r>
            <a:endParaRPr lang="zh-TW" altLang="en-US" sz="2400" dirty="0">
              <a:solidFill>
                <a:srgbClr val="FF0000"/>
              </a:solidFill>
            </a:endParaRPr>
          </a:p>
        </p:txBody>
      </p:sp>
      <p:grpSp>
        <p:nvGrpSpPr>
          <p:cNvPr id="65" name="Group 64"/>
          <p:cNvGrpSpPr/>
          <p:nvPr/>
        </p:nvGrpSpPr>
        <p:grpSpPr>
          <a:xfrm>
            <a:off x="8655314" y="6263629"/>
            <a:ext cx="417249" cy="575481"/>
            <a:chOff x="7517647" y="4843947"/>
            <a:chExt cx="1485900" cy="1908068"/>
          </a:xfrm>
        </p:grpSpPr>
        <p:pic>
          <p:nvPicPr>
            <p:cNvPr id="66" name="Picture 2">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6109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0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0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0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0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0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11" grpId="0" animBg="1"/>
      <p:bldP spid="12" grpId="0" animBg="1"/>
      <p:bldP spid="13" grpId="0"/>
      <p:bldP spid="15" grpId="0" animBg="1"/>
      <p:bldP spid="16" grpId="0" animBg="1"/>
      <p:bldP spid="17" grpId="0" animBg="1"/>
      <p:bldP spid="33" grpId="0"/>
      <p:bldP spid="51" grpId="0"/>
      <p:bldP spid="52" grpId="0"/>
      <p:bldP spid="53" grpId="0"/>
      <p:bldP spid="60" grpId="0"/>
      <p:bldP spid="61" grpId="0"/>
      <p:bldP spid="62" grpId="0"/>
      <p:bldP spid="63" grpId="0" animBg="1"/>
      <p:bldP spid="64" grpId="0" animBg="1"/>
      <p:bldP spid="67" grpId="0" animBg="1"/>
      <p:bldP spid="68" grpId="0"/>
      <p:bldP spid="69" grpId="0"/>
      <p:bldP spid="70" grpId="0"/>
      <p:bldP spid="95" grpId="0"/>
      <p:bldP spid="97" grpId="0"/>
      <p:bldP spid="98" grpId="0"/>
      <p:bldP spid="99" grpId="0"/>
      <p:bldP spid="100" grpId="0"/>
      <p:bldP spid="101" grpId="0"/>
      <p:bldP spid="102" grpId="0"/>
      <p:bldP spid="103" grpId="0"/>
      <p:bldP spid="10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矩形 95"/>
          <p:cNvSpPr/>
          <p:nvPr/>
        </p:nvSpPr>
        <p:spPr>
          <a:xfrm>
            <a:off x="1101290" y="2503995"/>
            <a:ext cx="688138" cy="1857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1" name="文字方塊 10"/>
          <p:cNvSpPr txBox="1"/>
          <p:nvPr/>
        </p:nvSpPr>
        <p:spPr>
          <a:xfrm>
            <a:off x="5594192" y="5733415"/>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1</a:t>
            </a:r>
            <a:endParaRPr lang="zh-TW" altLang="en-US" sz="2400" baseline="-25000" dirty="0"/>
          </a:p>
        </p:txBody>
      </p:sp>
      <p:sp>
        <p:nvSpPr>
          <p:cNvPr id="12" name="文字方塊 11"/>
          <p:cNvSpPr txBox="1"/>
          <p:nvPr/>
        </p:nvSpPr>
        <p:spPr>
          <a:xfrm>
            <a:off x="7773835" y="5713634"/>
            <a:ext cx="570185"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2</a:t>
            </a:r>
            <a:endParaRPr lang="zh-TW" altLang="en-US" sz="2400" baseline="-25000" dirty="0"/>
          </a:p>
        </p:txBody>
      </p:sp>
      <p:sp>
        <p:nvSpPr>
          <p:cNvPr id="13" name="文字方塊 12"/>
          <p:cNvSpPr txBox="1"/>
          <p:nvPr/>
        </p:nvSpPr>
        <p:spPr>
          <a:xfrm>
            <a:off x="6699192" y="865329"/>
            <a:ext cx="483079" cy="461665"/>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y</a:t>
            </a:r>
            <a:endParaRPr lang="zh-TW" altLang="en-US" sz="2400" baseline="-25000" dirty="0"/>
          </a:p>
        </p:txBody>
      </p:sp>
      <p:sp>
        <p:nvSpPr>
          <p:cNvPr id="15" name="圓柱 14"/>
          <p:cNvSpPr/>
          <p:nvPr/>
        </p:nvSpPr>
        <p:spPr>
          <a:xfrm>
            <a:off x="3459095" y="3790479"/>
            <a:ext cx="638355" cy="621102"/>
          </a:xfrm>
          <a:prstGeom prst="ca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c</a:t>
            </a:r>
            <a:r>
              <a:rPr lang="en-US" altLang="zh-TW" sz="2400" baseline="-25000" dirty="0"/>
              <a:t>1</a:t>
            </a:r>
            <a:endParaRPr lang="zh-TW" altLang="en-US" sz="2400" baseline="-25000" dirty="0"/>
          </a:p>
        </p:txBody>
      </p:sp>
      <p:sp>
        <p:nvSpPr>
          <p:cNvPr id="16" name="橢圓 15"/>
          <p:cNvSpPr/>
          <p:nvPr/>
        </p:nvSpPr>
        <p:spPr>
          <a:xfrm>
            <a:off x="7408417" y="2800143"/>
            <a:ext cx="1388126" cy="144848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7" name="橢圓 16"/>
          <p:cNvSpPr/>
          <p:nvPr/>
        </p:nvSpPr>
        <p:spPr>
          <a:xfrm>
            <a:off x="5182842" y="2800143"/>
            <a:ext cx="1424615" cy="142461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cxnSp>
        <p:nvCxnSpPr>
          <p:cNvPr id="19" name="直線接點 18"/>
          <p:cNvCxnSpPr/>
          <p:nvPr/>
        </p:nvCxnSpPr>
        <p:spPr>
          <a:xfrm flipH="1">
            <a:off x="7599226" y="3034754"/>
            <a:ext cx="978753" cy="9819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群組 27"/>
          <p:cNvGrpSpPr/>
          <p:nvPr/>
        </p:nvGrpSpPr>
        <p:grpSpPr>
          <a:xfrm>
            <a:off x="5122984" y="3130025"/>
            <a:ext cx="1544330" cy="1094733"/>
            <a:chOff x="5874410" y="4000498"/>
            <a:chExt cx="1544330" cy="1094733"/>
          </a:xfrm>
        </p:grpSpPr>
        <p:cxnSp>
          <p:nvCxnSpPr>
            <p:cNvPr id="21" name="肘形接點 20"/>
            <p:cNvCxnSpPr/>
            <p:nvPr/>
          </p:nvCxnSpPr>
          <p:spPr>
            <a:xfrm flipV="1">
              <a:off x="5874410" y="4029721"/>
              <a:ext cx="1544330" cy="589234"/>
            </a:xfrm>
            <a:prstGeom prst="bentConnector3">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文字方塊 22"/>
            <p:cNvSpPr txBox="1"/>
            <p:nvPr/>
          </p:nvSpPr>
          <p:spPr>
            <a:xfrm>
              <a:off x="6876331" y="4000498"/>
              <a:ext cx="258092" cy="461665"/>
            </a:xfrm>
            <a:prstGeom prst="rect">
              <a:avLst/>
            </a:prstGeom>
            <a:noFill/>
          </p:spPr>
          <p:txBody>
            <a:bodyPr wrap="square" rtlCol="0">
              <a:spAutoFit/>
            </a:bodyPr>
            <a:lstStyle/>
            <a:p>
              <a:r>
                <a:rPr lang="en-US" altLang="zh-TW" sz="2400" dirty="0">
                  <a:solidFill>
                    <a:srgbClr val="0000FF"/>
                  </a:solidFill>
                </a:rPr>
                <a:t>1</a:t>
              </a:r>
              <a:endParaRPr lang="zh-TW" altLang="en-US" sz="2400" dirty="0">
                <a:solidFill>
                  <a:srgbClr val="0000FF"/>
                </a:solidFill>
              </a:endParaRPr>
            </a:p>
          </p:txBody>
        </p:sp>
        <p:sp>
          <p:nvSpPr>
            <p:cNvPr id="24" name="文字方塊 23"/>
            <p:cNvSpPr txBox="1"/>
            <p:nvPr/>
          </p:nvSpPr>
          <p:spPr>
            <a:xfrm>
              <a:off x="6056317" y="4171901"/>
              <a:ext cx="258092" cy="461665"/>
            </a:xfrm>
            <a:prstGeom prst="rect">
              <a:avLst/>
            </a:prstGeom>
            <a:noFill/>
          </p:spPr>
          <p:txBody>
            <a:bodyPr wrap="square" rtlCol="0">
              <a:spAutoFit/>
            </a:bodyPr>
            <a:lstStyle/>
            <a:p>
              <a:r>
                <a:rPr lang="en-US" altLang="zh-TW" sz="2400" dirty="0">
                  <a:solidFill>
                    <a:srgbClr val="0000FF"/>
                  </a:solidFill>
                </a:rPr>
                <a:t>0</a:t>
              </a:r>
              <a:endParaRPr lang="zh-TW" altLang="en-US" sz="2400" dirty="0">
                <a:solidFill>
                  <a:srgbClr val="0000FF"/>
                </a:solidFill>
              </a:endParaRPr>
            </a:p>
          </p:txBody>
        </p:sp>
        <p:sp>
          <p:nvSpPr>
            <p:cNvPr id="25" name="文字方塊 24"/>
            <p:cNvSpPr txBox="1"/>
            <p:nvPr/>
          </p:nvSpPr>
          <p:spPr>
            <a:xfrm>
              <a:off x="6345618" y="4633566"/>
              <a:ext cx="530713" cy="461665"/>
            </a:xfrm>
            <a:prstGeom prst="rect">
              <a:avLst/>
            </a:prstGeom>
            <a:noFill/>
          </p:spPr>
          <p:txBody>
            <a:bodyPr wrap="square" rtlCol="0">
              <a:spAutoFit/>
            </a:bodyPr>
            <a:lstStyle/>
            <a:p>
              <a:r>
                <a:rPr lang="en-US" altLang="zh-TW" sz="2400" dirty="0"/>
                <a:t>10</a:t>
              </a:r>
              <a:endParaRPr lang="zh-TW" altLang="en-US" sz="2400" dirty="0"/>
            </a:p>
          </p:txBody>
        </p:sp>
      </p:grpSp>
      <p:grpSp>
        <p:nvGrpSpPr>
          <p:cNvPr id="32" name="群組 31"/>
          <p:cNvGrpSpPr/>
          <p:nvPr/>
        </p:nvGrpSpPr>
        <p:grpSpPr>
          <a:xfrm>
            <a:off x="6667314" y="1700272"/>
            <a:ext cx="556041" cy="609947"/>
            <a:chOff x="7959309" y="4089798"/>
            <a:chExt cx="1383269" cy="1517372"/>
          </a:xfrm>
        </p:grpSpPr>
        <p:sp>
          <p:nvSpPr>
            <p:cNvPr id="30" name="橢圓 29"/>
            <p:cNvSpPr/>
            <p:nvPr/>
          </p:nvSpPr>
          <p:spPr>
            <a:xfrm>
              <a:off x="7959309" y="4089798"/>
              <a:ext cx="1383269" cy="151737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31" name="直線接點 30"/>
            <p:cNvCxnSpPr/>
            <p:nvPr/>
          </p:nvCxnSpPr>
          <p:spPr>
            <a:xfrm flipH="1">
              <a:off x="8150118" y="4324409"/>
              <a:ext cx="978753" cy="9819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矩形 32"/>
          <p:cNvSpPr/>
          <p:nvPr/>
        </p:nvSpPr>
        <p:spPr>
          <a:xfrm>
            <a:off x="2754256" y="1531079"/>
            <a:ext cx="2465564" cy="954107"/>
          </a:xfrm>
          <a:prstGeom prst="rect">
            <a:avLst/>
          </a:prstGeom>
        </p:spPr>
        <p:txBody>
          <a:bodyPr wrap="square">
            <a:spAutoFit/>
          </a:bodyPr>
          <a:lstStyle/>
          <a:p>
            <a:r>
              <a:rPr lang="en-US" altLang="zh-TW" sz="2800" b="1" i="1" u="sng" dirty="0"/>
              <a:t>Network with Memory</a:t>
            </a:r>
            <a:endParaRPr lang="zh-TW" altLang="en-US" sz="2800" b="1" i="1" u="sng" dirty="0"/>
          </a:p>
        </p:txBody>
      </p:sp>
      <p:cxnSp>
        <p:nvCxnSpPr>
          <p:cNvPr id="35" name="直線單箭頭接點 34"/>
          <p:cNvCxnSpPr>
            <a:stCxn id="11" idx="0"/>
            <a:endCxn id="25" idx="2"/>
          </p:cNvCxnSpPr>
          <p:nvPr/>
        </p:nvCxnSpPr>
        <p:spPr>
          <a:xfrm flipV="1">
            <a:off x="5835732" y="4224758"/>
            <a:ext cx="23817" cy="15086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a:stCxn id="11" idx="0"/>
            <a:endCxn id="16" idx="4"/>
          </p:cNvCxnSpPr>
          <p:nvPr/>
        </p:nvCxnSpPr>
        <p:spPr>
          <a:xfrm flipV="1">
            <a:off x="5835732" y="4248623"/>
            <a:ext cx="2266748" cy="14847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stCxn id="12" idx="0"/>
            <a:endCxn id="25" idx="2"/>
          </p:cNvCxnSpPr>
          <p:nvPr/>
        </p:nvCxnSpPr>
        <p:spPr>
          <a:xfrm flipH="1" flipV="1">
            <a:off x="5859549" y="4224758"/>
            <a:ext cx="2199379" cy="14888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a:stCxn id="12" idx="0"/>
          </p:cNvCxnSpPr>
          <p:nvPr/>
        </p:nvCxnSpPr>
        <p:spPr>
          <a:xfrm flipV="1">
            <a:off x="8058928" y="4236692"/>
            <a:ext cx="18585" cy="1476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a:endCxn id="30" idx="3"/>
          </p:cNvCxnSpPr>
          <p:nvPr/>
        </p:nvCxnSpPr>
        <p:spPr>
          <a:xfrm flipV="1">
            <a:off x="5870084" y="2220894"/>
            <a:ext cx="878660" cy="6058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a:endCxn id="30" idx="5"/>
          </p:cNvCxnSpPr>
          <p:nvPr/>
        </p:nvCxnSpPr>
        <p:spPr>
          <a:xfrm flipH="1" flipV="1">
            <a:off x="7141925" y="2220894"/>
            <a:ext cx="935588" cy="5990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flipH="1" flipV="1">
            <a:off x="6940732" y="1337881"/>
            <a:ext cx="0" cy="3863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文字方塊 50"/>
          <p:cNvSpPr txBox="1"/>
          <p:nvPr/>
        </p:nvSpPr>
        <p:spPr>
          <a:xfrm>
            <a:off x="7388866" y="2104845"/>
            <a:ext cx="534838"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52" name="文字方塊 51"/>
          <p:cNvSpPr txBox="1"/>
          <p:nvPr/>
        </p:nvSpPr>
        <p:spPr>
          <a:xfrm>
            <a:off x="5595173" y="2102185"/>
            <a:ext cx="807815" cy="461665"/>
          </a:xfrm>
          <a:prstGeom prst="rect">
            <a:avLst/>
          </a:prstGeom>
          <a:noFill/>
        </p:spPr>
        <p:txBody>
          <a:bodyPr wrap="square" rtlCol="0">
            <a:spAutoFit/>
          </a:bodyPr>
          <a:lstStyle/>
          <a:p>
            <a:pPr algn="ctr"/>
            <a:r>
              <a:rPr lang="en-US" altLang="zh-TW" sz="2400" dirty="0"/>
              <a:t>-10</a:t>
            </a:r>
            <a:endParaRPr lang="zh-TW" altLang="en-US" sz="2400" dirty="0"/>
          </a:p>
        </p:txBody>
      </p:sp>
      <p:sp>
        <p:nvSpPr>
          <p:cNvPr id="53" name="文字方塊 52"/>
          <p:cNvSpPr txBox="1"/>
          <p:nvPr/>
        </p:nvSpPr>
        <p:spPr>
          <a:xfrm>
            <a:off x="5380635" y="5161512"/>
            <a:ext cx="467006"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60" name="文字方塊 59"/>
          <p:cNvSpPr txBox="1"/>
          <p:nvPr/>
        </p:nvSpPr>
        <p:spPr>
          <a:xfrm>
            <a:off x="6258729" y="5295615"/>
            <a:ext cx="467006"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61" name="文字方塊 60"/>
          <p:cNvSpPr txBox="1"/>
          <p:nvPr/>
        </p:nvSpPr>
        <p:spPr>
          <a:xfrm>
            <a:off x="7187283" y="5295614"/>
            <a:ext cx="467006"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62" name="文字方塊 61"/>
          <p:cNvSpPr txBox="1"/>
          <p:nvPr/>
        </p:nvSpPr>
        <p:spPr>
          <a:xfrm>
            <a:off x="8129103" y="5159699"/>
            <a:ext cx="467006"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63" name="手繪多邊形 62"/>
          <p:cNvSpPr/>
          <p:nvPr/>
        </p:nvSpPr>
        <p:spPr>
          <a:xfrm>
            <a:off x="3800769" y="2588600"/>
            <a:ext cx="2053087" cy="1256904"/>
          </a:xfrm>
          <a:custGeom>
            <a:avLst/>
            <a:gdLst>
              <a:gd name="connsiteX0" fmla="*/ 2053087 w 2053087"/>
              <a:gd name="connsiteY0" fmla="*/ 187228 h 1256904"/>
              <a:gd name="connsiteX1" fmla="*/ 1207698 w 2053087"/>
              <a:gd name="connsiteY1" fmla="*/ 83711 h 1256904"/>
              <a:gd name="connsiteX2" fmla="*/ 0 w 2053087"/>
              <a:gd name="connsiteY2" fmla="*/ 1256904 h 1256904"/>
            </a:gdLst>
            <a:ahLst/>
            <a:cxnLst>
              <a:cxn ang="0">
                <a:pos x="connsiteX0" y="connsiteY0"/>
              </a:cxn>
              <a:cxn ang="0">
                <a:pos x="connsiteX1" y="connsiteY1"/>
              </a:cxn>
              <a:cxn ang="0">
                <a:pos x="connsiteX2" y="connsiteY2"/>
              </a:cxn>
            </a:cxnLst>
            <a:rect l="l" t="t" r="r" b="b"/>
            <a:pathLst>
              <a:path w="2053087" h="1256904">
                <a:moveTo>
                  <a:pt x="2053087" y="187228"/>
                </a:moveTo>
                <a:cubicBezTo>
                  <a:pt x="1801483" y="46330"/>
                  <a:pt x="1549879" y="-94568"/>
                  <a:pt x="1207698" y="83711"/>
                </a:cubicBezTo>
                <a:cubicBezTo>
                  <a:pt x="865517" y="261990"/>
                  <a:pt x="432758" y="759447"/>
                  <a:pt x="0" y="1256904"/>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手繪多邊形 63"/>
          <p:cNvSpPr/>
          <p:nvPr/>
        </p:nvSpPr>
        <p:spPr>
          <a:xfrm>
            <a:off x="3800769" y="4276825"/>
            <a:ext cx="2018581" cy="577275"/>
          </a:xfrm>
          <a:custGeom>
            <a:avLst/>
            <a:gdLst>
              <a:gd name="connsiteX0" fmla="*/ 0 w 2018581"/>
              <a:gd name="connsiteY0" fmla="*/ 155275 h 577275"/>
              <a:gd name="connsiteX1" fmla="*/ 414068 w 2018581"/>
              <a:gd name="connsiteY1" fmla="*/ 500332 h 577275"/>
              <a:gd name="connsiteX2" fmla="*/ 931653 w 2018581"/>
              <a:gd name="connsiteY2" fmla="*/ 534837 h 577275"/>
              <a:gd name="connsiteX3" fmla="*/ 2018581 w 2018581"/>
              <a:gd name="connsiteY3" fmla="*/ 0 h 577275"/>
            </a:gdLst>
            <a:ahLst/>
            <a:cxnLst>
              <a:cxn ang="0">
                <a:pos x="connsiteX0" y="connsiteY0"/>
              </a:cxn>
              <a:cxn ang="0">
                <a:pos x="connsiteX1" y="connsiteY1"/>
              </a:cxn>
              <a:cxn ang="0">
                <a:pos x="connsiteX2" y="connsiteY2"/>
              </a:cxn>
              <a:cxn ang="0">
                <a:pos x="connsiteX3" y="connsiteY3"/>
              </a:cxn>
            </a:cxnLst>
            <a:rect l="l" t="t" r="r" b="b"/>
            <a:pathLst>
              <a:path w="2018581" h="577275">
                <a:moveTo>
                  <a:pt x="0" y="155275"/>
                </a:moveTo>
                <a:cubicBezTo>
                  <a:pt x="129396" y="296173"/>
                  <a:pt x="258793" y="437072"/>
                  <a:pt x="414068" y="500332"/>
                </a:cubicBezTo>
                <a:cubicBezTo>
                  <a:pt x="569343" y="563592"/>
                  <a:pt x="664234" y="618226"/>
                  <a:pt x="931653" y="534837"/>
                </a:cubicBezTo>
                <a:cubicBezTo>
                  <a:pt x="1199072" y="451448"/>
                  <a:pt x="1608826" y="225724"/>
                  <a:pt x="2018581" y="0"/>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手繪多邊形 66"/>
          <p:cNvSpPr/>
          <p:nvPr/>
        </p:nvSpPr>
        <p:spPr>
          <a:xfrm>
            <a:off x="3783516" y="4242319"/>
            <a:ext cx="4278702" cy="1071893"/>
          </a:xfrm>
          <a:custGeom>
            <a:avLst/>
            <a:gdLst>
              <a:gd name="connsiteX0" fmla="*/ 0 w 4278702"/>
              <a:gd name="connsiteY0" fmla="*/ 224287 h 1071893"/>
              <a:gd name="connsiteX1" fmla="*/ 793631 w 4278702"/>
              <a:gd name="connsiteY1" fmla="*/ 1069675 h 1071893"/>
              <a:gd name="connsiteX2" fmla="*/ 4278702 w 4278702"/>
              <a:gd name="connsiteY2" fmla="*/ 0 h 1071893"/>
            </a:gdLst>
            <a:ahLst/>
            <a:cxnLst>
              <a:cxn ang="0">
                <a:pos x="connsiteX0" y="connsiteY0"/>
              </a:cxn>
              <a:cxn ang="0">
                <a:pos x="connsiteX1" y="connsiteY1"/>
              </a:cxn>
              <a:cxn ang="0">
                <a:pos x="connsiteX2" y="connsiteY2"/>
              </a:cxn>
            </a:cxnLst>
            <a:rect l="l" t="t" r="r" b="b"/>
            <a:pathLst>
              <a:path w="4278702" h="1071893">
                <a:moveTo>
                  <a:pt x="0" y="224287"/>
                </a:moveTo>
                <a:cubicBezTo>
                  <a:pt x="40257" y="665671"/>
                  <a:pt x="80514" y="1107056"/>
                  <a:pt x="793631" y="1069675"/>
                </a:cubicBezTo>
                <a:cubicBezTo>
                  <a:pt x="1506748" y="1032294"/>
                  <a:pt x="2892725" y="516147"/>
                  <a:pt x="4278702" y="0"/>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文字方塊 67"/>
          <p:cNvSpPr txBox="1"/>
          <p:nvPr/>
        </p:nvSpPr>
        <p:spPr>
          <a:xfrm>
            <a:off x="4300022" y="4361314"/>
            <a:ext cx="534838" cy="461665"/>
          </a:xfrm>
          <a:prstGeom prst="rect">
            <a:avLst/>
          </a:prstGeom>
          <a:noFill/>
        </p:spPr>
        <p:txBody>
          <a:bodyPr wrap="square" rtlCol="0">
            <a:spAutoFit/>
          </a:bodyPr>
          <a:lstStyle/>
          <a:p>
            <a:pPr algn="ctr"/>
            <a:r>
              <a:rPr lang="en-US" altLang="zh-TW" sz="2400" dirty="0">
                <a:solidFill>
                  <a:srgbClr val="0000FF"/>
                </a:solidFill>
              </a:rPr>
              <a:t>1</a:t>
            </a:r>
            <a:endParaRPr lang="zh-TW" altLang="en-US" sz="2400" dirty="0">
              <a:solidFill>
                <a:srgbClr val="0000FF"/>
              </a:solidFill>
            </a:endParaRPr>
          </a:p>
        </p:txBody>
      </p:sp>
      <p:sp>
        <p:nvSpPr>
          <p:cNvPr id="69" name="文字方塊 68"/>
          <p:cNvSpPr txBox="1"/>
          <p:nvPr/>
        </p:nvSpPr>
        <p:spPr>
          <a:xfrm>
            <a:off x="4314657" y="5306645"/>
            <a:ext cx="534838" cy="461665"/>
          </a:xfrm>
          <a:prstGeom prst="rect">
            <a:avLst/>
          </a:prstGeom>
          <a:noFill/>
        </p:spPr>
        <p:txBody>
          <a:bodyPr wrap="square" rtlCol="0">
            <a:spAutoFit/>
          </a:bodyPr>
          <a:lstStyle/>
          <a:p>
            <a:pPr algn="ctr"/>
            <a:r>
              <a:rPr lang="en-US" altLang="zh-TW" sz="2400" dirty="0">
                <a:solidFill>
                  <a:srgbClr val="0000FF"/>
                </a:solidFill>
              </a:rPr>
              <a:t>1</a:t>
            </a:r>
            <a:endParaRPr lang="zh-TW" altLang="en-US" sz="2400" dirty="0">
              <a:solidFill>
                <a:srgbClr val="0000FF"/>
              </a:solidFill>
            </a:endParaRPr>
          </a:p>
        </p:txBody>
      </p:sp>
      <p:sp>
        <p:nvSpPr>
          <p:cNvPr id="70" name="文字方塊 69"/>
          <p:cNvSpPr txBox="1"/>
          <p:nvPr/>
        </p:nvSpPr>
        <p:spPr>
          <a:xfrm>
            <a:off x="2827077" y="2937026"/>
            <a:ext cx="1431985" cy="830997"/>
          </a:xfrm>
          <a:prstGeom prst="rect">
            <a:avLst/>
          </a:prstGeom>
          <a:noFill/>
        </p:spPr>
        <p:txBody>
          <a:bodyPr wrap="square" rtlCol="0">
            <a:spAutoFit/>
          </a:bodyPr>
          <a:lstStyle/>
          <a:p>
            <a:pPr algn="ctr"/>
            <a:r>
              <a:rPr lang="en-US" altLang="zh-TW" sz="2400" dirty="0">
                <a:solidFill>
                  <a:srgbClr val="0000FF"/>
                </a:solidFill>
              </a:rPr>
              <a:t>Memory</a:t>
            </a:r>
          </a:p>
          <a:p>
            <a:pPr algn="ctr"/>
            <a:r>
              <a:rPr lang="en-US" altLang="zh-TW" sz="2400" dirty="0">
                <a:solidFill>
                  <a:srgbClr val="0000FF"/>
                </a:solidFill>
              </a:rPr>
              <a:t>Cell</a:t>
            </a:r>
            <a:endParaRPr lang="zh-TW" altLang="en-US" sz="2400" dirty="0">
              <a:solidFill>
                <a:srgbClr val="0000FF"/>
              </a:solidFill>
            </a:endParaRPr>
          </a:p>
        </p:txBody>
      </p:sp>
      <p:sp>
        <p:nvSpPr>
          <p:cNvPr id="83" name="文字方塊 82"/>
          <p:cNvSpPr txBox="1"/>
          <p:nvPr/>
        </p:nvSpPr>
        <p:spPr>
          <a:xfrm>
            <a:off x="273090" y="3109658"/>
            <a:ext cx="448574"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800" dirty="0"/>
              <a:t>4</a:t>
            </a:r>
          </a:p>
          <a:p>
            <a:pPr algn="ctr"/>
            <a:r>
              <a:rPr lang="en-US" altLang="zh-TW" sz="2800" dirty="0"/>
              <a:t>7</a:t>
            </a:r>
            <a:endParaRPr lang="zh-TW" altLang="en-US" sz="2800" dirty="0"/>
          </a:p>
        </p:txBody>
      </p:sp>
      <p:sp>
        <p:nvSpPr>
          <p:cNvPr id="84" name="文字方塊 83"/>
          <p:cNvSpPr txBox="1"/>
          <p:nvPr/>
        </p:nvSpPr>
        <p:spPr>
          <a:xfrm>
            <a:off x="1219121" y="3109658"/>
            <a:ext cx="448574"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800" dirty="0"/>
              <a:t>4</a:t>
            </a:r>
          </a:p>
          <a:p>
            <a:pPr algn="ctr"/>
            <a:r>
              <a:rPr lang="en-US" altLang="zh-TW" sz="2800" dirty="0"/>
              <a:t>7</a:t>
            </a:r>
            <a:endParaRPr lang="zh-TW" altLang="en-US" sz="2800" dirty="0"/>
          </a:p>
        </p:txBody>
      </p:sp>
      <p:sp>
        <p:nvSpPr>
          <p:cNvPr id="85" name="文字方塊 84"/>
          <p:cNvSpPr txBox="1"/>
          <p:nvPr/>
        </p:nvSpPr>
        <p:spPr>
          <a:xfrm>
            <a:off x="2136395" y="3109658"/>
            <a:ext cx="448574"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800" dirty="0"/>
              <a:t>1</a:t>
            </a:r>
          </a:p>
          <a:p>
            <a:pPr algn="ctr"/>
            <a:r>
              <a:rPr lang="en-US" altLang="zh-TW" sz="2800" dirty="0"/>
              <a:t>1</a:t>
            </a:r>
            <a:endParaRPr lang="zh-TW" altLang="en-US" sz="2800" dirty="0"/>
          </a:p>
        </p:txBody>
      </p:sp>
      <p:sp>
        <p:nvSpPr>
          <p:cNvPr id="86" name="文字方塊 85"/>
          <p:cNvSpPr txBox="1"/>
          <p:nvPr/>
        </p:nvSpPr>
        <p:spPr>
          <a:xfrm>
            <a:off x="273090" y="5075444"/>
            <a:ext cx="448574"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800" dirty="0"/>
              <a:t>1</a:t>
            </a:r>
          </a:p>
        </p:txBody>
      </p:sp>
      <p:sp>
        <p:nvSpPr>
          <p:cNvPr id="87" name="文字方塊 86"/>
          <p:cNvSpPr txBox="1"/>
          <p:nvPr/>
        </p:nvSpPr>
        <p:spPr>
          <a:xfrm>
            <a:off x="1219121" y="5075444"/>
            <a:ext cx="448574"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800" dirty="0"/>
              <a:t>2</a:t>
            </a:r>
          </a:p>
        </p:txBody>
      </p:sp>
      <p:sp>
        <p:nvSpPr>
          <p:cNvPr id="88" name="文字方塊 87"/>
          <p:cNvSpPr txBox="1"/>
          <p:nvPr/>
        </p:nvSpPr>
        <p:spPr>
          <a:xfrm>
            <a:off x="2136395" y="5075444"/>
            <a:ext cx="448574"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800" dirty="0"/>
              <a:t>3</a:t>
            </a:r>
          </a:p>
        </p:txBody>
      </p:sp>
      <mc:AlternateContent xmlns:mc="http://schemas.openxmlformats.org/markup-compatibility/2006" xmlns:a14="http://schemas.microsoft.com/office/drawing/2010/main">
        <mc:Choice Requires="a14">
          <p:sp>
            <p:nvSpPr>
              <p:cNvPr id="89" name="文字方塊 88"/>
              <p:cNvSpPr txBox="1"/>
              <p:nvPr/>
            </p:nvSpPr>
            <p:spPr>
              <a:xfrm>
                <a:off x="293790" y="2646043"/>
                <a:ext cx="45166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𝑥</m:t>
                          </m:r>
                        </m:e>
                        <m:sup>
                          <m:r>
                            <a:rPr lang="en-US" altLang="zh-TW" sz="2800" b="0" i="1" smtClean="0">
                              <a:latin typeface="Cambria Math" panose="02040503050406030204" pitchFamily="18" charset="0"/>
                            </a:rPr>
                            <m:t>1</m:t>
                          </m:r>
                        </m:sup>
                      </m:sSup>
                    </m:oMath>
                  </m:oMathPara>
                </a14:m>
                <a:endParaRPr lang="zh-TW" altLang="en-US" sz="2800" dirty="0"/>
              </a:p>
            </p:txBody>
          </p:sp>
        </mc:Choice>
        <mc:Fallback xmlns="">
          <p:sp>
            <p:nvSpPr>
              <p:cNvPr id="89" name="文字方塊 88"/>
              <p:cNvSpPr txBox="1">
                <a:spLocks noRot="1" noChangeAspect="1" noMove="1" noResize="1" noEditPoints="1" noAdjustHandles="1" noChangeArrowheads="1" noChangeShapeType="1" noTextEdit="1"/>
              </p:cNvSpPr>
              <p:nvPr/>
            </p:nvSpPr>
            <p:spPr>
              <a:xfrm>
                <a:off x="293790" y="2646043"/>
                <a:ext cx="451662" cy="430887"/>
              </a:xfrm>
              <a:prstGeom prst="rect">
                <a:avLst/>
              </a:prstGeom>
              <a:blipFill rotWithShape="0">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0" name="文字方塊 89"/>
              <p:cNvSpPr txBox="1"/>
              <p:nvPr/>
            </p:nvSpPr>
            <p:spPr>
              <a:xfrm>
                <a:off x="1239217" y="2646042"/>
                <a:ext cx="45935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𝑥</m:t>
                          </m:r>
                        </m:e>
                        <m:sup>
                          <m:r>
                            <a:rPr lang="en-US" altLang="zh-TW" sz="2800" b="0" i="1" smtClean="0">
                              <a:latin typeface="Cambria Math" panose="02040503050406030204" pitchFamily="18" charset="0"/>
                            </a:rPr>
                            <m:t>2</m:t>
                          </m:r>
                        </m:sup>
                      </m:sSup>
                    </m:oMath>
                  </m:oMathPara>
                </a14:m>
                <a:endParaRPr lang="zh-TW" altLang="en-US" sz="2800" dirty="0"/>
              </a:p>
            </p:txBody>
          </p:sp>
        </mc:Choice>
        <mc:Fallback xmlns="">
          <p:sp>
            <p:nvSpPr>
              <p:cNvPr id="90" name="文字方塊 89"/>
              <p:cNvSpPr txBox="1">
                <a:spLocks noRot="1" noChangeAspect="1" noMove="1" noResize="1" noEditPoints="1" noAdjustHandles="1" noChangeArrowheads="1" noChangeShapeType="1" noTextEdit="1"/>
              </p:cNvSpPr>
              <p:nvPr/>
            </p:nvSpPr>
            <p:spPr>
              <a:xfrm>
                <a:off x="1239217" y="2646042"/>
                <a:ext cx="459357" cy="430887"/>
              </a:xfrm>
              <a:prstGeom prst="rect">
                <a:avLst/>
              </a:prstGeom>
              <a:blipFill rotWithShape="0">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1" name="文字方塊 90"/>
              <p:cNvSpPr txBox="1"/>
              <p:nvPr/>
            </p:nvSpPr>
            <p:spPr>
              <a:xfrm>
                <a:off x="2165724" y="2661172"/>
                <a:ext cx="45935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𝑥</m:t>
                          </m:r>
                        </m:e>
                        <m:sup>
                          <m:r>
                            <a:rPr lang="en-US" altLang="zh-TW" sz="2800" b="0" i="1" smtClean="0">
                              <a:latin typeface="Cambria Math" panose="02040503050406030204" pitchFamily="18" charset="0"/>
                            </a:rPr>
                            <m:t>3</m:t>
                          </m:r>
                        </m:sup>
                      </m:sSup>
                    </m:oMath>
                  </m:oMathPara>
                </a14:m>
                <a:endParaRPr lang="zh-TW" altLang="en-US" sz="2800" dirty="0"/>
              </a:p>
            </p:txBody>
          </p:sp>
        </mc:Choice>
        <mc:Fallback xmlns="">
          <p:sp>
            <p:nvSpPr>
              <p:cNvPr id="91" name="文字方塊 90"/>
              <p:cNvSpPr txBox="1">
                <a:spLocks noRot="1" noChangeAspect="1" noMove="1" noResize="1" noEditPoints="1" noAdjustHandles="1" noChangeArrowheads="1" noChangeShapeType="1" noTextEdit="1"/>
              </p:cNvSpPr>
              <p:nvPr/>
            </p:nvSpPr>
            <p:spPr>
              <a:xfrm>
                <a:off x="2165724" y="2661172"/>
                <a:ext cx="459357" cy="430887"/>
              </a:xfrm>
              <a:prstGeom prst="rect">
                <a:avLst/>
              </a:prstGeom>
              <a:blipFill rotWithShape="0">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2" name="文字方塊 91"/>
              <p:cNvSpPr txBox="1"/>
              <p:nvPr/>
            </p:nvSpPr>
            <p:spPr>
              <a:xfrm>
                <a:off x="293790" y="4629427"/>
                <a:ext cx="45916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acc>
                            <m:accPr>
                              <m:chr m:val="̂"/>
                              <m:ctrlPr>
                                <a:rPr lang="en-US" altLang="zh-TW" sz="2800" b="0" i="1" smtClean="0">
                                  <a:latin typeface="Cambria Math" panose="02040503050406030204" pitchFamily="18" charset="0"/>
                                </a:rPr>
                              </m:ctrlPr>
                            </m:accPr>
                            <m:e>
                              <m:r>
                                <a:rPr lang="en-US" altLang="zh-TW" sz="2800" b="0" i="1" smtClean="0">
                                  <a:latin typeface="Cambria Math" panose="02040503050406030204" pitchFamily="18" charset="0"/>
                                </a:rPr>
                                <m:t>𝑦</m:t>
                              </m:r>
                            </m:e>
                          </m:acc>
                        </m:e>
                        <m:sup>
                          <m:r>
                            <a:rPr lang="en-US" altLang="zh-TW" sz="2800" b="0" i="1" smtClean="0">
                              <a:latin typeface="Cambria Math" panose="02040503050406030204" pitchFamily="18" charset="0"/>
                            </a:rPr>
                            <m:t>1</m:t>
                          </m:r>
                        </m:sup>
                      </m:sSup>
                    </m:oMath>
                  </m:oMathPara>
                </a14:m>
                <a:endParaRPr lang="zh-TW" altLang="en-US" sz="2800" dirty="0"/>
              </a:p>
            </p:txBody>
          </p:sp>
        </mc:Choice>
        <mc:Fallback xmlns="">
          <p:sp>
            <p:nvSpPr>
              <p:cNvPr id="92" name="文字方塊 91"/>
              <p:cNvSpPr txBox="1">
                <a:spLocks noRot="1" noChangeAspect="1" noMove="1" noResize="1" noEditPoints="1" noAdjustHandles="1" noChangeArrowheads="1" noChangeShapeType="1" noTextEdit="1"/>
              </p:cNvSpPr>
              <p:nvPr/>
            </p:nvSpPr>
            <p:spPr>
              <a:xfrm>
                <a:off x="293790" y="4629427"/>
                <a:ext cx="459165" cy="430887"/>
              </a:xfrm>
              <a:prstGeom prst="rect">
                <a:avLst/>
              </a:prstGeom>
              <a:blipFill rotWithShape="0">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3" name="文字方塊 92"/>
              <p:cNvSpPr txBox="1"/>
              <p:nvPr/>
            </p:nvSpPr>
            <p:spPr>
              <a:xfrm>
                <a:off x="1239217" y="4611138"/>
                <a:ext cx="46685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𝑦</m:t>
                              </m:r>
                            </m:e>
                          </m:acc>
                        </m:e>
                        <m:sup>
                          <m:r>
                            <a:rPr lang="en-US" altLang="zh-TW" sz="2800" b="0" i="1" smtClean="0">
                              <a:latin typeface="Cambria Math" panose="02040503050406030204" pitchFamily="18" charset="0"/>
                            </a:rPr>
                            <m:t>2</m:t>
                          </m:r>
                        </m:sup>
                      </m:sSup>
                    </m:oMath>
                  </m:oMathPara>
                </a14:m>
                <a:endParaRPr lang="zh-TW" altLang="en-US" sz="2800" dirty="0"/>
              </a:p>
            </p:txBody>
          </p:sp>
        </mc:Choice>
        <mc:Fallback xmlns="">
          <p:sp>
            <p:nvSpPr>
              <p:cNvPr id="93" name="文字方塊 92"/>
              <p:cNvSpPr txBox="1">
                <a:spLocks noRot="1" noChangeAspect="1" noMove="1" noResize="1" noEditPoints="1" noAdjustHandles="1" noChangeArrowheads="1" noChangeShapeType="1" noTextEdit="1"/>
              </p:cNvSpPr>
              <p:nvPr/>
            </p:nvSpPr>
            <p:spPr>
              <a:xfrm>
                <a:off x="1239217" y="4611138"/>
                <a:ext cx="466858" cy="430887"/>
              </a:xfrm>
              <a:prstGeom prst="rect">
                <a:avLst/>
              </a:prstGeom>
              <a:blipFill rotWithShape="0">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4" name="文字方塊 93"/>
              <p:cNvSpPr txBox="1"/>
              <p:nvPr/>
            </p:nvSpPr>
            <p:spPr>
              <a:xfrm>
                <a:off x="2158223" y="4610102"/>
                <a:ext cx="46685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𝑦</m:t>
                              </m:r>
                            </m:e>
                          </m:acc>
                        </m:e>
                        <m:sup>
                          <m:r>
                            <a:rPr lang="en-US" altLang="zh-TW" sz="2800" b="0" i="1" smtClean="0">
                              <a:latin typeface="Cambria Math" panose="02040503050406030204" pitchFamily="18" charset="0"/>
                            </a:rPr>
                            <m:t>3</m:t>
                          </m:r>
                        </m:sup>
                      </m:sSup>
                    </m:oMath>
                  </m:oMathPara>
                </a14:m>
                <a:endParaRPr lang="zh-TW" altLang="en-US" sz="2800" dirty="0"/>
              </a:p>
            </p:txBody>
          </p:sp>
        </mc:Choice>
        <mc:Fallback xmlns="">
          <p:sp>
            <p:nvSpPr>
              <p:cNvPr id="94" name="文字方塊 93"/>
              <p:cNvSpPr txBox="1">
                <a:spLocks noRot="1" noChangeAspect="1" noMove="1" noResize="1" noEditPoints="1" noAdjustHandles="1" noChangeArrowheads="1" noChangeShapeType="1" noTextEdit="1"/>
              </p:cNvSpPr>
              <p:nvPr/>
            </p:nvSpPr>
            <p:spPr>
              <a:xfrm>
                <a:off x="2158223" y="4610102"/>
                <a:ext cx="466858" cy="430887"/>
              </a:xfrm>
              <a:prstGeom prst="rect">
                <a:avLst/>
              </a:prstGeom>
              <a:blipFill rotWithShape="0">
                <a:blip r:embed="rId7"/>
                <a:stretch>
                  <a:fillRect/>
                </a:stretch>
              </a:blipFill>
            </p:spPr>
            <p:txBody>
              <a:bodyPr/>
              <a:lstStyle/>
              <a:p>
                <a:r>
                  <a:rPr lang="zh-TW" altLang="en-US">
                    <a:noFill/>
                  </a:rPr>
                  <a:t> </a:t>
                </a:r>
              </a:p>
            </p:txBody>
          </p:sp>
        </mc:Fallback>
      </mc:AlternateContent>
      <p:sp>
        <p:nvSpPr>
          <p:cNvPr id="95" name="文字方塊 94"/>
          <p:cNvSpPr txBox="1"/>
          <p:nvPr/>
        </p:nvSpPr>
        <p:spPr>
          <a:xfrm>
            <a:off x="3135655" y="3866679"/>
            <a:ext cx="341674" cy="523220"/>
          </a:xfrm>
          <a:prstGeom prst="rect">
            <a:avLst/>
          </a:prstGeom>
          <a:noFill/>
        </p:spPr>
        <p:txBody>
          <a:bodyPr wrap="square" rtlCol="0">
            <a:spAutoFit/>
          </a:bodyPr>
          <a:lstStyle/>
          <a:p>
            <a:pPr algn="ctr"/>
            <a:r>
              <a:rPr lang="en-US" altLang="zh-TW" sz="2800" b="1" dirty="0">
                <a:solidFill>
                  <a:srgbClr val="FF0000"/>
                </a:solidFill>
              </a:rPr>
              <a:t>0</a:t>
            </a:r>
            <a:endParaRPr lang="zh-TW" altLang="en-US" sz="2800" b="1" dirty="0">
              <a:solidFill>
                <a:srgbClr val="FF0000"/>
              </a:solidFill>
            </a:endParaRPr>
          </a:p>
        </p:txBody>
      </p:sp>
      <p:sp>
        <p:nvSpPr>
          <p:cNvPr id="97" name="文字方塊 96"/>
          <p:cNvSpPr txBox="1"/>
          <p:nvPr/>
        </p:nvSpPr>
        <p:spPr>
          <a:xfrm>
            <a:off x="5441328" y="6230523"/>
            <a:ext cx="788805" cy="461665"/>
          </a:xfrm>
          <a:prstGeom prst="rect">
            <a:avLst/>
          </a:prstGeom>
          <a:noFill/>
        </p:spPr>
        <p:txBody>
          <a:bodyPr wrap="square" rtlCol="0">
            <a:spAutoFit/>
          </a:bodyPr>
          <a:lstStyle/>
          <a:p>
            <a:pPr algn="ctr"/>
            <a:r>
              <a:rPr lang="en-US" altLang="zh-TW" sz="2400" dirty="0">
                <a:solidFill>
                  <a:srgbClr val="FF0000"/>
                </a:solidFill>
              </a:rPr>
              <a:t>4</a:t>
            </a:r>
            <a:endParaRPr lang="zh-TW" altLang="en-US" sz="2400" dirty="0">
              <a:solidFill>
                <a:srgbClr val="FF0000"/>
              </a:solidFill>
            </a:endParaRPr>
          </a:p>
        </p:txBody>
      </p:sp>
      <p:sp>
        <p:nvSpPr>
          <p:cNvPr id="98" name="文字方塊 97"/>
          <p:cNvSpPr txBox="1"/>
          <p:nvPr/>
        </p:nvSpPr>
        <p:spPr>
          <a:xfrm>
            <a:off x="7692309" y="6173841"/>
            <a:ext cx="788805" cy="461665"/>
          </a:xfrm>
          <a:prstGeom prst="rect">
            <a:avLst/>
          </a:prstGeom>
          <a:noFill/>
        </p:spPr>
        <p:txBody>
          <a:bodyPr wrap="square" rtlCol="0">
            <a:spAutoFit/>
          </a:bodyPr>
          <a:lstStyle/>
          <a:p>
            <a:pPr algn="ctr"/>
            <a:r>
              <a:rPr lang="en-US" altLang="zh-TW" sz="2400" dirty="0">
                <a:solidFill>
                  <a:srgbClr val="FF0000"/>
                </a:solidFill>
              </a:rPr>
              <a:t>7</a:t>
            </a:r>
            <a:endParaRPr lang="zh-TW" altLang="en-US" sz="2400" dirty="0">
              <a:solidFill>
                <a:srgbClr val="FF0000"/>
              </a:solidFill>
            </a:endParaRPr>
          </a:p>
        </p:txBody>
      </p:sp>
      <p:sp>
        <p:nvSpPr>
          <p:cNvPr id="99" name="文字方塊 98"/>
          <p:cNvSpPr txBox="1"/>
          <p:nvPr/>
        </p:nvSpPr>
        <p:spPr>
          <a:xfrm>
            <a:off x="7977614" y="4145557"/>
            <a:ext cx="769983" cy="461665"/>
          </a:xfrm>
          <a:prstGeom prst="rect">
            <a:avLst/>
          </a:prstGeom>
          <a:noFill/>
        </p:spPr>
        <p:txBody>
          <a:bodyPr wrap="square" rtlCol="0">
            <a:spAutoFit/>
          </a:bodyPr>
          <a:lstStyle/>
          <a:p>
            <a:pPr algn="ctr"/>
            <a:r>
              <a:rPr lang="en-US" altLang="zh-TW" sz="2400" dirty="0">
                <a:solidFill>
                  <a:srgbClr val="FF0000"/>
                </a:solidFill>
              </a:rPr>
              <a:t>12</a:t>
            </a:r>
            <a:endParaRPr lang="zh-TW" altLang="en-US" sz="2400" dirty="0">
              <a:solidFill>
                <a:srgbClr val="FF0000"/>
              </a:solidFill>
            </a:endParaRPr>
          </a:p>
        </p:txBody>
      </p:sp>
      <p:sp>
        <p:nvSpPr>
          <p:cNvPr id="100" name="文字方塊 99"/>
          <p:cNvSpPr txBox="1"/>
          <p:nvPr/>
        </p:nvSpPr>
        <p:spPr>
          <a:xfrm>
            <a:off x="5785336" y="4033874"/>
            <a:ext cx="769983" cy="461665"/>
          </a:xfrm>
          <a:prstGeom prst="rect">
            <a:avLst/>
          </a:prstGeom>
          <a:noFill/>
        </p:spPr>
        <p:txBody>
          <a:bodyPr wrap="square" rtlCol="0">
            <a:spAutoFit/>
          </a:bodyPr>
          <a:lstStyle/>
          <a:p>
            <a:pPr algn="ctr"/>
            <a:r>
              <a:rPr lang="en-US" altLang="zh-TW" sz="2400" dirty="0">
                <a:solidFill>
                  <a:srgbClr val="FF0000"/>
                </a:solidFill>
              </a:rPr>
              <a:t>12</a:t>
            </a:r>
            <a:endParaRPr lang="zh-TW" altLang="en-US" sz="2400" dirty="0">
              <a:solidFill>
                <a:srgbClr val="FF0000"/>
              </a:solidFill>
            </a:endParaRPr>
          </a:p>
        </p:txBody>
      </p:sp>
      <p:sp>
        <p:nvSpPr>
          <p:cNvPr id="101" name="文字方塊 100"/>
          <p:cNvSpPr txBox="1"/>
          <p:nvPr/>
        </p:nvSpPr>
        <p:spPr>
          <a:xfrm>
            <a:off x="7769426" y="2299786"/>
            <a:ext cx="769983" cy="461665"/>
          </a:xfrm>
          <a:prstGeom prst="rect">
            <a:avLst/>
          </a:prstGeom>
          <a:noFill/>
        </p:spPr>
        <p:txBody>
          <a:bodyPr wrap="square" rtlCol="0">
            <a:spAutoFit/>
          </a:bodyPr>
          <a:lstStyle/>
          <a:p>
            <a:pPr algn="ctr"/>
            <a:r>
              <a:rPr lang="en-US" altLang="zh-TW" sz="2400" dirty="0">
                <a:solidFill>
                  <a:srgbClr val="FF0000"/>
                </a:solidFill>
              </a:rPr>
              <a:t>12</a:t>
            </a:r>
            <a:endParaRPr lang="zh-TW" altLang="en-US" sz="2400" dirty="0">
              <a:solidFill>
                <a:srgbClr val="FF0000"/>
              </a:solidFill>
            </a:endParaRPr>
          </a:p>
        </p:txBody>
      </p:sp>
      <p:sp>
        <p:nvSpPr>
          <p:cNvPr id="102" name="文字方塊 101"/>
          <p:cNvSpPr txBox="1"/>
          <p:nvPr/>
        </p:nvSpPr>
        <p:spPr>
          <a:xfrm>
            <a:off x="5444604" y="2339488"/>
            <a:ext cx="769983" cy="461665"/>
          </a:xfrm>
          <a:prstGeom prst="rect">
            <a:avLst/>
          </a:prstGeom>
          <a:noFill/>
        </p:spPr>
        <p:txBody>
          <a:bodyPr wrap="square" rtlCol="0">
            <a:spAutoFit/>
          </a:bodyPr>
          <a:lstStyle/>
          <a:p>
            <a:pPr algn="ctr"/>
            <a:r>
              <a:rPr lang="en-US" altLang="zh-TW" sz="2400" dirty="0">
                <a:solidFill>
                  <a:srgbClr val="FF0000"/>
                </a:solidFill>
              </a:rPr>
              <a:t>1</a:t>
            </a:r>
            <a:endParaRPr lang="zh-TW" altLang="en-US" sz="2400" dirty="0">
              <a:solidFill>
                <a:srgbClr val="FF0000"/>
              </a:solidFill>
            </a:endParaRPr>
          </a:p>
        </p:txBody>
      </p:sp>
      <p:sp>
        <p:nvSpPr>
          <p:cNvPr id="103" name="文字方塊 102"/>
          <p:cNvSpPr txBox="1"/>
          <p:nvPr/>
        </p:nvSpPr>
        <p:spPr>
          <a:xfrm>
            <a:off x="6574246" y="528725"/>
            <a:ext cx="769983" cy="461665"/>
          </a:xfrm>
          <a:prstGeom prst="rect">
            <a:avLst/>
          </a:prstGeom>
          <a:noFill/>
        </p:spPr>
        <p:txBody>
          <a:bodyPr wrap="square" rtlCol="0">
            <a:spAutoFit/>
          </a:bodyPr>
          <a:lstStyle/>
          <a:p>
            <a:pPr algn="ctr"/>
            <a:r>
              <a:rPr lang="en-US" altLang="zh-TW" sz="2400" dirty="0">
                <a:solidFill>
                  <a:srgbClr val="FF0000"/>
                </a:solidFill>
              </a:rPr>
              <a:t>2</a:t>
            </a:r>
            <a:endParaRPr lang="zh-TW" altLang="en-US" sz="2400" dirty="0">
              <a:solidFill>
                <a:srgbClr val="FF0000"/>
              </a:solidFill>
            </a:endParaRPr>
          </a:p>
        </p:txBody>
      </p:sp>
      <p:cxnSp>
        <p:nvCxnSpPr>
          <p:cNvPr id="105" name="直線接點 104"/>
          <p:cNvCxnSpPr/>
          <p:nvPr/>
        </p:nvCxnSpPr>
        <p:spPr>
          <a:xfrm>
            <a:off x="3117421" y="3917815"/>
            <a:ext cx="341674" cy="39597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6" name="文字方塊 105"/>
          <p:cNvSpPr txBox="1"/>
          <p:nvPr/>
        </p:nvSpPr>
        <p:spPr>
          <a:xfrm>
            <a:off x="2910511" y="4244607"/>
            <a:ext cx="769983" cy="461665"/>
          </a:xfrm>
          <a:prstGeom prst="rect">
            <a:avLst/>
          </a:prstGeom>
          <a:noFill/>
        </p:spPr>
        <p:txBody>
          <a:bodyPr wrap="square" rtlCol="0">
            <a:spAutoFit/>
          </a:bodyPr>
          <a:lstStyle/>
          <a:p>
            <a:pPr algn="ctr"/>
            <a:r>
              <a:rPr lang="en-US" altLang="zh-TW" sz="2400" dirty="0">
                <a:solidFill>
                  <a:srgbClr val="FF0000"/>
                </a:solidFill>
              </a:rPr>
              <a:t>1</a:t>
            </a:r>
            <a:endParaRPr lang="zh-TW" altLang="en-US" sz="2400" dirty="0">
              <a:solidFill>
                <a:srgbClr val="FF0000"/>
              </a:solidFill>
            </a:endParaRPr>
          </a:p>
        </p:txBody>
      </p:sp>
      <p:cxnSp>
        <p:nvCxnSpPr>
          <p:cNvPr id="65" name="直線接點 64"/>
          <p:cNvCxnSpPr/>
          <p:nvPr/>
        </p:nvCxnSpPr>
        <p:spPr>
          <a:xfrm>
            <a:off x="3117070" y="4241885"/>
            <a:ext cx="341674" cy="39597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6" name="文字方塊 65"/>
          <p:cNvSpPr txBox="1"/>
          <p:nvPr/>
        </p:nvSpPr>
        <p:spPr>
          <a:xfrm>
            <a:off x="2910511" y="4547432"/>
            <a:ext cx="769983" cy="461665"/>
          </a:xfrm>
          <a:prstGeom prst="rect">
            <a:avLst/>
          </a:prstGeom>
          <a:noFill/>
        </p:spPr>
        <p:txBody>
          <a:bodyPr wrap="square" rtlCol="0">
            <a:spAutoFit/>
          </a:bodyPr>
          <a:lstStyle/>
          <a:p>
            <a:pPr algn="ctr"/>
            <a:r>
              <a:rPr lang="en-US" altLang="zh-TW" sz="2400" dirty="0">
                <a:solidFill>
                  <a:srgbClr val="FF0000"/>
                </a:solidFill>
              </a:rPr>
              <a:t>1</a:t>
            </a:r>
            <a:endParaRPr lang="zh-TW" altLang="en-US" sz="2400" dirty="0">
              <a:solidFill>
                <a:srgbClr val="FF0000"/>
              </a:solidFill>
            </a:endParaRPr>
          </a:p>
        </p:txBody>
      </p:sp>
      <p:grpSp>
        <p:nvGrpSpPr>
          <p:cNvPr id="71" name="Group 70"/>
          <p:cNvGrpSpPr/>
          <p:nvPr/>
        </p:nvGrpSpPr>
        <p:grpSpPr>
          <a:xfrm>
            <a:off x="8655314" y="6263629"/>
            <a:ext cx="417249" cy="575481"/>
            <a:chOff x="7517647" y="4843947"/>
            <a:chExt cx="1485900" cy="1908068"/>
          </a:xfrm>
        </p:grpSpPr>
        <p:pic>
          <p:nvPicPr>
            <p:cNvPr id="72" name="Picture 2">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4" name="標題 1"/>
          <p:cNvSpPr>
            <a:spLocks noGrp="1"/>
          </p:cNvSpPr>
          <p:nvPr>
            <p:ph type="title"/>
          </p:nvPr>
        </p:nvSpPr>
        <p:spPr>
          <a:xfrm>
            <a:off x="57130" y="28572"/>
            <a:ext cx="5065854" cy="989005"/>
          </a:xfrm>
        </p:spPr>
        <p:txBody>
          <a:bodyPr/>
          <a:lstStyle/>
          <a:p>
            <a:r>
              <a:rPr lang="en-US" altLang="zh-TW" dirty="0"/>
              <a:t>Memory is important </a:t>
            </a:r>
            <a:endParaRPr lang="zh-TW" altLang="en-US" dirty="0"/>
          </a:p>
        </p:txBody>
      </p:sp>
    </p:spTree>
    <p:extLst>
      <p:ext uri="{BB962C8B-B14F-4D97-AF65-F5344CB8AC3E}">
        <p14:creationId xmlns:p14="http://schemas.microsoft.com/office/powerpoint/2010/main" val="112600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P spid="99" grpId="0"/>
      <p:bldP spid="100" grpId="0"/>
      <p:bldP spid="101" grpId="0"/>
      <p:bldP spid="102" grpId="0"/>
      <p:bldP spid="103" grpId="0"/>
      <p:bldP spid="6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矩形 95"/>
          <p:cNvSpPr/>
          <p:nvPr/>
        </p:nvSpPr>
        <p:spPr>
          <a:xfrm>
            <a:off x="2014607" y="2413599"/>
            <a:ext cx="688138" cy="190019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1" name="文字方塊 10"/>
          <p:cNvSpPr txBox="1"/>
          <p:nvPr/>
        </p:nvSpPr>
        <p:spPr>
          <a:xfrm>
            <a:off x="5594192" y="5733415"/>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1</a:t>
            </a:r>
            <a:endParaRPr lang="zh-TW" altLang="en-US" sz="2400" baseline="-25000" dirty="0"/>
          </a:p>
        </p:txBody>
      </p:sp>
      <p:sp>
        <p:nvSpPr>
          <p:cNvPr id="12" name="文字方塊 11"/>
          <p:cNvSpPr txBox="1"/>
          <p:nvPr/>
        </p:nvSpPr>
        <p:spPr>
          <a:xfrm>
            <a:off x="7773835" y="5713634"/>
            <a:ext cx="570185"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2</a:t>
            </a:r>
            <a:endParaRPr lang="zh-TW" altLang="en-US" sz="2400" baseline="-25000" dirty="0"/>
          </a:p>
        </p:txBody>
      </p:sp>
      <p:sp>
        <p:nvSpPr>
          <p:cNvPr id="13" name="文字方塊 12"/>
          <p:cNvSpPr txBox="1"/>
          <p:nvPr/>
        </p:nvSpPr>
        <p:spPr>
          <a:xfrm>
            <a:off x="6699192" y="865329"/>
            <a:ext cx="483079" cy="461665"/>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y</a:t>
            </a:r>
            <a:endParaRPr lang="zh-TW" altLang="en-US" sz="2400" baseline="-25000" dirty="0"/>
          </a:p>
        </p:txBody>
      </p:sp>
      <p:sp>
        <p:nvSpPr>
          <p:cNvPr id="15" name="圓柱 14"/>
          <p:cNvSpPr/>
          <p:nvPr/>
        </p:nvSpPr>
        <p:spPr>
          <a:xfrm>
            <a:off x="3459095" y="3790479"/>
            <a:ext cx="638355" cy="621102"/>
          </a:xfrm>
          <a:prstGeom prst="ca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c</a:t>
            </a:r>
            <a:r>
              <a:rPr lang="en-US" altLang="zh-TW" sz="2400" baseline="-25000" dirty="0"/>
              <a:t>1</a:t>
            </a:r>
            <a:endParaRPr lang="zh-TW" altLang="en-US" sz="2400" baseline="-25000" dirty="0"/>
          </a:p>
        </p:txBody>
      </p:sp>
      <p:sp>
        <p:nvSpPr>
          <p:cNvPr id="16" name="橢圓 15"/>
          <p:cNvSpPr/>
          <p:nvPr/>
        </p:nvSpPr>
        <p:spPr>
          <a:xfrm>
            <a:off x="7408417" y="2800143"/>
            <a:ext cx="1388126" cy="144848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7" name="橢圓 16"/>
          <p:cNvSpPr/>
          <p:nvPr/>
        </p:nvSpPr>
        <p:spPr>
          <a:xfrm>
            <a:off x="5182842" y="2800143"/>
            <a:ext cx="1424615" cy="142461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cxnSp>
        <p:nvCxnSpPr>
          <p:cNvPr id="19" name="直線接點 18"/>
          <p:cNvCxnSpPr/>
          <p:nvPr/>
        </p:nvCxnSpPr>
        <p:spPr>
          <a:xfrm flipH="1">
            <a:off x="7599226" y="3034754"/>
            <a:ext cx="978753" cy="9819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群組 27"/>
          <p:cNvGrpSpPr/>
          <p:nvPr/>
        </p:nvGrpSpPr>
        <p:grpSpPr>
          <a:xfrm>
            <a:off x="5122984" y="3130025"/>
            <a:ext cx="1544330" cy="1094733"/>
            <a:chOff x="5874410" y="4000498"/>
            <a:chExt cx="1544330" cy="1094733"/>
          </a:xfrm>
        </p:grpSpPr>
        <p:cxnSp>
          <p:nvCxnSpPr>
            <p:cNvPr id="21" name="肘形接點 20"/>
            <p:cNvCxnSpPr/>
            <p:nvPr/>
          </p:nvCxnSpPr>
          <p:spPr>
            <a:xfrm flipV="1">
              <a:off x="5874410" y="4029721"/>
              <a:ext cx="1544330" cy="589234"/>
            </a:xfrm>
            <a:prstGeom prst="bentConnector3">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文字方塊 22"/>
            <p:cNvSpPr txBox="1"/>
            <p:nvPr/>
          </p:nvSpPr>
          <p:spPr>
            <a:xfrm>
              <a:off x="6876331" y="4000498"/>
              <a:ext cx="258092" cy="461665"/>
            </a:xfrm>
            <a:prstGeom prst="rect">
              <a:avLst/>
            </a:prstGeom>
            <a:noFill/>
          </p:spPr>
          <p:txBody>
            <a:bodyPr wrap="square" rtlCol="0">
              <a:spAutoFit/>
            </a:bodyPr>
            <a:lstStyle/>
            <a:p>
              <a:r>
                <a:rPr lang="en-US" altLang="zh-TW" sz="2400" dirty="0">
                  <a:solidFill>
                    <a:srgbClr val="0000FF"/>
                  </a:solidFill>
                </a:rPr>
                <a:t>1</a:t>
              </a:r>
              <a:endParaRPr lang="zh-TW" altLang="en-US" sz="2400" dirty="0">
                <a:solidFill>
                  <a:srgbClr val="0000FF"/>
                </a:solidFill>
              </a:endParaRPr>
            </a:p>
          </p:txBody>
        </p:sp>
        <p:sp>
          <p:nvSpPr>
            <p:cNvPr id="24" name="文字方塊 23"/>
            <p:cNvSpPr txBox="1"/>
            <p:nvPr/>
          </p:nvSpPr>
          <p:spPr>
            <a:xfrm>
              <a:off x="6056317" y="4171901"/>
              <a:ext cx="258092" cy="461665"/>
            </a:xfrm>
            <a:prstGeom prst="rect">
              <a:avLst/>
            </a:prstGeom>
            <a:noFill/>
          </p:spPr>
          <p:txBody>
            <a:bodyPr wrap="square" rtlCol="0">
              <a:spAutoFit/>
            </a:bodyPr>
            <a:lstStyle/>
            <a:p>
              <a:r>
                <a:rPr lang="en-US" altLang="zh-TW" sz="2400" dirty="0">
                  <a:solidFill>
                    <a:srgbClr val="0000FF"/>
                  </a:solidFill>
                </a:rPr>
                <a:t>0</a:t>
              </a:r>
              <a:endParaRPr lang="zh-TW" altLang="en-US" sz="2400" dirty="0">
                <a:solidFill>
                  <a:srgbClr val="0000FF"/>
                </a:solidFill>
              </a:endParaRPr>
            </a:p>
          </p:txBody>
        </p:sp>
        <p:sp>
          <p:nvSpPr>
            <p:cNvPr id="25" name="文字方塊 24"/>
            <p:cNvSpPr txBox="1"/>
            <p:nvPr/>
          </p:nvSpPr>
          <p:spPr>
            <a:xfrm>
              <a:off x="6345618" y="4633566"/>
              <a:ext cx="530713" cy="461665"/>
            </a:xfrm>
            <a:prstGeom prst="rect">
              <a:avLst/>
            </a:prstGeom>
            <a:noFill/>
          </p:spPr>
          <p:txBody>
            <a:bodyPr wrap="square" rtlCol="0">
              <a:spAutoFit/>
            </a:bodyPr>
            <a:lstStyle/>
            <a:p>
              <a:r>
                <a:rPr lang="en-US" altLang="zh-TW" sz="2400" dirty="0"/>
                <a:t>10</a:t>
              </a:r>
              <a:endParaRPr lang="zh-TW" altLang="en-US" sz="2400" dirty="0"/>
            </a:p>
          </p:txBody>
        </p:sp>
      </p:grpSp>
      <p:grpSp>
        <p:nvGrpSpPr>
          <p:cNvPr id="32" name="群組 31"/>
          <p:cNvGrpSpPr/>
          <p:nvPr/>
        </p:nvGrpSpPr>
        <p:grpSpPr>
          <a:xfrm>
            <a:off x="6667314" y="1700272"/>
            <a:ext cx="556041" cy="609947"/>
            <a:chOff x="7959309" y="4089798"/>
            <a:chExt cx="1383269" cy="1517372"/>
          </a:xfrm>
        </p:grpSpPr>
        <p:sp>
          <p:nvSpPr>
            <p:cNvPr id="30" name="橢圓 29"/>
            <p:cNvSpPr/>
            <p:nvPr/>
          </p:nvSpPr>
          <p:spPr>
            <a:xfrm>
              <a:off x="7959309" y="4089798"/>
              <a:ext cx="1383269" cy="151737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31" name="直線接點 30"/>
            <p:cNvCxnSpPr/>
            <p:nvPr/>
          </p:nvCxnSpPr>
          <p:spPr>
            <a:xfrm flipH="1">
              <a:off x="8150118" y="4324409"/>
              <a:ext cx="978753" cy="9819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矩形 32"/>
          <p:cNvSpPr/>
          <p:nvPr/>
        </p:nvSpPr>
        <p:spPr>
          <a:xfrm>
            <a:off x="2754256" y="1531079"/>
            <a:ext cx="2465564" cy="954107"/>
          </a:xfrm>
          <a:prstGeom prst="rect">
            <a:avLst/>
          </a:prstGeom>
        </p:spPr>
        <p:txBody>
          <a:bodyPr wrap="square">
            <a:spAutoFit/>
          </a:bodyPr>
          <a:lstStyle/>
          <a:p>
            <a:r>
              <a:rPr lang="en-US" altLang="zh-TW" sz="2800" b="1" i="1" u="sng" dirty="0"/>
              <a:t>Network with Memory</a:t>
            </a:r>
            <a:endParaRPr lang="zh-TW" altLang="en-US" sz="2800" b="1" i="1" u="sng" dirty="0"/>
          </a:p>
        </p:txBody>
      </p:sp>
      <p:cxnSp>
        <p:nvCxnSpPr>
          <p:cNvPr id="35" name="直線單箭頭接點 34"/>
          <p:cNvCxnSpPr>
            <a:stCxn id="11" idx="0"/>
            <a:endCxn id="25" idx="2"/>
          </p:cNvCxnSpPr>
          <p:nvPr/>
        </p:nvCxnSpPr>
        <p:spPr>
          <a:xfrm flipV="1">
            <a:off x="5835732" y="4224758"/>
            <a:ext cx="23817" cy="15086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a:stCxn id="11" idx="0"/>
            <a:endCxn id="16" idx="4"/>
          </p:cNvCxnSpPr>
          <p:nvPr/>
        </p:nvCxnSpPr>
        <p:spPr>
          <a:xfrm flipV="1">
            <a:off x="5835732" y="4248623"/>
            <a:ext cx="2266748" cy="14847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stCxn id="12" idx="0"/>
            <a:endCxn id="25" idx="2"/>
          </p:cNvCxnSpPr>
          <p:nvPr/>
        </p:nvCxnSpPr>
        <p:spPr>
          <a:xfrm flipH="1" flipV="1">
            <a:off x="5859549" y="4224758"/>
            <a:ext cx="2199379" cy="14888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a:stCxn id="12" idx="0"/>
          </p:cNvCxnSpPr>
          <p:nvPr/>
        </p:nvCxnSpPr>
        <p:spPr>
          <a:xfrm flipV="1">
            <a:off x="8058928" y="4236692"/>
            <a:ext cx="18585" cy="1476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a:endCxn id="30" idx="3"/>
          </p:cNvCxnSpPr>
          <p:nvPr/>
        </p:nvCxnSpPr>
        <p:spPr>
          <a:xfrm flipV="1">
            <a:off x="5870084" y="2220894"/>
            <a:ext cx="878660" cy="6058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a:endCxn id="30" idx="5"/>
          </p:cNvCxnSpPr>
          <p:nvPr/>
        </p:nvCxnSpPr>
        <p:spPr>
          <a:xfrm flipH="1" flipV="1">
            <a:off x="7141925" y="2220894"/>
            <a:ext cx="935588" cy="5990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flipH="1" flipV="1">
            <a:off x="6940732" y="1337881"/>
            <a:ext cx="0" cy="3863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文字方塊 50"/>
          <p:cNvSpPr txBox="1"/>
          <p:nvPr/>
        </p:nvSpPr>
        <p:spPr>
          <a:xfrm>
            <a:off x="7388866" y="2104845"/>
            <a:ext cx="534838"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52" name="文字方塊 51"/>
          <p:cNvSpPr txBox="1"/>
          <p:nvPr/>
        </p:nvSpPr>
        <p:spPr>
          <a:xfrm>
            <a:off x="5595173" y="2102185"/>
            <a:ext cx="807815" cy="461665"/>
          </a:xfrm>
          <a:prstGeom prst="rect">
            <a:avLst/>
          </a:prstGeom>
          <a:noFill/>
        </p:spPr>
        <p:txBody>
          <a:bodyPr wrap="square" rtlCol="0">
            <a:spAutoFit/>
          </a:bodyPr>
          <a:lstStyle/>
          <a:p>
            <a:pPr algn="ctr"/>
            <a:r>
              <a:rPr lang="en-US" altLang="zh-TW" sz="2400" dirty="0"/>
              <a:t>-10</a:t>
            </a:r>
            <a:endParaRPr lang="zh-TW" altLang="en-US" sz="2400" dirty="0"/>
          </a:p>
        </p:txBody>
      </p:sp>
      <p:sp>
        <p:nvSpPr>
          <p:cNvPr id="53" name="文字方塊 52"/>
          <p:cNvSpPr txBox="1"/>
          <p:nvPr/>
        </p:nvSpPr>
        <p:spPr>
          <a:xfrm>
            <a:off x="5380635" y="5161512"/>
            <a:ext cx="467006"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60" name="文字方塊 59"/>
          <p:cNvSpPr txBox="1"/>
          <p:nvPr/>
        </p:nvSpPr>
        <p:spPr>
          <a:xfrm>
            <a:off x="6258729" y="5295615"/>
            <a:ext cx="467006"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61" name="文字方塊 60"/>
          <p:cNvSpPr txBox="1"/>
          <p:nvPr/>
        </p:nvSpPr>
        <p:spPr>
          <a:xfrm>
            <a:off x="7187283" y="5295614"/>
            <a:ext cx="467006"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62" name="文字方塊 61"/>
          <p:cNvSpPr txBox="1"/>
          <p:nvPr/>
        </p:nvSpPr>
        <p:spPr>
          <a:xfrm>
            <a:off x="8129103" y="5159699"/>
            <a:ext cx="467006"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63" name="手繪多邊形 62"/>
          <p:cNvSpPr/>
          <p:nvPr/>
        </p:nvSpPr>
        <p:spPr>
          <a:xfrm>
            <a:off x="3800769" y="2588600"/>
            <a:ext cx="2053087" cy="1256904"/>
          </a:xfrm>
          <a:custGeom>
            <a:avLst/>
            <a:gdLst>
              <a:gd name="connsiteX0" fmla="*/ 2053087 w 2053087"/>
              <a:gd name="connsiteY0" fmla="*/ 187228 h 1256904"/>
              <a:gd name="connsiteX1" fmla="*/ 1207698 w 2053087"/>
              <a:gd name="connsiteY1" fmla="*/ 83711 h 1256904"/>
              <a:gd name="connsiteX2" fmla="*/ 0 w 2053087"/>
              <a:gd name="connsiteY2" fmla="*/ 1256904 h 1256904"/>
            </a:gdLst>
            <a:ahLst/>
            <a:cxnLst>
              <a:cxn ang="0">
                <a:pos x="connsiteX0" y="connsiteY0"/>
              </a:cxn>
              <a:cxn ang="0">
                <a:pos x="connsiteX1" y="connsiteY1"/>
              </a:cxn>
              <a:cxn ang="0">
                <a:pos x="connsiteX2" y="connsiteY2"/>
              </a:cxn>
            </a:cxnLst>
            <a:rect l="l" t="t" r="r" b="b"/>
            <a:pathLst>
              <a:path w="2053087" h="1256904">
                <a:moveTo>
                  <a:pt x="2053087" y="187228"/>
                </a:moveTo>
                <a:cubicBezTo>
                  <a:pt x="1801483" y="46330"/>
                  <a:pt x="1549879" y="-94568"/>
                  <a:pt x="1207698" y="83711"/>
                </a:cubicBezTo>
                <a:cubicBezTo>
                  <a:pt x="865517" y="261990"/>
                  <a:pt x="432758" y="759447"/>
                  <a:pt x="0" y="1256904"/>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手繪多邊形 63"/>
          <p:cNvSpPr/>
          <p:nvPr/>
        </p:nvSpPr>
        <p:spPr>
          <a:xfrm>
            <a:off x="3800769" y="4276825"/>
            <a:ext cx="2018581" cy="577275"/>
          </a:xfrm>
          <a:custGeom>
            <a:avLst/>
            <a:gdLst>
              <a:gd name="connsiteX0" fmla="*/ 0 w 2018581"/>
              <a:gd name="connsiteY0" fmla="*/ 155275 h 577275"/>
              <a:gd name="connsiteX1" fmla="*/ 414068 w 2018581"/>
              <a:gd name="connsiteY1" fmla="*/ 500332 h 577275"/>
              <a:gd name="connsiteX2" fmla="*/ 931653 w 2018581"/>
              <a:gd name="connsiteY2" fmla="*/ 534837 h 577275"/>
              <a:gd name="connsiteX3" fmla="*/ 2018581 w 2018581"/>
              <a:gd name="connsiteY3" fmla="*/ 0 h 577275"/>
            </a:gdLst>
            <a:ahLst/>
            <a:cxnLst>
              <a:cxn ang="0">
                <a:pos x="connsiteX0" y="connsiteY0"/>
              </a:cxn>
              <a:cxn ang="0">
                <a:pos x="connsiteX1" y="connsiteY1"/>
              </a:cxn>
              <a:cxn ang="0">
                <a:pos x="connsiteX2" y="connsiteY2"/>
              </a:cxn>
              <a:cxn ang="0">
                <a:pos x="connsiteX3" y="connsiteY3"/>
              </a:cxn>
            </a:cxnLst>
            <a:rect l="l" t="t" r="r" b="b"/>
            <a:pathLst>
              <a:path w="2018581" h="577275">
                <a:moveTo>
                  <a:pt x="0" y="155275"/>
                </a:moveTo>
                <a:cubicBezTo>
                  <a:pt x="129396" y="296173"/>
                  <a:pt x="258793" y="437072"/>
                  <a:pt x="414068" y="500332"/>
                </a:cubicBezTo>
                <a:cubicBezTo>
                  <a:pt x="569343" y="563592"/>
                  <a:pt x="664234" y="618226"/>
                  <a:pt x="931653" y="534837"/>
                </a:cubicBezTo>
                <a:cubicBezTo>
                  <a:pt x="1199072" y="451448"/>
                  <a:pt x="1608826" y="225724"/>
                  <a:pt x="2018581" y="0"/>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手繪多邊形 66"/>
          <p:cNvSpPr/>
          <p:nvPr/>
        </p:nvSpPr>
        <p:spPr>
          <a:xfrm>
            <a:off x="3783516" y="4242319"/>
            <a:ext cx="4278702" cy="1071893"/>
          </a:xfrm>
          <a:custGeom>
            <a:avLst/>
            <a:gdLst>
              <a:gd name="connsiteX0" fmla="*/ 0 w 4278702"/>
              <a:gd name="connsiteY0" fmla="*/ 224287 h 1071893"/>
              <a:gd name="connsiteX1" fmla="*/ 793631 w 4278702"/>
              <a:gd name="connsiteY1" fmla="*/ 1069675 h 1071893"/>
              <a:gd name="connsiteX2" fmla="*/ 4278702 w 4278702"/>
              <a:gd name="connsiteY2" fmla="*/ 0 h 1071893"/>
            </a:gdLst>
            <a:ahLst/>
            <a:cxnLst>
              <a:cxn ang="0">
                <a:pos x="connsiteX0" y="connsiteY0"/>
              </a:cxn>
              <a:cxn ang="0">
                <a:pos x="connsiteX1" y="connsiteY1"/>
              </a:cxn>
              <a:cxn ang="0">
                <a:pos x="connsiteX2" y="connsiteY2"/>
              </a:cxn>
            </a:cxnLst>
            <a:rect l="l" t="t" r="r" b="b"/>
            <a:pathLst>
              <a:path w="4278702" h="1071893">
                <a:moveTo>
                  <a:pt x="0" y="224287"/>
                </a:moveTo>
                <a:cubicBezTo>
                  <a:pt x="40257" y="665671"/>
                  <a:pt x="80514" y="1107056"/>
                  <a:pt x="793631" y="1069675"/>
                </a:cubicBezTo>
                <a:cubicBezTo>
                  <a:pt x="1506748" y="1032294"/>
                  <a:pt x="2892725" y="516147"/>
                  <a:pt x="4278702" y="0"/>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文字方塊 67"/>
          <p:cNvSpPr txBox="1"/>
          <p:nvPr/>
        </p:nvSpPr>
        <p:spPr>
          <a:xfrm>
            <a:off x="4300022" y="4361314"/>
            <a:ext cx="534838" cy="461665"/>
          </a:xfrm>
          <a:prstGeom prst="rect">
            <a:avLst/>
          </a:prstGeom>
          <a:noFill/>
        </p:spPr>
        <p:txBody>
          <a:bodyPr wrap="square" rtlCol="0">
            <a:spAutoFit/>
          </a:bodyPr>
          <a:lstStyle/>
          <a:p>
            <a:pPr algn="ctr"/>
            <a:r>
              <a:rPr lang="en-US" altLang="zh-TW" sz="2400" dirty="0">
                <a:solidFill>
                  <a:srgbClr val="0000FF"/>
                </a:solidFill>
              </a:rPr>
              <a:t>1</a:t>
            </a:r>
            <a:endParaRPr lang="zh-TW" altLang="en-US" sz="2400" dirty="0">
              <a:solidFill>
                <a:srgbClr val="0000FF"/>
              </a:solidFill>
            </a:endParaRPr>
          </a:p>
        </p:txBody>
      </p:sp>
      <p:sp>
        <p:nvSpPr>
          <p:cNvPr id="69" name="文字方塊 68"/>
          <p:cNvSpPr txBox="1"/>
          <p:nvPr/>
        </p:nvSpPr>
        <p:spPr>
          <a:xfrm>
            <a:off x="4314657" y="5306645"/>
            <a:ext cx="534838" cy="461665"/>
          </a:xfrm>
          <a:prstGeom prst="rect">
            <a:avLst/>
          </a:prstGeom>
          <a:noFill/>
        </p:spPr>
        <p:txBody>
          <a:bodyPr wrap="square" rtlCol="0">
            <a:spAutoFit/>
          </a:bodyPr>
          <a:lstStyle/>
          <a:p>
            <a:pPr algn="ctr"/>
            <a:r>
              <a:rPr lang="en-US" altLang="zh-TW" sz="2400" dirty="0">
                <a:solidFill>
                  <a:srgbClr val="0000FF"/>
                </a:solidFill>
              </a:rPr>
              <a:t>1</a:t>
            </a:r>
            <a:endParaRPr lang="zh-TW" altLang="en-US" sz="2400" dirty="0">
              <a:solidFill>
                <a:srgbClr val="0000FF"/>
              </a:solidFill>
            </a:endParaRPr>
          </a:p>
        </p:txBody>
      </p:sp>
      <p:sp>
        <p:nvSpPr>
          <p:cNvPr id="70" name="文字方塊 69"/>
          <p:cNvSpPr txBox="1"/>
          <p:nvPr/>
        </p:nvSpPr>
        <p:spPr>
          <a:xfrm>
            <a:off x="2827077" y="2937026"/>
            <a:ext cx="1431985" cy="830997"/>
          </a:xfrm>
          <a:prstGeom prst="rect">
            <a:avLst/>
          </a:prstGeom>
          <a:noFill/>
        </p:spPr>
        <p:txBody>
          <a:bodyPr wrap="square" rtlCol="0">
            <a:spAutoFit/>
          </a:bodyPr>
          <a:lstStyle/>
          <a:p>
            <a:pPr algn="ctr"/>
            <a:r>
              <a:rPr lang="en-US" altLang="zh-TW" sz="2400" dirty="0">
                <a:solidFill>
                  <a:srgbClr val="0000FF"/>
                </a:solidFill>
              </a:rPr>
              <a:t>Memory</a:t>
            </a:r>
          </a:p>
          <a:p>
            <a:pPr algn="ctr"/>
            <a:r>
              <a:rPr lang="en-US" altLang="zh-TW" sz="2400" dirty="0">
                <a:solidFill>
                  <a:srgbClr val="0000FF"/>
                </a:solidFill>
              </a:rPr>
              <a:t>Cell</a:t>
            </a:r>
            <a:endParaRPr lang="zh-TW" altLang="en-US" sz="2400" dirty="0">
              <a:solidFill>
                <a:srgbClr val="0000FF"/>
              </a:solidFill>
            </a:endParaRPr>
          </a:p>
        </p:txBody>
      </p:sp>
      <p:sp>
        <p:nvSpPr>
          <p:cNvPr id="83" name="文字方塊 82"/>
          <p:cNvSpPr txBox="1"/>
          <p:nvPr/>
        </p:nvSpPr>
        <p:spPr>
          <a:xfrm>
            <a:off x="273090" y="3109658"/>
            <a:ext cx="448574"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800" dirty="0"/>
              <a:t>4</a:t>
            </a:r>
          </a:p>
          <a:p>
            <a:pPr algn="ctr"/>
            <a:r>
              <a:rPr lang="en-US" altLang="zh-TW" sz="2800" dirty="0"/>
              <a:t>7</a:t>
            </a:r>
            <a:endParaRPr lang="zh-TW" altLang="en-US" sz="2800" dirty="0"/>
          </a:p>
        </p:txBody>
      </p:sp>
      <p:sp>
        <p:nvSpPr>
          <p:cNvPr id="84" name="文字方塊 83"/>
          <p:cNvSpPr txBox="1"/>
          <p:nvPr/>
        </p:nvSpPr>
        <p:spPr>
          <a:xfrm>
            <a:off x="1219121" y="3109658"/>
            <a:ext cx="448574"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800" dirty="0"/>
              <a:t>4</a:t>
            </a:r>
          </a:p>
          <a:p>
            <a:pPr algn="ctr"/>
            <a:r>
              <a:rPr lang="en-US" altLang="zh-TW" sz="2800" dirty="0"/>
              <a:t>7</a:t>
            </a:r>
            <a:endParaRPr lang="zh-TW" altLang="en-US" sz="2800" dirty="0"/>
          </a:p>
        </p:txBody>
      </p:sp>
      <p:sp>
        <p:nvSpPr>
          <p:cNvPr id="85" name="文字方塊 84"/>
          <p:cNvSpPr txBox="1"/>
          <p:nvPr/>
        </p:nvSpPr>
        <p:spPr>
          <a:xfrm>
            <a:off x="2136395" y="3109658"/>
            <a:ext cx="448574"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800" dirty="0"/>
              <a:t>1</a:t>
            </a:r>
          </a:p>
          <a:p>
            <a:pPr algn="ctr"/>
            <a:r>
              <a:rPr lang="en-US" altLang="zh-TW" sz="2800" dirty="0"/>
              <a:t>1</a:t>
            </a:r>
            <a:endParaRPr lang="zh-TW" altLang="en-US" sz="2800" dirty="0"/>
          </a:p>
        </p:txBody>
      </p:sp>
      <p:sp>
        <p:nvSpPr>
          <p:cNvPr id="86" name="文字方塊 85"/>
          <p:cNvSpPr txBox="1"/>
          <p:nvPr/>
        </p:nvSpPr>
        <p:spPr>
          <a:xfrm>
            <a:off x="273090" y="5075444"/>
            <a:ext cx="448574"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800" dirty="0"/>
              <a:t>1</a:t>
            </a:r>
          </a:p>
        </p:txBody>
      </p:sp>
      <p:sp>
        <p:nvSpPr>
          <p:cNvPr id="87" name="文字方塊 86"/>
          <p:cNvSpPr txBox="1"/>
          <p:nvPr/>
        </p:nvSpPr>
        <p:spPr>
          <a:xfrm>
            <a:off x="1219121" y="5075444"/>
            <a:ext cx="448574"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800" dirty="0"/>
              <a:t>2</a:t>
            </a:r>
          </a:p>
        </p:txBody>
      </p:sp>
      <p:sp>
        <p:nvSpPr>
          <p:cNvPr id="88" name="文字方塊 87"/>
          <p:cNvSpPr txBox="1"/>
          <p:nvPr/>
        </p:nvSpPr>
        <p:spPr>
          <a:xfrm>
            <a:off x="2136395" y="5075444"/>
            <a:ext cx="448574"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800" dirty="0"/>
              <a:t>3</a:t>
            </a:r>
          </a:p>
        </p:txBody>
      </p:sp>
      <mc:AlternateContent xmlns:mc="http://schemas.openxmlformats.org/markup-compatibility/2006" xmlns:a14="http://schemas.microsoft.com/office/drawing/2010/main">
        <mc:Choice Requires="a14">
          <p:sp>
            <p:nvSpPr>
              <p:cNvPr id="89" name="文字方塊 88"/>
              <p:cNvSpPr txBox="1"/>
              <p:nvPr/>
            </p:nvSpPr>
            <p:spPr>
              <a:xfrm>
                <a:off x="293790" y="2646043"/>
                <a:ext cx="45166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𝑥</m:t>
                          </m:r>
                        </m:e>
                        <m:sup>
                          <m:r>
                            <a:rPr lang="en-US" altLang="zh-TW" sz="2800" b="0" i="1" smtClean="0">
                              <a:latin typeface="Cambria Math" panose="02040503050406030204" pitchFamily="18" charset="0"/>
                            </a:rPr>
                            <m:t>1</m:t>
                          </m:r>
                        </m:sup>
                      </m:sSup>
                    </m:oMath>
                  </m:oMathPara>
                </a14:m>
                <a:endParaRPr lang="zh-TW" altLang="en-US" sz="2800" dirty="0"/>
              </a:p>
            </p:txBody>
          </p:sp>
        </mc:Choice>
        <mc:Fallback xmlns="">
          <p:sp>
            <p:nvSpPr>
              <p:cNvPr id="89" name="文字方塊 88"/>
              <p:cNvSpPr txBox="1">
                <a:spLocks noRot="1" noChangeAspect="1" noMove="1" noResize="1" noEditPoints="1" noAdjustHandles="1" noChangeArrowheads="1" noChangeShapeType="1" noTextEdit="1"/>
              </p:cNvSpPr>
              <p:nvPr/>
            </p:nvSpPr>
            <p:spPr>
              <a:xfrm>
                <a:off x="293790" y="2646043"/>
                <a:ext cx="451662" cy="430887"/>
              </a:xfrm>
              <a:prstGeom prst="rect">
                <a:avLst/>
              </a:prstGeom>
              <a:blipFill rotWithShape="0">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0" name="文字方塊 89"/>
              <p:cNvSpPr txBox="1"/>
              <p:nvPr/>
            </p:nvSpPr>
            <p:spPr>
              <a:xfrm>
                <a:off x="1239217" y="2646042"/>
                <a:ext cx="45935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𝑥</m:t>
                          </m:r>
                        </m:e>
                        <m:sup>
                          <m:r>
                            <a:rPr lang="en-US" altLang="zh-TW" sz="2800" b="0" i="1" smtClean="0">
                              <a:latin typeface="Cambria Math" panose="02040503050406030204" pitchFamily="18" charset="0"/>
                            </a:rPr>
                            <m:t>2</m:t>
                          </m:r>
                        </m:sup>
                      </m:sSup>
                    </m:oMath>
                  </m:oMathPara>
                </a14:m>
                <a:endParaRPr lang="zh-TW" altLang="en-US" sz="2800" dirty="0"/>
              </a:p>
            </p:txBody>
          </p:sp>
        </mc:Choice>
        <mc:Fallback xmlns="">
          <p:sp>
            <p:nvSpPr>
              <p:cNvPr id="90" name="文字方塊 89"/>
              <p:cNvSpPr txBox="1">
                <a:spLocks noRot="1" noChangeAspect="1" noMove="1" noResize="1" noEditPoints="1" noAdjustHandles="1" noChangeArrowheads="1" noChangeShapeType="1" noTextEdit="1"/>
              </p:cNvSpPr>
              <p:nvPr/>
            </p:nvSpPr>
            <p:spPr>
              <a:xfrm>
                <a:off x="1239217" y="2646042"/>
                <a:ext cx="459357" cy="430887"/>
              </a:xfrm>
              <a:prstGeom prst="rect">
                <a:avLst/>
              </a:prstGeom>
              <a:blipFill rotWithShape="0">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1" name="文字方塊 90"/>
              <p:cNvSpPr txBox="1"/>
              <p:nvPr/>
            </p:nvSpPr>
            <p:spPr>
              <a:xfrm>
                <a:off x="2165724" y="2661172"/>
                <a:ext cx="45935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𝑥</m:t>
                          </m:r>
                        </m:e>
                        <m:sup>
                          <m:r>
                            <a:rPr lang="en-US" altLang="zh-TW" sz="2800" b="0" i="1" smtClean="0">
                              <a:latin typeface="Cambria Math" panose="02040503050406030204" pitchFamily="18" charset="0"/>
                            </a:rPr>
                            <m:t>3</m:t>
                          </m:r>
                        </m:sup>
                      </m:sSup>
                    </m:oMath>
                  </m:oMathPara>
                </a14:m>
                <a:endParaRPr lang="zh-TW" altLang="en-US" sz="2800" dirty="0"/>
              </a:p>
            </p:txBody>
          </p:sp>
        </mc:Choice>
        <mc:Fallback xmlns="">
          <p:sp>
            <p:nvSpPr>
              <p:cNvPr id="91" name="文字方塊 90"/>
              <p:cNvSpPr txBox="1">
                <a:spLocks noRot="1" noChangeAspect="1" noMove="1" noResize="1" noEditPoints="1" noAdjustHandles="1" noChangeArrowheads="1" noChangeShapeType="1" noTextEdit="1"/>
              </p:cNvSpPr>
              <p:nvPr/>
            </p:nvSpPr>
            <p:spPr>
              <a:xfrm>
                <a:off x="2165724" y="2661172"/>
                <a:ext cx="459357" cy="430887"/>
              </a:xfrm>
              <a:prstGeom prst="rect">
                <a:avLst/>
              </a:prstGeom>
              <a:blipFill rotWithShape="0">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2" name="文字方塊 91"/>
              <p:cNvSpPr txBox="1"/>
              <p:nvPr/>
            </p:nvSpPr>
            <p:spPr>
              <a:xfrm>
                <a:off x="293790" y="4629427"/>
                <a:ext cx="45916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acc>
                            <m:accPr>
                              <m:chr m:val="̂"/>
                              <m:ctrlPr>
                                <a:rPr lang="en-US" altLang="zh-TW" sz="2800" b="0" i="1" smtClean="0">
                                  <a:latin typeface="Cambria Math" panose="02040503050406030204" pitchFamily="18" charset="0"/>
                                </a:rPr>
                              </m:ctrlPr>
                            </m:accPr>
                            <m:e>
                              <m:r>
                                <a:rPr lang="en-US" altLang="zh-TW" sz="2800" b="0" i="1" smtClean="0">
                                  <a:latin typeface="Cambria Math" panose="02040503050406030204" pitchFamily="18" charset="0"/>
                                </a:rPr>
                                <m:t>𝑦</m:t>
                              </m:r>
                            </m:e>
                          </m:acc>
                        </m:e>
                        <m:sup>
                          <m:r>
                            <a:rPr lang="en-US" altLang="zh-TW" sz="2800" b="0" i="1" smtClean="0">
                              <a:latin typeface="Cambria Math" panose="02040503050406030204" pitchFamily="18" charset="0"/>
                            </a:rPr>
                            <m:t>1</m:t>
                          </m:r>
                        </m:sup>
                      </m:sSup>
                    </m:oMath>
                  </m:oMathPara>
                </a14:m>
                <a:endParaRPr lang="zh-TW" altLang="en-US" sz="2800" dirty="0"/>
              </a:p>
            </p:txBody>
          </p:sp>
        </mc:Choice>
        <mc:Fallback xmlns="">
          <p:sp>
            <p:nvSpPr>
              <p:cNvPr id="92" name="文字方塊 91"/>
              <p:cNvSpPr txBox="1">
                <a:spLocks noRot="1" noChangeAspect="1" noMove="1" noResize="1" noEditPoints="1" noAdjustHandles="1" noChangeArrowheads="1" noChangeShapeType="1" noTextEdit="1"/>
              </p:cNvSpPr>
              <p:nvPr/>
            </p:nvSpPr>
            <p:spPr>
              <a:xfrm>
                <a:off x="293790" y="4629427"/>
                <a:ext cx="459165" cy="430887"/>
              </a:xfrm>
              <a:prstGeom prst="rect">
                <a:avLst/>
              </a:prstGeom>
              <a:blipFill rotWithShape="0">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3" name="文字方塊 92"/>
              <p:cNvSpPr txBox="1"/>
              <p:nvPr/>
            </p:nvSpPr>
            <p:spPr>
              <a:xfrm>
                <a:off x="1239217" y="4611138"/>
                <a:ext cx="46685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𝑦</m:t>
                              </m:r>
                            </m:e>
                          </m:acc>
                        </m:e>
                        <m:sup>
                          <m:r>
                            <a:rPr lang="en-US" altLang="zh-TW" sz="2800" b="0" i="1" smtClean="0">
                              <a:latin typeface="Cambria Math" panose="02040503050406030204" pitchFamily="18" charset="0"/>
                            </a:rPr>
                            <m:t>2</m:t>
                          </m:r>
                        </m:sup>
                      </m:sSup>
                    </m:oMath>
                  </m:oMathPara>
                </a14:m>
                <a:endParaRPr lang="zh-TW" altLang="en-US" sz="2800" dirty="0"/>
              </a:p>
            </p:txBody>
          </p:sp>
        </mc:Choice>
        <mc:Fallback xmlns="">
          <p:sp>
            <p:nvSpPr>
              <p:cNvPr id="93" name="文字方塊 92"/>
              <p:cNvSpPr txBox="1">
                <a:spLocks noRot="1" noChangeAspect="1" noMove="1" noResize="1" noEditPoints="1" noAdjustHandles="1" noChangeArrowheads="1" noChangeShapeType="1" noTextEdit="1"/>
              </p:cNvSpPr>
              <p:nvPr/>
            </p:nvSpPr>
            <p:spPr>
              <a:xfrm>
                <a:off x="1239217" y="4611138"/>
                <a:ext cx="466858" cy="430887"/>
              </a:xfrm>
              <a:prstGeom prst="rect">
                <a:avLst/>
              </a:prstGeom>
              <a:blipFill rotWithShape="0">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4" name="文字方塊 93"/>
              <p:cNvSpPr txBox="1"/>
              <p:nvPr/>
            </p:nvSpPr>
            <p:spPr>
              <a:xfrm>
                <a:off x="2158223" y="4610102"/>
                <a:ext cx="46685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𝑦</m:t>
                              </m:r>
                            </m:e>
                          </m:acc>
                        </m:e>
                        <m:sup>
                          <m:r>
                            <a:rPr lang="en-US" altLang="zh-TW" sz="2800" b="0" i="1" smtClean="0">
                              <a:latin typeface="Cambria Math" panose="02040503050406030204" pitchFamily="18" charset="0"/>
                            </a:rPr>
                            <m:t>3</m:t>
                          </m:r>
                        </m:sup>
                      </m:sSup>
                    </m:oMath>
                  </m:oMathPara>
                </a14:m>
                <a:endParaRPr lang="zh-TW" altLang="en-US" sz="2800" dirty="0"/>
              </a:p>
            </p:txBody>
          </p:sp>
        </mc:Choice>
        <mc:Fallback xmlns="">
          <p:sp>
            <p:nvSpPr>
              <p:cNvPr id="94" name="文字方塊 93"/>
              <p:cNvSpPr txBox="1">
                <a:spLocks noRot="1" noChangeAspect="1" noMove="1" noResize="1" noEditPoints="1" noAdjustHandles="1" noChangeArrowheads="1" noChangeShapeType="1" noTextEdit="1"/>
              </p:cNvSpPr>
              <p:nvPr/>
            </p:nvSpPr>
            <p:spPr>
              <a:xfrm>
                <a:off x="2158223" y="4610102"/>
                <a:ext cx="466858" cy="430887"/>
              </a:xfrm>
              <a:prstGeom prst="rect">
                <a:avLst/>
              </a:prstGeom>
              <a:blipFill rotWithShape="0">
                <a:blip r:embed="rId7"/>
                <a:stretch>
                  <a:fillRect/>
                </a:stretch>
              </a:blipFill>
            </p:spPr>
            <p:txBody>
              <a:bodyPr/>
              <a:lstStyle/>
              <a:p>
                <a:r>
                  <a:rPr lang="zh-TW" altLang="en-US">
                    <a:noFill/>
                  </a:rPr>
                  <a:t> </a:t>
                </a:r>
              </a:p>
            </p:txBody>
          </p:sp>
        </mc:Fallback>
      </mc:AlternateContent>
      <p:sp>
        <p:nvSpPr>
          <p:cNvPr id="95" name="文字方塊 94"/>
          <p:cNvSpPr txBox="1"/>
          <p:nvPr/>
        </p:nvSpPr>
        <p:spPr>
          <a:xfrm>
            <a:off x="3135655" y="3866679"/>
            <a:ext cx="341674" cy="523220"/>
          </a:xfrm>
          <a:prstGeom prst="rect">
            <a:avLst/>
          </a:prstGeom>
          <a:noFill/>
        </p:spPr>
        <p:txBody>
          <a:bodyPr wrap="square" rtlCol="0">
            <a:spAutoFit/>
          </a:bodyPr>
          <a:lstStyle/>
          <a:p>
            <a:pPr algn="ctr"/>
            <a:r>
              <a:rPr lang="en-US" altLang="zh-TW" sz="2800" b="1" dirty="0">
                <a:solidFill>
                  <a:srgbClr val="FF0000"/>
                </a:solidFill>
              </a:rPr>
              <a:t>0</a:t>
            </a:r>
            <a:endParaRPr lang="zh-TW" altLang="en-US" sz="2800" b="1" dirty="0">
              <a:solidFill>
                <a:srgbClr val="FF0000"/>
              </a:solidFill>
            </a:endParaRPr>
          </a:p>
        </p:txBody>
      </p:sp>
      <p:sp>
        <p:nvSpPr>
          <p:cNvPr id="97" name="文字方塊 96"/>
          <p:cNvSpPr txBox="1"/>
          <p:nvPr/>
        </p:nvSpPr>
        <p:spPr>
          <a:xfrm>
            <a:off x="5441328" y="6230523"/>
            <a:ext cx="788805" cy="461665"/>
          </a:xfrm>
          <a:prstGeom prst="rect">
            <a:avLst/>
          </a:prstGeom>
          <a:noFill/>
        </p:spPr>
        <p:txBody>
          <a:bodyPr wrap="square" rtlCol="0">
            <a:spAutoFit/>
          </a:bodyPr>
          <a:lstStyle/>
          <a:p>
            <a:pPr algn="ctr"/>
            <a:r>
              <a:rPr lang="en-US" altLang="zh-TW" sz="2400" dirty="0">
                <a:solidFill>
                  <a:srgbClr val="FF0000"/>
                </a:solidFill>
              </a:rPr>
              <a:t>1</a:t>
            </a:r>
            <a:endParaRPr lang="zh-TW" altLang="en-US" sz="2400" dirty="0">
              <a:solidFill>
                <a:srgbClr val="FF0000"/>
              </a:solidFill>
            </a:endParaRPr>
          </a:p>
        </p:txBody>
      </p:sp>
      <p:sp>
        <p:nvSpPr>
          <p:cNvPr id="98" name="文字方塊 97"/>
          <p:cNvSpPr txBox="1"/>
          <p:nvPr/>
        </p:nvSpPr>
        <p:spPr>
          <a:xfrm>
            <a:off x="7692309" y="6173841"/>
            <a:ext cx="788805" cy="461665"/>
          </a:xfrm>
          <a:prstGeom prst="rect">
            <a:avLst/>
          </a:prstGeom>
          <a:noFill/>
        </p:spPr>
        <p:txBody>
          <a:bodyPr wrap="square" rtlCol="0">
            <a:spAutoFit/>
          </a:bodyPr>
          <a:lstStyle/>
          <a:p>
            <a:pPr algn="ctr"/>
            <a:r>
              <a:rPr lang="en-US" altLang="zh-TW" sz="2400" dirty="0">
                <a:solidFill>
                  <a:srgbClr val="FF0000"/>
                </a:solidFill>
              </a:rPr>
              <a:t>1</a:t>
            </a:r>
            <a:endParaRPr lang="zh-TW" altLang="en-US" sz="2400" dirty="0">
              <a:solidFill>
                <a:srgbClr val="FF0000"/>
              </a:solidFill>
            </a:endParaRPr>
          </a:p>
        </p:txBody>
      </p:sp>
      <p:sp>
        <p:nvSpPr>
          <p:cNvPr id="99" name="文字方塊 98"/>
          <p:cNvSpPr txBox="1"/>
          <p:nvPr/>
        </p:nvSpPr>
        <p:spPr>
          <a:xfrm>
            <a:off x="7977614" y="4145557"/>
            <a:ext cx="769983" cy="461665"/>
          </a:xfrm>
          <a:prstGeom prst="rect">
            <a:avLst/>
          </a:prstGeom>
          <a:noFill/>
        </p:spPr>
        <p:txBody>
          <a:bodyPr wrap="square" rtlCol="0">
            <a:spAutoFit/>
          </a:bodyPr>
          <a:lstStyle/>
          <a:p>
            <a:pPr algn="ctr"/>
            <a:r>
              <a:rPr lang="en-US" altLang="zh-TW" sz="2400" dirty="0">
                <a:solidFill>
                  <a:srgbClr val="FF0000"/>
                </a:solidFill>
              </a:rPr>
              <a:t>3</a:t>
            </a:r>
            <a:endParaRPr lang="zh-TW" altLang="en-US" sz="2400" dirty="0">
              <a:solidFill>
                <a:srgbClr val="FF0000"/>
              </a:solidFill>
            </a:endParaRPr>
          </a:p>
        </p:txBody>
      </p:sp>
      <p:sp>
        <p:nvSpPr>
          <p:cNvPr id="100" name="文字方塊 99"/>
          <p:cNvSpPr txBox="1"/>
          <p:nvPr/>
        </p:nvSpPr>
        <p:spPr>
          <a:xfrm>
            <a:off x="5785336" y="4033874"/>
            <a:ext cx="769983" cy="461665"/>
          </a:xfrm>
          <a:prstGeom prst="rect">
            <a:avLst/>
          </a:prstGeom>
          <a:noFill/>
        </p:spPr>
        <p:txBody>
          <a:bodyPr wrap="square" rtlCol="0">
            <a:spAutoFit/>
          </a:bodyPr>
          <a:lstStyle/>
          <a:p>
            <a:pPr algn="ctr"/>
            <a:r>
              <a:rPr lang="en-US" altLang="zh-TW" sz="2400" dirty="0">
                <a:solidFill>
                  <a:srgbClr val="FF0000"/>
                </a:solidFill>
              </a:rPr>
              <a:t>3</a:t>
            </a:r>
            <a:endParaRPr lang="zh-TW" altLang="en-US" sz="2400" dirty="0">
              <a:solidFill>
                <a:srgbClr val="FF0000"/>
              </a:solidFill>
            </a:endParaRPr>
          </a:p>
        </p:txBody>
      </p:sp>
      <p:sp>
        <p:nvSpPr>
          <p:cNvPr id="101" name="文字方塊 100"/>
          <p:cNvSpPr txBox="1"/>
          <p:nvPr/>
        </p:nvSpPr>
        <p:spPr>
          <a:xfrm>
            <a:off x="7769426" y="2299786"/>
            <a:ext cx="769983" cy="461665"/>
          </a:xfrm>
          <a:prstGeom prst="rect">
            <a:avLst/>
          </a:prstGeom>
          <a:noFill/>
        </p:spPr>
        <p:txBody>
          <a:bodyPr wrap="square" rtlCol="0">
            <a:spAutoFit/>
          </a:bodyPr>
          <a:lstStyle/>
          <a:p>
            <a:pPr algn="ctr"/>
            <a:r>
              <a:rPr lang="en-US" altLang="zh-TW" sz="2400" dirty="0">
                <a:solidFill>
                  <a:srgbClr val="FF0000"/>
                </a:solidFill>
              </a:rPr>
              <a:t>3</a:t>
            </a:r>
            <a:endParaRPr lang="zh-TW" altLang="en-US" sz="2400" dirty="0">
              <a:solidFill>
                <a:srgbClr val="FF0000"/>
              </a:solidFill>
            </a:endParaRPr>
          </a:p>
        </p:txBody>
      </p:sp>
      <p:sp>
        <p:nvSpPr>
          <p:cNvPr id="102" name="文字方塊 101"/>
          <p:cNvSpPr txBox="1"/>
          <p:nvPr/>
        </p:nvSpPr>
        <p:spPr>
          <a:xfrm>
            <a:off x="5444604" y="2339488"/>
            <a:ext cx="769983" cy="461665"/>
          </a:xfrm>
          <a:prstGeom prst="rect">
            <a:avLst/>
          </a:prstGeom>
          <a:noFill/>
        </p:spPr>
        <p:txBody>
          <a:bodyPr wrap="square" rtlCol="0">
            <a:spAutoFit/>
          </a:bodyPr>
          <a:lstStyle/>
          <a:p>
            <a:pPr algn="ctr"/>
            <a:r>
              <a:rPr lang="en-US" altLang="zh-TW" sz="2400" dirty="0">
                <a:solidFill>
                  <a:srgbClr val="FF0000"/>
                </a:solidFill>
              </a:rPr>
              <a:t>0</a:t>
            </a:r>
            <a:endParaRPr lang="zh-TW" altLang="en-US" sz="2400" dirty="0">
              <a:solidFill>
                <a:srgbClr val="FF0000"/>
              </a:solidFill>
            </a:endParaRPr>
          </a:p>
        </p:txBody>
      </p:sp>
      <p:sp>
        <p:nvSpPr>
          <p:cNvPr id="103" name="文字方塊 102"/>
          <p:cNvSpPr txBox="1"/>
          <p:nvPr/>
        </p:nvSpPr>
        <p:spPr>
          <a:xfrm>
            <a:off x="6574246" y="528725"/>
            <a:ext cx="769983" cy="461665"/>
          </a:xfrm>
          <a:prstGeom prst="rect">
            <a:avLst/>
          </a:prstGeom>
          <a:noFill/>
        </p:spPr>
        <p:txBody>
          <a:bodyPr wrap="square" rtlCol="0">
            <a:spAutoFit/>
          </a:bodyPr>
          <a:lstStyle/>
          <a:p>
            <a:pPr algn="ctr"/>
            <a:r>
              <a:rPr lang="en-US" altLang="zh-TW" sz="2400" dirty="0">
                <a:solidFill>
                  <a:srgbClr val="FF0000"/>
                </a:solidFill>
              </a:rPr>
              <a:t>3</a:t>
            </a:r>
            <a:endParaRPr lang="zh-TW" altLang="en-US" sz="2400" dirty="0">
              <a:solidFill>
                <a:srgbClr val="FF0000"/>
              </a:solidFill>
            </a:endParaRPr>
          </a:p>
        </p:txBody>
      </p:sp>
      <p:cxnSp>
        <p:nvCxnSpPr>
          <p:cNvPr id="105" name="直線接點 104"/>
          <p:cNvCxnSpPr/>
          <p:nvPr/>
        </p:nvCxnSpPr>
        <p:spPr>
          <a:xfrm>
            <a:off x="3117421" y="3917815"/>
            <a:ext cx="341674" cy="39597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6" name="文字方塊 105"/>
          <p:cNvSpPr txBox="1"/>
          <p:nvPr/>
        </p:nvSpPr>
        <p:spPr>
          <a:xfrm>
            <a:off x="2910511" y="4244607"/>
            <a:ext cx="769983" cy="461665"/>
          </a:xfrm>
          <a:prstGeom prst="rect">
            <a:avLst/>
          </a:prstGeom>
          <a:noFill/>
        </p:spPr>
        <p:txBody>
          <a:bodyPr wrap="square" rtlCol="0">
            <a:spAutoFit/>
          </a:bodyPr>
          <a:lstStyle/>
          <a:p>
            <a:pPr algn="ctr"/>
            <a:r>
              <a:rPr lang="en-US" altLang="zh-TW" sz="2400" dirty="0">
                <a:solidFill>
                  <a:srgbClr val="FF0000"/>
                </a:solidFill>
              </a:rPr>
              <a:t>1</a:t>
            </a:r>
            <a:endParaRPr lang="zh-TW" altLang="en-US" sz="2400" dirty="0">
              <a:solidFill>
                <a:srgbClr val="FF0000"/>
              </a:solidFill>
            </a:endParaRPr>
          </a:p>
        </p:txBody>
      </p:sp>
      <p:cxnSp>
        <p:nvCxnSpPr>
          <p:cNvPr id="65" name="直線接點 64"/>
          <p:cNvCxnSpPr/>
          <p:nvPr/>
        </p:nvCxnSpPr>
        <p:spPr>
          <a:xfrm>
            <a:off x="3117070" y="4241885"/>
            <a:ext cx="341674" cy="39597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6" name="文字方塊 65"/>
          <p:cNvSpPr txBox="1"/>
          <p:nvPr/>
        </p:nvSpPr>
        <p:spPr>
          <a:xfrm>
            <a:off x="2910511" y="4547432"/>
            <a:ext cx="769983" cy="461665"/>
          </a:xfrm>
          <a:prstGeom prst="rect">
            <a:avLst/>
          </a:prstGeom>
          <a:noFill/>
        </p:spPr>
        <p:txBody>
          <a:bodyPr wrap="square" rtlCol="0">
            <a:spAutoFit/>
          </a:bodyPr>
          <a:lstStyle/>
          <a:p>
            <a:pPr algn="ctr"/>
            <a:r>
              <a:rPr lang="en-US" altLang="zh-TW" sz="2400" dirty="0">
                <a:solidFill>
                  <a:srgbClr val="FF0000"/>
                </a:solidFill>
              </a:rPr>
              <a:t>1</a:t>
            </a:r>
            <a:endParaRPr lang="zh-TW" altLang="en-US" sz="2400" dirty="0">
              <a:solidFill>
                <a:srgbClr val="FF0000"/>
              </a:solidFill>
            </a:endParaRPr>
          </a:p>
        </p:txBody>
      </p:sp>
      <p:cxnSp>
        <p:nvCxnSpPr>
          <p:cNvPr id="71" name="直線接點 70"/>
          <p:cNvCxnSpPr/>
          <p:nvPr/>
        </p:nvCxnSpPr>
        <p:spPr>
          <a:xfrm>
            <a:off x="3139612" y="4569114"/>
            <a:ext cx="341674" cy="39597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2" name="文字方塊 71"/>
          <p:cNvSpPr txBox="1"/>
          <p:nvPr/>
        </p:nvSpPr>
        <p:spPr>
          <a:xfrm>
            <a:off x="2910511" y="4856157"/>
            <a:ext cx="769983" cy="461665"/>
          </a:xfrm>
          <a:prstGeom prst="rect">
            <a:avLst/>
          </a:prstGeom>
          <a:noFill/>
        </p:spPr>
        <p:txBody>
          <a:bodyPr wrap="square" rtlCol="0">
            <a:spAutoFit/>
          </a:bodyPr>
          <a:lstStyle/>
          <a:p>
            <a:pPr algn="ctr"/>
            <a:r>
              <a:rPr lang="en-US" altLang="zh-TW" sz="2400" dirty="0">
                <a:solidFill>
                  <a:srgbClr val="FF0000"/>
                </a:solidFill>
              </a:rPr>
              <a:t>0</a:t>
            </a:r>
            <a:endParaRPr lang="zh-TW" altLang="en-US" sz="2400" dirty="0">
              <a:solidFill>
                <a:srgbClr val="FF0000"/>
              </a:solidFill>
            </a:endParaRPr>
          </a:p>
        </p:txBody>
      </p:sp>
      <p:grpSp>
        <p:nvGrpSpPr>
          <p:cNvPr id="73" name="Group 72"/>
          <p:cNvGrpSpPr/>
          <p:nvPr/>
        </p:nvGrpSpPr>
        <p:grpSpPr>
          <a:xfrm>
            <a:off x="8655314" y="6263629"/>
            <a:ext cx="417249" cy="575481"/>
            <a:chOff x="7517647" y="4843947"/>
            <a:chExt cx="1485900" cy="1908068"/>
          </a:xfrm>
        </p:grpSpPr>
        <p:pic>
          <p:nvPicPr>
            <p:cNvPr id="74" name="Picture 2">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6" name="標題 1"/>
          <p:cNvSpPr>
            <a:spLocks noGrp="1"/>
          </p:cNvSpPr>
          <p:nvPr>
            <p:ph type="title"/>
          </p:nvPr>
        </p:nvSpPr>
        <p:spPr>
          <a:xfrm>
            <a:off x="57130" y="28572"/>
            <a:ext cx="5065854" cy="989005"/>
          </a:xfrm>
        </p:spPr>
        <p:txBody>
          <a:bodyPr/>
          <a:lstStyle/>
          <a:p>
            <a:r>
              <a:rPr lang="en-US" altLang="zh-TW" dirty="0"/>
              <a:t>Memory is important </a:t>
            </a:r>
            <a:endParaRPr lang="zh-TW" altLang="en-US" dirty="0"/>
          </a:p>
        </p:txBody>
      </p:sp>
    </p:spTree>
    <p:extLst>
      <p:ext uri="{BB962C8B-B14F-4D97-AF65-F5344CB8AC3E}">
        <p14:creationId xmlns:p14="http://schemas.microsoft.com/office/powerpoint/2010/main" val="340255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P spid="99" grpId="0"/>
      <p:bldP spid="100" grpId="0"/>
      <p:bldP spid="101" grpId="0"/>
      <p:bldP spid="102" grpId="0"/>
      <p:bldP spid="103" grpId="0"/>
      <p:bldP spid="7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92870"/>
            <a:ext cx="7886700" cy="1100136"/>
          </a:xfrm>
        </p:spPr>
        <p:txBody>
          <a:bodyPr/>
          <a:lstStyle/>
          <a:p>
            <a:r>
              <a:rPr lang="en-US" altLang="zh-TW" dirty="0"/>
              <a:t>Recurrent Neural Network (RNN)</a:t>
            </a:r>
            <a:endParaRPr lang="zh-TW" altLang="en-US" dirty="0"/>
          </a:p>
        </p:txBody>
      </p:sp>
      <p:sp>
        <p:nvSpPr>
          <p:cNvPr id="4" name="矩形 3"/>
          <p:cNvSpPr/>
          <p:nvPr/>
        </p:nvSpPr>
        <p:spPr>
          <a:xfrm>
            <a:off x="4657725" y="6023371"/>
            <a:ext cx="3448050" cy="670352"/>
          </a:xfrm>
          <a:prstGeom prst="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5" name="矩形 4"/>
          <p:cNvSpPr/>
          <p:nvPr/>
        </p:nvSpPr>
        <p:spPr>
          <a:xfrm>
            <a:off x="4676775" y="3954777"/>
            <a:ext cx="3362325" cy="709618"/>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矩形 7"/>
          <p:cNvSpPr/>
          <p:nvPr/>
        </p:nvSpPr>
        <p:spPr>
          <a:xfrm>
            <a:off x="519114" y="3989839"/>
            <a:ext cx="3271835" cy="6745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2" name="橢圓 11"/>
          <p:cNvSpPr/>
          <p:nvPr/>
        </p:nvSpPr>
        <p:spPr>
          <a:xfrm>
            <a:off x="4781550" y="4042886"/>
            <a:ext cx="495300" cy="4953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14" name="橢圓 13"/>
          <p:cNvSpPr/>
          <p:nvPr/>
        </p:nvSpPr>
        <p:spPr>
          <a:xfrm>
            <a:off x="5486400" y="4042886"/>
            <a:ext cx="495300" cy="4953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15" name="橢圓 14"/>
          <p:cNvSpPr/>
          <p:nvPr/>
        </p:nvSpPr>
        <p:spPr>
          <a:xfrm>
            <a:off x="6191250" y="4042886"/>
            <a:ext cx="495300" cy="4953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13" name="流程圖: 磁碟 12"/>
          <p:cNvSpPr/>
          <p:nvPr/>
        </p:nvSpPr>
        <p:spPr>
          <a:xfrm>
            <a:off x="800100" y="4056846"/>
            <a:ext cx="495300" cy="49530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7" name="流程圖: 磁碟 16"/>
          <p:cNvSpPr/>
          <p:nvPr/>
        </p:nvSpPr>
        <p:spPr>
          <a:xfrm>
            <a:off x="1476375" y="4075896"/>
            <a:ext cx="495300" cy="49530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8" name="流程圖: 磁碟 17"/>
          <p:cNvSpPr/>
          <p:nvPr/>
        </p:nvSpPr>
        <p:spPr>
          <a:xfrm>
            <a:off x="2143125" y="4075896"/>
            <a:ext cx="495300" cy="49530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6" name="文字方塊 15"/>
          <p:cNvSpPr txBox="1"/>
          <p:nvPr/>
        </p:nvSpPr>
        <p:spPr>
          <a:xfrm>
            <a:off x="7029450" y="3994929"/>
            <a:ext cx="1333500" cy="523220"/>
          </a:xfrm>
          <a:prstGeom prst="rect">
            <a:avLst/>
          </a:prstGeom>
          <a:noFill/>
        </p:spPr>
        <p:txBody>
          <a:bodyPr wrap="square" rtlCol="0">
            <a:spAutoFit/>
          </a:bodyPr>
          <a:lstStyle/>
          <a:p>
            <a:r>
              <a:rPr lang="en-US" altLang="zh-TW" sz="2800" b="1" dirty="0"/>
              <a:t>……</a:t>
            </a:r>
            <a:endParaRPr lang="zh-TW" altLang="en-US" sz="2800" b="1" dirty="0"/>
          </a:p>
        </p:txBody>
      </p:sp>
      <p:sp>
        <p:nvSpPr>
          <p:cNvPr id="20" name="文字方塊 19"/>
          <p:cNvSpPr txBox="1"/>
          <p:nvPr/>
        </p:nvSpPr>
        <p:spPr>
          <a:xfrm>
            <a:off x="2752725" y="4042886"/>
            <a:ext cx="1333500" cy="523220"/>
          </a:xfrm>
          <a:prstGeom prst="rect">
            <a:avLst/>
          </a:prstGeom>
          <a:noFill/>
        </p:spPr>
        <p:txBody>
          <a:bodyPr wrap="square" rtlCol="0">
            <a:spAutoFit/>
          </a:bodyPr>
          <a:lstStyle/>
          <a:p>
            <a:r>
              <a:rPr lang="en-US" altLang="zh-TW" sz="2800" b="1" dirty="0"/>
              <a:t>……</a:t>
            </a:r>
            <a:endParaRPr lang="zh-TW" altLang="en-US" sz="2800" b="1" dirty="0"/>
          </a:p>
        </p:txBody>
      </p:sp>
      <p:sp>
        <p:nvSpPr>
          <p:cNvPr id="19" name="向上箭號 18"/>
          <p:cNvSpPr/>
          <p:nvPr/>
        </p:nvSpPr>
        <p:spPr>
          <a:xfrm>
            <a:off x="5710237" y="4756403"/>
            <a:ext cx="704850" cy="1097657"/>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1" name="矩形 20"/>
          <p:cNvSpPr/>
          <p:nvPr/>
        </p:nvSpPr>
        <p:spPr>
          <a:xfrm>
            <a:off x="4857750" y="6191579"/>
            <a:ext cx="342900" cy="3429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3" name="矩形 22"/>
          <p:cNvSpPr/>
          <p:nvPr/>
        </p:nvSpPr>
        <p:spPr>
          <a:xfrm>
            <a:off x="5572125" y="6191579"/>
            <a:ext cx="342900" cy="3429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4" name="矩形 23"/>
          <p:cNvSpPr/>
          <p:nvPr/>
        </p:nvSpPr>
        <p:spPr>
          <a:xfrm>
            <a:off x="6266931" y="6191579"/>
            <a:ext cx="342900" cy="3429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5" name="文字方塊 24"/>
          <p:cNvSpPr txBox="1"/>
          <p:nvPr/>
        </p:nvSpPr>
        <p:spPr>
          <a:xfrm>
            <a:off x="7172325" y="6070665"/>
            <a:ext cx="1333500" cy="523220"/>
          </a:xfrm>
          <a:prstGeom prst="rect">
            <a:avLst/>
          </a:prstGeom>
          <a:noFill/>
        </p:spPr>
        <p:txBody>
          <a:bodyPr wrap="square" rtlCol="0">
            <a:spAutoFit/>
          </a:bodyPr>
          <a:lstStyle/>
          <a:p>
            <a:r>
              <a:rPr lang="en-US" altLang="zh-TW" sz="2800" b="1" dirty="0"/>
              <a:t>……</a:t>
            </a:r>
            <a:endParaRPr lang="zh-TW" altLang="en-US" sz="2800" b="1" dirty="0"/>
          </a:p>
        </p:txBody>
      </p:sp>
      <p:sp>
        <p:nvSpPr>
          <p:cNvPr id="44" name="矩形 43"/>
          <p:cNvSpPr/>
          <p:nvPr/>
        </p:nvSpPr>
        <p:spPr>
          <a:xfrm>
            <a:off x="4681538" y="1932350"/>
            <a:ext cx="3362325" cy="70961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45" name="橢圓 44"/>
          <p:cNvSpPr/>
          <p:nvPr/>
        </p:nvSpPr>
        <p:spPr>
          <a:xfrm>
            <a:off x="4786313" y="2020459"/>
            <a:ext cx="495300" cy="4953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46" name="橢圓 45"/>
          <p:cNvSpPr/>
          <p:nvPr/>
        </p:nvSpPr>
        <p:spPr>
          <a:xfrm>
            <a:off x="5491163" y="2020459"/>
            <a:ext cx="495300" cy="4953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47" name="橢圓 46"/>
          <p:cNvSpPr/>
          <p:nvPr/>
        </p:nvSpPr>
        <p:spPr>
          <a:xfrm>
            <a:off x="6196013" y="2020459"/>
            <a:ext cx="495300" cy="4953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48" name="文字方塊 47"/>
          <p:cNvSpPr txBox="1"/>
          <p:nvPr/>
        </p:nvSpPr>
        <p:spPr>
          <a:xfrm>
            <a:off x="7034213" y="1972502"/>
            <a:ext cx="1333500" cy="523220"/>
          </a:xfrm>
          <a:prstGeom prst="rect">
            <a:avLst/>
          </a:prstGeom>
          <a:noFill/>
        </p:spPr>
        <p:txBody>
          <a:bodyPr wrap="square" rtlCol="0">
            <a:spAutoFit/>
          </a:bodyPr>
          <a:lstStyle/>
          <a:p>
            <a:r>
              <a:rPr lang="en-US" altLang="zh-TW" sz="2800" b="1" dirty="0"/>
              <a:t>……</a:t>
            </a:r>
            <a:endParaRPr lang="zh-TW" altLang="en-US" sz="2800" b="1" dirty="0"/>
          </a:p>
        </p:txBody>
      </p:sp>
      <p:sp>
        <p:nvSpPr>
          <p:cNvPr id="22" name="文字方塊 21"/>
          <p:cNvSpPr txBox="1"/>
          <p:nvPr/>
        </p:nvSpPr>
        <p:spPr>
          <a:xfrm>
            <a:off x="435768" y="1830684"/>
            <a:ext cx="3759996" cy="1384995"/>
          </a:xfrm>
          <a:prstGeom prst="rect">
            <a:avLst/>
          </a:prstGeom>
          <a:noFill/>
        </p:spPr>
        <p:txBody>
          <a:bodyPr wrap="square" rtlCol="0">
            <a:spAutoFit/>
          </a:bodyPr>
          <a:lstStyle/>
          <a:p>
            <a:r>
              <a:rPr lang="en-US" altLang="zh-TW" sz="2800" dirty="0"/>
              <a:t>The output of neurons are stored in the memory cells.</a:t>
            </a:r>
            <a:endParaRPr lang="zh-TW" altLang="en-US" sz="2800" dirty="0"/>
          </a:p>
        </p:txBody>
      </p:sp>
      <p:sp>
        <p:nvSpPr>
          <p:cNvPr id="50" name="向上箭號 49"/>
          <p:cNvSpPr/>
          <p:nvPr/>
        </p:nvSpPr>
        <p:spPr>
          <a:xfrm>
            <a:off x="5710237" y="2754210"/>
            <a:ext cx="704850" cy="1102075"/>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9" name="文字方塊 48"/>
          <p:cNvSpPr txBox="1"/>
          <p:nvPr/>
        </p:nvSpPr>
        <p:spPr>
          <a:xfrm>
            <a:off x="6505001" y="4879858"/>
            <a:ext cx="2100263" cy="954107"/>
          </a:xfrm>
          <a:prstGeom prst="rect">
            <a:avLst/>
          </a:prstGeom>
          <a:noFill/>
        </p:spPr>
        <p:txBody>
          <a:bodyPr wrap="square" rtlCol="0">
            <a:spAutoFit/>
          </a:bodyPr>
          <a:lstStyle/>
          <a:p>
            <a:r>
              <a:rPr lang="en-US" altLang="zh-TW" sz="2800" dirty="0"/>
              <a:t>Fully </a:t>
            </a:r>
          </a:p>
          <a:p>
            <a:r>
              <a:rPr lang="en-US" altLang="zh-TW" sz="2800" dirty="0"/>
              <a:t>connected</a:t>
            </a:r>
            <a:endParaRPr lang="zh-TW" altLang="en-US" sz="2800" dirty="0"/>
          </a:p>
        </p:txBody>
      </p:sp>
      <p:sp>
        <p:nvSpPr>
          <p:cNvPr id="52" name="文字方塊 51"/>
          <p:cNvSpPr txBox="1"/>
          <p:nvPr/>
        </p:nvSpPr>
        <p:spPr>
          <a:xfrm>
            <a:off x="6488722" y="2878668"/>
            <a:ext cx="2090738" cy="954107"/>
          </a:xfrm>
          <a:prstGeom prst="rect">
            <a:avLst/>
          </a:prstGeom>
          <a:noFill/>
        </p:spPr>
        <p:txBody>
          <a:bodyPr wrap="square" rtlCol="0">
            <a:spAutoFit/>
          </a:bodyPr>
          <a:lstStyle/>
          <a:p>
            <a:r>
              <a:rPr lang="en-US" altLang="zh-TW" sz="2800" dirty="0"/>
              <a:t>Fully </a:t>
            </a:r>
          </a:p>
          <a:p>
            <a:r>
              <a:rPr lang="en-US" altLang="zh-TW" sz="2800" dirty="0"/>
              <a:t>connected</a:t>
            </a:r>
            <a:endParaRPr lang="zh-TW" altLang="en-US" sz="2800" dirty="0"/>
          </a:p>
        </p:txBody>
      </p:sp>
      <p:cxnSp>
        <p:nvCxnSpPr>
          <p:cNvPr id="53" name="直線單箭頭接點 52"/>
          <p:cNvCxnSpPr/>
          <p:nvPr/>
        </p:nvCxnSpPr>
        <p:spPr>
          <a:xfrm flipV="1">
            <a:off x="5033963" y="1618852"/>
            <a:ext cx="0" cy="4560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p:nvPr/>
        </p:nvCxnSpPr>
        <p:spPr>
          <a:xfrm flipV="1">
            <a:off x="5734051" y="1602515"/>
            <a:ext cx="0" cy="4560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p:cNvCxnSpPr/>
          <p:nvPr/>
        </p:nvCxnSpPr>
        <p:spPr>
          <a:xfrm flipV="1">
            <a:off x="6443663" y="1602515"/>
            <a:ext cx="0" cy="4560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文字方塊 57"/>
          <p:cNvSpPr txBox="1"/>
          <p:nvPr/>
        </p:nvSpPr>
        <p:spPr>
          <a:xfrm>
            <a:off x="986315" y="4787733"/>
            <a:ext cx="2181225" cy="954107"/>
          </a:xfrm>
          <a:prstGeom prst="rect">
            <a:avLst/>
          </a:prstGeom>
          <a:noFill/>
        </p:spPr>
        <p:txBody>
          <a:bodyPr wrap="square" rtlCol="0">
            <a:spAutoFit/>
          </a:bodyPr>
          <a:lstStyle/>
          <a:p>
            <a:r>
              <a:rPr lang="en-US" altLang="zh-TW" sz="2800" dirty="0"/>
              <a:t>Fully </a:t>
            </a:r>
          </a:p>
          <a:p>
            <a:r>
              <a:rPr lang="en-US" altLang="zh-TW" sz="2800" dirty="0"/>
              <a:t>connected</a:t>
            </a:r>
            <a:endParaRPr lang="zh-TW" altLang="en-US" sz="2800" dirty="0"/>
          </a:p>
        </p:txBody>
      </p:sp>
      <p:sp>
        <p:nvSpPr>
          <p:cNvPr id="54" name="弧形箭號 (上彎) 53"/>
          <p:cNvSpPr/>
          <p:nvPr/>
        </p:nvSpPr>
        <p:spPr>
          <a:xfrm>
            <a:off x="2809874" y="4664995"/>
            <a:ext cx="2733675" cy="966992"/>
          </a:xfrm>
          <a:prstGeom prst="curved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solidFill>
                <a:schemeClr val="tx1"/>
              </a:solidFill>
            </a:endParaRPr>
          </a:p>
        </p:txBody>
      </p:sp>
      <p:sp>
        <p:nvSpPr>
          <p:cNvPr id="61" name="手繪多邊形 60"/>
          <p:cNvSpPr/>
          <p:nvPr/>
        </p:nvSpPr>
        <p:spPr>
          <a:xfrm>
            <a:off x="1047750" y="3447951"/>
            <a:ext cx="3924300" cy="628749"/>
          </a:xfrm>
          <a:custGeom>
            <a:avLst/>
            <a:gdLst>
              <a:gd name="connsiteX0" fmla="*/ 3924300 w 3924300"/>
              <a:gd name="connsiteY0" fmla="*/ 628749 h 628749"/>
              <a:gd name="connsiteX1" fmla="*/ 1714500 w 3924300"/>
              <a:gd name="connsiteY1" fmla="*/ 99 h 628749"/>
              <a:gd name="connsiteX2" fmla="*/ 0 w 3924300"/>
              <a:gd name="connsiteY2" fmla="*/ 590649 h 628749"/>
            </a:gdLst>
            <a:ahLst/>
            <a:cxnLst>
              <a:cxn ang="0">
                <a:pos x="connsiteX0" y="connsiteY0"/>
              </a:cxn>
              <a:cxn ang="0">
                <a:pos x="connsiteX1" y="connsiteY1"/>
              </a:cxn>
              <a:cxn ang="0">
                <a:pos x="connsiteX2" y="connsiteY2"/>
              </a:cxn>
            </a:cxnLst>
            <a:rect l="l" t="t" r="r" b="b"/>
            <a:pathLst>
              <a:path w="3924300" h="628749">
                <a:moveTo>
                  <a:pt x="3924300" y="628749"/>
                </a:moveTo>
                <a:cubicBezTo>
                  <a:pt x="3146425" y="317599"/>
                  <a:pt x="2368550" y="6449"/>
                  <a:pt x="1714500" y="99"/>
                </a:cubicBezTo>
                <a:cubicBezTo>
                  <a:pt x="1060450" y="-6251"/>
                  <a:pt x="530225" y="292199"/>
                  <a:pt x="0" y="590649"/>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手繪多邊形 62"/>
          <p:cNvSpPr/>
          <p:nvPr/>
        </p:nvSpPr>
        <p:spPr>
          <a:xfrm>
            <a:off x="1724025" y="3447351"/>
            <a:ext cx="3924300" cy="628749"/>
          </a:xfrm>
          <a:custGeom>
            <a:avLst/>
            <a:gdLst>
              <a:gd name="connsiteX0" fmla="*/ 3924300 w 3924300"/>
              <a:gd name="connsiteY0" fmla="*/ 628749 h 628749"/>
              <a:gd name="connsiteX1" fmla="*/ 1714500 w 3924300"/>
              <a:gd name="connsiteY1" fmla="*/ 99 h 628749"/>
              <a:gd name="connsiteX2" fmla="*/ 0 w 3924300"/>
              <a:gd name="connsiteY2" fmla="*/ 590649 h 628749"/>
            </a:gdLst>
            <a:ahLst/>
            <a:cxnLst>
              <a:cxn ang="0">
                <a:pos x="connsiteX0" y="connsiteY0"/>
              </a:cxn>
              <a:cxn ang="0">
                <a:pos x="connsiteX1" y="connsiteY1"/>
              </a:cxn>
              <a:cxn ang="0">
                <a:pos x="connsiteX2" y="connsiteY2"/>
              </a:cxn>
            </a:cxnLst>
            <a:rect l="l" t="t" r="r" b="b"/>
            <a:pathLst>
              <a:path w="3924300" h="628749">
                <a:moveTo>
                  <a:pt x="3924300" y="628749"/>
                </a:moveTo>
                <a:cubicBezTo>
                  <a:pt x="3146425" y="317599"/>
                  <a:pt x="2368550" y="6449"/>
                  <a:pt x="1714500" y="99"/>
                </a:cubicBezTo>
                <a:cubicBezTo>
                  <a:pt x="1060450" y="-6251"/>
                  <a:pt x="530225" y="292199"/>
                  <a:pt x="0" y="590649"/>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手繪多邊形 63"/>
          <p:cNvSpPr/>
          <p:nvPr/>
        </p:nvSpPr>
        <p:spPr>
          <a:xfrm>
            <a:off x="2414585" y="3485677"/>
            <a:ext cx="3924300" cy="628749"/>
          </a:xfrm>
          <a:custGeom>
            <a:avLst/>
            <a:gdLst>
              <a:gd name="connsiteX0" fmla="*/ 3924300 w 3924300"/>
              <a:gd name="connsiteY0" fmla="*/ 628749 h 628749"/>
              <a:gd name="connsiteX1" fmla="*/ 1714500 w 3924300"/>
              <a:gd name="connsiteY1" fmla="*/ 99 h 628749"/>
              <a:gd name="connsiteX2" fmla="*/ 0 w 3924300"/>
              <a:gd name="connsiteY2" fmla="*/ 590649 h 628749"/>
            </a:gdLst>
            <a:ahLst/>
            <a:cxnLst>
              <a:cxn ang="0">
                <a:pos x="connsiteX0" y="connsiteY0"/>
              </a:cxn>
              <a:cxn ang="0">
                <a:pos x="connsiteX1" y="connsiteY1"/>
              </a:cxn>
              <a:cxn ang="0">
                <a:pos x="connsiteX2" y="connsiteY2"/>
              </a:cxn>
            </a:cxnLst>
            <a:rect l="l" t="t" r="r" b="b"/>
            <a:pathLst>
              <a:path w="3924300" h="628749">
                <a:moveTo>
                  <a:pt x="3924300" y="628749"/>
                </a:moveTo>
                <a:cubicBezTo>
                  <a:pt x="3146425" y="317599"/>
                  <a:pt x="2368550" y="6449"/>
                  <a:pt x="1714500" y="99"/>
                </a:cubicBezTo>
                <a:cubicBezTo>
                  <a:pt x="1060450" y="-6251"/>
                  <a:pt x="530225" y="292199"/>
                  <a:pt x="0" y="590649"/>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文字方塊 61"/>
          <p:cNvSpPr txBox="1"/>
          <p:nvPr/>
        </p:nvSpPr>
        <p:spPr>
          <a:xfrm>
            <a:off x="3207545" y="2919407"/>
            <a:ext cx="957260" cy="523220"/>
          </a:xfrm>
          <a:prstGeom prst="rect">
            <a:avLst/>
          </a:prstGeom>
          <a:noFill/>
        </p:spPr>
        <p:txBody>
          <a:bodyPr wrap="square" rtlCol="0">
            <a:spAutoFit/>
          </a:bodyPr>
          <a:lstStyle/>
          <a:p>
            <a:pPr algn="ctr"/>
            <a:r>
              <a:rPr lang="en-US" altLang="zh-TW" sz="2800" dirty="0">
                <a:solidFill>
                  <a:srgbClr val="0000FF"/>
                </a:solidFill>
              </a:rPr>
              <a:t>copy</a:t>
            </a:r>
            <a:endParaRPr lang="zh-TW" altLang="en-US" sz="2800" dirty="0">
              <a:solidFill>
                <a:srgbClr val="0000FF"/>
              </a:solidFill>
            </a:endParaRPr>
          </a:p>
        </p:txBody>
      </p:sp>
      <p:sp>
        <p:nvSpPr>
          <p:cNvPr id="38" name="文字方塊 37"/>
          <p:cNvSpPr txBox="1"/>
          <p:nvPr/>
        </p:nvSpPr>
        <p:spPr>
          <a:xfrm>
            <a:off x="332825" y="6011259"/>
            <a:ext cx="3620599" cy="523220"/>
          </a:xfrm>
          <a:prstGeom prst="rect">
            <a:avLst/>
          </a:prstGeom>
          <a:noFill/>
        </p:spPr>
        <p:txBody>
          <a:bodyPr wrap="square" rtlCol="0">
            <a:spAutoFit/>
          </a:bodyPr>
          <a:lstStyle/>
          <a:p>
            <a:pPr algn="ctr"/>
            <a:r>
              <a:rPr lang="en-US" altLang="zh-TW" sz="2800" b="1" dirty="0">
                <a:solidFill>
                  <a:srgbClr val="FF0000"/>
                </a:solidFill>
              </a:rPr>
              <a:t>Learned from data</a:t>
            </a:r>
            <a:endParaRPr lang="zh-TW" altLang="en-US" sz="2800" b="1" dirty="0">
              <a:solidFill>
                <a:srgbClr val="FF0000"/>
              </a:solidFill>
            </a:endParaRPr>
          </a:p>
        </p:txBody>
      </p:sp>
      <p:sp>
        <p:nvSpPr>
          <p:cNvPr id="39" name="矩形 38"/>
          <p:cNvSpPr/>
          <p:nvPr/>
        </p:nvSpPr>
        <p:spPr>
          <a:xfrm>
            <a:off x="2717250" y="4656313"/>
            <a:ext cx="2807251" cy="97567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p:cNvSpPr/>
          <p:nvPr/>
        </p:nvSpPr>
        <p:spPr>
          <a:xfrm>
            <a:off x="5703948" y="4729003"/>
            <a:ext cx="739715" cy="113512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5698666" y="2725465"/>
            <a:ext cx="739715" cy="113512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2" name="Group 41"/>
          <p:cNvGrpSpPr/>
          <p:nvPr/>
        </p:nvGrpSpPr>
        <p:grpSpPr>
          <a:xfrm>
            <a:off x="8655314" y="6263629"/>
            <a:ext cx="417249" cy="575481"/>
            <a:chOff x="7517647" y="4843947"/>
            <a:chExt cx="1485900" cy="1908068"/>
          </a:xfrm>
        </p:grpSpPr>
        <p:pic>
          <p:nvPicPr>
            <p:cNvPr id="43"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8951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7" grpId="0" animBg="1"/>
      <p:bldP spid="18" grpId="0" animBg="1"/>
      <p:bldP spid="20" grpId="0"/>
      <p:bldP spid="22" grpId="0"/>
      <p:bldP spid="58" grpId="0"/>
      <p:bldP spid="54" grpId="0" animBg="1"/>
      <p:bldP spid="61" grpId="0" animBg="1"/>
      <p:bldP spid="63" grpId="0" animBg="1"/>
      <p:bldP spid="64" grpId="0" animBg="1"/>
      <p:bldP spid="62" grpId="0"/>
      <p:bldP spid="38" grpId="0"/>
      <p:bldP spid="39" grpId="0" animBg="1"/>
      <p:bldP spid="40" grpId="0" animBg="1"/>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92870"/>
            <a:ext cx="7886700" cy="714374"/>
          </a:xfrm>
        </p:spPr>
        <p:txBody>
          <a:bodyPr/>
          <a:lstStyle/>
          <a:p>
            <a:r>
              <a:rPr lang="en-US" altLang="zh-TW" dirty="0"/>
              <a:t>Recurrent Neural Network (RNN)</a:t>
            </a:r>
            <a:endParaRPr lang="zh-TW" altLang="en-US" dirty="0"/>
          </a:p>
        </p:txBody>
      </p:sp>
      <p:sp>
        <p:nvSpPr>
          <p:cNvPr id="4" name="矩形 3"/>
          <p:cNvSpPr/>
          <p:nvPr/>
        </p:nvSpPr>
        <p:spPr>
          <a:xfrm>
            <a:off x="4657725" y="6023371"/>
            <a:ext cx="3448050" cy="670352"/>
          </a:xfrm>
          <a:prstGeom prst="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5" name="矩形 4"/>
          <p:cNvSpPr/>
          <p:nvPr/>
        </p:nvSpPr>
        <p:spPr>
          <a:xfrm>
            <a:off x="4676775" y="3954777"/>
            <a:ext cx="3362325" cy="709618"/>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矩形 7"/>
          <p:cNvSpPr/>
          <p:nvPr/>
        </p:nvSpPr>
        <p:spPr>
          <a:xfrm>
            <a:off x="519114" y="3989839"/>
            <a:ext cx="3271835" cy="6745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2" name="橢圓 11"/>
          <p:cNvSpPr/>
          <p:nvPr/>
        </p:nvSpPr>
        <p:spPr>
          <a:xfrm>
            <a:off x="4781550" y="4042886"/>
            <a:ext cx="495300" cy="4953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14" name="橢圓 13"/>
          <p:cNvSpPr/>
          <p:nvPr/>
        </p:nvSpPr>
        <p:spPr>
          <a:xfrm>
            <a:off x="5486400" y="4042886"/>
            <a:ext cx="495300" cy="4953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15" name="橢圓 14"/>
          <p:cNvSpPr/>
          <p:nvPr/>
        </p:nvSpPr>
        <p:spPr>
          <a:xfrm>
            <a:off x="6191250" y="4042886"/>
            <a:ext cx="495300" cy="4953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13" name="流程圖: 磁碟 12"/>
          <p:cNvSpPr/>
          <p:nvPr/>
        </p:nvSpPr>
        <p:spPr>
          <a:xfrm>
            <a:off x="800100" y="4056846"/>
            <a:ext cx="495300" cy="49530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7" name="流程圖: 磁碟 16"/>
          <p:cNvSpPr/>
          <p:nvPr/>
        </p:nvSpPr>
        <p:spPr>
          <a:xfrm>
            <a:off x="1476375" y="4075896"/>
            <a:ext cx="495300" cy="49530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8" name="流程圖: 磁碟 17"/>
          <p:cNvSpPr/>
          <p:nvPr/>
        </p:nvSpPr>
        <p:spPr>
          <a:xfrm>
            <a:off x="2143125" y="4075896"/>
            <a:ext cx="495300" cy="49530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6" name="文字方塊 15"/>
          <p:cNvSpPr txBox="1"/>
          <p:nvPr/>
        </p:nvSpPr>
        <p:spPr>
          <a:xfrm>
            <a:off x="7029450" y="3994929"/>
            <a:ext cx="1333500" cy="523220"/>
          </a:xfrm>
          <a:prstGeom prst="rect">
            <a:avLst/>
          </a:prstGeom>
          <a:noFill/>
        </p:spPr>
        <p:txBody>
          <a:bodyPr wrap="square" rtlCol="0">
            <a:spAutoFit/>
          </a:bodyPr>
          <a:lstStyle/>
          <a:p>
            <a:r>
              <a:rPr lang="en-US" altLang="zh-TW" sz="2800" b="1" dirty="0"/>
              <a:t>……</a:t>
            </a:r>
            <a:endParaRPr lang="zh-TW" altLang="en-US" sz="2800" b="1" dirty="0"/>
          </a:p>
        </p:txBody>
      </p:sp>
      <p:sp>
        <p:nvSpPr>
          <p:cNvPr id="20" name="文字方塊 19"/>
          <p:cNvSpPr txBox="1"/>
          <p:nvPr/>
        </p:nvSpPr>
        <p:spPr>
          <a:xfrm>
            <a:off x="2752725" y="4042886"/>
            <a:ext cx="1333500" cy="523220"/>
          </a:xfrm>
          <a:prstGeom prst="rect">
            <a:avLst/>
          </a:prstGeom>
          <a:noFill/>
        </p:spPr>
        <p:txBody>
          <a:bodyPr wrap="square" rtlCol="0">
            <a:spAutoFit/>
          </a:bodyPr>
          <a:lstStyle/>
          <a:p>
            <a:r>
              <a:rPr lang="en-US" altLang="zh-TW" sz="2800" b="1" dirty="0"/>
              <a:t>……</a:t>
            </a:r>
            <a:endParaRPr lang="zh-TW" altLang="en-US" sz="2800" b="1" dirty="0"/>
          </a:p>
        </p:txBody>
      </p:sp>
      <p:sp>
        <p:nvSpPr>
          <p:cNvPr id="19" name="向上箭號 18"/>
          <p:cNvSpPr/>
          <p:nvPr/>
        </p:nvSpPr>
        <p:spPr>
          <a:xfrm>
            <a:off x="5710237" y="4756403"/>
            <a:ext cx="704850" cy="1097657"/>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5" name="文字方塊 24"/>
          <p:cNvSpPr txBox="1"/>
          <p:nvPr/>
        </p:nvSpPr>
        <p:spPr>
          <a:xfrm>
            <a:off x="7172325" y="6070665"/>
            <a:ext cx="1333500" cy="523220"/>
          </a:xfrm>
          <a:prstGeom prst="rect">
            <a:avLst/>
          </a:prstGeom>
          <a:noFill/>
        </p:spPr>
        <p:txBody>
          <a:bodyPr wrap="square" rtlCol="0">
            <a:spAutoFit/>
          </a:bodyPr>
          <a:lstStyle/>
          <a:p>
            <a:r>
              <a:rPr lang="en-US" altLang="zh-TW" sz="2800" b="1" dirty="0"/>
              <a:t>……</a:t>
            </a:r>
            <a:endParaRPr lang="zh-TW" altLang="en-US" sz="2800" b="1" dirty="0"/>
          </a:p>
        </p:txBody>
      </p:sp>
      <p:sp>
        <p:nvSpPr>
          <p:cNvPr id="44" name="矩形 43"/>
          <p:cNvSpPr/>
          <p:nvPr/>
        </p:nvSpPr>
        <p:spPr>
          <a:xfrm>
            <a:off x="4681538" y="1932350"/>
            <a:ext cx="3362325" cy="70961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45" name="橢圓 44"/>
          <p:cNvSpPr/>
          <p:nvPr/>
        </p:nvSpPr>
        <p:spPr>
          <a:xfrm>
            <a:off x="4786313" y="2020459"/>
            <a:ext cx="495300" cy="4953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46" name="橢圓 45"/>
          <p:cNvSpPr/>
          <p:nvPr/>
        </p:nvSpPr>
        <p:spPr>
          <a:xfrm>
            <a:off x="5491163" y="2020459"/>
            <a:ext cx="495300" cy="4953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47" name="橢圓 46"/>
          <p:cNvSpPr/>
          <p:nvPr/>
        </p:nvSpPr>
        <p:spPr>
          <a:xfrm>
            <a:off x="6196013" y="2020459"/>
            <a:ext cx="495300" cy="4953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48" name="文字方塊 47"/>
          <p:cNvSpPr txBox="1"/>
          <p:nvPr/>
        </p:nvSpPr>
        <p:spPr>
          <a:xfrm>
            <a:off x="7034213" y="1972502"/>
            <a:ext cx="1333500" cy="523220"/>
          </a:xfrm>
          <a:prstGeom prst="rect">
            <a:avLst/>
          </a:prstGeom>
          <a:noFill/>
        </p:spPr>
        <p:txBody>
          <a:bodyPr wrap="square" rtlCol="0">
            <a:spAutoFit/>
          </a:bodyPr>
          <a:lstStyle/>
          <a:p>
            <a:r>
              <a:rPr lang="en-US" altLang="zh-TW" sz="2800" b="1" dirty="0"/>
              <a:t>……</a:t>
            </a:r>
            <a:endParaRPr lang="zh-TW" altLang="en-US" sz="2800" b="1" dirty="0"/>
          </a:p>
        </p:txBody>
      </p:sp>
      <p:sp>
        <p:nvSpPr>
          <p:cNvPr id="22" name="文字方塊 21"/>
          <p:cNvSpPr txBox="1"/>
          <p:nvPr/>
        </p:nvSpPr>
        <p:spPr>
          <a:xfrm>
            <a:off x="435768" y="1830684"/>
            <a:ext cx="3759996" cy="1384995"/>
          </a:xfrm>
          <a:prstGeom prst="rect">
            <a:avLst/>
          </a:prstGeom>
          <a:noFill/>
        </p:spPr>
        <p:txBody>
          <a:bodyPr wrap="square" rtlCol="0">
            <a:spAutoFit/>
          </a:bodyPr>
          <a:lstStyle/>
          <a:p>
            <a:r>
              <a:rPr lang="en-US" altLang="zh-TW" sz="2800" dirty="0"/>
              <a:t>The output of neurons are stored in the memory cells.</a:t>
            </a:r>
            <a:endParaRPr lang="zh-TW" altLang="en-US" sz="2800" dirty="0"/>
          </a:p>
        </p:txBody>
      </p:sp>
      <p:sp>
        <p:nvSpPr>
          <p:cNvPr id="50" name="向上箭號 49"/>
          <p:cNvSpPr/>
          <p:nvPr/>
        </p:nvSpPr>
        <p:spPr>
          <a:xfrm>
            <a:off x="5710237" y="2754210"/>
            <a:ext cx="704850" cy="1102075"/>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53" name="直線單箭頭接點 52"/>
          <p:cNvCxnSpPr/>
          <p:nvPr/>
        </p:nvCxnSpPr>
        <p:spPr>
          <a:xfrm flipV="1">
            <a:off x="5033963" y="1618852"/>
            <a:ext cx="0" cy="4560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p:nvPr/>
        </p:nvCxnSpPr>
        <p:spPr>
          <a:xfrm flipV="1">
            <a:off x="5734051" y="1602515"/>
            <a:ext cx="0" cy="4560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p:cNvCxnSpPr/>
          <p:nvPr/>
        </p:nvCxnSpPr>
        <p:spPr>
          <a:xfrm flipV="1">
            <a:off x="6443663" y="1602515"/>
            <a:ext cx="0" cy="4560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弧形箭號 (上彎) 53"/>
          <p:cNvSpPr/>
          <p:nvPr/>
        </p:nvSpPr>
        <p:spPr>
          <a:xfrm>
            <a:off x="2809874" y="4664995"/>
            <a:ext cx="2733675" cy="966992"/>
          </a:xfrm>
          <a:prstGeom prst="curved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solidFill>
                <a:schemeClr val="tx1"/>
              </a:solidFill>
            </a:endParaRPr>
          </a:p>
        </p:txBody>
      </p:sp>
      <p:sp>
        <p:nvSpPr>
          <p:cNvPr id="61" name="手繪多邊形 60"/>
          <p:cNvSpPr/>
          <p:nvPr/>
        </p:nvSpPr>
        <p:spPr>
          <a:xfrm>
            <a:off x="1047750" y="3447951"/>
            <a:ext cx="3924300" cy="628749"/>
          </a:xfrm>
          <a:custGeom>
            <a:avLst/>
            <a:gdLst>
              <a:gd name="connsiteX0" fmla="*/ 3924300 w 3924300"/>
              <a:gd name="connsiteY0" fmla="*/ 628749 h 628749"/>
              <a:gd name="connsiteX1" fmla="*/ 1714500 w 3924300"/>
              <a:gd name="connsiteY1" fmla="*/ 99 h 628749"/>
              <a:gd name="connsiteX2" fmla="*/ 0 w 3924300"/>
              <a:gd name="connsiteY2" fmla="*/ 590649 h 628749"/>
            </a:gdLst>
            <a:ahLst/>
            <a:cxnLst>
              <a:cxn ang="0">
                <a:pos x="connsiteX0" y="connsiteY0"/>
              </a:cxn>
              <a:cxn ang="0">
                <a:pos x="connsiteX1" y="connsiteY1"/>
              </a:cxn>
              <a:cxn ang="0">
                <a:pos x="connsiteX2" y="connsiteY2"/>
              </a:cxn>
            </a:cxnLst>
            <a:rect l="l" t="t" r="r" b="b"/>
            <a:pathLst>
              <a:path w="3924300" h="628749">
                <a:moveTo>
                  <a:pt x="3924300" y="628749"/>
                </a:moveTo>
                <a:cubicBezTo>
                  <a:pt x="3146425" y="317599"/>
                  <a:pt x="2368550" y="6449"/>
                  <a:pt x="1714500" y="99"/>
                </a:cubicBezTo>
                <a:cubicBezTo>
                  <a:pt x="1060450" y="-6251"/>
                  <a:pt x="530225" y="292199"/>
                  <a:pt x="0" y="590649"/>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手繪多邊形 62"/>
          <p:cNvSpPr/>
          <p:nvPr/>
        </p:nvSpPr>
        <p:spPr>
          <a:xfrm>
            <a:off x="1724025" y="3447351"/>
            <a:ext cx="3924300" cy="628749"/>
          </a:xfrm>
          <a:custGeom>
            <a:avLst/>
            <a:gdLst>
              <a:gd name="connsiteX0" fmla="*/ 3924300 w 3924300"/>
              <a:gd name="connsiteY0" fmla="*/ 628749 h 628749"/>
              <a:gd name="connsiteX1" fmla="*/ 1714500 w 3924300"/>
              <a:gd name="connsiteY1" fmla="*/ 99 h 628749"/>
              <a:gd name="connsiteX2" fmla="*/ 0 w 3924300"/>
              <a:gd name="connsiteY2" fmla="*/ 590649 h 628749"/>
            </a:gdLst>
            <a:ahLst/>
            <a:cxnLst>
              <a:cxn ang="0">
                <a:pos x="connsiteX0" y="connsiteY0"/>
              </a:cxn>
              <a:cxn ang="0">
                <a:pos x="connsiteX1" y="connsiteY1"/>
              </a:cxn>
              <a:cxn ang="0">
                <a:pos x="connsiteX2" y="connsiteY2"/>
              </a:cxn>
            </a:cxnLst>
            <a:rect l="l" t="t" r="r" b="b"/>
            <a:pathLst>
              <a:path w="3924300" h="628749">
                <a:moveTo>
                  <a:pt x="3924300" y="628749"/>
                </a:moveTo>
                <a:cubicBezTo>
                  <a:pt x="3146425" y="317599"/>
                  <a:pt x="2368550" y="6449"/>
                  <a:pt x="1714500" y="99"/>
                </a:cubicBezTo>
                <a:cubicBezTo>
                  <a:pt x="1060450" y="-6251"/>
                  <a:pt x="530225" y="292199"/>
                  <a:pt x="0" y="590649"/>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手繪多邊形 63"/>
          <p:cNvSpPr/>
          <p:nvPr/>
        </p:nvSpPr>
        <p:spPr>
          <a:xfrm>
            <a:off x="2414585" y="3485677"/>
            <a:ext cx="3924300" cy="628749"/>
          </a:xfrm>
          <a:custGeom>
            <a:avLst/>
            <a:gdLst>
              <a:gd name="connsiteX0" fmla="*/ 3924300 w 3924300"/>
              <a:gd name="connsiteY0" fmla="*/ 628749 h 628749"/>
              <a:gd name="connsiteX1" fmla="*/ 1714500 w 3924300"/>
              <a:gd name="connsiteY1" fmla="*/ 99 h 628749"/>
              <a:gd name="connsiteX2" fmla="*/ 0 w 3924300"/>
              <a:gd name="connsiteY2" fmla="*/ 590649 h 628749"/>
            </a:gdLst>
            <a:ahLst/>
            <a:cxnLst>
              <a:cxn ang="0">
                <a:pos x="connsiteX0" y="connsiteY0"/>
              </a:cxn>
              <a:cxn ang="0">
                <a:pos x="connsiteX1" y="connsiteY1"/>
              </a:cxn>
              <a:cxn ang="0">
                <a:pos x="connsiteX2" y="connsiteY2"/>
              </a:cxn>
            </a:cxnLst>
            <a:rect l="l" t="t" r="r" b="b"/>
            <a:pathLst>
              <a:path w="3924300" h="628749">
                <a:moveTo>
                  <a:pt x="3924300" y="628749"/>
                </a:moveTo>
                <a:cubicBezTo>
                  <a:pt x="3146425" y="317599"/>
                  <a:pt x="2368550" y="6449"/>
                  <a:pt x="1714500" y="99"/>
                </a:cubicBezTo>
                <a:cubicBezTo>
                  <a:pt x="1060450" y="-6251"/>
                  <a:pt x="530225" y="292199"/>
                  <a:pt x="0" y="590649"/>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文字方塊 61"/>
          <p:cNvSpPr txBox="1"/>
          <p:nvPr/>
        </p:nvSpPr>
        <p:spPr>
          <a:xfrm>
            <a:off x="3207545" y="2919407"/>
            <a:ext cx="957260" cy="523220"/>
          </a:xfrm>
          <a:prstGeom prst="rect">
            <a:avLst/>
          </a:prstGeom>
          <a:noFill/>
        </p:spPr>
        <p:txBody>
          <a:bodyPr wrap="square" rtlCol="0">
            <a:spAutoFit/>
          </a:bodyPr>
          <a:lstStyle/>
          <a:p>
            <a:pPr algn="ctr"/>
            <a:r>
              <a:rPr lang="en-US" altLang="zh-TW" sz="2800" dirty="0">
                <a:solidFill>
                  <a:srgbClr val="0000FF"/>
                </a:solidFill>
              </a:rPr>
              <a:t>copy</a:t>
            </a:r>
            <a:endParaRPr lang="zh-TW" altLang="en-US" sz="2800" dirty="0">
              <a:solidFill>
                <a:srgbClr val="0000FF"/>
              </a:solidFill>
            </a:endParaRPr>
          </a:p>
        </p:txBody>
      </p:sp>
      <p:sp>
        <p:nvSpPr>
          <p:cNvPr id="3" name="文字方塊 2"/>
          <p:cNvSpPr txBox="1"/>
          <p:nvPr/>
        </p:nvSpPr>
        <p:spPr>
          <a:xfrm>
            <a:off x="7315200" y="5592450"/>
            <a:ext cx="381000" cy="523220"/>
          </a:xfrm>
          <a:prstGeom prst="rect">
            <a:avLst/>
          </a:prstGeom>
          <a:noFill/>
        </p:spPr>
        <p:txBody>
          <a:bodyPr wrap="square" rtlCol="0">
            <a:spAutoFit/>
          </a:bodyPr>
          <a:lstStyle/>
          <a:p>
            <a:r>
              <a:rPr lang="en-US" altLang="zh-TW" sz="2800" dirty="0"/>
              <a:t>x</a:t>
            </a:r>
            <a:endParaRPr lang="zh-TW" altLang="en-US" sz="2800" dirty="0"/>
          </a:p>
        </p:txBody>
      </p:sp>
      <p:sp>
        <p:nvSpPr>
          <p:cNvPr id="6" name="文字方塊 5"/>
          <p:cNvSpPr txBox="1"/>
          <p:nvPr/>
        </p:nvSpPr>
        <p:spPr>
          <a:xfrm>
            <a:off x="5300662" y="5116683"/>
            <a:ext cx="642010" cy="523220"/>
          </a:xfrm>
          <a:prstGeom prst="rect">
            <a:avLst/>
          </a:prstGeom>
          <a:noFill/>
        </p:spPr>
        <p:txBody>
          <a:bodyPr wrap="square" rtlCol="0">
            <a:spAutoFit/>
          </a:bodyPr>
          <a:lstStyle/>
          <a:p>
            <a:pPr algn="ctr"/>
            <a:r>
              <a:rPr lang="en-US" altLang="zh-TW" sz="2800" dirty="0"/>
              <a:t>W</a:t>
            </a:r>
            <a:r>
              <a:rPr lang="en-US" altLang="zh-TW" sz="2800" baseline="-25000" dirty="0"/>
              <a:t>i</a:t>
            </a:r>
            <a:endParaRPr lang="zh-TW" altLang="en-US" sz="2800" baseline="-25000" dirty="0"/>
          </a:p>
        </p:txBody>
      </p:sp>
      <p:sp>
        <p:nvSpPr>
          <p:cNvPr id="43" name="文字方塊 42"/>
          <p:cNvSpPr txBox="1"/>
          <p:nvPr/>
        </p:nvSpPr>
        <p:spPr>
          <a:xfrm>
            <a:off x="5304287" y="3101086"/>
            <a:ext cx="642010" cy="523220"/>
          </a:xfrm>
          <a:prstGeom prst="rect">
            <a:avLst/>
          </a:prstGeom>
          <a:noFill/>
        </p:spPr>
        <p:txBody>
          <a:bodyPr wrap="square" rtlCol="0">
            <a:spAutoFit/>
          </a:bodyPr>
          <a:lstStyle/>
          <a:p>
            <a:pPr algn="ctr"/>
            <a:r>
              <a:rPr lang="en-US" altLang="zh-TW" sz="2800" dirty="0"/>
              <a:t>W</a:t>
            </a:r>
            <a:r>
              <a:rPr lang="en-US" altLang="zh-TW" sz="2800" baseline="-25000" dirty="0"/>
              <a:t>o</a:t>
            </a:r>
            <a:endParaRPr lang="zh-TW" altLang="en-US" sz="2800" baseline="-25000" dirty="0"/>
          </a:p>
        </p:txBody>
      </p:sp>
      <p:sp>
        <p:nvSpPr>
          <p:cNvPr id="51" name="文字方塊 50"/>
          <p:cNvSpPr txBox="1"/>
          <p:nvPr/>
        </p:nvSpPr>
        <p:spPr>
          <a:xfrm>
            <a:off x="3790949" y="4974518"/>
            <a:ext cx="642010" cy="523220"/>
          </a:xfrm>
          <a:prstGeom prst="rect">
            <a:avLst/>
          </a:prstGeom>
          <a:noFill/>
        </p:spPr>
        <p:txBody>
          <a:bodyPr wrap="square" rtlCol="0">
            <a:spAutoFit/>
          </a:bodyPr>
          <a:lstStyle/>
          <a:p>
            <a:pPr algn="ctr"/>
            <a:r>
              <a:rPr lang="en-US" altLang="zh-TW" sz="2800" dirty="0" err="1"/>
              <a:t>W</a:t>
            </a:r>
            <a:r>
              <a:rPr lang="en-US" altLang="zh-TW" sz="2800" baseline="-25000" dirty="0" err="1"/>
              <a:t>h</a:t>
            </a:r>
            <a:endParaRPr lang="zh-TW" altLang="en-US" sz="2800" baseline="-25000" dirty="0"/>
          </a:p>
        </p:txBody>
      </p:sp>
      <p:sp>
        <p:nvSpPr>
          <p:cNvPr id="57" name="文字方塊 56"/>
          <p:cNvSpPr txBox="1"/>
          <p:nvPr/>
        </p:nvSpPr>
        <p:spPr>
          <a:xfrm>
            <a:off x="6266931" y="4608724"/>
            <a:ext cx="1700210" cy="523220"/>
          </a:xfrm>
          <a:prstGeom prst="rect">
            <a:avLst/>
          </a:prstGeom>
          <a:noFill/>
        </p:spPr>
        <p:txBody>
          <a:bodyPr wrap="square" rtlCol="0">
            <a:spAutoFit/>
          </a:bodyPr>
          <a:lstStyle/>
          <a:p>
            <a:pPr algn="ctr"/>
            <a:r>
              <a:rPr lang="en-US" altLang="zh-TW" sz="2800" dirty="0" err="1"/>
              <a:t>W</a:t>
            </a:r>
            <a:r>
              <a:rPr lang="en-US" altLang="zh-TW" sz="2800" baseline="-25000" dirty="0" err="1"/>
              <a:t>i</a:t>
            </a:r>
            <a:r>
              <a:rPr lang="en-US" altLang="zh-TW" sz="2800" dirty="0" err="1"/>
              <a:t>x+W</a:t>
            </a:r>
            <a:r>
              <a:rPr lang="en-US" altLang="zh-TW" sz="2800" baseline="-25000" dirty="0" err="1"/>
              <a:t>h</a:t>
            </a:r>
            <a:r>
              <a:rPr lang="en-US" altLang="zh-TW" sz="2800" dirty="0" err="1"/>
              <a:t>h</a:t>
            </a:r>
            <a:endParaRPr lang="zh-TW" altLang="en-US" sz="2800" dirty="0"/>
          </a:p>
        </p:txBody>
      </p:sp>
      <p:sp>
        <p:nvSpPr>
          <p:cNvPr id="59" name="文字方塊 58"/>
          <p:cNvSpPr txBox="1"/>
          <p:nvPr/>
        </p:nvSpPr>
        <p:spPr>
          <a:xfrm>
            <a:off x="1424167" y="4600095"/>
            <a:ext cx="1302363" cy="523220"/>
          </a:xfrm>
          <a:prstGeom prst="rect">
            <a:avLst/>
          </a:prstGeom>
          <a:noFill/>
        </p:spPr>
        <p:txBody>
          <a:bodyPr wrap="square" rtlCol="0">
            <a:spAutoFit/>
          </a:bodyPr>
          <a:lstStyle/>
          <a:p>
            <a:pPr algn="ctr"/>
            <a:r>
              <a:rPr lang="en-US" altLang="zh-TW" sz="2800" dirty="0"/>
              <a:t>h</a:t>
            </a:r>
            <a:endParaRPr lang="zh-TW" altLang="en-US" sz="2800" dirty="0"/>
          </a:p>
        </p:txBody>
      </p:sp>
      <p:sp>
        <p:nvSpPr>
          <p:cNvPr id="60" name="矩形 59"/>
          <p:cNvSpPr/>
          <p:nvPr/>
        </p:nvSpPr>
        <p:spPr>
          <a:xfrm>
            <a:off x="4857750" y="6191579"/>
            <a:ext cx="342900" cy="3429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65" name="矩形 64"/>
          <p:cNvSpPr/>
          <p:nvPr/>
        </p:nvSpPr>
        <p:spPr>
          <a:xfrm>
            <a:off x="5572125" y="6191579"/>
            <a:ext cx="342900" cy="3429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66" name="矩形 65"/>
          <p:cNvSpPr/>
          <p:nvPr/>
        </p:nvSpPr>
        <p:spPr>
          <a:xfrm>
            <a:off x="6266931" y="6191579"/>
            <a:ext cx="342900" cy="3429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67" name="文字方塊 66"/>
          <p:cNvSpPr txBox="1"/>
          <p:nvPr/>
        </p:nvSpPr>
        <p:spPr>
          <a:xfrm>
            <a:off x="6279573" y="3456991"/>
            <a:ext cx="2452254" cy="523220"/>
          </a:xfrm>
          <a:prstGeom prst="rect">
            <a:avLst/>
          </a:prstGeom>
          <a:noFill/>
        </p:spPr>
        <p:txBody>
          <a:bodyPr wrap="square" rtlCol="0">
            <a:spAutoFit/>
          </a:bodyPr>
          <a:lstStyle/>
          <a:p>
            <a:pPr algn="ctr"/>
            <a:r>
              <a:rPr lang="en-US" altLang="zh-TW" sz="2800" dirty="0"/>
              <a:t>a=</a:t>
            </a:r>
            <a:r>
              <a:rPr lang="el-GR" altLang="zh-TW" sz="2800" dirty="0"/>
              <a:t>σ</a:t>
            </a:r>
            <a:r>
              <a:rPr lang="en-US" altLang="zh-TW" sz="2800" dirty="0"/>
              <a:t>(</a:t>
            </a:r>
            <a:r>
              <a:rPr lang="en-US" altLang="zh-TW" sz="2800" dirty="0" err="1"/>
              <a:t>W</a:t>
            </a:r>
            <a:r>
              <a:rPr lang="en-US" altLang="zh-TW" sz="2800" baseline="-25000" dirty="0" err="1"/>
              <a:t>i</a:t>
            </a:r>
            <a:r>
              <a:rPr lang="en-US" altLang="zh-TW" sz="2800" dirty="0" err="1"/>
              <a:t>x+W</a:t>
            </a:r>
            <a:r>
              <a:rPr lang="en-US" altLang="zh-TW" sz="2800" baseline="-25000" dirty="0" err="1"/>
              <a:t>h</a:t>
            </a:r>
            <a:r>
              <a:rPr lang="en-US" altLang="zh-TW" sz="2800" dirty="0" err="1"/>
              <a:t>h</a:t>
            </a:r>
            <a:r>
              <a:rPr lang="en-US" altLang="zh-TW" sz="2800" dirty="0"/>
              <a:t>)</a:t>
            </a:r>
            <a:endParaRPr lang="zh-TW" altLang="en-US" sz="2800" dirty="0"/>
          </a:p>
        </p:txBody>
      </p:sp>
      <p:sp>
        <p:nvSpPr>
          <p:cNvPr id="68" name="文字方塊 67"/>
          <p:cNvSpPr txBox="1"/>
          <p:nvPr/>
        </p:nvSpPr>
        <p:spPr>
          <a:xfrm>
            <a:off x="6278534" y="2630122"/>
            <a:ext cx="949036" cy="523220"/>
          </a:xfrm>
          <a:prstGeom prst="rect">
            <a:avLst/>
          </a:prstGeom>
          <a:noFill/>
        </p:spPr>
        <p:txBody>
          <a:bodyPr wrap="square" rtlCol="0">
            <a:spAutoFit/>
          </a:bodyPr>
          <a:lstStyle/>
          <a:p>
            <a:pPr algn="ctr"/>
            <a:r>
              <a:rPr lang="en-US" altLang="zh-TW" sz="2800" dirty="0" err="1"/>
              <a:t>W</a:t>
            </a:r>
            <a:r>
              <a:rPr lang="en-US" altLang="zh-TW" sz="2800" baseline="-25000" dirty="0" err="1"/>
              <a:t>o</a:t>
            </a:r>
            <a:r>
              <a:rPr lang="en-US" altLang="zh-TW" sz="2800" dirty="0" err="1"/>
              <a:t>a</a:t>
            </a:r>
            <a:endParaRPr lang="zh-TW" altLang="en-US" sz="2800" dirty="0"/>
          </a:p>
        </p:txBody>
      </p:sp>
      <p:sp>
        <p:nvSpPr>
          <p:cNvPr id="69" name="文字方塊 68"/>
          <p:cNvSpPr txBox="1"/>
          <p:nvPr/>
        </p:nvSpPr>
        <p:spPr>
          <a:xfrm>
            <a:off x="6565672" y="1397028"/>
            <a:ext cx="2497323" cy="523220"/>
          </a:xfrm>
          <a:prstGeom prst="rect">
            <a:avLst/>
          </a:prstGeom>
          <a:noFill/>
        </p:spPr>
        <p:txBody>
          <a:bodyPr wrap="square" rtlCol="0">
            <a:spAutoFit/>
          </a:bodyPr>
          <a:lstStyle/>
          <a:p>
            <a:pPr algn="ctr"/>
            <a:r>
              <a:rPr lang="en-US" altLang="zh-TW" sz="2800" dirty="0"/>
              <a:t>y=</a:t>
            </a:r>
            <a:r>
              <a:rPr lang="en-US" altLang="zh-TW" sz="2800" dirty="0" err="1"/>
              <a:t>Softmax</a:t>
            </a:r>
            <a:r>
              <a:rPr lang="en-US" altLang="zh-TW" sz="2800" dirty="0"/>
              <a:t>(</a:t>
            </a:r>
            <a:r>
              <a:rPr lang="en-US" altLang="zh-TW" sz="2800" dirty="0" err="1"/>
              <a:t>W</a:t>
            </a:r>
            <a:r>
              <a:rPr lang="en-US" altLang="zh-TW" sz="2800" baseline="-25000" dirty="0" err="1"/>
              <a:t>o</a:t>
            </a:r>
            <a:r>
              <a:rPr lang="en-US" altLang="zh-TW" sz="2800" dirty="0" err="1"/>
              <a:t>a</a:t>
            </a:r>
            <a:r>
              <a:rPr lang="en-US" altLang="zh-TW" sz="2800" dirty="0"/>
              <a:t>)</a:t>
            </a:r>
            <a:endParaRPr lang="zh-TW" altLang="en-US" sz="2800" dirty="0"/>
          </a:p>
        </p:txBody>
      </p:sp>
      <p:cxnSp>
        <p:nvCxnSpPr>
          <p:cNvPr id="9" name="直線接點 8"/>
          <p:cNvCxnSpPr/>
          <p:nvPr/>
        </p:nvCxnSpPr>
        <p:spPr>
          <a:xfrm>
            <a:off x="1774690" y="4646399"/>
            <a:ext cx="591741" cy="4674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文字方塊 69"/>
          <p:cNvSpPr txBox="1"/>
          <p:nvPr/>
        </p:nvSpPr>
        <p:spPr>
          <a:xfrm>
            <a:off x="1813537" y="4974518"/>
            <a:ext cx="501963" cy="523220"/>
          </a:xfrm>
          <a:prstGeom prst="rect">
            <a:avLst/>
          </a:prstGeom>
          <a:noFill/>
        </p:spPr>
        <p:txBody>
          <a:bodyPr wrap="square" rtlCol="0">
            <a:spAutoFit/>
          </a:bodyPr>
          <a:lstStyle/>
          <a:p>
            <a:pPr algn="ctr"/>
            <a:r>
              <a:rPr lang="en-US" altLang="zh-TW" sz="2800" dirty="0"/>
              <a:t>a</a:t>
            </a:r>
            <a:endParaRPr lang="zh-TW" altLang="en-US" sz="2800" dirty="0"/>
          </a:p>
        </p:txBody>
      </p:sp>
      <p:grpSp>
        <p:nvGrpSpPr>
          <p:cNvPr id="49" name="Group 48"/>
          <p:cNvGrpSpPr/>
          <p:nvPr/>
        </p:nvGrpSpPr>
        <p:grpSpPr>
          <a:xfrm>
            <a:off x="8655314" y="6263629"/>
            <a:ext cx="417249" cy="575481"/>
            <a:chOff x="7517647" y="4843947"/>
            <a:chExt cx="1485900" cy="1908068"/>
          </a:xfrm>
        </p:grpSpPr>
        <p:pic>
          <p:nvPicPr>
            <p:cNvPr id="52"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71626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43" grpId="0"/>
      <p:bldP spid="51" grpId="0"/>
      <p:bldP spid="57" grpId="0"/>
      <p:bldP spid="59" grpId="0"/>
      <p:bldP spid="67" grpId="0"/>
      <p:bldP spid="68" grpId="0"/>
      <p:bldP spid="69" grpId="0"/>
      <p:bldP spid="7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6823" y="1819843"/>
            <a:ext cx="9145176" cy="2590800"/>
          </a:xfrm>
        </p:spPr>
        <p:txBody>
          <a:bodyPr/>
          <a:lstStyle/>
          <a:p>
            <a:pPr algn="ctr"/>
            <a:r>
              <a:rPr lang="en-US" altLang="en-US" sz="2800" b="1" dirty="0">
                <a:solidFill>
                  <a:srgbClr val="0033CC"/>
                </a:solidFill>
                <a:latin typeface="+mn-lt"/>
              </a:rPr>
              <a:t>Part IV: Neural Networks with Memory:</a:t>
            </a:r>
            <a:br>
              <a:rPr lang="en-US" altLang="en-US" sz="2800" b="1" dirty="0">
                <a:solidFill>
                  <a:srgbClr val="0033CC"/>
                </a:solidFill>
                <a:latin typeface="+mn-lt"/>
              </a:rPr>
            </a:br>
            <a:r>
              <a:rPr lang="en-US" altLang="en-US" sz="1800" b="1" dirty="0">
                <a:solidFill>
                  <a:srgbClr val="0033CC"/>
                </a:solidFill>
                <a:latin typeface="+mn-lt"/>
              </a:rPr>
              <a:t>Recurrent Neural Networks and LSTM Networks</a:t>
            </a:r>
            <a:br>
              <a:rPr lang="en-US" altLang="en-US" sz="3600" b="1" dirty="0">
                <a:solidFill>
                  <a:srgbClr val="0033CC"/>
                </a:solidFill>
                <a:latin typeface="+mn-lt"/>
              </a:rPr>
            </a:br>
            <a:br>
              <a:rPr lang="en-US" altLang="en-US" sz="1200" b="1" dirty="0">
                <a:solidFill>
                  <a:srgbClr val="0033CC"/>
                </a:solidFill>
              </a:rPr>
            </a:br>
            <a:r>
              <a:rPr lang="en-US" altLang="en-US" sz="1600" b="1" dirty="0">
                <a:solidFill>
                  <a:schemeClr val="tx1"/>
                </a:solidFill>
              </a:rPr>
              <a:t>lectures from the course:</a:t>
            </a:r>
            <a:br>
              <a:rPr lang="en-US" altLang="en-US" sz="1800" b="1" dirty="0">
                <a:solidFill>
                  <a:schemeClr val="tx1"/>
                </a:solidFill>
              </a:rPr>
            </a:br>
            <a:r>
              <a:rPr lang="en-US" altLang="en-US" sz="1800" b="1" dirty="0">
                <a:solidFill>
                  <a:schemeClr val="tx1"/>
                </a:solidFill>
              </a:rPr>
              <a:t> </a:t>
            </a:r>
            <a:br>
              <a:rPr lang="en-US" altLang="en-US" sz="1800" b="1" dirty="0">
                <a:solidFill>
                  <a:schemeClr val="tx1"/>
                </a:solidFill>
              </a:rPr>
            </a:br>
            <a:r>
              <a:rPr lang="en-US" altLang="en-US" sz="2400" b="1" dirty="0">
                <a:solidFill>
                  <a:srgbClr val="800000"/>
                </a:solidFill>
              </a:rPr>
              <a:t>TIES4910</a:t>
            </a:r>
            <a:r>
              <a:rPr lang="en-US" altLang="en-US" sz="2400" b="1" dirty="0">
                <a:solidFill>
                  <a:schemeClr val="tx1"/>
                </a:solidFill>
              </a:rPr>
              <a:t>: </a:t>
            </a:r>
            <a:r>
              <a:rPr lang="en-US" altLang="en-US" sz="2400" b="1" dirty="0">
                <a:solidFill>
                  <a:srgbClr val="0033CC"/>
                </a:solidFill>
                <a:hlinkClick r:id="rId3"/>
              </a:rPr>
              <a:t>Deep Learning for Cognitive Computing</a:t>
            </a:r>
            <a:br>
              <a:rPr lang="en-US" altLang="en-US" sz="1400" b="1" dirty="0">
                <a:solidFill>
                  <a:schemeClr val="tx1"/>
                </a:solidFill>
              </a:rPr>
            </a:br>
            <a:endParaRPr lang="en-US" altLang="en-US" sz="2400" b="1" dirty="0">
              <a:solidFill>
                <a:srgbClr val="845F3A"/>
              </a:solidFill>
            </a:endParaRPr>
          </a:p>
        </p:txBody>
      </p:sp>
      <p:sp>
        <p:nvSpPr>
          <p:cNvPr id="7" name="Rectangle 3"/>
          <p:cNvSpPr>
            <a:spLocks noGrp="1" noChangeArrowheads="1"/>
          </p:cNvSpPr>
          <p:nvPr>
            <p:ph type="subTitle" idx="1"/>
          </p:nvPr>
        </p:nvSpPr>
        <p:spPr>
          <a:xfrm>
            <a:off x="323850" y="4395241"/>
            <a:ext cx="8458200" cy="1938338"/>
          </a:xfrm>
        </p:spPr>
        <p:txBody>
          <a:bodyPr>
            <a:normAutofit/>
          </a:bodyPr>
          <a:lstStyle/>
          <a:p>
            <a:pPr>
              <a:buFont typeface="Monotype Sorts" charset="0"/>
              <a:buNone/>
            </a:pPr>
            <a:r>
              <a:rPr lang="en-US" altLang="en-US" sz="2800" b="1" dirty="0">
                <a:solidFill>
                  <a:srgbClr val="800000"/>
                </a:solidFill>
              </a:rPr>
              <a:t>Vagan Terziyan</a:t>
            </a:r>
          </a:p>
          <a:p>
            <a:pPr>
              <a:buFont typeface="Monotype Sorts" charset="0"/>
              <a:buNone/>
            </a:pPr>
            <a:endParaRPr lang="en-US" altLang="en-US" sz="1200" b="1" dirty="0"/>
          </a:p>
          <a:p>
            <a:pPr>
              <a:buFont typeface="Monotype Sorts" charset="0"/>
              <a:buNone/>
            </a:pPr>
            <a:r>
              <a:rPr lang="en-US" altLang="en-US" sz="1600" b="1" dirty="0"/>
              <a:t>Department of Mathematical Information Technology, University of Jyvaskyla</a:t>
            </a:r>
            <a:endParaRPr lang="en-US" altLang="en-US" sz="2400" b="1" dirty="0"/>
          </a:p>
          <a:p>
            <a:pPr>
              <a:buFont typeface="Monotype Sorts" charset="0"/>
              <a:buNone/>
            </a:pPr>
            <a:endParaRPr lang="en-US" altLang="en-US" sz="1000" b="1" dirty="0"/>
          </a:p>
          <a:p>
            <a:pPr>
              <a:buFont typeface="Monotype Sorts" charset="0"/>
              <a:buNone/>
            </a:pPr>
            <a:r>
              <a:rPr lang="en-US" altLang="en-US" sz="1600" b="1" dirty="0">
                <a:latin typeface="Courier New" pitchFamily="49" charset="0"/>
              </a:rPr>
              <a:t>URL:https://ai.it.jyu.fi/vagan</a:t>
            </a:r>
          </a:p>
        </p:txBody>
      </p:sp>
      <p:sp>
        <p:nvSpPr>
          <p:cNvPr id="8" name="WordArt 24"/>
          <p:cNvSpPr>
            <a:spLocks noChangeArrowheads="1" noChangeShapeType="1" noTextEdit="1"/>
          </p:cNvSpPr>
          <p:nvPr/>
        </p:nvSpPr>
        <p:spPr bwMode="auto">
          <a:xfrm>
            <a:off x="7573627" y="4217278"/>
            <a:ext cx="1287462" cy="314325"/>
          </a:xfrm>
          <a:prstGeom prst="rect">
            <a:avLst/>
          </a:prstGeom>
        </p:spPr>
        <p:txBody>
          <a:bodyPr wrap="none" fromWordArt="1">
            <a:prstTxWarp prst="textPlain">
              <a:avLst>
                <a:gd name="adj" fmla="val 50000"/>
              </a:avLst>
            </a:prstTxWarp>
          </a:bodyPr>
          <a:lstStyle/>
          <a:p>
            <a:pPr algn="ctr"/>
            <a:r>
              <a:rPr lang="en-US" sz="3600" i="0" kern="10" dirty="0">
                <a:ln w="19050">
                  <a:solidFill>
                    <a:srgbClr val="99CCFF"/>
                  </a:solidFill>
                  <a:round/>
                  <a:headEnd/>
                  <a:tailEnd/>
                </a:ln>
                <a:solidFill>
                  <a:srgbClr val="0066CC"/>
                </a:solidFill>
                <a:effectLst>
                  <a:outerShdw dist="35921" dir="2700000" algn="ctr" rotWithShape="0">
                    <a:srgbClr val="990000"/>
                  </a:outerShdw>
                </a:effectLst>
                <a:latin typeface="Impact"/>
              </a:rPr>
              <a:t>Fall 2017</a:t>
            </a:r>
          </a:p>
        </p:txBody>
      </p:sp>
      <p:pic>
        <p:nvPicPr>
          <p:cNvPr id="9"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5863" y="6487055"/>
            <a:ext cx="138588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6824" y="118407"/>
            <a:ext cx="9145176" cy="1681458"/>
            <a:chOff x="0" y="68240"/>
            <a:chExt cx="9145176" cy="1681458"/>
          </a:xfrm>
        </p:grpSpPr>
        <p:pic>
          <p:nvPicPr>
            <p:cNvPr id="11" name="Pictur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5732663" y="329655"/>
              <a:ext cx="1334031" cy="1120243"/>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8240"/>
              <a:ext cx="4283968" cy="1681458"/>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2798" y="68240"/>
              <a:ext cx="1665362" cy="166536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8928" y="71527"/>
              <a:ext cx="2276248" cy="1661661"/>
            </a:xfrm>
            <a:prstGeom prst="rect">
              <a:avLst/>
            </a:prstGeom>
          </p:spPr>
        </p:pic>
      </p:grpSp>
    </p:spTree>
    <p:extLst>
      <p:ext uri="{BB962C8B-B14F-4D97-AF65-F5344CB8AC3E}">
        <p14:creationId xmlns:p14="http://schemas.microsoft.com/office/powerpoint/2010/main" val="2948613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Recurrent Neural Network (RNN)</a:t>
            </a:r>
            <a:endParaRPr lang="zh-TW" altLang="en-US" dirty="0"/>
          </a:p>
        </p:txBody>
      </p:sp>
      <p:sp>
        <p:nvSpPr>
          <p:cNvPr id="4" name="矩形 3"/>
          <p:cNvSpPr/>
          <p:nvPr/>
        </p:nvSpPr>
        <p:spPr>
          <a:xfrm>
            <a:off x="4657725" y="6023371"/>
            <a:ext cx="3448050" cy="670352"/>
          </a:xfrm>
          <a:prstGeom prst="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5" name="矩形 4"/>
          <p:cNvSpPr/>
          <p:nvPr/>
        </p:nvSpPr>
        <p:spPr>
          <a:xfrm>
            <a:off x="4676775" y="3954777"/>
            <a:ext cx="3362325" cy="709618"/>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矩形 7"/>
          <p:cNvSpPr/>
          <p:nvPr/>
        </p:nvSpPr>
        <p:spPr>
          <a:xfrm>
            <a:off x="519114" y="3989839"/>
            <a:ext cx="3271835" cy="6745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2" name="橢圓 11"/>
          <p:cNvSpPr/>
          <p:nvPr/>
        </p:nvSpPr>
        <p:spPr>
          <a:xfrm>
            <a:off x="4781550" y="4042886"/>
            <a:ext cx="495300" cy="4953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14" name="橢圓 13"/>
          <p:cNvSpPr/>
          <p:nvPr/>
        </p:nvSpPr>
        <p:spPr>
          <a:xfrm>
            <a:off x="5486400" y="4042886"/>
            <a:ext cx="495300" cy="4953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15" name="橢圓 14"/>
          <p:cNvSpPr/>
          <p:nvPr/>
        </p:nvSpPr>
        <p:spPr>
          <a:xfrm>
            <a:off x="6191250" y="4042886"/>
            <a:ext cx="495300" cy="4953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13" name="流程圖: 磁碟 12"/>
          <p:cNvSpPr/>
          <p:nvPr/>
        </p:nvSpPr>
        <p:spPr>
          <a:xfrm>
            <a:off x="800100" y="4056846"/>
            <a:ext cx="495300" cy="49530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7" name="流程圖: 磁碟 16"/>
          <p:cNvSpPr/>
          <p:nvPr/>
        </p:nvSpPr>
        <p:spPr>
          <a:xfrm>
            <a:off x="1476375" y="4075896"/>
            <a:ext cx="495300" cy="49530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8" name="流程圖: 磁碟 17"/>
          <p:cNvSpPr/>
          <p:nvPr/>
        </p:nvSpPr>
        <p:spPr>
          <a:xfrm>
            <a:off x="2143125" y="4075896"/>
            <a:ext cx="495300" cy="49530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6" name="文字方塊 15"/>
          <p:cNvSpPr txBox="1"/>
          <p:nvPr/>
        </p:nvSpPr>
        <p:spPr>
          <a:xfrm>
            <a:off x="7029450" y="3994929"/>
            <a:ext cx="1333500" cy="523220"/>
          </a:xfrm>
          <a:prstGeom prst="rect">
            <a:avLst/>
          </a:prstGeom>
          <a:noFill/>
        </p:spPr>
        <p:txBody>
          <a:bodyPr wrap="square" rtlCol="0">
            <a:spAutoFit/>
          </a:bodyPr>
          <a:lstStyle/>
          <a:p>
            <a:r>
              <a:rPr lang="en-US" altLang="zh-TW" sz="2800" b="1" dirty="0"/>
              <a:t>……</a:t>
            </a:r>
            <a:endParaRPr lang="zh-TW" altLang="en-US" sz="2800" b="1" dirty="0"/>
          </a:p>
        </p:txBody>
      </p:sp>
      <p:sp>
        <p:nvSpPr>
          <p:cNvPr id="20" name="文字方塊 19"/>
          <p:cNvSpPr txBox="1"/>
          <p:nvPr/>
        </p:nvSpPr>
        <p:spPr>
          <a:xfrm>
            <a:off x="2752725" y="4042886"/>
            <a:ext cx="1333500" cy="523220"/>
          </a:xfrm>
          <a:prstGeom prst="rect">
            <a:avLst/>
          </a:prstGeom>
          <a:noFill/>
        </p:spPr>
        <p:txBody>
          <a:bodyPr wrap="square" rtlCol="0">
            <a:spAutoFit/>
          </a:bodyPr>
          <a:lstStyle/>
          <a:p>
            <a:r>
              <a:rPr lang="en-US" altLang="zh-TW" sz="2800" b="1" dirty="0"/>
              <a:t>……</a:t>
            </a:r>
            <a:endParaRPr lang="zh-TW" altLang="en-US" sz="2800" b="1" dirty="0"/>
          </a:p>
        </p:txBody>
      </p:sp>
      <p:sp>
        <p:nvSpPr>
          <p:cNvPr id="19" name="向上箭號 18"/>
          <p:cNvSpPr/>
          <p:nvPr/>
        </p:nvSpPr>
        <p:spPr>
          <a:xfrm>
            <a:off x="5710237" y="4756403"/>
            <a:ext cx="704850" cy="1097657"/>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5" name="文字方塊 24"/>
          <p:cNvSpPr txBox="1"/>
          <p:nvPr/>
        </p:nvSpPr>
        <p:spPr>
          <a:xfrm>
            <a:off x="7172325" y="6070665"/>
            <a:ext cx="1333500" cy="523220"/>
          </a:xfrm>
          <a:prstGeom prst="rect">
            <a:avLst/>
          </a:prstGeom>
          <a:noFill/>
        </p:spPr>
        <p:txBody>
          <a:bodyPr wrap="square" rtlCol="0">
            <a:spAutoFit/>
          </a:bodyPr>
          <a:lstStyle/>
          <a:p>
            <a:r>
              <a:rPr lang="en-US" altLang="zh-TW" sz="2800" b="1" dirty="0"/>
              <a:t>……</a:t>
            </a:r>
            <a:endParaRPr lang="zh-TW" altLang="en-US" sz="2800" b="1" dirty="0"/>
          </a:p>
        </p:txBody>
      </p:sp>
      <p:sp>
        <p:nvSpPr>
          <p:cNvPr id="44" name="矩形 43"/>
          <p:cNvSpPr/>
          <p:nvPr/>
        </p:nvSpPr>
        <p:spPr>
          <a:xfrm>
            <a:off x="4681538" y="1932350"/>
            <a:ext cx="3362325" cy="70961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45" name="橢圓 44"/>
          <p:cNvSpPr/>
          <p:nvPr/>
        </p:nvSpPr>
        <p:spPr>
          <a:xfrm>
            <a:off x="4786313" y="2020459"/>
            <a:ext cx="495300" cy="4953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46" name="橢圓 45"/>
          <p:cNvSpPr/>
          <p:nvPr/>
        </p:nvSpPr>
        <p:spPr>
          <a:xfrm>
            <a:off x="5491163" y="2020459"/>
            <a:ext cx="495300" cy="4953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47" name="橢圓 46"/>
          <p:cNvSpPr/>
          <p:nvPr/>
        </p:nvSpPr>
        <p:spPr>
          <a:xfrm>
            <a:off x="6196013" y="2020459"/>
            <a:ext cx="495300" cy="4953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48" name="文字方塊 47"/>
          <p:cNvSpPr txBox="1"/>
          <p:nvPr/>
        </p:nvSpPr>
        <p:spPr>
          <a:xfrm>
            <a:off x="7034213" y="1972502"/>
            <a:ext cx="1333500" cy="523220"/>
          </a:xfrm>
          <a:prstGeom prst="rect">
            <a:avLst/>
          </a:prstGeom>
          <a:noFill/>
        </p:spPr>
        <p:txBody>
          <a:bodyPr wrap="square" rtlCol="0">
            <a:spAutoFit/>
          </a:bodyPr>
          <a:lstStyle/>
          <a:p>
            <a:r>
              <a:rPr lang="en-US" altLang="zh-TW" sz="2800" b="1" dirty="0"/>
              <a:t>……</a:t>
            </a:r>
            <a:endParaRPr lang="zh-TW" altLang="en-US" sz="2800" b="1" dirty="0"/>
          </a:p>
        </p:txBody>
      </p:sp>
      <p:sp>
        <p:nvSpPr>
          <p:cNvPr id="22" name="文字方塊 21"/>
          <p:cNvSpPr txBox="1"/>
          <p:nvPr/>
        </p:nvSpPr>
        <p:spPr>
          <a:xfrm>
            <a:off x="435768" y="1830684"/>
            <a:ext cx="3759996" cy="1384995"/>
          </a:xfrm>
          <a:prstGeom prst="rect">
            <a:avLst/>
          </a:prstGeom>
          <a:noFill/>
        </p:spPr>
        <p:txBody>
          <a:bodyPr wrap="square" rtlCol="0">
            <a:spAutoFit/>
          </a:bodyPr>
          <a:lstStyle/>
          <a:p>
            <a:r>
              <a:rPr lang="en-US" altLang="zh-TW" sz="2800" dirty="0"/>
              <a:t>The output of neurons are stored in the memory cells.</a:t>
            </a:r>
            <a:endParaRPr lang="zh-TW" altLang="en-US" sz="2800" dirty="0"/>
          </a:p>
        </p:txBody>
      </p:sp>
      <p:sp>
        <p:nvSpPr>
          <p:cNvPr id="50" name="向上箭號 49"/>
          <p:cNvSpPr/>
          <p:nvPr/>
        </p:nvSpPr>
        <p:spPr>
          <a:xfrm>
            <a:off x="5710237" y="2754210"/>
            <a:ext cx="704850" cy="1102075"/>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53" name="直線單箭頭接點 52"/>
          <p:cNvCxnSpPr/>
          <p:nvPr/>
        </p:nvCxnSpPr>
        <p:spPr>
          <a:xfrm flipV="1">
            <a:off x="5033963" y="1618852"/>
            <a:ext cx="0" cy="4560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p:nvPr/>
        </p:nvCxnSpPr>
        <p:spPr>
          <a:xfrm flipV="1">
            <a:off x="5734051" y="1602515"/>
            <a:ext cx="0" cy="4560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p:cNvCxnSpPr/>
          <p:nvPr/>
        </p:nvCxnSpPr>
        <p:spPr>
          <a:xfrm flipV="1">
            <a:off x="6443663" y="1602515"/>
            <a:ext cx="0" cy="4560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弧形箭號 (上彎) 53"/>
          <p:cNvSpPr/>
          <p:nvPr/>
        </p:nvSpPr>
        <p:spPr>
          <a:xfrm>
            <a:off x="2809874" y="4664995"/>
            <a:ext cx="2733675" cy="966992"/>
          </a:xfrm>
          <a:prstGeom prst="curved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solidFill>
                <a:schemeClr val="tx1"/>
              </a:solidFill>
            </a:endParaRPr>
          </a:p>
        </p:txBody>
      </p:sp>
      <p:sp>
        <p:nvSpPr>
          <p:cNvPr id="61" name="手繪多邊形 60"/>
          <p:cNvSpPr/>
          <p:nvPr/>
        </p:nvSpPr>
        <p:spPr>
          <a:xfrm>
            <a:off x="1047750" y="3447951"/>
            <a:ext cx="3924300" cy="628749"/>
          </a:xfrm>
          <a:custGeom>
            <a:avLst/>
            <a:gdLst>
              <a:gd name="connsiteX0" fmla="*/ 3924300 w 3924300"/>
              <a:gd name="connsiteY0" fmla="*/ 628749 h 628749"/>
              <a:gd name="connsiteX1" fmla="*/ 1714500 w 3924300"/>
              <a:gd name="connsiteY1" fmla="*/ 99 h 628749"/>
              <a:gd name="connsiteX2" fmla="*/ 0 w 3924300"/>
              <a:gd name="connsiteY2" fmla="*/ 590649 h 628749"/>
            </a:gdLst>
            <a:ahLst/>
            <a:cxnLst>
              <a:cxn ang="0">
                <a:pos x="connsiteX0" y="connsiteY0"/>
              </a:cxn>
              <a:cxn ang="0">
                <a:pos x="connsiteX1" y="connsiteY1"/>
              </a:cxn>
              <a:cxn ang="0">
                <a:pos x="connsiteX2" y="connsiteY2"/>
              </a:cxn>
            </a:cxnLst>
            <a:rect l="l" t="t" r="r" b="b"/>
            <a:pathLst>
              <a:path w="3924300" h="628749">
                <a:moveTo>
                  <a:pt x="3924300" y="628749"/>
                </a:moveTo>
                <a:cubicBezTo>
                  <a:pt x="3146425" y="317599"/>
                  <a:pt x="2368550" y="6449"/>
                  <a:pt x="1714500" y="99"/>
                </a:cubicBezTo>
                <a:cubicBezTo>
                  <a:pt x="1060450" y="-6251"/>
                  <a:pt x="530225" y="292199"/>
                  <a:pt x="0" y="590649"/>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手繪多邊形 62"/>
          <p:cNvSpPr/>
          <p:nvPr/>
        </p:nvSpPr>
        <p:spPr>
          <a:xfrm>
            <a:off x="1724025" y="3447351"/>
            <a:ext cx="3924300" cy="628749"/>
          </a:xfrm>
          <a:custGeom>
            <a:avLst/>
            <a:gdLst>
              <a:gd name="connsiteX0" fmla="*/ 3924300 w 3924300"/>
              <a:gd name="connsiteY0" fmla="*/ 628749 h 628749"/>
              <a:gd name="connsiteX1" fmla="*/ 1714500 w 3924300"/>
              <a:gd name="connsiteY1" fmla="*/ 99 h 628749"/>
              <a:gd name="connsiteX2" fmla="*/ 0 w 3924300"/>
              <a:gd name="connsiteY2" fmla="*/ 590649 h 628749"/>
            </a:gdLst>
            <a:ahLst/>
            <a:cxnLst>
              <a:cxn ang="0">
                <a:pos x="connsiteX0" y="connsiteY0"/>
              </a:cxn>
              <a:cxn ang="0">
                <a:pos x="connsiteX1" y="connsiteY1"/>
              </a:cxn>
              <a:cxn ang="0">
                <a:pos x="connsiteX2" y="connsiteY2"/>
              </a:cxn>
            </a:cxnLst>
            <a:rect l="l" t="t" r="r" b="b"/>
            <a:pathLst>
              <a:path w="3924300" h="628749">
                <a:moveTo>
                  <a:pt x="3924300" y="628749"/>
                </a:moveTo>
                <a:cubicBezTo>
                  <a:pt x="3146425" y="317599"/>
                  <a:pt x="2368550" y="6449"/>
                  <a:pt x="1714500" y="99"/>
                </a:cubicBezTo>
                <a:cubicBezTo>
                  <a:pt x="1060450" y="-6251"/>
                  <a:pt x="530225" y="292199"/>
                  <a:pt x="0" y="590649"/>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手繪多邊形 63"/>
          <p:cNvSpPr/>
          <p:nvPr/>
        </p:nvSpPr>
        <p:spPr>
          <a:xfrm>
            <a:off x="2414585" y="3485677"/>
            <a:ext cx="3924300" cy="628749"/>
          </a:xfrm>
          <a:custGeom>
            <a:avLst/>
            <a:gdLst>
              <a:gd name="connsiteX0" fmla="*/ 3924300 w 3924300"/>
              <a:gd name="connsiteY0" fmla="*/ 628749 h 628749"/>
              <a:gd name="connsiteX1" fmla="*/ 1714500 w 3924300"/>
              <a:gd name="connsiteY1" fmla="*/ 99 h 628749"/>
              <a:gd name="connsiteX2" fmla="*/ 0 w 3924300"/>
              <a:gd name="connsiteY2" fmla="*/ 590649 h 628749"/>
            </a:gdLst>
            <a:ahLst/>
            <a:cxnLst>
              <a:cxn ang="0">
                <a:pos x="connsiteX0" y="connsiteY0"/>
              </a:cxn>
              <a:cxn ang="0">
                <a:pos x="connsiteX1" y="connsiteY1"/>
              </a:cxn>
              <a:cxn ang="0">
                <a:pos x="connsiteX2" y="connsiteY2"/>
              </a:cxn>
            </a:cxnLst>
            <a:rect l="l" t="t" r="r" b="b"/>
            <a:pathLst>
              <a:path w="3924300" h="628749">
                <a:moveTo>
                  <a:pt x="3924300" y="628749"/>
                </a:moveTo>
                <a:cubicBezTo>
                  <a:pt x="3146425" y="317599"/>
                  <a:pt x="2368550" y="6449"/>
                  <a:pt x="1714500" y="99"/>
                </a:cubicBezTo>
                <a:cubicBezTo>
                  <a:pt x="1060450" y="-6251"/>
                  <a:pt x="530225" y="292199"/>
                  <a:pt x="0" y="590649"/>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文字方塊 61"/>
          <p:cNvSpPr txBox="1"/>
          <p:nvPr/>
        </p:nvSpPr>
        <p:spPr>
          <a:xfrm>
            <a:off x="3207545" y="2919407"/>
            <a:ext cx="957260" cy="523220"/>
          </a:xfrm>
          <a:prstGeom prst="rect">
            <a:avLst/>
          </a:prstGeom>
          <a:noFill/>
        </p:spPr>
        <p:txBody>
          <a:bodyPr wrap="square" rtlCol="0">
            <a:spAutoFit/>
          </a:bodyPr>
          <a:lstStyle/>
          <a:p>
            <a:pPr algn="ctr"/>
            <a:r>
              <a:rPr lang="en-US" altLang="zh-TW" sz="2800" dirty="0">
                <a:solidFill>
                  <a:srgbClr val="0000FF"/>
                </a:solidFill>
              </a:rPr>
              <a:t>copy</a:t>
            </a:r>
            <a:endParaRPr lang="zh-TW" altLang="en-US" sz="2800" dirty="0">
              <a:solidFill>
                <a:srgbClr val="0000FF"/>
              </a:solidFill>
            </a:endParaRPr>
          </a:p>
        </p:txBody>
      </p:sp>
      <p:sp>
        <p:nvSpPr>
          <p:cNvPr id="3" name="文字方塊 2"/>
          <p:cNvSpPr txBox="1"/>
          <p:nvPr/>
        </p:nvSpPr>
        <p:spPr>
          <a:xfrm>
            <a:off x="7315200" y="5592450"/>
            <a:ext cx="381000" cy="523220"/>
          </a:xfrm>
          <a:prstGeom prst="rect">
            <a:avLst/>
          </a:prstGeom>
          <a:noFill/>
        </p:spPr>
        <p:txBody>
          <a:bodyPr wrap="square" rtlCol="0">
            <a:spAutoFit/>
          </a:bodyPr>
          <a:lstStyle/>
          <a:p>
            <a:r>
              <a:rPr lang="en-US" altLang="zh-TW" sz="2800" dirty="0"/>
              <a:t>x’</a:t>
            </a:r>
            <a:endParaRPr lang="zh-TW" altLang="en-US" sz="2800" dirty="0"/>
          </a:p>
        </p:txBody>
      </p:sp>
      <p:sp>
        <p:nvSpPr>
          <p:cNvPr id="6" name="文字方塊 5"/>
          <p:cNvSpPr txBox="1"/>
          <p:nvPr/>
        </p:nvSpPr>
        <p:spPr>
          <a:xfrm>
            <a:off x="5300662" y="5116683"/>
            <a:ext cx="642010" cy="523220"/>
          </a:xfrm>
          <a:prstGeom prst="rect">
            <a:avLst/>
          </a:prstGeom>
          <a:noFill/>
        </p:spPr>
        <p:txBody>
          <a:bodyPr wrap="square" rtlCol="0">
            <a:spAutoFit/>
          </a:bodyPr>
          <a:lstStyle/>
          <a:p>
            <a:pPr algn="ctr"/>
            <a:r>
              <a:rPr lang="en-US" altLang="zh-TW" sz="2800" dirty="0"/>
              <a:t>W</a:t>
            </a:r>
            <a:r>
              <a:rPr lang="en-US" altLang="zh-TW" sz="2800" baseline="-25000" dirty="0"/>
              <a:t>i</a:t>
            </a:r>
            <a:endParaRPr lang="zh-TW" altLang="en-US" sz="2800" baseline="-25000" dirty="0"/>
          </a:p>
        </p:txBody>
      </p:sp>
      <p:sp>
        <p:nvSpPr>
          <p:cNvPr id="43" name="文字方塊 42"/>
          <p:cNvSpPr txBox="1"/>
          <p:nvPr/>
        </p:nvSpPr>
        <p:spPr>
          <a:xfrm>
            <a:off x="5304287" y="3101086"/>
            <a:ext cx="642010" cy="523220"/>
          </a:xfrm>
          <a:prstGeom prst="rect">
            <a:avLst/>
          </a:prstGeom>
          <a:noFill/>
        </p:spPr>
        <p:txBody>
          <a:bodyPr wrap="square" rtlCol="0">
            <a:spAutoFit/>
          </a:bodyPr>
          <a:lstStyle/>
          <a:p>
            <a:pPr algn="ctr"/>
            <a:r>
              <a:rPr lang="en-US" altLang="zh-TW" sz="2800" dirty="0"/>
              <a:t>W</a:t>
            </a:r>
            <a:r>
              <a:rPr lang="en-US" altLang="zh-TW" sz="2800" baseline="-25000" dirty="0"/>
              <a:t>o</a:t>
            </a:r>
            <a:endParaRPr lang="zh-TW" altLang="en-US" sz="2800" baseline="-25000" dirty="0"/>
          </a:p>
        </p:txBody>
      </p:sp>
      <p:sp>
        <p:nvSpPr>
          <p:cNvPr id="51" name="文字方塊 50"/>
          <p:cNvSpPr txBox="1"/>
          <p:nvPr/>
        </p:nvSpPr>
        <p:spPr>
          <a:xfrm>
            <a:off x="3790949" y="4974518"/>
            <a:ext cx="642010" cy="523220"/>
          </a:xfrm>
          <a:prstGeom prst="rect">
            <a:avLst/>
          </a:prstGeom>
          <a:noFill/>
        </p:spPr>
        <p:txBody>
          <a:bodyPr wrap="square" rtlCol="0">
            <a:spAutoFit/>
          </a:bodyPr>
          <a:lstStyle/>
          <a:p>
            <a:pPr algn="ctr"/>
            <a:r>
              <a:rPr lang="en-US" altLang="zh-TW" sz="2800" dirty="0" err="1"/>
              <a:t>W</a:t>
            </a:r>
            <a:r>
              <a:rPr lang="en-US" altLang="zh-TW" sz="2800" baseline="-25000" dirty="0" err="1"/>
              <a:t>h</a:t>
            </a:r>
            <a:endParaRPr lang="zh-TW" altLang="en-US" sz="2800" baseline="-25000" dirty="0"/>
          </a:p>
        </p:txBody>
      </p:sp>
      <p:sp>
        <p:nvSpPr>
          <p:cNvPr id="57" name="文字方塊 56"/>
          <p:cNvSpPr txBox="1"/>
          <p:nvPr/>
        </p:nvSpPr>
        <p:spPr>
          <a:xfrm>
            <a:off x="6300985" y="4660044"/>
            <a:ext cx="1700210" cy="523220"/>
          </a:xfrm>
          <a:prstGeom prst="rect">
            <a:avLst/>
          </a:prstGeom>
          <a:noFill/>
        </p:spPr>
        <p:txBody>
          <a:bodyPr wrap="square" rtlCol="0">
            <a:spAutoFit/>
          </a:bodyPr>
          <a:lstStyle/>
          <a:p>
            <a:pPr algn="ctr"/>
            <a:r>
              <a:rPr lang="en-US" altLang="zh-TW" sz="2800" dirty="0" err="1"/>
              <a:t>W</a:t>
            </a:r>
            <a:r>
              <a:rPr lang="en-US" altLang="zh-TW" sz="2800" baseline="-25000" dirty="0" err="1"/>
              <a:t>i</a:t>
            </a:r>
            <a:r>
              <a:rPr lang="en-US" altLang="zh-TW" sz="2800" dirty="0" err="1"/>
              <a:t>x</a:t>
            </a:r>
            <a:r>
              <a:rPr lang="en-US" altLang="zh-TW" sz="2800" dirty="0"/>
              <a:t>’+</a:t>
            </a:r>
            <a:r>
              <a:rPr lang="en-US" altLang="zh-TW" sz="2800" dirty="0" err="1"/>
              <a:t>W</a:t>
            </a:r>
            <a:r>
              <a:rPr lang="en-US" altLang="zh-TW" sz="2800" baseline="-25000" dirty="0" err="1"/>
              <a:t>h</a:t>
            </a:r>
            <a:r>
              <a:rPr lang="en-US" altLang="zh-TW" sz="2800" dirty="0" err="1"/>
              <a:t>a</a:t>
            </a:r>
            <a:endParaRPr lang="zh-TW" altLang="en-US" sz="2800" dirty="0"/>
          </a:p>
        </p:txBody>
      </p:sp>
      <p:sp>
        <p:nvSpPr>
          <p:cNvPr id="59" name="文字方塊 58"/>
          <p:cNvSpPr txBox="1"/>
          <p:nvPr/>
        </p:nvSpPr>
        <p:spPr>
          <a:xfrm>
            <a:off x="1424167" y="4600095"/>
            <a:ext cx="1302363" cy="523220"/>
          </a:xfrm>
          <a:prstGeom prst="rect">
            <a:avLst/>
          </a:prstGeom>
          <a:noFill/>
        </p:spPr>
        <p:txBody>
          <a:bodyPr wrap="square" rtlCol="0">
            <a:spAutoFit/>
          </a:bodyPr>
          <a:lstStyle/>
          <a:p>
            <a:pPr algn="ctr"/>
            <a:r>
              <a:rPr lang="en-US" altLang="zh-TW" sz="2800" dirty="0"/>
              <a:t>h</a:t>
            </a:r>
            <a:endParaRPr lang="zh-TW" altLang="en-US" sz="2800" dirty="0"/>
          </a:p>
        </p:txBody>
      </p:sp>
      <p:sp>
        <p:nvSpPr>
          <p:cNvPr id="60" name="矩形 59"/>
          <p:cNvSpPr/>
          <p:nvPr/>
        </p:nvSpPr>
        <p:spPr>
          <a:xfrm>
            <a:off x="4857750" y="6191579"/>
            <a:ext cx="342900" cy="3429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65" name="矩形 64"/>
          <p:cNvSpPr/>
          <p:nvPr/>
        </p:nvSpPr>
        <p:spPr>
          <a:xfrm>
            <a:off x="5572125" y="6191579"/>
            <a:ext cx="342900" cy="3429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66" name="矩形 65"/>
          <p:cNvSpPr/>
          <p:nvPr/>
        </p:nvSpPr>
        <p:spPr>
          <a:xfrm>
            <a:off x="6266931" y="6191579"/>
            <a:ext cx="342900" cy="3429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67" name="文字方塊 66"/>
          <p:cNvSpPr txBox="1"/>
          <p:nvPr/>
        </p:nvSpPr>
        <p:spPr>
          <a:xfrm>
            <a:off x="6191250" y="3442627"/>
            <a:ext cx="2783423" cy="523220"/>
          </a:xfrm>
          <a:prstGeom prst="rect">
            <a:avLst/>
          </a:prstGeom>
          <a:noFill/>
        </p:spPr>
        <p:txBody>
          <a:bodyPr wrap="square" rtlCol="0">
            <a:spAutoFit/>
          </a:bodyPr>
          <a:lstStyle/>
          <a:p>
            <a:pPr algn="ctr"/>
            <a:r>
              <a:rPr lang="en-US" altLang="zh-TW" sz="2800" dirty="0"/>
              <a:t>a’=</a:t>
            </a:r>
            <a:r>
              <a:rPr lang="el-GR" altLang="zh-TW" sz="2800" dirty="0"/>
              <a:t>σ</a:t>
            </a:r>
            <a:r>
              <a:rPr lang="en-US" altLang="zh-TW" sz="2800" dirty="0"/>
              <a:t>(</a:t>
            </a:r>
            <a:r>
              <a:rPr lang="en-US" altLang="zh-TW" sz="2800" dirty="0" err="1"/>
              <a:t>W</a:t>
            </a:r>
            <a:r>
              <a:rPr lang="en-US" altLang="zh-TW" sz="2800" baseline="-25000" dirty="0" err="1"/>
              <a:t>i</a:t>
            </a:r>
            <a:r>
              <a:rPr lang="en-US" altLang="zh-TW" sz="2800" dirty="0" err="1"/>
              <a:t>x</a:t>
            </a:r>
            <a:r>
              <a:rPr lang="en-US" altLang="zh-TW" sz="2800" dirty="0"/>
              <a:t>’+</a:t>
            </a:r>
            <a:r>
              <a:rPr lang="en-US" altLang="zh-TW" sz="2800" dirty="0" err="1"/>
              <a:t>W</a:t>
            </a:r>
            <a:r>
              <a:rPr lang="en-US" altLang="zh-TW" sz="2800" baseline="-25000" dirty="0" err="1"/>
              <a:t>h</a:t>
            </a:r>
            <a:r>
              <a:rPr lang="en-US" altLang="zh-TW" sz="2800" dirty="0" err="1"/>
              <a:t>a</a:t>
            </a:r>
            <a:r>
              <a:rPr lang="en-US" altLang="zh-TW" sz="2800" dirty="0"/>
              <a:t>)</a:t>
            </a:r>
            <a:endParaRPr lang="zh-TW" altLang="en-US" sz="2800" dirty="0"/>
          </a:p>
        </p:txBody>
      </p:sp>
      <p:sp>
        <p:nvSpPr>
          <p:cNvPr id="68" name="文字方塊 67"/>
          <p:cNvSpPr txBox="1"/>
          <p:nvPr/>
        </p:nvSpPr>
        <p:spPr>
          <a:xfrm>
            <a:off x="6278534" y="2630122"/>
            <a:ext cx="949036" cy="523220"/>
          </a:xfrm>
          <a:prstGeom prst="rect">
            <a:avLst/>
          </a:prstGeom>
          <a:noFill/>
        </p:spPr>
        <p:txBody>
          <a:bodyPr wrap="square" rtlCol="0">
            <a:spAutoFit/>
          </a:bodyPr>
          <a:lstStyle/>
          <a:p>
            <a:pPr algn="ctr"/>
            <a:r>
              <a:rPr lang="en-US" altLang="zh-TW" sz="2800" dirty="0" err="1"/>
              <a:t>W</a:t>
            </a:r>
            <a:r>
              <a:rPr lang="en-US" altLang="zh-TW" sz="2800" baseline="-25000" dirty="0" err="1"/>
              <a:t>o</a:t>
            </a:r>
            <a:r>
              <a:rPr lang="en-US" altLang="zh-TW" sz="2800" dirty="0" err="1"/>
              <a:t>a</a:t>
            </a:r>
            <a:r>
              <a:rPr lang="en-US" altLang="zh-TW" sz="2800" dirty="0"/>
              <a:t>’</a:t>
            </a:r>
            <a:endParaRPr lang="zh-TW" altLang="en-US" sz="2800" dirty="0"/>
          </a:p>
        </p:txBody>
      </p:sp>
      <p:sp>
        <p:nvSpPr>
          <p:cNvPr id="69" name="文字方塊 68"/>
          <p:cNvSpPr txBox="1"/>
          <p:nvPr/>
        </p:nvSpPr>
        <p:spPr>
          <a:xfrm>
            <a:off x="6415087" y="1347967"/>
            <a:ext cx="2873605" cy="523220"/>
          </a:xfrm>
          <a:prstGeom prst="rect">
            <a:avLst/>
          </a:prstGeom>
          <a:noFill/>
        </p:spPr>
        <p:txBody>
          <a:bodyPr wrap="square" rtlCol="0">
            <a:spAutoFit/>
          </a:bodyPr>
          <a:lstStyle/>
          <a:p>
            <a:pPr algn="ctr"/>
            <a:r>
              <a:rPr lang="en-US" altLang="zh-TW" sz="2800" dirty="0"/>
              <a:t>y’=</a:t>
            </a:r>
            <a:r>
              <a:rPr lang="en-US" altLang="zh-TW" sz="2800" dirty="0" err="1"/>
              <a:t>Softmax</a:t>
            </a:r>
            <a:r>
              <a:rPr lang="en-US" altLang="zh-TW" sz="2800" dirty="0"/>
              <a:t>(</a:t>
            </a:r>
            <a:r>
              <a:rPr lang="en-US" altLang="zh-TW" sz="2800" dirty="0" err="1"/>
              <a:t>W</a:t>
            </a:r>
            <a:r>
              <a:rPr lang="en-US" altLang="zh-TW" sz="2800" baseline="-25000" dirty="0" err="1"/>
              <a:t>o</a:t>
            </a:r>
            <a:r>
              <a:rPr lang="en-US" altLang="zh-TW" sz="2800" dirty="0" err="1"/>
              <a:t>a</a:t>
            </a:r>
            <a:r>
              <a:rPr lang="en-US" altLang="zh-TW" sz="2800" dirty="0"/>
              <a:t>’)</a:t>
            </a:r>
            <a:endParaRPr lang="zh-TW" altLang="en-US" sz="2800" dirty="0"/>
          </a:p>
        </p:txBody>
      </p:sp>
      <p:cxnSp>
        <p:nvCxnSpPr>
          <p:cNvPr id="9" name="直線接點 8"/>
          <p:cNvCxnSpPr/>
          <p:nvPr/>
        </p:nvCxnSpPr>
        <p:spPr>
          <a:xfrm>
            <a:off x="1774690" y="4646399"/>
            <a:ext cx="591741" cy="4674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文字方塊 69"/>
          <p:cNvSpPr txBox="1"/>
          <p:nvPr/>
        </p:nvSpPr>
        <p:spPr>
          <a:xfrm>
            <a:off x="1813537" y="4974518"/>
            <a:ext cx="501963" cy="523220"/>
          </a:xfrm>
          <a:prstGeom prst="rect">
            <a:avLst/>
          </a:prstGeom>
          <a:noFill/>
        </p:spPr>
        <p:txBody>
          <a:bodyPr wrap="square" rtlCol="0">
            <a:spAutoFit/>
          </a:bodyPr>
          <a:lstStyle/>
          <a:p>
            <a:pPr algn="ctr"/>
            <a:r>
              <a:rPr lang="en-US" altLang="zh-TW" sz="2800" dirty="0"/>
              <a:t>a</a:t>
            </a:r>
            <a:endParaRPr lang="zh-TW" altLang="en-US" sz="2800" dirty="0"/>
          </a:p>
        </p:txBody>
      </p:sp>
      <p:cxnSp>
        <p:nvCxnSpPr>
          <p:cNvPr id="49" name="直線接點 48"/>
          <p:cNvCxnSpPr/>
          <p:nvPr/>
        </p:nvCxnSpPr>
        <p:spPr>
          <a:xfrm>
            <a:off x="1744068" y="5002382"/>
            <a:ext cx="591741" cy="4674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文字方塊 51"/>
          <p:cNvSpPr txBox="1"/>
          <p:nvPr/>
        </p:nvSpPr>
        <p:spPr>
          <a:xfrm>
            <a:off x="1628768" y="5461302"/>
            <a:ext cx="1028713" cy="523220"/>
          </a:xfrm>
          <a:prstGeom prst="rect">
            <a:avLst/>
          </a:prstGeom>
          <a:noFill/>
        </p:spPr>
        <p:txBody>
          <a:bodyPr wrap="square" rtlCol="0">
            <a:spAutoFit/>
          </a:bodyPr>
          <a:lstStyle/>
          <a:p>
            <a:pPr algn="ctr"/>
            <a:r>
              <a:rPr lang="en-US" altLang="zh-TW" sz="2800" dirty="0"/>
              <a:t>a’</a:t>
            </a:r>
            <a:endParaRPr lang="zh-TW" altLang="en-US" sz="2800" dirty="0"/>
          </a:p>
        </p:txBody>
      </p:sp>
      <p:grpSp>
        <p:nvGrpSpPr>
          <p:cNvPr id="58" name="Group 57"/>
          <p:cNvGrpSpPr/>
          <p:nvPr/>
        </p:nvGrpSpPr>
        <p:grpSpPr>
          <a:xfrm>
            <a:off x="8655314" y="6263629"/>
            <a:ext cx="417249" cy="575481"/>
            <a:chOff x="7517647" y="4843947"/>
            <a:chExt cx="1485900" cy="1908068"/>
          </a:xfrm>
        </p:grpSpPr>
        <p:pic>
          <p:nvPicPr>
            <p:cNvPr id="71"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84916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7" grpId="0"/>
      <p:bldP spid="67" grpId="0"/>
      <p:bldP spid="68" grpId="0"/>
      <p:bldP spid="69" grpId="0"/>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78581"/>
            <a:ext cx="7886700" cy="871538"/>
          </a:xfrm>
        </p:spPr>
        <p:txBody>
          <a:bodyPr/>
          <a:lstStyle/>
          <a:p>
            <a:r>
              <a:rPr lang="en-US" altLang="zh-TW" dirty="0"/>
              <a:t>Recurrent Neural Network (RNN)</a:t>
            </a:r>
            <a:endParaRPr lang="zh-TW" altLang="en-US" dirty="0"/>
          </a:p>
        </p:txBody>
      </p:sp>
      <p:sp>
        <p:nvSpPr>
          <p:cNvPr id="37" name="矩形 36"/>
          <p:cNvSpPr/>
          <p:nvPr/>
        </p:nvSpPr>
        <p:spPr>
          <a:xfrm>
            <a:off x="1846292" y="4859386"/>
            <a:ext cx="1080000" cy="432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38" name="矩形 37"/>
          <p:cNvSpPr/>
          <p:nvPr/>
        </p:nvSpPr>
        <p:spPr>
          <a:xfrm>
            <a:off x="1865341" y="3711175"/>
            <a:ext cx="1080000" cy="432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39" name="矩形 38"/>
          <p:cNvSpPr/>
          <p:nvPr/>
        </p:nvSpPr>
        <p:spPr>
          <a:xfrm>
            <a:off x="322410" y="3704957"/>
            <a:ext cx="1080000" cy="43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41" name="矩形 40"/>
          <p:cNvSpPr/>
          <p:nvPr/>
        </p:nvSpPr>
        <p:spPr>
          <a:xfrm>
            <a:off x="1846292" y="2589816"/>
            <a:ext cx="1080000" cy="43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57" name="矩形 56"/>
          <p:cNvSpPr/>
          <p:nvPr/>
        </p:nvSpPr>
        <p:spPr>
          <a:xfrm>
            <a:off x="4616390" y="4844979"/>
            <a:ext cx="1080000" cy="432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59" name="矩形 58"/>
          <p:cNvSpPr/>
          <p:nvPr/>
        </p:nvSpPr>
        <p:spPr>
          <a:xfrm>
            <a:off x="4635439" y="3731274"/>
            <a:ext cx="1080000" cy="432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60" name="矩形 59"/>
          <p:cNvSpPr/>
          <p:nvPr/>
        </p:nvSpPr>
        <p:spPr>
          <a:xfrm>
            <a:off x="3092508" y="3686956"/>
            <a:ext cx="1080000" cy="43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65" name="矩形 64"/>
          <p:cNvSpPr/>
          <p:nvPr/>
        </p:nvSpPr>
        <p:spPr>
          <a:xfrm>
            <a:off x="4635439" y="2597350"/>
            <a:ext cx="1080000" cy="43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66" name="矩形 65"/>
          <p:cNvSpPr/>
          <p:nvPr/>
        </p:nvSpPr>
        <p:spPr>
          <a:xfrm>
            <a:off x="7433180" y="4851197"/>
            <a:ext cx="1080000" cy="432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67" name="矩形 66"/>
          <p:cNvSpPr/>
          <p:nvPr/>
        </p:nvSpPr>
        <p:spPr>
          <a:xfrm>
            <a:off x="7452229" y="3737492"/>
            <a:ext cx="1080000" cy="432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68" name="矩形 67"/>
          <p:cNvSpPr/>
          <p:nvPr/>
        </p:nvSpPr>
        <p:spPr>
          <a:xfrm>
            <a:off x="5909298" y="3731274"/>
            <a:ext cx="1080000" cy="43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69" name="矩形 68"/>
          <p:cNvSpPr/>
          <p:nvPr/>
        </p:nvSpPr>
        <p:spPr>
          <a:xfrm>
            <a:off x="7475182" y="2616302"/>
            <a:ext cx="1080000" cy="43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71" name="向上箭號 70"/>
          <p:cNvSpPr/>
          <p:nvPr/>
        </p:nvSpPr>
        <p:spPr>
          <a:xfrm>
            <a:off x="2190493" y="4208098"/>
            <a:ext cx="386677" cy="57941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74" name="向上箭號 73"/>
          <p:cNvSpPr/>
          <p:nvPr/>
        </p:nvSpPr>
        <p:spPr>
          <a:xfrm>
            <a:off x="2190494" y="3064514"/>
            <a:ext cx="386677" cy="57941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6" name="弧形箭號 (上彎) 75"/>
          <p:cNvSpPr/>
          <p:nvPr/>
        </p:nvSpPr>
        <p:spPr>
          <a:xfrm>
            <a:off x="809476" y="4175410"/>
            <a:ext cx="1381017" cy="568649"/>
          </a:xfrm>
          <a:prstGeom prst="curved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solidFill>
                <a:schemeClr val="tx1"/>
              </a:solidFill>
            </a:endParaRPr>
          </a:p>
        </p:txBody>
      </p:sp>
      <p:sp>
        <p:nvSpPr>
          <p:cNvPr id="3" name="文字方塊 2"/>
          <p:cNvSpPr txBox="1"/>
          <p:nvPr/>
        </p:nvSpPr>
        <p:spPr>
          <a:xfrm>
            <a:off x="3215372" y="3112155"/>
            <a:ext cx="1047750" cy="461665"/>
          </a:xfrm>
          <a:prstGeom prst="rect">
            <a:avLst/>
          </a:prstGeom>
          <a:noFill/>
        </p:spPr>
        <p:txBody>
          <a:bodyPr wrap="square" rtlCol="0">
            <a:spAutoFit/>
          </a:bodyPr>
          <a:lstStyle/>
          <a:p>
            <a:pPr algn="ctr"/>
            <a:r>
              <a:rPr lang="en-US" altLang="zh-TW" sz="2400" dirty="0">
                <a:solidFill>
                  <a:srgbClr val="0000FF"/>
                </a:solidFill>
              </a:rPr>
              <a:t>copy</a:t>
            </a:r>
            <a:endParaRPr lang="zh-TW" altLang="en-US" sz="2400" dirty="0">
              <a:solidFill>
                <a:srgbClr val="0000FF"/>
              </a:solidFill>
            </a:endParaRPr>
          </a:p>
        </p:txBody>
      </p:sp>
      <p:sp>
        <p:nvSpPr>
          <p:cNvPr id="78" name="手繪多邊形 77"/>
          <p:cNvSpPr/>
          <p:nvPr/>
        </p:nvSpPr>
        <p:spPr>
          <a:xfrm flipH="1">
            <a:off x="2926291" y="3455824"/>
            <a:ext cx="672579" cy="319619"/>
          </a:xfrm>
          <a:custGeom>
            <a:avLst/>
            <a:gdLst>
              <a:gd name="connsiteX0" fmla="*/ 3924300 w 3924300"/>
              <a:gd name="connsiteY0" fmla="*/ 628749 h 628749"/>
              <a:gd name="connsiteX1" fmla="*/ 1714500 w 3924300"/>
              <a:gd name="connsiteY1" fmla="*/ 99 h 628749"/>
              <a:gd name="connsiteX2" fmla="*/ 0 w 3924300"/>
              <a:gd name="connsiteY2" fmla="*/ 590649 h 628749"/>
            </a:gdLst>
            <a:ahLst/>
            <a:cxnLst>
              <a:cxn ang="0">
                <a:pos x="connsiteX0" y="connsiteY0"/>
              </a:cxn>
              <a:cxn ang="0">
                <a:pos x="connsiteX1" y="connsiteY1"/>
              </a:cxn>
              <a:cxn ang="0">
                <a:pos x="connsiteX2" y="connsiteY2"/>
              </a:cxn>
            </a:cxnLst>
            <a:rect l="l" t="t" r="r" b="b"/>
            <a:pathLst>
              <a:path w="3924300" h="628749">
                <a:moveTo>
                  <a:pt x="3924300" y="628749"/>
                </a:moveTo>
                <a:cubicBezTo>
                  <a:pt x="3146425" y="317599"/>
                  <a:pt x="2368550" y="6449"/>
                  <a:pt x="1714500" y="99"/>
                </a:cubicBezTo>
                <a:cubicBezTo>
                  <a:pt x="1060450" y="-6251"/>
                  <a:pt x="530225" y="292199"/>
                  <a:pt x="0" y="590649"/>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文字方塊 78"/>
          <p:cNvSpPr txBox="1"/>
          <p:nvPr/>
        </p:nvSpPr>
        <p:spPr>
          <a:xfrm>
            <a:off x="5982361" y="3112155"/>
            <a:ext cx="1047750" cy="461665"/>
          </a:xfrm>
          <a:prstGeom prst="rect">
            <a:avLst/>
          </a:prstGeom>
          <a:noFill/>
        </p:spPr>
        <p:txBody>
          <a:bodyPr wrap="square" rtlCol="0">
            <a:spAutoFit/>
          </a:bodyPr>
          <a:lstStyle/>
          <a:p>
            <a:pPr algn="ctr"/>
            <a:r>
              <a:rPr lang="en-US" altLang="zh-TW" sz="2400" dirty="0">
                <a:solidFill>
                  <a:srgbClr val="0000FF"/>
                </a:solidFill>
              </a:rPr>
              <a:t>copy</a:t>
            </a:r>
            <a:endParaRPr lang="zh-TW" altLang="en-US" sz="2400" dirty="0">
              <a:solidFill>
                <a:srgbClr val="0000FF"/>
              </a:solidFill>
            </a:endParaRPr>
          </a:p>
        </p:txBody>
      </p:sp>
      <p:sp>
        <p:nvSpPr>
          <p:cNvPr id="6" name="文字方塊 5"/>
          <p:cNvSpPr txBox="1"/>
          <p:nvPr/>
        </p:nvSpPr>
        <p:spPr>
          <a:xfrm>
            <a:off x="1980620" y="4834471"/>
            <a:ext cx="907572" cy="461665"/>
          </a:xfrm>
          <a:prstGeom prst="rect">
            <a:avLst/>
          </a:prstGeom>
          <a:noFill/>
        </p:spPr>
        <p:txBody>
          <a:bodyPr wrap="square" rtlCol="0">
            <a:spAutoFit/>
          </a:bodyPr>
          <a:lstStyle/>
          <a:p>
            <a:pPr algn="ctr"/>
            <a:r>
              <a:rPr lang="en-US" altLang="zh-TW" sz="2400" dirty="0"/>
              <a:t>x</a:t>
            </a:r>
            <a:r>
              <a:rPr lang="en-US" altLang="zh-TW" sz="2400" baseline="30000" dirty="0"/>
              <a:t>1</a:t>
            </a:r>
            <a:endParaRPr lang="zh-TW" altLang="en-US" sz="2400" baseline="30000" dirty="0"/>
          </a:p>
        </p:txBody>
      </p:sp>
      <p:sp>
        <p:nvSpPr>
          <p:cNvPr id="81" name="文字方塊 80"/>
          <p:cNvSpPr txBox="1"/>
          <p:nvPr/>
        </p:nvSpPr>
        <p:spPr>
          <a:xfrm>
            <a:off x="4721653" y="4844979"/>
            <a:ext cx="907572" cy="461665"/>
          </a:xfrm>
          <a:prstGeom prst="rect">
            <a:avLst/>
          </a:prstGeom>
          <a:noFill/>
        </p:spPr>
        <p:txBody>
          <a:bodyPr wrap="square" rtlCol="0">
            <a:spAutoFit/>
          </a:bodyPr>
          <a:lstStyle/>
          <a:p>
            <a:pPr algn="ctr"/>
            <a:r>
              <a:rPr lang="en-US" altLang="zh-TW" sz="2400" dirty="0"/>
              <a:t>x</a:t>
            </a:r>
            <a:r>
              <a:rPr lang="en-US" altLang="zh-TW" sz="2400" baseline="30000" dirty="0"/>
              <a:t>2</a:t>
            </a:r>
            <a:endParaRPr lang="zh-TW" altLang="en-US" sz="2400" baseline="30000" dirty="0"/>
          </a:p>
        </p:txBody>
      </p:sp>
      <p:sp>
        <p:nvSpPr>
          <p:cNvPr id="82" name="文字方塊 81"/>
          <p:cNvSpPr txBox="1"/>
          <p:nvPr/>
        </p:nvSpPr>
        <p:spPr>
          <a:xfrm>
            <a:off x="7561396" y="4841462"/>
            <a:ext cx="907572" cy="461665"/>
          </a:xfrm>
          <a:prstGeom prst="rect">
            <a:avLst/>
          </a:prstGeom>
          <a:noFill/>
        </p:spPr>
        <p:txBody>
          <a:bodyPr wrap="square" rtlCol="0">
            <a:spAutoFit/>
          </a:bodyPr>
          <a:lstStyle/>
          <a:p>
            <a:pPr algn="ctr"/>
            <a:r>
              <a:rPr lang="en-US" altLang="zh-TW" sz="2400" dirty="0"/>
              <a:t>x</a:t>
            </a:r>
            <a:r>
              <a:rPr lang="en-US" altLang="zh-TW" sz="2400" baseline="30000" dirty="0"/>
              <a:t>3</a:t>
            </a:r>
            <a:endParaRPr lang="zh-TW" altLang="en-US" sz="2400" baseline="30000" dirty="0"/>
          </a:p>
        </p:txBody>
      </p:sp>
      <p:sp>
        <p:nvSpPr>
          <p:cNvPr id="83" name="文字方塊 82"/>
          <p:cNvSpPr txBox="1"/>
          <p:nvPr/>
        </p:nvSpPr>
        <p:spPr>
          <a:xfrm>
            <a:off x="1961451" y="2132090"/>
            <a:ext cx="907572" cy="461665"/>
          </a:xfrm>
          <a:prstGeom prst="rect">
            <a:avLst/>
          </a:prstGeom>
          <a:noFill/>
        </p:spPr>
        <p:txBody>
          <a:bodyPr wrap="square" rtlCol="0">
            <a:spAutoFit/>
          </a:bodyPr>
          <a:lstStyle/>
          <a:p>
            <a:pPr algn="ctr"/>
            <a:r>
              <a:rPr lang="en-US" altLang="zh-TW" sz="2400" dirty="0"/>
              <a:t>y</a:t>
            </a:r>
            <a:r>
              <a:rPr lang="en-US" altLang="zh-TW" sz="2400" baseline="30000" dirty="0"/>
              <a:t>1</a:t>
            </a:r>
            <a:endParaRPr lang="zh-TW" altLang="en-US" sz="2400" baseline="30000" dirty="0"/>
          </a:p>
        </p:txBody>
      </p:sp>
      <p:sp>
        <p:nvSpPr>
          <p:cNvPr id="84" name="文字方塊 83"/>
          <p:cNvSpPr txBox="1"/>
          <p:nvPr/>
        </p:nvSpPr>
        <p:spPr>
          <a:xfrm>
            <a:off x="4744606" y="2136508"/>
            <a:ext cx="907572" cy="461665"/>
          </a:xfrm>
          <a:prstGeom prst="rect">
            <a:avLst/>
          </a:prstGeom>
          <a:noFill/>
        </p:spPr>
        <p:txBody>
          <a:bodyPr wrap="square" rtlCol="0">
            <a:spAutoFit/>
          </a:bodyPr>
          <a:lstStyle/>
          <a:p>
            <a:pPr algn="ctr"/>
            <a:r>
              <a:rPr lang="en-US" altLang="zh-TW" sz="2400" dirty="0"/>
              <a:t>y</a:t>
            </a:r>
            <a:r>
              <a:rPr lang="en-US" altLang="zh-TW" sz="2400" baseline="30000" dirty="0"/>
              <a:t>2</a:t>
            </a:r>
            <a:endParaRPr lang="zh-TW" altLang="en-US" sz="2400" baseline="30000" dirty="0"/>
          </a:p>
        </p:txBody>
      </p:sp>
      <p:sp>
        <p:nvSpPr>
          <p:cNvPr id="85" name="文字方塊 84"/>
          <p:cNvSpPr txBox="1"/>
          <p:nvPr/>
        </p:nvSpPr>
        <p:spPr>
          <a:xfrm>
            <a:off x="7587471" y="2175120"/>
            <a:ext cx="907572" cy="461665"/>
          </a:xfrm>
          <a:prstGeom prst="rect">
            <a:avLst/>
          </a:prstGeom>
          <a:noFill/>
        </p:spPr>
        <p:txBody>
          <a:bodyPr wrap="square" rtlCol="0">
            <a:spAutoFit/>
          </a:bodyPr>
          <a:lstStyle/>
          <a:p>
            <a:pPr algn="ctr"/>
            <a:r>
              <a:rPr lang="en-US" altLang="zh-TW" sz="2400" dirty="0"/>
              <a:t>y</a:t>
            </a:r>
            <a:r>
              <a:rPr lang="en-US" altLang="zh-TW" sz="2400" baseline="30000" dirty="0"/>
              <a:t>3</a:t>
            </a:r>
            <a:endParaRPr lang="zh-TW" altLang="en-US" sz="2400" baseline="30000" dirty="0"/>
          </a:p>
        </p:txBody>
      </p:sp>
      <p:sp>
        <p:nvSpPr>
          <p:cNvPr id="7" name="文字方塊 6"/>
          <p:cNvSpPr txBox="1"/>
          <p:nvPr/>
        </p:nvSpPr>
        <p:spPr>
          <a:xfrm>
            <a:off x="1901764" y="6048314"/>
            <a:ext cx="5467350" cy="461665"/>
          </a:xfrm>
          <a:prstGeom prst="rect">
            <a:avLst/>
          </a:prstGeom>
          <a:noFill/>
        </p:spPr>
        <p:txBody>
          <a:bodyPr wrap="square" rtlCol="0">
            <a:spAutoFit/>
          </a:bodyPr>
          <a:lstStyle/>
          <a:p>
            <a:pPr algn="ctr"/>
            <a:r>
              <a:rPr lang="en-US" altLang="zh-TW" sz="2400" dirty="0">
                <a:solidFill>
                  <a:srgbClr val="0000FF"/>
                </a:solidFill>
              </a:rPr>
              <a:t>Output </a:t>
            </a:r>
            <a:r>
              <a:rPr lang="en-US" altLang="zh-TW" sz="2400" dirty="0" err="1">
                <a:solidFill>
                  <a:srgbClr val="0000FF"/>
                </a:solidFill>
              </a:rPr>
              <a:t>y</a:t>
            </a:r>
            <a:r>
              <a:rPr lang="en-US" altLang="zh-TW" sz="2400" baseline="30000" dirty="0" err="1">
                <a:solidFill>
                  <a:srgbClr val="0000FF"/>
                </a:solidFill>
              </a:rPr>
              <a:t>i</a:t>
            </a:r>
            <a:r>
              <a:rPr lang="en-US" altLang="zh-TW" sz="2400" dirty="0">
                <a:solidFill>
                  <a:srgbClr val="0000FF"/>
                </a:solidFill>
              </a:rPr>
              <a:t> depends on x</a:t>
            </a:r>
            <a:r>
              <a:rPr lang="en-US" altLang="zh-TW" sz="2400" baseline="30000" dirty="0">
                <a:solidFill>
                  <a:srgbClr val="0000FF"/>
                </a:solidFill>
              </a:rPr>
              <a:t>1</a:t>
            </a:r>
            <a:r>
              <a:rPr lang="en-US" altLang="zh-TW" sz="2400" dirty="0">
                <a:solidFill>
                  <a:srgbClr val="0000FF"/>
                </a:solidFill>
              </a:rPr>
              <a:t>, x</a:t>
            </a:r>
            <a:r>
              <a:rPr lang="en-US" altLang="zh-TW" sz="2400" baseline="30000" dirty="0">
                <a:solidFill>
                  <a:srgbClr val="0000FF"/>
                </a:solidFill>
              </a:rPr>
              <a:t>2</a:t>
            </a:r>
            <a:r>
              <a:rPr lang="en-US" altLang="zh-TW" sz="2400" dirty="0">
                <a:solidFill>
                  <a:srgbClr val="0000FF"/>
                </a:solidFill>
              </a:rPr>
              <a:t>, …… x</a:t>
            </a:r>
            <a:r>
              <a:rPr lang="en-US" altLang="zh-TW" sz="2400" baseline="30000" dirty="0">
                <a:solidFill>
                  <a:srgbClr val="0000FF"/>
                </a:solidFill>
              </a:rPr>
              <a:t>i</a:t>
            </a:r>
            <a:endParaRPr lang="zh-TW" altLang="en-US" sz="2400" baseline="30000" dirty="0">
              <a:solidFill>
                <a:srgbClr val="0000FF"/>
              </a:solidFill>
            </a:endParaRPr>
          </a:p>
        </p:txBody>
      </p:sp>
      <p:grpSp>
        <p:nvGrpSpPr>
          <p:cNvPr id="4" name="群組 3"/>
          <p:cNvGrpSpPr/>
          <p:nvPr/>
        </p:nvGrpSpPr>
        <p:grpSpPr>
          <a:xfrm>
            <a:off x="1150999" y="1630826"/>
            <a:ext cx="7234310" cy="461665"/>
            <a:chOff x="1150999" y="1497826"/>
            <a:chExt cx="7234310" cy="461665"/>
          </a:xfrm>
        </p:grpSpPr>
        <p:sp>
          <p:nvSpPr>
            <p:cNvPr id="9" name="文字方塊 8"/>
            <p:cNvSpPr txBox="1"/>
            <p:nvPr/>
          </p:nvSpPr>
          <p:spPr>
            <a:xfrm>
              <a:off x="5975664" y="1497826"/>
              <a:ext cx="2409645" cy="461665"/>
            </a:xfrm>
            <a:prstGeom prst="rect">
              <a:avLst/>
            </a:prstGeom>
            <a:noFill/>
          </p:spPr>
          <p:txBody>
            <a:bodyPr wrap="square" rtlCol="0">
              <a:spAutoFit/>
            </a:bodyPr>
            <a:lstStyle/>
            <a:p>
              <a:r>
                <a:rPr lang="en-US" altLang="zh-TW" sz="2400" dirty="0"/>
                <a:t>(x</a:t>
              </a:r>
              <a:r>
                <a:rPr lang="en-US" altLang="zh-TW" sz="2400" baseline="30000" dirty="0"/>
                <a:t>i</a:t>
              </a:r>
              <a:r>
                <a:rPr lang="en-US" altLang="zh-TW" sz="2400" dirty="0"/>
                <a:t> are vectors)</a:t>
              </a:r>
              <a:endParaRPr lang="zh-TW" altLang="en-US" sz="2400" dirty="0"/>
            </a:p>
          </p:txBody>
        </p:sp>
        <mc:AlternateContent xmlns:mc="http://schemas.openxmlformats.org/markup-compatibility/2006" xmlns:a14="http://schemas.microsoft.com/office/drawing/2010/main">
          <mc:Choice Requires="a14">
            <p:sp>
              <p:nvSpPr>
                <p:cNvPr id="86" name="文字方塊 85"/>
                <p:cNvSpPr txBox="1"/>
                <p:nvPr/>
              </p:nvSpPr>
              <p:spPr>
                <a:xfrm>
                  <a:off x="1150999" y="1526114"/>
                  <a:ext cx="4639219" cy="430887"/>
                </a:xfrm>
                <a:prstGeom prst="rect">
                  <a:avLst/>
                </a:prstGeom>
                <a:noFill/>
              </p:spPr>
              <p:txBody>
                <a:bodyPr wrap="none" lIns="0" tIns="0" rIns="0" bIns="0" rtlCol="0">
                  <a:spAutoFit/>
                </a:bodyPr>
                <a:lstStyle/>
                <a:p>
                  <a:r>
                    <a:rPr lang="en-US" altLang="zh-TW" sz="2800" b="0" dirty="0"/>
                    <a:t>Input data: </a:t>
                  </a:r>
                  <a14:m>
                    <m:oMath xmlns:m="http://schemas.openxmlformats.org/officeDocument/2006/math">
                      <m:r>
                        <a:rPr lang="en-US" altLang="zh-TW" sz="2800" b="0" i="0" smtClean="0">
                          <a:latin typeface="Cambria Math" panose="02040503050406030204" pitchFamily="18" charset="0"/>
                        </a:rPr>
                        <m:t>   </m:t>
                      </m:r>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𝑥</m:t>
                          </m:r>
                        </m:e>
                        <m:sup>
                          <m:r>
                            <a:rPr lang="en-US" altLang="zh-TW" sz="2800" b="0" i="1" smtClean="0">
                              <a:latin typeface="Cambria Math" panose="02040503050406030204" pitchFamily="18" charset="0"/>
                            </a:rPr>
                            <m:t>1</m:t>
                          </m:r>
                        </m:sup>
                      </m:sSup>
                      <m:r>
                        <a:rPr lang="en-US" altLang="zh-TW" sz="2800" b="0" i="1" smtClean="0">
                          <a:latin typeface="Cambria Math" panose="02040503050406030204" pitchFamily="18" charset="0"/>
                        </a:rPr>
                        <m:t>      </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b="0" i="1" smtClean="0">
                              <a:latin typeface="Cambria Math" panose="02040503050406030204" pitchFamily="18" charset="0"/>
                            </a:rPr>
                            <m:t>2</m:t>
                          </m:r>
                        </m:sup>
                      </m:sSup>
                      <m:r>
                        <a:rPr lang="en-US" altLang="zh-TW" sz="2800" b="0" i="1" smtClean="0">
                          <a:latin typeface="Cambria Math" panose="02040503050406030204" pitchFamily="18" charset="0"/>
                        </a:rPr>
                        <m:t>      </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𝑥</m:t>
                          </m:r>
                        </m:e>
                        <m:sup>
                          <m:r>
                            <a:rPr lang="en-US" altLang="zh-TW" sz="2800" b="0" i="1" smtClean="0">
                              <a:latin typeface="Cambria Math" panose="02040503050406030204" pitchFamily="18" charset="0"/>
                            </a:rPr>
                            <m:t>3</m:t>
                          </m:r>
                        </m:sup>
                      </m:sSup>
                      <m:r>
                        <a:rPr lang="en-US" altLang="zh-TW" sz="2800" b="0" i="1" smtClean="0">
                          <a:latin typeface="Cambria Math" panose="02040503050406030204" pitchFamily="18" charset="0"/>
                        </a:rPr>
                        <m:t>  </m:t>
                      </m:r>
                    </m:oMath>
                  </a14:m>
                  <a:r>
                    <a:rPr lang="en-US" altLang="zh-TW" sz="2800" dirty="0"/>
                    <a:t>……</a:t>
                  </a:r>
                  <a:endParaRPr lang="zh-TW" altLang="en-US" sz="2800" dirty="0"/>
                </a:p>
              </p:txBody>
            </p:sp>
          </mc:Choice>
          <mc:Fallback xmlns="">
            <p:sp>
              <p:nvSpPr>
                <p:cNvPr id="86" name="文字方塊 85"/>
                <p:cNvSpPr txBox="1">
                  <a:spLocks noRot="1" noChangeAspect="1" noMove="1" noResize="1" noEditPoints="1" noAdjustHandles="1" noChangeArrowheads="1" noChangeShapeType="1" noTextEdit="1"/>
                </p:cNvSpPr>
                <p:nvPr/>
              </p:nvSpPr>
              <p:spPr>
                <a:xfrm>
                  <a:off x="1150999" y="1526114"/>
                  <a:ext cx="4639219" cy="430887"/>
                </a:xfrm>
                <a:prstGeom prst="rect">
                  <a:avLst/>
                </a:prstGeom>
                <a:blipFill rotWithShape="0">
                  <a:blip r:embed="rId3"/>
                  <a:stretch>
                    <a:fillRect l="-4731" t="-23944" r="-3548" b="-50704"/>
                  </a:stretch>
                </a:blipFill>
              </p:spPr>
              <p:txBody>
                <a:bodyPr/>
                <a:lstStyle/>
                <a:p>
                  <a:r>
                    <a:rPr lang="zh-TW" altLang="en-US">
                      <a:noFill/>
                    </a:rPr>
                    <a:t> </a:t>
                  </a:r>
                </a:p>
              </p:txBody>
            </p:sp>
          </mc:Fallback>
        </mc:AlternateContent>
      </p:grpSp>
      <p:sp>
        <p:nvSpPr>
          <p:cNvPr id="87" name="向上箭號 86"/>
          <p:cNvSpPr/>
          <p:nvPr/>
        </p:nvSpPr>
        <p:spPr>
          <a:xfrm>
            <a:off x="4985508" y="4234927"/>
            <a:ext cx="386677" cy="57941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88" name="向上箭號 87"/>
          <p:cNvSpPr/>
          <p:nvPr/>
        </p:nvSpPr>
        <p:spPr>
          <a:xfrm>
            <a:off x="4985509" y="3091343"/>
            <a:ext cx="386677" cy="57941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9" name="向上箭號 88"/>
          <p:cNvSpPr/>
          <p:nvPr/>
        </p:nvSpPr>
        <p:spPr>
          <a:xfrm>
            <a:off x="7803223" y="4238994"/>
            <a:ext cx="386677" cy="57941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90" name="向上箭號 89"/>
          <p:cNvSpPr/>
          <p:nvPr/>
        </p:nvSpPr>
        <p:spPr>
          <a:xfrm>
            <a:off x="7803224" y="3095410"/>
            <a:ext cx="386677" cy="57941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0" name="文字方塊 39"/>
          <p:cNvSpPr txBox="1"/>
          <p:nvPr/>
        </p:nvSpPr>
        <p:spPr>
          <a:xfrm>
            <a:off x="2419578" y="4309229"/>
            <a:ext cx="642010" cy="523220"/>
          </a:xfrm>
          <a:prstGeom prst="rect">
            <a:avLst/>
          </a:prstGeom>
          <a:noFill/>
        </p:spPr>
        <p:txBody>
          <a:bodyPr wrap="square" rtlCol="0">
            <a:spAutoFit/>
          </a:bodyPr>
          <a:lstStyle/>
          <a:p>
            <a:pPr algn="ctr"/>
            <a:r>
              <a:rPr lang="en-US" altLang="zh-TW" sz="2800" dirty="0"/>
              <a:t>W</a:t>
            </a:r>
            <a:r>
              <a:rPr lang="en-US" altLang="zh-TW" sz="2800" baseline="-25000" dirty="0"/>
              <a:t>i</a:t>
            </a:r>
            <a:endParaRPr lang="zh-TW" altLang="en-US" sz="2800" baseline="-25000" dirty="0"/>
          </a:p>
        </p:txBody>
      </p:sp>
      <p:sp>
        <p:nvSpPr>
          <p:cNvPr id="42" name="文字方塊 41"/>
          <p:cNvSpPr txBox="1"/>
          <p:nvPr/>
        </p:nvSpPr>
        <p:spPr>
          <a:xfrm>
            <a:off x="4487403" y="3120967"/>
            <a:ext cx="642010" cy="523220"/>
          </a:xfrm>
          <a:prstGeom prst="rect">
            <a:avLst/>
          </a:prstGeom>
          <a:noFill/>
        </p:spPr>
        <p:txBody>
          <a:bodyPr wrap="square" rtlCol="0">
            <a:spAutoFit/>
          </a:bodyPr>
          <a:lstStyle/>
          <a:p>
            <a:pPr algn="ctr"/>
            <a:r>
              <a:rPr lang="en-US" altLang="zh-TW" sz="2800" dirty="0"/>
              <a:t>W</a:t>
            </a:r>
            <a:r>
              <a:rPr lang="en-US" altLang="zh-TW" sz="2800" baseline="-25000" dirty="0"/>
              <a:t>o</a:t>
            </a:r>
            <a:endParaRPr lang="zh-TW" altLang="en-US" sz="2800" baseline="-25000" dirty="0"/>
          </a:p>
        </p:txBody>
      </p:sp>
      <p:sp>
        <p:nvSpPr>
          <p:cNvPr id="44" name="文字方塊 43"/>
          <p:cNvSpPr txBox="1"/>
          <p:nvPr/>
        </p:nvSpPr>
        <p:spPr>
          <a:xfrm>
            <a:off x="1136909" y="4154102"/>
            <a:ext cx="642010" cy="523220"/>
          </a:xfrm>
          <a:prstGeom prst="rect">
            <a:avLst/>
          </a:prstGeom>
          <a:noFill/>
        </p:spPr>
        <p:txBody>
          <a:bodyPr wrap="square" rtlCol="0">
            <a:spAutoFit/>
          </a:bodyPr>
          <a:lstStyle/>
          <a:p>
            <a:pPr algn="ctr"/>
            <a:r>
              <a:rPr lang="en-US" altLang="zh-TW" sz="2800" dirty="0" err="1"/>
              <a:t>W</a:t>
            </a:r>
            <a:r>
              <a:rPr lang="en-US" altLang="zh-TW" sz="2800" baseline="-25000" dirty="0" err="1"/>
              <a:t>h</a:t>
            </a:r>
            <a:endParaRPr lang="zh-TW" altLang="en-US" sz="2800" baseline="-25000" dirty="0"/>
          </a:p>
        </p:txBody>
      </p:sp>
      <p:sp>
        <p:nvSpPr>
          <p:cNvPr id="45" name="弧形箭號 (上彎) 44"/>
          <p:cNvSpPr/>
          <p:nvPr/>
        </p:nvSpPr>
        <p:spPr>
          <a:xfrm>
            <a:off x="3647712" y="4162781"/>
            <a:ext cx="1381017" cy="568649"/>
          </a:xfrm>
          <a:prstGeom prst="curved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solidFill>
                <a:schemeClr val="tx1"/>
              </a:solidFill>
            </a:endParaRPr>
          </a:p>
        </p:txBody>
      </p:sp>
      <p:sp>
        <p:nvSpPr>
          <p:cNvPr id="46" name="弧形箭號 (上彎) 45"/>
          <p:cNvSpPr/>
          <p:nvPr/>
        </p:nvSpPr>
        <p:spPr>
          <a:xfrm>
            <a:off x="6381393" y="4168043"/>
            <a:ext cx="1381017" cy="568649"/>
          </a:xfrm>
          <a:prstGeom prst="curved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solidFill>
                <a:schemeClr val="tx1"/>
              </a:solidFill>
            </a:endParaRPr>
          </a:p>
        </p:txBody>
      </p:sp>
      <p:sp>
        <p:nvSpPr>
          <p:cNvPr id="47" name="文字方塊 46"/>
          <p:cNvSpPr txBox="1"/>
          <p:nvPr/>
        </p:nvSpPr>
        <p:spPr>
          <a:xfrm>
            <a:off x="3977793" y="4159246"/>
            <a:ext cx="642010" cy="523220"/>
          </a:xfrm>
          <a:prstGeom prst="rect">
            <a:avLst/>
          </a:prstGeom>
          <a:noFill/>
        </p:spPr>
        <p:txBody>
          <a:bodyPr wrap="square" rtlCol="0">
            <a:spAutoFit/>
          </a:bodyPr>
          <a:lstStyle/>
          <a:p>
            <a:pPr algn="ctr"/>
            <a:r>
              <a:rPr lang="en-US" altLang="zh-TW" sz="2800" dirty="0" err="1"/>
              <a:t>W</a:t>
            </a:r>
            <a:r>
              <a:rPr lang="en-US" altLang="zh-TW" sz="2800" baseline="-25000" dirty="0" err="1"/>
              <a:t>h</a:t>
            </a:r>
            <a:endParaRPr lang="zh-TW" altLang="en-US" sz="2800" baseline="-25000" dirty="0"/>
          </a:p>
        </p:txBody>
      </p:sp>
      <p:sp>
        <p:nvSpPr>
          <p:cNvPr id="48" name="文字方塊 47"/>
          <p:cNvSpPr txBox="1"/>
          <p:nvPr/>
        </p:nvSpPr>
        <p:spPr>
          <a:xfrm>
            <a:off x="6709106" y="4133578"/>
            <a:ext cx="642010" cy="523220"/>
          </a:xfrm>
          <a:prstGeom prst="rect">
            <a:avLst/>
          </a:prstGeom>
          <a:noFill/>
        </p:spPr>
        <p:txBody>
          <a:bodyPr wrap="square" rtlCol="0">
            <a:spAutoFit/>
          </a:bodyPr>
          <a:lstStyle/>
          <a:p>
            <a:pPr algn="ctr"/>
            <a:r>
              <a:rPr lang="en-US" altLang="zh-TW" sz="2800" dirty="0" err="1"/>
              <a:t>W</a:t>
            </a:r>
            <a:r>
              <a:rPr lang="en-US" altLang="zh-TW" sz="2800" baseline="-25000" dirty="0" err="1"/>
              <a:t>h</a:t>
            </a:r>
            <a:endParaRPr lang="zh-TW" altLang="en-US" sz="2800" baseline="-25000" dirty="0"/>
          </a:p>
        </p:txBody>
      </p:sp>
      <p:sp>
        <p:nvSpPr>
          <p:cNvPr id="49" name="手繪多邊形 48"/>
          <p:cNvSpPr/>
          <p:nvPr/>
        </p:nvSpPr>
        <p:spPr>
          <a:xfrm flipH="1">
            <a:off x="5689077" y="3448862"/>
            <a:ext cx="672579" cy="319619"/>
          </a:xfrm>
          <a:custGeom>
            <a:avLst/>
            <a:gdLst>
              <a:gd name="connsiteX0" fmla="*/ 3924300 w 3924300"/>
              <a:gd name="connsiteY0" fmla="*/ 628749 h 628749"/>
              <a:gd name="connsiteX1" fmla="*/ 1714500 w 3924300"/>
              <a:gd name="connsiteY1" fmla="*/ 99 h 628749"/>
              <a:gd name="connsiteX2" fmla="*/ 0 w 3924300"/>
              <a:gd name="connsiteY2" fmla="*/ 590649 h 628749"/>
            </a:gdLst>
            <a:ahLst/>
            <a:cxnLst>
              <a:cxn ang="0">
                <a:pos x="connsiteX0" y="connsiteY0"/>
              </a:cxn>
              <a:cxn ang="0">
                <a:pos x="connsiteX1" y="connsiteY1"/>
              </a:cxn>
              <a:cxn ang="0">
                <a:pos x="connsiteX2" y="connsiteY2"/>
              </a:cxn>
            </a:cxnLst>
            <a:rect l="l" t="t" r="r" b="b"/>
            <a:pathLst>
              <a:path w="3924300" h="628749">
                <a:moveTo>
                  <a:pt x="3924300" y="628749"/>
                </a:moveTo>
                <a:cubicBezTo>
                  <a:pt x="3146425" y="317599"/>
                  <a:pt x="2368550" y="6449"/>
                  <a:pt x="1714500" y="99"/>
                </a:cubicBezTo>
                <a:cubicBezTo>
                  <a:pt x="1060450" y="-6251"/>
                  <a:pt x="530225" y="292199"/>
                  <a:pt x="0" y="590649"/>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文字方塊 49"/>
          <p:cNvSpPr txBox="1"/>
          <p:nvPr/>
        </p:nvSpPr>
        <p:spPr>
          <a:xfrm>
            <a:off x="5213216" y="4321038"/>
            <a:ext cx="642010" cy="523220"/>
          </a:xfrm>
          <a:prstGeom prst="rect">
            <a:avLst/>
          </a:prstGeom>
          <a:noFill/>
        </p:spPr>
        <p:txBody>
          <a:bodyPr wrap="square" rtlCol="0">
            <a:spAutoFit/>
          </a:bodyPr>
          <a:lstStyle/>
          <a:p>
            <a:pPr algn="ctr"/>
            <a:r>
              <a:rPr lang="en-US" altLang="zh-TW" sz="2800" dirty="0"/>
              <a:t>W</a:t>
            </a:r>
            <a:r>
              <a:rPr lang="en-US" altLang="zh-TW" sz="2800" baseline="-25000" dirty="0"/>
              <a:t>i</a:t>
            </a:r>
            <a:endParaRPr lang="zh-TW" altLang="en-US" sz="2800" baseline="-25000" dirty="0"/>
          </a:p>
        </p:txBody>
      </p:sp>
      <p:sp>
        <p:nvSpPr>
          <p:cNvPr id="51" name="文字方塊 50"/>
          <p:cNvSpPr txBox="1"/>
          <p:nvPr/>
        </p:nvSpPr>
        <p:spPr>
          <a:xfrm>
            <a:off x="8023778" y="4356525"/>
            <a:ext cx="642010" cy="523220"/>
          </a:xfrm>
          <a:prstGeom prst="rect">
            <a:avLst/>
          </a:prstGeom>
          <a:noFill/>
        </p:spPr>
        <p:txBody>
          <a:bodyPr wrap="square" rtlCol="0">
            <a:spAutoFit/>
          </a:bodyPr>
          <a:lstStyle/>
          <a:p>
            <a:pPr algn="ctr"/>
            <a:r>
              <a:rPr lang="en-US" altLang="zh-TW" sz="2800" dirty="0"/>
              <a:t>W</a:t>
            </a:r>
            <a:r>
              <a:rPr lang="en-US" altLang="zh-TW" sz="2800" baseline="-25000" dirty="0"/>
              <a:t>i</a:t>
            </a:r>
            <a:endParaRPr lang="zh-TW" altLang="en-US" sz="2800" baseline="-25000" dirty="0"/>
          </a:p>
        </p:txBody>
      </p:sp>
      <p:sp>
        <p:nvSpPr>
          <p:cNvPr id="53" name="文字方塊 52"/>
          <p:cNvSpPr txBox="1"/>
          <p:nvPr/>
        </p:nvSpPr>
        <p:spPr>
          <a:xfrm>
            <a:off x="1716441" y="3119438"/>
            <a:ext cx="631215" cy="523220"/>
          </a:xfrm>
          <a:prstGeom prst="rect">
            <a:avLst/>
          </a:prstGeom>
          <a:noFill/>
        </p:spPr>
        <p:txBody>
          <a:bodyPr wrap="square" rtlCol="0">
            <a:spAutoFit/>
          </a:bodyPr>
          <a:lstStyle/>
          <a:p>
            <a:pPr algn="ctr"/>
            <a:r>
              <a:rPr lang="en-US" altLang="zh-TW" sz="2800" dirty="0"/>
              <a:t>W</a:t>
            </a:r>
            <a:r>
              <a:rPr lang="en-US" altLang="zh-TW" sz="2800" baseline="-25000" dirty="0"/>
              <a:t>o</a:t>
            </a:r>
            <a:endParaRPr lang="zh-TW" altLang="en-US" sz="2800" baseline="-25000" dirty="0"/>
          </a:p>
        </p:txBody>
      </p:sp>
      <p:sp>
        <p:nvSpPr>
          <p:cNvPr id="54" name="文字方塊 53"/>
          <p:cNvSpPr txBox="1"/>
          <p:nvPr/>
        </p:nvSpPr>
        <p:spPr>
          <a:xfrm>
            <a:off x="7266466" y="3131287"/>
            <a:ext cx="642010" cy="523220"/>
          </a:xfrm>
          <a:prstGeom prst="rect">
            <a:avLst/>
          </a:prstGeom>
          <a:noFill/>
        </p:spPr>
        <p:txBody>
          <a:bodyPr wrap="square" rtlCol="0">
            <a:spAutoFit/>
          </a:bodyPr>
          <a:lstStyle/>
          <a:p>
            <a:pPr algn="ctr"/>
            <a:r>
              <a:rPr lang="en-US" altLang="zh-TW" sz="2800" dirty="0"/>
              <a:t>W</a:t>
            </a:r>
            <a:r>
              <a:rPr lang="en-US" altLang="zh-TW" sz="2800" baseline="-25000" dirty="0"/>
              <a:t>o</a:t>
            </a:r>
            <a:endParaRPr lang="zh-TW" altLang="en-US" sz="2800" baseline="-25000" dirty="0"/>
          </a:p>
        </p:txBody>
      </p:sp>
      <p:sp>
        <p:nvSpPr>
          <p:cNvPr id="55" name="文字方塊 54"/>
          <p:cNvSpPr txBox="1"/>
          <p:nvPr/>
        </p:nvSpPr>
        <p:spPr>
          <a:xfrm>
            <a:off x="551147" y="3659347"/>
            <a:ext cx="642010" cy="523220"/>
          </a:xfrm>
          <a:prstGeom prst="rect">
            <a:avLst/>
          </a:prstGeom>
          <a:noFill/>
        </p:spPr>
        <p:txBody>
          <a:bodyPr wrap="square" rtlCol="0">
            <a:spAutoFit/>
          </a:bodyPr>
          <a:lstStyle/>
          <a:p>
            <a:pPr algn="ctr"/>
            <a:r>
              <a:rPr lang="en-US" altLang="zh-TW" sz="2800" dirty="0"/>
              <a:t>0</a:t>
            </a:r>
            <a:endParaRPr lang="zh-TW" altLang="en-US" sz="2800" baseline="-25000" dirty="0"/>
          </a:p>
        </p:txBody>
      </p:sp>
      <p:sp>
        <p:nvSpPr>
          <p:cNvPr id="56" name="文字方塊 55"/>
          <p:cNvSpPr txBox="1"/>
          <p:nvPr/>
        </p:nvSpPr>
        <p:spPr>
          <a:xfrm>
            <a:off x="2285133" y="3336163"/>
            <a:ext cx="907572" cy="461665"/>
          </a:xfrm>
          <a:prstGeom prst="rect">
            <a:avLst/>
          </a:prstGeom>
          <a:noFill/>
        </p:spPr>
        <p:txBody>
          <a:bodyPr wrap="square" rtlCol="0">
            <a:spAutoFit/>
          </a:bodyPr>
          <a:lstStyle/>
          <a:p>
            <a:pPr algn="ctr"/>
            <a:r>
              <a:rPr lang="en-US" altLang="zh-TW" sz="2400" dirty="0"/>
              <a:t>a</a:t>
            </a:r>
            <a:r>
              <a:rPr lang="en-US" altLang="zh-TW" sz="2400" baseline="30000" dirty="0"/>
              <a:t>1</a:t>
            </a:r>
            <a:endParaRPr lang="zh-TW" altLang="en-US" sz="2400" baseline="30000" dirty="0"/>
          </a:p>
        </p:txBody>
      </p:sp>
      <p:sp>
        <p:nvSpPr>
          <p:cNvPr id="58" name="文字方塊 57"/>
          <p:cNvSpPr txBox="1"/>
          <p:nvPr/>
        </p:nvSpPr>
        <p:spPr>
          <a:xfrm>
            <a:off x="3277090" y="3666092"/>
            <a:ext cx="907572" cy="461665"/>
          </a:xfrm>
          <a:prstGeom prst="rect">
            <a:avLst/>
          </a:prstGeom>
          <a:noFill/>
        </p:spPr>
        <p:txBody>
          <a:bodyPr wrap="square" rtlCol="0">
            <a:spAutoFit/>
          </a:bodyPr>
          <a:lstStyle/>
          <a:p>
            <a:pPr algn="ctr"/>
            <a:r>
              <a:rPr lang="en-US" altLang="zh-TW" sz="2400" dirty="0"/>
              <a:t>a</a:t>
            </a:r>
            <a:r>
              <a:rPr lang="en-US" altLang="zh-TW" sz="2400" baseline="30000" dirty="0"/>
              <a:t>1</a:t>
            </a:r>
            <a:endParaRPr lang="zh-TW" altLang="en-US" sz="2400" baseline="30000" dirty="0"/>
          </a:p>
        </p:txBody>
      </p:sp>
      <p:sp>
        <p:nvSpPr>
          <p:cNvPr id="61" name="文字方塊 60"/>
          <p:cNvSpPr txBox="1"/>
          <p:nvPr/>
        </p:nvSpPr>
        <p:spPr>
          <a:xfrm>
            <a:off x="6046736" y="3703993"/>
            <a:ext cx="907572" cy="461665"/>
          </a:xfrm>
          <a:prstGeom prst="rect">
            <a:avLst/>
          </a:prstGeom>
          <a:noFill/>
        </p:spPr>
        <p:txBody>
          <a:bodyPr wrap="square" rtlCol="0">
            <a:spAutoFit/>
          </a:bodyPr>
          <a:lstStyle/>
          <a:p>
            <a:pPr algn="ctr"/>
            <a:r>
              <a:rPr lang="en-US" altLang="zh-TW" sz="2400" dirty="0"/>
              <a:t>a</a:t>
            </a:r>
            <a:r>
              <a:rPr lang="en-US" altLang="zh-TW" sz="2400" baseline="30000" dirty="0"/>
              <a:t>2</a:t>
            </a:r>
            <a:endParaRPr lang="zh-TW" altLang="en-US" sz="2400" baseline="30000" dirty="0"/>
          </a:p>
        </p:txBody>
      </p:sp>
      <p:sp>
        <p:nvSpPr>
          <p:cNvPr id="62" name="文字方塊 61"/>
          <p:cNvSpPr txBox="1"/>
          <p:nvPr/>
        </p:nvSpPr>
        <p:spPr>
          <a:xfrm>
            <a:off x="5217277" y="3356088"/>
            <a:ext cx="572661" cy="461665"/>
          </a:xfrm>
          <a:prstGeom prst="rect">
            <a:avLst/>
          </a:prstGeom>
          <a:noFill/>
        </p:spPr>
        <p:txBody>
          <a:bodyPr wrap="square" rtlCol="0">
            <a:spAutoFit/>
          </a:bodyPr>
          <a:lstStyle/>
          <a:p>
            <a:pPr algn="ctr"/>
            <a:r>
              <a:rPr lang="en-US" altLang="zh-TW" sz="2400" dirty="0"/>
              <a:t>a</a:t>
            </a:r>
            <a:r>
              <a:rPr lang="en-US" altLang="zh-TW" sz="2400" baseline="30000" dirty="0"/>
              <a:t>2</a:t>
            </a:r>
            <a:endParaRPr lang="zh-TW" altLang="en-US" sz="2400" baseline="30000" dirty="0"/>
          </a:p>
        </p:txBody>
      </p:sp>
      <p:sp>
        <p:nvSpPr>
          <p:cNvPr id="63" name="文字方塊 62"/>
          <p:cNvSpPr txBox="1"/>
          <p:nvPr/>
        </p:nvSpPr>
        <p:spPr>
          <a:xfrm>
            <a:off x="8048118" y="3347706"/>
            <a:ext cx="572661" cy="461665"/>
          </a:xfrm>
          <a:prstGeom prst="rect">
            <a:avLst/>
          </a:prstGeom>
          <a:noFill/>
        </p:spPr>
        <p:txBody>
          <a:bodyPr wrap="square" rtlCol="0">
            <a:spAutoFit/>
          </a:bodyPr>
          <a:lstStyle/>
          <a:p>
            <a:pPr algn="ctr"/>
            <a:r>
              <a:rPr lang="en-US" altLang="zh-TW" sz="2400" dirty="0"/>
              <a:t>a</a:t>
            </a:r>
            <a:r>
              <a:rPr lang="en-US" altLang="zh-TW" sz="2400" baseline="30000" dirty="0"/>
              <a:t>3</a:t>
            </a:r>
            <a:endParaRPr lang="zh-TW" altLang="en-US" sz="2400" baseline="30000" dirty="0"/>
          </a:p>
        </p:txBody>
      </p:sp>
      <p:sp>
        <p:nvSpPr>
          <p:cNvPr id="64" name="文字方塊 63"/>
          <p:cNvSpPr txBox="1"/>
          <p:nvPr/>
        </p:nvSpPr>
        <p:spPr>
          <a:xfrm>
            <a:off x="2002253" y="5513298"/>
            <a:ext cx="5467350" cy="461665"/>
          </a:xfrm>
          <a:prstGeom prst="rect">
            <a:avLst/>
          </a:prstGeom>
          <a:noFill/>
        </p:spPr>
        <p:txBody>
          <a:bodyPr wrap="square" rtlCol="0">
            <a:spAutoFit/>
          </a:bodyPr>
          <a:lstStyle/>
          <a:p>
            <a:pPr algn="ctr"/>
            <a:r>
              <a:rPr lang="en-US" altLang="zh-TW" sz="2400" dirty="0">
                <a:solidFill>
                  <a:srgbClr val="FF0000"/>
                </a:solidFill>
              </a:rPr>
              <a:t>The same network is used again and again.</a:t>
            </a:r>
            <a:endParaRPr lang="zh-TW" altLang="en-US" sz="2400" dirty="0">
              <a:solidFill>
                <a:srgbClr val="FF0000"/>
              </a:solidFill>
            </a:endParaRPr>
          </a:p>
        </p:txBody>
      </p:sp>
      <p:grpSp>
        <p:nvGrpSpPr>
          <p:cNvPr id="70" name="Group 69"/>
          <p:cNvGrpSpPr/>
          <p:nvPr/>
        </p:nvGrpSpPr>
        <p:grpSpPr>
          <a:xfrm>
            <a:off x="8655314" y="6263629"/>
            <a:ext cx="417249" cy="575481"/>
            <a:chOff x="7517647" y="4843947"/>
            <a:chExt cx="1485900" cy="1908068"/>
          </a:xfrm>
        </p:grpSpPr>
        <p:pic>
          <p:nvPicPr>
            <p:cNvPr id="72"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5833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8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9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8"/>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46"/>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8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63"/>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85"/>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64"/>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1" grpId="0" animBg="1"/>
      <p:bldP spid="57" grpId="0" animBg="1"/>
      <p:bldP spid="59" grpId="0" animBg="1"/>
      <p:bldP spid="60" grpId="0" animBg="1"/>
      <p:bldP spid="65" grpId="0" animBg="1"/>
      <p:bldP spid="66" grpId="0" animBg="1"/>
      <p:bldP spid="67" grpId="0" animBg="1"/>
      <p:bldP spid="68" grpId="0" animBg="1"/>
      <p:bldP spid="69" grpId="0" animBg="1"/>
      <p:bldP spid="71" grpId="0" animBg="1"/>
      <p:bldP spid="74" grpId="0" animBg="1"/>
      <p:bldP spid="76" grpId="0" animBg="1"/>
      <p:bldP spid="3" grpId="0"/>
      <p:bldP spid="78" grpId="0" animBg="1"/>
      <p:bldP spid="79" grpId="0"/>
      <p:bldP spid="6" grpId="0"/>
      <p:bldP spid="81" grpId="0"/>
      <p:bldP spid="82" grpId="0"/>
      <p:bldP spid="83" grpId="0"/>
      <p:bldP spid="84" grpId="0"/>
      <p:bldP spid="85" grpId="0"/>
      <p:bldP spid="7" grpId="0"/>
      <p:bldP spid="87" grpId="0" animBg="1"/>
      <p:bldP spid="88" grpId="0" animBg="1"/>
      <p:bldP spid="89" grpId="0" animBg="1"/>
      <p:bldP spid="90" grpId="0" animBg="1"/>
      <p:bldP spid="40" grpId="0"/>
      <p:bldP spid="42" grpId="0"/>
      <p:bldP spid="44" grpId="0"/>
      <p:bldP spid="45" grpId="0" animBg="1"/>
      <p:bldP spid="46" grpId="0" animBg="1"/>
      <p:bldP spid="47" grpId="0"/>
      <p:bldP spid="48" grpId="0"/>
      <p:bldP spid="49" grpId="0" animBg="1"/>
      <p:bldP spid="50" grpId="0"/>
      <p:bldP spid="51" grpId="0"/>
      <p:bldP spid="53" grpId="0"/>
      <p:bldP spid="54" grpId="0"/>
      <p:bldP spid="55" grpId="0"/>
      <p:bldP spid="56" grpId="0"/>
      <p:bldP spid="58" grpId="0"/>
      <p:bldP spid="61" grpId="0"/>
      <p:bldP spid="62" grpId="0"/>
      <p:bldP spid="63" grpId="0"/>
      <p:bldP spid="6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010791" y="1443979"/>
            <a:ext cx="386745" cy="44952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solidFill>
                <a:prstClr val="black"/>
              </a:solidFill>
            </a:endParaRPr>
          </a:p>
        </p:txBody>
      </p:sp>
      <mc:AlternateContent xmlns:mc="http://schemas.openxmlformats.org/markup-compatibility/2006" xmlns:a14="http://schemas.microsoft.com/office/drawing/2010/main">
        <mc:Choice Requires="a14">
          <p:sp>
            <p:nvSpPr>
              <p:cNvPr id="86" name="文字方塊 85"/>
              <p:cNvSpPr txBox="1"/>
              <p:nvPr/>
            </p:nvSpPr>
            <p:spPr>
              <a:xfrm>
                <a:off x="1150999" y="1457640"/>
                <a:ext cx="4639219" cy="430887"/>
              </a:xfrm>
              <a:prstGeom prst="rect">
                <a:avLst/>
              </a:prstGeom>
              <a:noFill/>
            </p:spPr>
            <p:txBody>
              <a:bodyPr wrap="none" lIns="0" tIns="0" rIns="0" bIns="0" rtlCol="0">
                <a:spAutoFit/>
              </a:bodyPr>
              <a:lstStyle/>
              <a:p>
                <a:r>
                  <a:rPr lang="en-US" altLang="zh-TW" sz="2800" dirty="0">
                    <a:solidFill>
                      <a:prstClr val="black"/>
                    </a:solidFill>
                  </a:rPr>
                  <a:t>Input data: </a:t>
                </a:r>
                <a14:m>
                  <m:oMath xmlns:m="http://schemas.openxmlformats.org/officeDocument/2006/math">
                    <m:r>
                      <a:rPr lang="en-US" altLang="zh-TW" sz="2800" smtClean="0">
                        <a:solidFill>
                          <a:prstClr val="black"/>
                        </a:solidFill>
                        <a:latin typeface="Cambria Math" panose="02040503050406030204" pitchFamily="18" charset="0"/>
                      </a:rPr>
                      <m:t>   </m:t>
                    </m:r>
                    <m:sSup>
                      <m:sSupPr>
                        <m:ctrlPr>
                          <a:rPr lang="en-US" altLang="zh-TW" sz="2800" i="1" smtClean="0">
                            <a:solidFill>
                              <a:prstClr val="black"/>
                            </a:solidFill>
                            <a:latin typeface="Cambria Math" panose="02040503050406030204" pitchFamily="18" charset="0"/>
                          </a:rPr>
                        </m:ctrlPr>
                      </m:sSupPr>
                      <m:e>
                        <m:r>
                          <a:rPr lang="en-US" altLang="zh-TW" sz="2800" i="1" smtClean="0">
                            <a:solidFill>
                              <a:prstClr val="black"/>
                            </a:solidFill>
                            <a:latin typeface="Cambria Math" panose="02040503050406030204" pitchFamily="18" charset="0"/>
                          </a:rPr>
                          <m:t>𝑥</m:t>
                        </m:r>
                      </m:e>
                      <m:sup>
                        <m:r>
                          <a:rPr lang="en-US" altLang="zh-TW" sz="2800" i="1" smtClean="0">
                            <a:solidFill>
                              <a:prstClr val="black"/>
                            </a:solidFill>
                            <a:latin typeface="Cambria Math" panose="02040503050406030204" pitchFamily="18" charset="0"/>
                          </a:rPr>
                          <m:t>1</m:t>
                        </m:r>
                      </m:sup>
                    </m:sSup>
                    <m:r>
                      <a:rPr lang="en-US" altLang="zh-TW" sz="2800" i="1" smtClean="0">
                        <a:solidFill>
                          <a:prstClr val="black"/>
                        </a:solidFill>
                        <a:latin typeface="Cambria Math" panose="02040503050406030204" pitchFamily="18" charset="0"/>
                      </a:rPr>
                      <m:t>      </m:t>
                    </m:r>
                    <m:sSup>
                      <m:sSupPr>
                        <m:ctrlPr>
                          <a:rPr lang="en-US" altLang="zh-TW" sz="2800" i="1">
                            <a:solidFill>
                              <a:prstClr val="black"/>
                            </a:solidFill>
                            <a:latin typeface="Cambria Math" panose="02040503050406030204" pitchFamily="18" charset="0"/>
                          </a:rPr>
                        </m:ctrlPr>
                      </m:sSupPr>
                      <m:e>
                        <m:r>
                          <a:rPr lang="en-US" altLang="zh-TW" sz="2800" i="1">
                            <a:solidFill>
                              <a:prstClr val="black"/>
                            </a:solidFill>
                            <a:latin typeface="Cambria Math" panose="02040503050406030204" pitchFamily="18" charset="0"/>
                          </a:rPr>
                          <m:t>𝑥</m:t>
                        </m:r>
                      </m:e>
                      <m:sup>
                        <m:r>
                          <a:rPr lang="en-US" altLang="zh-TW" sz="2800" i="1" smtClean="0">
                            <a:solidFill>
                              <a:prstClr val="black"/>
                            </a:solidFill>
                            <a:latin typeface="Cambria Math" panose="02040503050406030204" pitchFamily="18" charset="0"/>
                          </a:rPr>
                          <m:t>2</m:t>
                        </m:r>
                      </m:sup>
                    </m:sSup>
                    <m:r>
                      <a:rPr lang="en-US" altLang="zh-TW" sz="2800" i="1" smtClean="0">
                        <a:solidFill>
                          <a:prstClr val="black"/>
                        </a:solidFill>
                        <a:latin typeface="Cambria Math" panose="02040503050406030204" pitchFamily="18" charset="0"/>
                      </a:rPr>
                      <m:t>      </m:t>
                    </m:r>
                    <m:sSup>
                      <m:sSupPr>
                        <m:ctrlPr>
                          <a:rPr lang="en-US" altLang="zh-TW" sz="2800" i="1">
                            <a:solidFill>
                              <a:prstClr val="black"/>
                            </a:solidFill>
                            <a:latin typeface="Cambria Math" panose="02040503050406030204" pitchFamily="18" charset="0"/>
                          </a:rPr>
                        </m:ctrlPr>
                      </m:sSupPr>
                      <m:e>
                        <m:r>
                          <a:rPr lang="en-US" altLang="zh-TW" sz="2800" i="1">
                            <a:solidFill>
                              <a:prstClr val="black"/>
                            </a:solidFill>
                            <a:latin typeface="Cambria Math" panose="02040503050406030204" pitchFamily="18" charset="0"/>
                          </a:rPr>
                          <m:t>𝑥</m:t>
                        </m:r>
                      </m:e>
                      <m:sup>
                        <m:r>
                          <a:rPr lang="en-US" altLang="zh-TW" sz="2800" i="1" smtClean="0">
                            <a:solidFill>
                              <a:prstClr val="black"/>
                            </a:solidFill>
                            <a:latin typeface="Cambria Math" panose="02040503050406030204" pitchFamily="18" charset="0"/>
                          </a:rPr>
                          <m:t>3</m:t>
                        </m:r>
                      </m:sup>
                    </m:sSup>
                    <m:r>
                      <a:rPr lang="en-US" altLang="zh-TW" sz="2800" i="1" smtClean="0">
                        <a:solidFill>
                          <a:prstClr val="black"/>
                        </a:solidFill>
                        <a:latin typeface="Cambria Math" panose="02040503050406030204" pitchFamily="18" charset="0"/>
                      </a:rPr>
                      <m:t>  </m:t>
                    </m:r>
                  </m:oMath>
                </a14:m>
                <a:r>
                  <a:rPr lang="en-US" altLang="zh-TW" sz="2800" dirty="0">
                    <a:solidFill>
                      <a:prstClr val="black"/>
                    </a:solidFill>
                  </a:rPr>
                  <a:t>……</a:t>
                </a:r>
                <a:endParaRPr lang="zh-TW" altLang="en-US" sz="2800" dirty="0">
                  <a:solidFill>
                    <a:prstClr val="black"/>
                  </a:solidFill>
                </a:endParaRPr>
              </a:p>
            </p:txBody>
          </p:sp>
        </mc:Choice>
        <mc:Fallback xmlns="">
          <p:sp>
            <p:nvSpPr>
              <p:cNvPr id="86" name="文字方塊 85"/>
              <p:cNvSpPr txBox="1">
                <a:spLocks noRot="1" noChangeAspect="1" noMove="1" noResize="1" noEditPoints="1" noAdjustHandles="1" noChangeArrowheads="1" noChangeShapeType="1" noTextEdit="1"/>
              </p:cNvSpPr>
              <p:nvPr/>
            </p:nvSpPr>
            <p:spPr>
              <a:xfrm>
                <a:off x="1150999" y="1457640"/>
                <a:ext cx="4639219" cy="430887"/>
              </a:xfrm>
              <a:prstGeom prst="rect">
                <a:avLst/>
              </a:prstGeom>
              <a:blipFill rotWithShape="0">
                <a:blip r:embed="rId3"/>
                <a:stretch>
                  <a:fillRect l="-4731" t="-23944" r="-3548" b="-50704"/>
                </a:stretch>
              </a:blipFill>
            </p:spPr>
            <p:txBody>
              <a:bodyPr/>
              <a:lstStyle/>
              <a:p>
                <a:r>
                  <a:rPr lang="zh-TW" altLang="en-US">
                    <a:noFill/>
                  </a:rPr>
                  <a:t> </a:t>
                </a:r>
              </a:p>
            </p:txBody>
          </p:sp>
        </mc:Fallback>
      </mc:AlternateContent>
      <p:sp>
        <p:nvSpPr>
          <p:cNvPr id="2" name="標題 1"/>
          <p:cNvSpPr>
            <a:spLocks noGrp="1"/>
          </p:cNvSpPr>
          <p:nvPr>
            <p:ph type="title"/>
          </p:nvPr>
        </p:nvSpPr>
        <p:spPr>
          <a:xfrm>
            <a:off x="0" y="1"/>
            <a:ext cx="9144000" cy="661596"/>
          </a:xfrm>
        </p:spPr>
        <p:txBody>
          <a:bodyPr>
            <a:normAutofit fontScale="90000"/>
          </a:bodyPr>
          <a:lstStyle/>
          <a:p>
            <a:r>
              <a:rPr lang="en-US" altLang="zh-TW" dirty="0"/>
              <a:t>RNN </a:t>
            </a:r>
            <a:r>
              <a:rPr lang="en-US" altLang="zh-TW" sz="4000" dirty="0"/>
              <a:t>(output depends on input and memory)</a:t>
            </a:r>
            <a:endParaRPr lang="zh-TW" altLang="en-US" sz="4000" dirty="0"/>
          </a:p>
        </p:txBody>
      </p:sp>
      <p:sp>
        <p:nvSpPr>
          <p:cNvPr id="37" name="矩形 36"/>
          <p:cNvSpPr/>
          <p:nvPr/>
        </p:nvSpPr>
        <p:spPr>
          <a:xfrm>
            <a:off x="4594106" y="5868658"/>
            <a:ext cx="2160000" cy="432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sp>
        <p:nvSpPr>
          <p:cNvPr id="38" name="矩形 37"/>
          <p:cNvSpPr/>
          <p:nvPr/>
        </p:nvSpPr>
        <p:spPr>
          <a:xfrm>
            <a:off x="4603763" y="4299667"/>
            <a:ext cx="2160000" cy="432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39" name="矩形 38"/>
          <p:cNvSpPr/>
          <p:nvPr/>
        </p:nvSpPr>
        <p:spPr>
          <a:xfrm>
            <a:off x="1536919" y="4299667"/>
            <a:ext cx="2160000" cy="43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solidFill>
                <a:prstClr val="black"/>
              </a:solidFill>
            </a:endParaRPr>
          </a:p>
        </p:txBody>
      </p:sp>
      <p:sp>
        <p:nvSpPr>
          <p:cNvPr id="41" name="矩形 40"/>
          <p:cNvSpPr/>
          <p:nvPr/>
        </p:nvSpPr>
        <p:spPr>
          <a:xfrm>
            <a:off x="4594106" y="2797717"/>
            <a:ext cx="2160000" cy="43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white"/>
              </a:solidFill>
            </a:endParaRPr>
          </a:p>
        </p:txBody>
      </p:sp>
      <p:sp>
        <p:nvSpPr>
          <p:cNvPr id="71" name="向上箭號 70"/>
          <p:cNvSpPr/>
          <p:nvPr/>
        </p:nvSpPr>
        <p:spPr>
          <a:xfrm>
            <a:off x="5480767" y="4851207"/>
            <a:ext cx="386677" cy="943268"/>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solidFill>
                <a:prstClr val="white"/>
              </a:solidFill>
            </a:endParaRPr>
          </a:p>
        </p:txBody>
      </p:sp>
      <p:sp>
        <p:nvSpPr>
          <p:cNvPr id="76" name="弧形箭號 (上彎) 75"/>
          <p:cNvSpPr/>
          <p:nvPr/>
        </p:nvSpPr>
        <p:spPr>
          <a:xfrm>
            <a:off x="2814323" y="4740061"/>
            <a:ext cx="2449726" cy="568649"/>
          </a:xfrm>
          <a:prstGeom prst="curved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solidFill>
                <a:prstClr val="black"/>
              </a:solidFill>
            </a:endParaRPr>
          </a:p>
        </p:txBody>
      </p:sp>
      <p:sp>
        <p:nvSpPr>
          <p:cNvPr id="6" name="文字方塊 5"/>
          <p:cNvSpPr txBox="1"/>
          <p:nvPr/>
        </p:nvSpPr>
        <p:spPr>
          <a:xfrm>
            <a:off x="5258013" y="5868658"/>
            <a:ext cx="907572" cy="461665"/>
          </a:xfrm>
          <a:prstGeom prst="rect">
            <a:avLst/>
          </a:prstGeom>
          <a:noFill/>
        </p:spPr>
        <p:txBody>
          <a:bodyPr wrap="square" rtlCol="0">
            <a:spAutoFit/>
          </a:bodyPr>
          <a:lstStyle/>
          <a:p>
            <a:pPr algn="ctr"/>
            <a:r>
              <a:rPr lang="en-US" altLang="zh-TW" sz="2400" dirty="0">
                <a:solidFill>
                  <a:prstClr val="black"/>
                </a:solidFill>
              </a:rPr>
              <a:t>x</a:t>
            </a:r>
            <a:r>
              <a:rPr lang="en-US" altLang="zh-TW" sz="2400" baseline="30000" dirty="0">
                <a:solidFill>
                  <a:prstClr val="black"/>
                </a:solidFill>
              </a:rPr>
              <a:t>1</a:t>
            </a:r>
            <a:endParaRPr lang="zh-TW" altLang="en-US" sz="2400" baseline="30000" dirty="0">
              <a:solidFill>
                <a:prstClr val="black"/>
              </a:solidFill>
            </a:endParaRPr>
          </a:p>
        </p:txBody>
      </p:sp>
      <p:sp>
        <p:nvSpPr>
          <p:cNvPr id="83" name="文字方塊 82"/>
          <p:cNvSpPr txBox="1"/>
          <p:nvPr/>
        </p:nvSpPr>
        <p:spPr>
          <a:xfrm>
            <a:off x="6213164" y="2344682"/>
            <a:ext cx="2773673" cy="461665"/>
          </a:xfrm>
          <a:prstGeom prst="rect">
            <a:avLst/>
          </a:prstGeom>
          <a:noFill/>
        </p:spPr>
        <p:txBody>
          <a:bodyPr wrap="square" rtlCol="0">
            <a:spAutoFit/>
          </a:bodyPr>
          <a:lstStyle/>
          <a:p>
            <a:pPr algn="ctr"/>
            <a:r>
              <a:rPr lang="en-US" altLang="zh-TW" sz="2400" dirty="0">
                <a:solidFill>
                  <a:prstClr val="black"/>
                </a:solidFill>
              </a:rPr>
              <a:t>y</a:t>
            </a:r>
            <a:r>
              <a:rPr lang="en-US" altLang="zh-TW" sz="2400" baseline="30000" dirty="0">
                <a:solidFill>
                  <a:prstClr val="black"/>
                </a:solidFill>
              </a:rPr>
              <a:t>1</a:t>
            </a:r>
            <a:r>
              <a:rPr lang="en-US" altLang="zh-TW" sz="2400" dirty="0">
                <a:solidFill>
                  <a:prstClr val="black"/>
                </a:solidFill>
              </a:rPr>
              <a:t>=</a:t>
            </a:r>
            <a:r>
              <a:rPr lang="en-US" altLang="zh-TW" sz="2400" dirty="0" err="1">
                <a:solidFill>
                  <a:prstClr val="black"/>
                </a:solidFill>
              </a:rPr>
              <a:t>softmax</a:t>
            </a:r>
            <a:r>
              <a:rPr lang="en-US" altLang="zh-TW" sz="2400" dirty="0">
                <a:solidFill>
                  <a:prstClr val="black"/>
                </a:solidFill>
              </a:rPr>
              <a:t>(W</a:t>
            </a:r>
            <a:r>
              <a:rPr lang="en-US" altLang="zh-TW" sz="2400" baseline="-25000" dirty="0">
                <a:solidFill>
                  <a:prstClr val="black"/>
                </a:solidFill>
              </a:rPr>
              <a:t>o</a:t>
            </a:r>
            <a:r>
              <a:rPr lang="en-US" altLang="zh-TW" sz="2400" dirty="0">
                <a:solidFill>
                  <a:prstClr val="black"/>
                </a:solidFill>
              </a:rPr>
              <a:t>a</a:t>
            </a:r>
            <a:r>
              <a:rPr lang="en-US" altLang="zh-TW" sz="2400" baseline="30000" dirty="0">
                <a:solidFill>
                  <a:prstClr val="black"/>
                </a:solidFill>
              </a:rPr>
              <a:t>1</a:t>
            </a:r>
            <a:r>
              <a:rPr lang="en-US" altLang="zh-TW" sz="2400" dirty="0">
                <a:solidFill>
                  <a:prstClr val="black"/>
                </a:solidFill>
              </a:rPr>
              <a:t>)</a:t>
            </a:r>
            <a:endParaRPr lang="zh-TW" altLang="en-US" sz="2400" dirty="0">
              <a:solidFill>
                <a:prstClr val="black"/>
              </a:solidFill>
            </a:endParaRPr>
          </a:p>
        </p:txBody>
      </p:sp>
      <p:sp>
        <p:nvSpPr>
          <p:cNvPr id="9" name="文字方塊 8"/>
          <p:cNvSpPr txBox="1"/>
          <p:nvPr/>
        </p:nvSpPr>
        <p:spPr>
          <a:xfrm>
            <a:off x="5975664" y="1429352"/>
            <a:ext cx="2409645" cy="461665"/>
          </a:xfrm>
          <a:prstGeom prst="rect">
            <a:avLst/>
          </a:prstGeom>
          <a:noFill/>
        </p:spPr>
        <p:txBody>
          <a:bodyPr wrap="square" rtlCol="0">
            <a:spAutoFit/>
          </a:bodyPr>
          <a:lstStyle/>
          <a:p>
            <a:r>
              <a:rPr lang="en-US" altLang="zh-TW" sz="2400" dirty="0">
                <a:solidFill>
                  <a:prstClr val="black"/>
                </a:solidFill>
              </a:rPr>
              <a:t>(x</a:t>
            </a:r>
            <a:r>
              <a:rPr lang="en-US" altLang="zh-TW" sz="2400" baseline="30000" dirty="0">
                <a:solidFill>
                  <a:prstClr val="black"/>
                </a:solidFill>
              </a:rPr>
              <a:t>i</a:t>
            </a:r>
            <a:r>
              <a:rPr lang="en-US" altLang="zh-TW" sz="2400" dirty="0">
                <a:solidFill>
                  <a:prstClr val="black"/>
                </a:solidFill>
              </a:rPr>
              <a:t> are vectors)</a:t>
            </a:r>
            <a:endParaRPr lang="zh-TW" altLang="en-US" sz="2400" dirty="0">
              <a:solidFill>
                <a:prstClr val="black"/>
              </a:solidFill>
            </a:endParaRPr>
          </a:p>
        </p:txBody>
      </p:sp>
      <p:sp>
        <p:nvSpPr>
          <p:cNvPr id="40" name="文字方塊 39"/>
          <p:cNvSpPr txBox="1"/>
          <p:nvPr/>
        </p:nvSpPr>
        <p:spPr>
          <a:xfrm>
            <a:off x="5770185" y="5076729"/>
            <a:ext cx="642010" cy="523220"/>
          </a:xfrm>
          <a:prstGeom prst="rect">
            <a:avLst/>
          </a:prstGeom>
          <a:noFill/>
        </p:spPr>
        <p:txBody>
          <a:bodyPr wrap="square" rtlCol="0">
            <a:spAutoFit/>
          </a:bodyPr>
          <a:lstStyle/>
          <a:p>
            <a:pPr algn="ctr"/>
            <a:r>
              <a:rPr lang="en-US" altLang="zh-TW" sz="2800" dirty="0">
                <a:solidFill>
                  <a:prstClr val="black"/>
                </a:solidFill>
              </a:rPr>
              <a:t>W</a:t>
            </a:r>
            <a:r>
              <a:rPr lang="en-US" altLang="zh-TW" sz="2800" baseline="-25000" dirty="0">
                <a:solidFill>
                  <a:prstClr val="black"/>
                </a:solidFill>
              </a:rPr>
              <a:t>i</a:t>
            </a:r>
            <a:endParaRPr lang="zh-TW" altLang="en-US" sz="2800" baseline="-25000" dirty="0">
              <a:solidFill>
                <a:prstClr val="black"/>
              </a:solidFill>
            </a:endParaRPr>
          </a:p>
        </p:txBody>
      </p:sp>
      <p:sp>
        <p:nvSpPr>
          <p:cNvPr id="44" name="文字方塊 43"/>
          <p:cNvSpPr txBox="1"/>
          <p:nvPr/>
        </p:nvSpPr>
        <p:spPr>
          <a:xfrm>
            <a:off x="3705901" y="4781622"/>
            <a:ext cx="642010" cy="523220"/>
          </a:xfrm>
          <a:prstGeom prst="rect">
            <a:avLst/>
          </a:prstGeom>
          <a:noFill/>
        </p:spPr>
        <p:txBody>
          <a:bodyPr wrap="square" rtlCol="0">
            <a:spAutoFit/>
          </a:bodyPr>
          <a:lstStyle/>
          <a:p>
            <a:pPr algn="ctr"/>
            <a:r>
              <a:rPr lang="en-US" altLang="zh-TW" sz="2800" dirty="0" err="1">
                <a:solidFill>
                  <a:prstClr val="black"/>
                </a:solidFill>
              </a:rPr>
              <a:t>W</a:t>
            </a:r>
            <a:r>
              <a:rPr lang="en-US" altLang="zh-TW" sz="2800" baseline="-25000" dirty="0" err="1">
                <a:solidFill>
                  <a:prstClr val="black"/>
                </a:solidFill>
              </a:rPr>
              <a:t>h</a:t>
            </a:r>
            <a:endParaRPr lang="zh-TW" altLang="en-US" sz="2800" baseline="-25000" dirty="0">
              <a:solidFill>
                <a:prstClr val="black"/>
              </a:solidFill>
            </a:endParaRPr>
          </a:p>
        </p:txBody>
      </p:sp>
      <p:sp>
        <p:nvSpPr>
          <p:cNvPr id="53" name="文字方塊 52"/>
          <p:cNvSpPr txBox="1"/>
          <p:nvPr/>
        </p:nvSpPr>
        <p:spPr>
          <a:xfrm>
            <a:off x="5749673" y="3547517"/>
            <a:ext cx="631215" cy="523220"/>
          </a:xfrm>
          <a:prstGeom prst="rect">
            <a:avLst/>
          </a:prstGeom>
          <a:noFill/>
        </p:spPr>
        <p:txBody>
          <a:bodyPr wrap="square" rtlCol="0">
            <a:spAutoFit/>
          </a:bodyPr>
          <a:lstStyle/>
          <a:p>
            <a:pPr algn="ctr"/>
            <a:r>
              <a:rPr lang="en-US" altLang="zh-TW" sz="2800" dirty="0">
                <a:solidFill>
                  <a:prstClr val="black"/>
                </a:solidFill>
              </a:rPr>
              <a:t>W</a:t>
            </a:r>
            <a:r>
              <a:rPr lang="en-US" altLang="zh-TW" sz="2800" baseline="-25000" dirty="0">
                <a:solidFill>
                  <a:prstClr val="black"/>
                </a:solidFill>
              </a:rPr>
              <a:t>o</a:t>
            </a:r>
            <a:endParaRPr lang="zh-TW" altLang="en-US" sz="2800" baseline="-25000" dirty="0">
              <a:solidFill>
                <a:prstClr val="black"/>
              </a:solidFill>
            </a:endParaRPr>
          </a:p>
        </p:txBody>
      </p:sp>
      <p:sp>
        <p:nvSpPr>
          <p:cNvPr id="56" name="文字方塊 55"/>
          <p:cNvSpPr txBox="1"/>
          <p:nvPr/>
        </p:nvSpPr>
        <p:spPr>
          <a:xfrm>
            <a:off x="6154450" y="3896304"/>
            <a:ext cx="2710413" cy="461665"/>
          </a:xfrm>
          <a:prstGeom prst="rect">
            <a:avLst/>
          </a:prstGeom>
          <a:noFill/>
        </p:spPr>
        <p:txBody>
          <a:bodyPr wrap="square" rtlCol="0">
            <a:spAutoFit/>
          </a:bodyPr>
          <a:lstStyle/>
          <a:p>
            <a:pPr algn="ctr"/>
            <a:r>
              <a:rPr lang="en-US" altLang="zh-TW" sz="2400" dirty="0">
                <a:solidFill>
                  <a:prstClr val="black"/>
                </a:solidFill>
              </a:rPr>
              <a:t>a</a:t>
            </a:r>
            <a:r>
              <a:rPr lang="en-US" altLang="zh-TW" sz="2400" baseline="30000" dirty="0">
                <a:solidFill>
                  <a:prstClr val="black"/>
                </a:solidFill>
              </a:rPr>
              <a:t>1</a:t>
            </a:r>
            <a:r>
              <a:rPr lang="en-US" altLang="zh-TW" sz="2400" dirty="0">
                <a:solidFill>
                  <a:prstClr val="black"/>
                </a:solidFill>
              </a:rPr>
              <a:t>=</a:t>
            </a:r>
            <a:r>
              <a:rPr lang="el-GR" altLang="zh-TW" sz="2400" dirty="0">
                <a:solidFill>
                  <a:prstClr val="black"/>
                </a:solidFill>
              </a:rPr>
              <a:t>σ</a:t>
            </a:r>
            <a:r>
              <a:rPr lang="en-US" altLang="zh-TW" sz="2400" dirty="0">
                <a:solidFill>
                  <a:prstClr val="black"/>
                </a:solidFill>
              </a:rPr>
              <a:t>(W</a:t>
            </a:r>
            <a:r>
              <a:rPr lang="en-US" altLang="zh-TW" sz="2400" baseline="-25000" dirty="0">
                <a:solidFill>
                  <a:prstClr val="black"/>
                </a:solidFill>
              </a:rPr>
              <a:t>i</a:t>
            </a:r>
            <a:r>
              <a:rPr lang="en-US" altLang="zh-TW" sz="2400" dirty="0">
                <a:solidFill>
                  <a:prstClr val="black"/>
                </a:solidFill>
              </a:rPr>
              <a:t>x</a:t>
            </a:r>
            <a:r>
              <a:rPr lang="en-US" altLang="zh-TW" sz="2400" baseline="30000" dirty="0">
                <a:solidFill>
                  <a:prstClr val="black"/>
                </a:solidFill>
              </a:rPr>
              <a:t>1</a:t>
            </a:r>
            <a:r>
              <a:rPr lang="en-US" altLang="zh-TW" sz="2400" dirty="0">
                <a:solidFill>
                  <a:prstClr val="black"/>
                </a:solidFill>
              </a:rPr>
              <a:t>+W</a:t>
            </a:r>
            <a:r>
              <a:rPr lang="en-US" altLang="zh-TW" sz="2400" baseline="-25000" dirty="0">
                <a:solidFill>
                  <a:prstClr val="black"/>
                </a:solidFill>
              </a:rPr>
              <a:t>h</a:t>
            </a:r>
            <a:r>
              <a:rPr lang="en-US" altLang="zh-TW" sz="2400" b="1" dirty="0">
                <a:solidFill>
                  <a:prstClr val="black"/>
                </a:solidFill>
              </a:rPr>
              <a:t>0</a:t>
            </a:r>
            <a:r>
              <a:rPr lang="en-US" altLang="zh-TW" sz="2400" dirty="0">
                <a:solidFill>
                  <a:prstClr val="black"/>
                </a:solidFill>
              </a:rPr>
              <a:t>)</a:t>
            </a:r>
            <a:endParaRPr lang="zh-TW" altLang="en-US" sz="2400" dirty="0">
              <a:solidFill>
                <a:prstClr val="black"/>
              </a:solidFill>
            </a:endParaRPr>
          </a:p>
        </p:txBody>
      </p:sp>
      <p:sp>
        <p:nvSpPr>
          <p:cNvPr id="5" name="文字方塊 4"/>
          <p:cNvSpPr txBox="1"/>
          <p:nvPr/>
        </p:nvSpPr>
        <p:spPr>
          <a:xfrm>
            <a:off x="284042" y="4253096"/>
            <a:ext cx="1410346" cy="461665"/>
          </a:xfrm>
          <a:prstGeom prst="rect">
            <a:avLst/>
          </a:prstGeom>
          <a:noFill/>
        </p:spPr>
        <p:txBody>
          <a:bodyPr wrap="square" rtlCol="0">
            <a:spAutoFit/>
          </a:bodyPr>
          <a:lstStyle/>
          <a:p>
            <a:r>
              <a:rPr lang="en-US" altLang="zh-TW" sz="2400" dirty="0">
                <a:solidFill>
                  <a:prstClr val="black"/>
                </a:solidFill>
              </a:rPr>
              <a:t>memory</a:t>
            </a:r>
            <a:endParaRPr lang="zh-TW" altLang="en-US" sz="2400" dirty="0">
              <a:solidFill>
                <a:prstClr val="black"/>
              </a:solidFill>
            </a:endParaRPr>
          </a:p>
        </p:txBody>
      </p:sp>
      <p:sp>
        <p:nvSpPr>
          <p:cNvPr id="70" name="向上箭號 69"/>
          <p:cNvSpPr/>
          <p:nvPr/>
        </p:nvSpPr>
        <p:spPr>
          <a:xfrm>
            <a:off x="5490424" y="3264273"/>
            <a:ext cx="386677" cy="943268"/>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prstClr val="white"/>
              </a:solidFill>
            </a:endParaRPr>
          </a:p>
        </p:txBody>
      </p:sp>
      <p:sp>
        <p:nvSpPr>
          <p:cNvPr id="72" name="弧形箭號 (上彎) 71"/>
          <p:cNvSpPr/>
          <p:nvPr/>
        </p:nvSpPr>
        <p:spPr>
          <a:xfrm flipH="1" flipV="1">
            <a:off x="2783518" y="3684447"/>
            <a:ext cx="2449726" cy="568649"/>
          </a:xfrm>
          <a:prstGeom prst="curved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solidFill>
                <a:prstClr val="black"/>
              </a:solidFill>
            </a:endParaRPr>
          </a:p>
        </p:txBody>
      </p:sp>
      <p:sp>
        <p:nvSpPr>
          <p:cNvPr id="73" name="文字方塊 72"/>
          <p:cNvSpPr txBox="1"/>
          <p:nvPr/>
        </p:nvSpPr>
        <p:spPr>
          <a:xfrm>
            <a:off x="3533950" y="3684447"/>
            <a:ext cx="948862" cy="461665"/>
          </a:xfrm>
          <a:prstGeom prst="rect">
            <a:avLst/>
          </a:prstGeom>
          <a:noFill/>
        </p:spPr>
        <p:txBody>
          <a:bodyPr wrap="square" rtlCol="0">
            <a:spAutoFit/>
          </a:bodyPr>
          <a:lstStyle/>
          <a:p>
            <a:pPr algn="ctr"/>
            <a:r>
              <a:rPr lang="en-US" altLang="zh-TW" sz="2400" dirty="0">
                <a:solidFill>
                  <a:prstClr val="black"/>
                </a:solidFill>
              </a:rPr>
              <a:t>copy</a:t>
            </a:r>
            <a:endParaRPr lang="zh-TW" altLang="en-US" sz="2400" baseline="-25000" dirty="0">
              <a:solidFill>
                <a:prstClr val="black"/>
              </a:solidFill>
            </a:endParaRPr>
          </a:p>
        </p:txBody>
      </p:sp>
      <p:sp>
        <p:nvSpPr>
          <p:cNvPr id="8" name="右大括弧 7"/>
          <p:cNvSpPr/>
          <p:nvPr/>
        </p:nvSpPr>
        <p:spPr>
          <a:xfrm rot="16200000">
            <a:off x="4305282" y="-177648"/>
            <a:ext cx="225355" cy="3001110"/>
          </a:xfrm>
          <a:prstGeom prst="rightBrace">
            <a:avLst>
              <a:gd name="adj1" fmla="val 29221"/>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prstClr val="black"/>
              </a:solidFill>
            </a:endParaRPr>
          </a:p>
        </p:txBody>
      </p:sp>
      <p:sp>
        <p:nvSpPr>
          <p:cNvPr id="10" name="文字方塊 9"/>
          <p:cNvSpPr txBox="1"/>
          <p:nvPr/>
        </p:nvSpPr>
        <p:spPr>
          <a:xfrm>
            <a:off x="3397536" y="661596"/>
            <a:ext cx="1982409" cy="461665"/>
          </a:xfrm>
          <a:prstGeom prst="rect">
            <a:avLst/>
          </a:prstGeom>
          <a:noFill/>
        </p:spPr>
        <p:txBody>
          <a:bodyPr wrap="square" rtlCol="0">
            <a:spAutoFit/>
          </a:bodyPr>
          <a:lstStyle/>
          <a:p>
            <a:pPr algn="ctr"/>
            <a:r>
              <a:rPr lang="en-US" altLang="zh-TW" sz="2400" dirty="0">
                <a:solidFill>
                  <a:prstClr val="black"/>
                </a:solidFill>
              </a:rPr>
              <a:t>With order</a:t>
            </a:r>
            <a:endParaRPr lang="zh-TW" altLang="en-US" sz="2400" dirty="0">
              <a:solidFill>
                <a:prstClr val="black"/>
              </a:solidFill>
            </a:endParaRPr>
          </a:p>
        </p:txBody>
      </p:sp>
      <p:sp>
        <p:nvSpPr>
          <p:cNvPr id="77" name="文字方塊 76"/>
          <p:cNvSpPr txBox="1"/>
          <p:nvPr/>
        </p:nvSpPr>
        <p:spPr>
          <a:xfrm>
            <a:off x="2857976" y="1847857"/>
            <a:ext cx="744827" cy="523220"/>
          </a:xfrm>
          <a:prstGeom prst="rect">
            <a:avLst/>
          </a:prstGeom>
          <a:noFill/>
        </p:spPr>
        <p:txBody>
          <a:bodyPr wrap="square" rtlCol="0">
            <a:spAutoFit/>
          </a:bodyPr>
          <a:lstStyle/>
          <a:p>
            <a:pPr algn="ctr"/>
            <a:r>
              <a:rPr lang="en-US" altLang="zh-TW" sz="2800" dirty="0">
                <a:solidFill>
                  <a:prstClr val="black"/>
                </a:solidFill>
              </a:rPr>
              <a:t>y</a:t>
            </a:r>
            <a:r>
              <a:rPr lang="en-US" altLang="zh-TW" sz="2800" baseline="30000" dirty="0">
                <a:solidFill>
                  <a:prstClr val="black"/>
                </a:solidFill>
              </a:rPr>
              <a:t>1</a:t>
            </a:r>
            <a:endParaRPr lang="zh-TW" altLang="en-US" sz="2800" dirty="0">
              <a:solidFill>
                <a:prstClr val="black"/>
              </a:solidFill>
            </a:endParaRPr>
          </a:p>
        </p:txBody>
      </p:sp>
      <p:sp>
        <p:nvSpPr>
          <p:cNvPr id="33" name="文字方塊 32"/>
          <p:cNvSpPr txBox="1"/>
          <p:nvPr/>
        </p:nvSpPr>
        <p:spPr>
          <a:xfrm>
            <a:off x="2289479" y="4274199"/>
            <a:ext cx="506004" cy="461665"/>
          </a:xfrm>
          <a:prstGeom prst="rect">
            <a:avLst/>
          </a:prstGeom>
          <a:noFill/>
        </p:spPr>
        <p:txBody>
          <a:bodyPr wrap="square" rtlCol="0">
            <a:spAutoFit/>
          </a:bodyPr>
          <a:lstStyle/>
          <a:p>
            <a:pPr algn="ctr"/>
            <a:r>
              <a:rPr lang="en-US" altLang="zh-TW" sz="2400" dirty="0">
                <a:solidFill>
                  <a:prstClr val="black"/>
                </a:solidFill>
              </a:rPr>
              <a:t>a</a:t>
            </a:r>
            <a:r>
              <a:rPr lang="en-US" altLang="zh-TW" sz="2400" baseline="30000" dirty="0">
                <a:solidFill>
                  <a:prstClr val="black"/>
                </a:solidFill>
              </a:rPr>
              <a:t>1</a:t>
            </a:r>
            <a:endParaRPr lang="zh-TW" altLang="en-US" sz="2400" dirty="0">
              <a:solidFill>
                <a:prstClr val="black"/>
              </a:solidFill>
            </a:endParaRPr>
          </a:p>
        </p:txBody>
      </p:sp>
      <p:sp>
        <p:nvSpPr>
          <p:cNvPr id="34" name="文字方塊 33"/>
          <p:cNvSpPr txBox="1"/>
          <p:nvPr/>
        </p:nvSpPr>
        <p:spPr>
          <a:xfrm>
            <a:off x="1842121" y="4299667"/>
            <a:ext cx="506004" cy="461665"/>
          </a:xfrm>
          <a:prstGeom prst="rect">
            <a:avLst/>
          </a:prstGeom>
          <a:noFill/>
        </p:spPr>
        <p:txBody>
          <a:bodyPr wrap="square" rtlCol="0">
            <a:spAutoFit/>
          </a:bodyPr>
          <a:lstStyle/>
          <a:p>
            <a:pPr algn="ctr"/>
            <a:r>
              <a:rPr lang="en-US" altLang="zh-TW" sz="2400" b="1" dirty="0">
                <a:solidFill>
                  <a:prstClr val="black"/>
                </a:solidFill>
              </a:rPr>
              <a:t>0</a:t>
            </a:r>
            <a:endParaRPr lang="zh-TW" altLang="en-US" sz="2400" b="1" dirty="0">
              <a:solidFill>
                <a:prstClr val="black"/>
              </a:solidFill>
            </a:endParaRPr>
          </a:p>
        </p:txBody>
      </p:sp>
      <p:cxnSp>
        <p:nvCxnSpPr>
          <p:cNvPr id="12" name="直線接點 11"/>
          <p:cNvCxnSpPr/>
          <p:nvPr/>
        </p:nvCxnSpPr>
        <p:spPr>
          <a:xfrm>
            <a:off x="1943269" y="4272195"/>
            <a:ext cx="317452" cy="5346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8655314" y="6263629"/>
            <a:ext cx="417249" cy="575481"/>
            <a:chOff x="7517647" y="4843947"/>
            <a:chExt cx="1485900" cy="1908068"/>
          </a:xfrm>
        </p:grpSpPr>
        <p:pic>
          <p:nvPicPr>
            <p:cNvPr id="29"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4843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6" grpId="0"/>
      <p:bldP spid="6" grpId="0"/>
      <p:bldP spid="83" grpId="0"/>
      <p:bldP spid="9" grpId="0"/>
      <p:bldP spid="56" grpId="0"/>
      <p:bldP spid="8" grpId="0" animBg="1"/>
      <p:bldP spid="10" grpId="0"/>
      <p:bldP spid="77" grpId="0"/>
      <p:bldP spid="33"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833533" y="1429352"/>
            <a:ext cx="386745" cy="44952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solidFill>
                <a:prstClr val="black"/>
              </a:solidFill>
            </a:endParaRPr>
          </a:p>
        </p:txBody>
      </p:sp>
      <p:grpSp>
        <p:nvGrpSpPr>
          <p:cNvPr id="4" name="群組 3"/>
          <p:cNvGrpSpPr/>
          <p:nvPr/>
        </p:nvGrpSpPr>
        <p:grpSpPr>
          <a:xfrm>
            <a:off x="1150999" y="1429352"/>
            <a:ext cx="7234310" cy="461665"/>
            <a:chOff x="1150999" y="1497826"/>
            <a:chExt cx="7234310" cy="461665"/>
          </a:xfrm>
        </p:grpSpPr>
        <p:sp>
          <p:nvSpPr>
            <p:cNvPr id="9" name="文字方塊 8"/>
            <p:cNvSpPr txBox="1"/>
            <p:nvPr/>
          </p:nvSpPr>
          <p:spPr>
            <a:xfrm>
              <a:off x="5975664" y="1497826"/>
              <a:ext cx="2409645" cy="461665"/>
            </a:xfrm>
            <a:prstGeom prst="rect">
              <a:avLst/>
            </a:prstGeom>
            <a:noFill/>
          </p:spPr>
          <p:txBody>
            <a:bodyPr wrap="square" rtlCol="0">
              <a:spAutoFit/>
            </a:bodyPr>
            <a:lstStyle/>
            <a:p>
              <a:r>
                <a:rPr lang="en-US" altLang="zh-TW" sz="2400" dirty="0">
                  <a:solidFill>
                    <a:prstClr val="black"/>
                  </a:solidFill>
                </a:rPr>
                <a:t>(x</a:t>
              </a:r>
              <a:r>
                <a:rPr lang="en-US" altLang="zh-TW" sz="2400" baseline="30000" dirty="0">
                  <a:solidFill>
                    <a:prstClr val="black"/>
                  </a:solidFill>
                </a:rPr>
                <a:t>i</a:t>
              </a:r>
              <a:r>
                <a:rPr lang="en-US" altLang="zh-TW" sz="2400" dirty="0">
                  <a:solidFill>
                    <a:prstClr val="black"/>
                  </a:solidFill>
                </a:rPr>
                <a:t> are vectors)</a:t>
              </a:r>
              <a:endParaRPr lang="zh-TW" altLang="en-US" sz="2400" dirty="0">
                <a:solidFill>
                  <a:prstClr val="black"/>
                </a:solidFill>
              </a:endParaRPr>
            </a:p>
          </p:txBody>
        </p:sp>
        <mc:AlternateContent xmlns:mc="http://schemas.openxmlformats.org/markup-compatibility/2006" xmlns:a14="http://schemas.microsoft.com/office/drawing/2010/main">
          <mc:Choice Requires="a14">
            <p:sp>
              <p:nvSpPr>
                <p:cNvPr id="86" name="文字方塊 85"/>
                <p:cNvSpPr txBox="1"/>
                <p:nvPr/>
              </p:nvSpPr>
              <p:spPr>
                <a:xfrm>
                  <a:off x="1150999" y="1526114"/>
                  <a:ext cx="4639219" cy="430887"/>
                </a:xfrm>
                <a:prstGeom prst="rect">
                  <a:avLst/>
                </a:prstGeom>
                <a:noFill/>
              </p:spPr>
              <p:txBody>
                <a:bodyPr wrap="none" lIns="0" tIns="0" rIns="0" bIns="0" rtlCol="0">
                  <a:spAutoFit/>
                </a:bodyPr>
                <a:lstStyle/>
                <a:p>
                  <a:r>
                    <a:rPr lang="en-US" altLang="zh-TW" sz="2800" dirty="0">
                      <a:solidFill>
                        <a:prstClr val="black"/>
                      </a:solidFill>
                    </a:rPr>
                    <a:t>Input data: </a:t>
                  </a:r>
                  <a14:m>
                    <m:oMath xmlns:m="http://schemas.openxmlformats.org/officeDocument/2006/math">
                      <m:r>
                        <a:rPr lang="en-US" altLang="zh-TW" sz="2800" smtClean="0">
                          <a:solidFill>
                            <a:prstClr val="black"/>
                          </a:solidFill>
                          <a:latin typeface="Cambria Math" panose="02040503050406030204" pitchFamily="18" charset="0"/>
                        </a:rPr>
                        <m:t>   </m:t>
                      </m:r>
                      <m:sSup>
                        <m:sSupPr>
                          <m:ctrlPr>
                            <a:rPr lang="en-US" altLang="zh-TW" sz="2800" i="1" smtClean="0">
                              <a:solidFill>
                                <a:prstClr val="black"/>
                              </a:solidFill>
                              <a:latin typeface="Cambria Math" panose="02040503050406030204" pitchFamily="18" charset="0"/>
                            </a:rPr>
                          </m:ctrlPr>
                        </m:sSupPr>
                        <m:e>
                          <m:r>
                            <a:rPr lang="en-US" altLang="zh-TW" sz="2800" i="1" smtClean="0">
                              <a:solidFill>
                                <a:prstClr val="black"/>
                              </a:solidFill>
                              <a:latin typeface="Cambria Math" panose="02040503050406030204" pitchFamily="18" charset="0"/>
                            </a:rPr>
                            <m:t>𝑥</m:t>
                          </m:r>
                        </m:e>
                        <m:sup>
                          <m:r>
                            <a:rPr lang="en-US" altLang="zh-TW" sz="2800" i="1" smtClean="0">
                              <a:solidFill>
                                <a:prstClr val="black"/>
                              </a:solidFill>
                              <a:latin typeface="Cambria Math" panose="02040503050406030204" pitchFamily="18" charset="0"/>
                            </a:rPr>
                            <m:t>1</m:t>
                          </m:r>
                        </m:sup>
                      </m:sSup>
                      <m:r>
                        <a:rPr lang="en-US" altLang="zh-TW" sz="2800" i="1" smtClean="0">
                          <a:solidFill>
                            <a:prstClr val="black"/>
                          </a:solidFill>
                          <a:latin typeface="Cambria Math" panose="02040503050406030204" pitchFamily="18" charset="0"/>
                        </a:rPr>
                        <m:t>      </m:t>
                      </m:r>
                      <m:sSup>
                        <m:sSupPr>
                          <m:ctrlPr>
                            <a:rPr lang="en-US" altLang="zh-TW" sz="2800" i="1">
                              <a:solidFill>
                                <a:prstClr val="black"/>
                              </a:solidFill>
                              <a:latin typeface="Cambria Math" panose="02040503050406030204" pitchFamily="18" charset="0"/>
                            </a:rPr>
                          </m:ctrlPr>
                        </m:sSupPr>
                        <m:e>
                          <m:r>
                            <a:rPr lang="en-US" altLang="zh-TW" sz="2800" i="1">
                              <a:solidFill>
                                <a:prstClr val="black"/>
                              </a:solidFill>
                              <a:latin typeface="Cambria Math" panose="02040503050406030204" pitchFamily="18" charset="0"/>
                            </a:rPr>
                            <m:t>𝑥</m:t>
                          </m:r>
                        </m:e>
                        <m:sup>
                          <m:r>
                            <a:rPr lang="en-US" altLang="zh-TW" sz="2800" i="1" smtClean="0">
                              <a:solidFill>
                                <a:prstClr val="black"/>
                              </a:solidFill>
                              <a:latin typeface="Cambria Math" panose="02040503050406030204" pitchFamily="18" charset="0"/>
                            </a:rPr>
                            <m:t>2</m:t>
                          </m:r>
                        </m:sup>
                      </m:sSup>
                      <m:r>
                        <a:rPr lang="en-US" altLang="zh-TW" sz="2800" i="1" smtClean="0">
                          <a:solidFill>
                            <a:prstClr val="black"/>
                          </a:solidFill>
                          <a:latin typeface="Cambria Math" panose="02040503050406030204" pitchFamily="18" charset="0"/>
                        </a:rPr>
                        <m:t>      </m:t>
                      </m:r>
                      <m:sSup>
                        <m:sSupPr>
                          <m:ctrlPr>
                            <a:rPr lang="en-US" altLang="zh-TW" sz="2800" i="1">
                              <a:solidFill>
                                <a:prstClr val="black"/>
                              </a:solidFill>
                              <a:latin typeface="Cambria Math" panose="02040503050406030204" pitchFamily="18" charset="0"/>
                            </a:rPr>
                          </m:ctrlPr>
                        </m:sSupPr>
                        <m:e>
                          <m:r>
                            <a:rPr lang="en-US" altLang="zh-TW" sz="2800" i="1">
                              <a:solidFill>
                                <a:prstClr val="black"/>
                              </a:solidFill>
                              <a:latin typeface="Cambria Math" panose="02040503050406030204" pitchFamily="18" charset="0"/>
                            </a:rPr>
                            <m:t>𝑥</m:t>
                          </m:r>
                        </m:e>
                        <m:sup>
                          <m:r>
                            <a:rPr lang="en-US" altLang="zh-TW" sz="2800" i="1" smtClean="0">
                              <a:solidFill>
                                <a:prstClr val="black"/>
                              </a:solidFill>
                              <a:latin typeface="Cambria Math" panose="02040503050406030204" pitchFamily="18" charset="0"/>
                            </a:rPr>
                            <m:t>3</m:t>
                          </m:r>
                        </m:sup>
                      </m:sSup>
                      <m:r>
                        <a:rPr lang="en-US" altLang="zh-TW" sz="2800" i="1" smtClean="0">
                          <a:solidFill>
                            <a:prstClr val="black"/>
                          </a:solidFill>
                          <a:latin typeface="Cambria Math" panose="02040503050406030204" pitchFamily="18" charset="0"/>
                        </a:rPr>
                        <m:t>  </m:t>
                      </m:r>
                    </m:oMath>
                  </a14:m>
                  <a:r>
                    <a:rPr lang="en-US" altLang="zh-TW" sz="2800" dirty="0">
                      <a:solidFill>
                        <a:prstClr val="black"/>
                      </a:solidFill>
                    </a:rPr>
                    <a:t>……</a:t>
                  </a:r>
                  <a:endParaRPr lang="zh-TW" altLang="en-US" sz="2800" dirty="0">
                    <a:solidFill>
                      <a:prstClr val="black"/>
                    </a:solidFill>
                  </a:endParaRPr>
                </a:p>
              </p:txBody>
            </p:sp>
          </mc:Choice>
          <mc:Fallback xmlns="">
            <p:sp>
              <p:nvSpPr>
                <p:cNvPr id="86" name="文字方塊 85"/>
                <p:cNvSpPr txBox="1">
                  <a:spLocks noRot="1" noChangeAspect="1" noMove="1" noResize="1" noEditPoints="1" noAdjustHandles="1" noChangeArrowheads="1" noChangeShapeType="1" noTextEdit="1"/>
                </p:cNvSpPr>
                <p:nvPr/>
              </p:nvSpPr>
              <p:spPr>
                <a:xfrm>
                  <a:off x="1150999" y="1526114"/>
                  <a:ext cx="4639219" cy="430887"/>
                </a:xfrm>
                <a:prstGeom prst="rect">
                  <a:avLst/>
                </a:prstGeom>
                <a:blipFill rotWithShape="0">
                  <a:blip r:embed="rId3"/>
                  <a:stretch>
                    <a:fillRect l="-4731" t="-23944" r="-3548" b="-50704"/>
                  </a:stretch>
                </a:blipFill>
              </p:spPr>
              <p:txBody>
                <a:bodyPr/>
                <a:lstStyle/>
                <a:p>
                  <a:r>
                    <a:rPr lang="zh-TW" altLang="en-US">
                      <a:noFill/>
                    </a:rPr>
                    <a:t> </a:t>
                  </a:r>
                </a:p>
              </p:txBody>
            </p:sp>
          </mc:Fallback>
        </mc:AlternateContent>
      </p:grpSp>
      <p:sp>
        <p:nvSpPr>
          <p:cNvPr id="37" name="矩形 36"/>
          <p:cNvSpPr/>
          <p:nvPr/>
        </p:nvSpPr>
        <p:spPr>
          <a:xfrm>
            <a:off x="4594106" y="5868658"/>
            <a:ext cx="2160000" cy="432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sp>
        <p:nvSpPr>
          <p:cNvPr id="38" name="矩形 37"/>
          <p:cNvSpPr/>
          <p:nvPr/>
        </p:nvSpPr>
        <p:spPr>
          <a:xfrm>
            <a:off x="4603763" y="4299667"/>
            <a:ext cx="2160000" cy="432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39" name="矩形 38"/>
          <p:cNvSpPr/>
          <p:nvPr/>
        </p:nvSpPr>
        <p:spPr>
          <a:xfrm>
            <a:off x="1536919" y="4299667"/>
            <a:ext cx="2160000" cy="43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solidFill>
                <a:prstClr val="black"/>
              </a:solidFill>
            </a:endParaRPr>
          </a:p>
        </p:txBody>
      </p:sp>
      <p:sp>
        <p:nvSpPr>
          <p:cNvPr id="41" name="矩形 40"/>
          <p:cNvSpPr/>
          <p:nvPr/>
        </p:nvSpPr>
        <p:spPr>
          <a:xfrm>
            <a:off x="4594106" y="2797717"/>
            <a:ext cx="2160000" cy="43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white"/>
              </a:solidFill>
            </a:endParaRPr>
          </a:p>
        </p:txBody>
      </p:sp>
      <p:sp>
        <p:nvSpPr>
          <p:cNvPr id="71" name="向上箭號 70"/>
          <p:cNvSpPr/>
          <p:nvPr/>
        </p:nvSpPr>
        <p:spPr>
          <a:xfrm>
            <a:off x="5480767" y="4851207"/>
            <a:ext cx="386677" cy="943268"/>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solidFill>
                <a:prstClr val="white"/>
              </a:solidFill>
            </a:endParaRPr>
          </a:p>
        </p:txBody>
      </p:sp>
      <p:sp>
        <p:nvSpPr>
          <p:cNvPr id="76" name="弧形箭號 (上彎) 75"/>
          <p:cNvSpPr/>
          <p:nvPr/>
        </p:nvSpPr>
        <p:spPr>
          <a:xfrm>
            <a:off x="2814323" y="4740061"/>
            <a:ext cx="2449726" cy="568649"/>
          </a:xfrm>
          <a:prstGeom prst="curved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solidFill>
                <a:prstClr val="black"/>
              </a:solidFill>
            </a:endParaRPr>
          </a:p>
        </p:txBody>
      </p:sp>
      <p:sp>
        <p:nvSpPr>
          <p:cNvPr id="6" name="文字方塊 5"/>
          <p:cNvSpPr txBox="1"/>
          <p:nvPr/>
        </p:nvSpPr>
        <p:spPr>
          <a:xfrm>
            <a:off x="5258013" y="5868658"/>
            <a:ext cx="907572" cy="461665"/>
          </a:xfrm>
          <a:prstGeom prst="rect">
            <a:avLst/>
          </a:prstGeom>
          <a:noFill/>
        </p:spPr>
        <p:txBody>
          <a:bodyPr wrap="square" rtlCol="0">
            <a:spAutoFit/>
          </a:bodyPr>
          <a:lstStyle/>
          <a:p>
            <a:pPr algn="ctr"/>
            <a:r>
              <a:rPr lang="en-US" altLang="zh-TW" sz="2400" dirty="0">
                <a:solidFill>
                  <a:prstClr val="black"/>
                </a:solidFill>
              </a:rPr>
              <a:t>x</a:t>
            </a:r>
            <a:r>
              <a:rPr lang="en-US" altLang="zh-TW" sz="2400" baseline="30000" dirty="0">
                <a:solidFill>
                  <a:prstClr val="black"/>
                </a:solidFill>
              </a:rPr>
              <a:t>2</a:t>
            </a:r>
            <a:endParaRPr lang="zh-TW" altLang="en-US" sz="2400" baseline="30000" dirty="0">
              <a:solidFill>
                <a:prstClr val="black"/>
              </a:solidFill>
            </a:endParaRPr>
          </a:p>
        </p:txBody>
      </p:sp>
      <p:sp>
        <p:nvSpPr>
          <p:cNvPr id="83" name="文字方塊 82"/>
          <p:cNvSpPr txBox="1"/>
          <p:nvPr/>
        </p:nvSpPr>
        <p:spPr>
          <a:xfrm>
            <a:off x="6213164" y="2344682"/>
            <a:ext cx="2773673" cy="461665"/>
          </a:xfrm>
          <a:prstGeom prst="rect">
            <a:avLst/>
          </a:prstGeom>
          <a:noFill/>
        </p:spPr>
        <p:txBody>
          <a:bodyPr wrap="square" rtlCol="0">
            <a:spAutoFit/>
          </a:bodyPr>
          <a:lstStyle/>
          <a:p>
            <a:pPr algn="ctr"/>
            <a:r>
              <a:rPr lang="en-US" altLang="zh-TW" sz="2400" dirty="0">
                <a:solidFill>
                  <a:prstClr val="black"/>
                </a:solidFill>
              </a:rPr>
              <a:t>y</a:t>
            </a:r>
            <a:r>
              <a:rPr lang="en-US" altLang="zh-TW" sz="2400" baseline="30000" dirty="0">
                <a:solidFill>
                  <a:prstClr val="black"/>
                </a:solidFill>
              </a:rPr>
              <a:t>2</a:t>
            </a:r>
            <a:r>
              <a:rPr lang="en-US" altLang="zh-TW" sz="2400" dirty="0">
                <a:solidFill>
                  <a:prstClr val="black"/>
                </a:solidFill>
              </a:rPr>
              <a:t>=</a:t>
            </a:r>
            <a:r>
              <a:rPr lang="en-US" altLang="zh-TW" sz="2400" dirty="0" err="1">
                <a:solidFill>
                  <a:prstClr val="black"/>
                </a:solidFill>
              </a:rPr>
              <a:t>softmax</a:t>
            </a:r>
            <a:r>
              <a:rPr lang="en-US" altLang="zh-TW" sz="2400" dirty="0">
                <a:solidFill>
                  <a:prstClr val="black"/>
                </a:solidFill>
              </a:rPr>
              <a:t>(W</a:t>
            </a:r>
            <a:r>
              <a:rPr lang="en-US" altLang="zh-TW" sz="2400" baseline="-25000" dirty="0">
                <a:solidFill>
                  <a:prstClr val="black"/>
                </a:solidFill>
              </a:rPr>
              <a:t>o</a:t>
            </a:r>
            <a:r>
              <a:rPr lang="en-US" altLang="zh-TW" sz="2400" dirty="0">
                <a:solidFill>
                  <a:prstClr val="black"/>
                </a:solidFill>
              </a:rPr>
              <a:t>a</a:t>
            </a:r>
            <a:r>
              <a:rPr lang="en-US" altLang="zh-TW" sz="2400" baseline="30000" dirty="0">
                <a:solidFill>
                  <a:prstClr val="black"/>
                </a:solidFill>
              </a:rPr>
              <a:t>2</a:t>
            </a:r>
            <a:r>
              <a:rPr lang="en-US" altLang="zh-TW" sz="2400" dirty="0">
                <a:solidFill>
                  <a:prstClr val="black"/>
                </a:solidFill>
              </a:rPr>
              <a:t>)</a:t>
            </a:r>
            <a:endParaRPr lang="zh-TW" altLang="en-US" sz="2400" dirty="0">
              <a:solidFill>
                <a:prstClr val="black"/>
              </a:solidFill>
            </a:endParaRPr>
          </a:p>
        </p:txBody>
      </p:sp>
      <p:sp>
        <p:nvSpPr>
          <p:cNvPr id="40" name="文字方塊 39"/>
          <p:cNvSpPr txBox="1"/>
          <p:nvPr/>
        </p:nvSpPr>
        <p:spPr>
          <a:xfrm>
            <a:off x="5770185" y="5076729"/>
            <a:ext cx="642010" cy="523220"/>
          </a:xfrm>
          <a:prstGeom prst="rect">
            <a:avLst/>
          </a:prstGeom>
          <a:noFill/>
        </p:spPr>
        <p:txBody>
          <a:bodyPr wrap="square" rtlCol="0">
            <a:spAutoFit/>
          </a:bodyPr>
          <a:lstStyle/>
          <a:p>
            <a:pPr algn="ctr"/>
            <a:r>
              <a:rPr lang="en-US" altLang="zh-TW" sz="2800" dirty="0">
                <a:solidFill>
                  <a:prstClr val="black"/>
                </a:solidFill>
              </a:rPr>
              <a:t>W</a:t>
            </a:r>
            <a:r>
              <a:rPr lang="en-US" altLang="zh-TW" sz="2800" baseline="-25000" dirty="0">
                <a:solidFill>
                  <a:prstClr val="black"/>
                </a:solidFill>
              </a:rPr>
              <a:t>i</a:t>
            </a:r>
            <a:endParaRPr lang="zh-TW" altLang="en-US" sz="2800" baseline="-25000" dirty="0">
              <a:solidFill>
                <a:prstClr val="black"/>
              </a:solidFill>
            </a:endParaRPr>
          </a:p>
        </p:txBody>
      </p:sp>
      <p:sp>
        <p:nvSpPr>
          <p:cNvPr id="44" name="文字方塊 43"/>
          <p:cNvSpPr txBox="1"/>
          <p:nvPr/>
        </p:nvSpPr>
        <p:spPr>
          <a:xfrm>
            <a:off x="3705901" y="4781622"/>
            <a:ext cx="642010" cy="523220"/>
          </a:xfrm>
          <a:prstGeom prst="rect">
            <a:avLst/>
          </a:prstGeom>
          <a:noFill/>
        </p:spPr>
        <p:txBody>
          <a:bodyPr wrap="square" rtlCol="0">
            <a:spAutoFit/>
          </a:bodyPr>
          <a:lstStyle/>
          <a:p>
            <a:pPr algn="ctr"/>
            <a:r>
              <a:rPr lang="en-US" altLang="zh-TW" sz="2800" dirty="0" err="1">
                <a:solidFill>
                  <a:prstClr val="black"/>
                </a:solidFill>
              </a:rPr>
              <a:t>W</a:t>
            </a:r>
            <a:r>
              <a:rPr lang="en-US" altLang="zh-TW" sz="2800" baseline="-25000" dirty="0" err="1">
                <a:solidFill>
                  <a:prstClr val="black"/>
                </a:solidFill>
              </a:rPr>
              <a:t>h</a:t>
            </a:r>
            <a:endParaRPr lang="zh-TW" altLang="en-US" sz="2800" baseline="-25000" dirty="0">
              <a:solidFill>
                <a:prstClr val="black"/>
              </a:solidFill>
            </a:endParaRPr>
          </a:p>
        </p:txBody>
      </p:sp>
      <p:sp>
        <p:nvSpPr>
          <p:cNvPr id="53" name="文字方塊 52"/>
          <p:cNvSpPr txBox="1"/>
          <p:nvPr/>
        </p:nvSpPr>
        <p:spPr>
          <a:xfrm>
            <a:off x="5749673" y="3547517"/>
            <a:ext cx="631215" cy="523220"/>
          </a:xfrm>
          <a:prstGeom prst="rect">
            <a:avLst/>
          </a:prstGeom>
          <a:noFill/>
        </p:spPr>
        <p:txBody>
          <a:bodyPr wrap="square" rtlCol="0">
            <a:spAutoFit/>
          </a:bodyPr>
          <a:lstStyle/>
          <a:p>
            <a:pPr algn="ctr"/>
            <a:r>
              <a:rPr lang="en-US" altLang="zh-TW" sz="2800" dirty="0">
                <a:solidFill>
                  <a:prstClr val="black"/>
                </a:solidFill>
              </a:rPr>
              <a:t>W</a:t>
            </a:r>
            <a:r>
              <a:rPr lang="en-US" altLang="zh-TW" sz="2800" baseline="-25000" dirty="0">
                <a:solidFill>
                  <a:prstClr val="black"/>
                </a:solidFill>
              </a:rPr>
              <a:t>o</a:t>
            </a:r>
            <a:endParaRPr lang="zh-TW" altLang="en-US" sz="2800" baseline="-25000" dirty="0">
              <a:solidFill>
                <a:prstClr val="black"/>
              </a:solidFill>
            </a:endParaRPr>
          </a:p>
        </p:txBody>
      </p:sp>
      <p:sp>
        <p:nvSpPr>
          <p:cNvPr id="56" name="文字方塊 55"/>
          <p:cNvSpPr txBox="1"/>
          <p:nvPr/>
        </p:nvSpPr>
        <p:spPr>
          <a:xfrm>
            <a:off x="6154450" y="3896304"/>
            <a:ext cx="2710413" cy="461665"/>
          </a:xfrm>
          <a:prstGeom prst="rect">
            <a:avLst/>
          </a:prstGeom>
          <a:noFill/>
        </p:spPr>
        <p:txBody>
          <a:bodyPr wrap="square" rtlCol="0">
            <a:spAutoFit/>
          </a:bodyPr>
          <a:lstStyle/>
          <a:p>
            <a:pPr algn="ctr"/>
            <a:r>
              <a:rPr lang="en-US" altLang="zh-TW" sz="2400" dirty="0">
                <a:solidFill>
                  <a:prstClr val="black"/>
                </a:solidFill>
              </a:rPr>
              <a:t>a</a:t>
            </a:r>
            <a:r>
              <a:rPr lang="en-US" altLang="zh-TW" sz="2400" baseline="30000" dirty="0">
                <a:solidFill>
                  <a:prstClr val="black"/>
                </a:solidFill>
              </a:rPr>
              <a:t>2</a:t>
            </a:r>
            <a:r>
              <a:rPr lang="en-US" altLang="zh-TW" sz="2400" dirty="0">
                <a:solidFill>
                  <a:prstClr val="black"/>
                </a:solidFill>
              </a:rPr>
              <a:t>=</a:t>
            </a:r>
            <a:r>
              <a:rPr lang="el-GR" altLang="zh-TW" sz="2400" dirty="0">
                <a:solidFill>
                  <a:prstClr val="black"/>
                </a:solidFill>
              </a:rPr>
              <a:t>σ</a:t>
            </a:r>
            <a:r>
              <a:rPr lang="en-US" altLang="zh-TW" sz="2400" dirty="0">
                <a:solidFill>
                  <a:prstClr val="black"/>
                </a:solidFill>
              </a:rPr>
              <a:t>(W</a:t>
            </a:r>
            <a:r>
              <a:rPr lang="en-US" altLang="zh-TW" sz="2400" baseline="-25000" dirty="0">
                <a:solidFill>
                  <a:prstClr val="black"/>
                </a:solidFill>
              </a:rPr>
              <a:t>i</a:t>
            </a:r>
            <a:r>
              <a:rPr lang="en-US" altLang="zh-TW" sz="2400" dirty="0">
                <a:solidFill>
                  <a:prstClr val="black"/>
                </a:solidFill>
              </a:rPr>
              <a:t>x</a:t>
            </a:r>
            <a:r>
              <a:rPr lang="en-US" altLang="zh-TW" sz="2400" baseline="30000" dirty="0">
                <a:solidFill>
                  <a:prstClr val="black"/>
                </a:solidFill>
              </a:rPr>
              <a:t>2</a:t>
            </a:r>
            <a:r>
              <a:rPr lang="en-US" altLang="zh-TW" sz="2400" dirty="0">
                <a:solidFill>
                  <a:prstClr val="black"/>
                </a:solidFill>
              </a:rPr>
              <a:t>+W</a:t>
            </a:r>
            <a:r>
              <a:rPr lang="en-US" altLang="zh-TW" sz="2400" baseline="-25000" dirty="0">
                <a:solidFill>
                  <a:prstClr val="black"/>
                </a:solidFill>
              </a:rPr>
              <a:t>h</a:t>
            </a:r>
            <a:r>
              <a:rPr lang="en-US" altLang="zh-TW" sz="2400" dirty="0">
                <a:solidFill>
                  <a:prstClr val="black"/>
                </a:solidFill>
              </a:rPr>
              <a:t>a</a:t>
            </a:r>
            <a:r>
              <a:rPr lang="en-US" altLang="zh-TW" sz="2400" baseline="30000" dirty="0">
                <a:solidFill>
                  <a:prstClr val="black"/>
                </a:solidFill>
              </a:rPr>
              <a:t>1</a:t>
            </a:r>
            <a:r>
              <a:rPr lang="en-US" altLang="zh-TW" sz="2400" dirty="0">
                <a:solidFill>
                  <a:prstClr val="black"/>
                </a:solidFill>
              </a:rPr>
              <a:t>)</a:t>
            </a:r>
            <a:endParaRPr lang="zh-TW" altLang="en-US" sz="2400" dirty="0">
              <a:solidFill>
                <a:prstClr val="black"/>
              </a:solidFill>
            </a:endParaRPr>
          </a:p>
        </p:txBody>
      </p:sp>
      <p:sp>
        <p:nvSpPr>
          <p:cNvPr id="5" name="文字方塊 4"/>
          <p:cNvSpPr txBox="1"/>
          <p:nvPr/>
        </p:nvSpPr>
        <p:spPr>
          <a:xfrm>
            <a:off x="284042" y="4253096"/>
            <a:ext cx="1410346" cy="461665"/>
          </a:xfrm>
          <a:prstGeom prst="rect">
            <a:avLst/>
          </a:prstGeom>
          <a:noFill/>
        </p:spPr>
        <p:txBody>
          <a:bodyPr wrap="square" rtlCol="0">
            <a:spAutoFit/>
          </a:bodyPr>
          <a:lstStyle/>
          <a:p>
            <a:r>
              <a:rPr lang="en-US" altLang="zh-TW" sz="2400" dirty="0">
                <a:solidFill>
                  <a:prstClr val="black"/>
                </a:solidFill>
              </a:rPr>
              <a:t>memory</a:t>
            </a:r>
            <a:endParaRPr lang="zh-TW" altLang="en-US" sz="2400" dirty="0">
              <a:solidFill>
                <a:prstClr val="black"/>
              </a:solidFill>
            </a:endParaRPr>
          </a:p>
        </p:txBody>
      </p:sp>
      <p:sp>
        <p:nvSpPr>
          <p:cNvPr id="70" name="向上箭號 69"/>
          <p:cNvSpPr/>
          <p:nvPr/>
        </p:nvSpPr>
        <p:spPr>
          <a:xfrm>
            <a:off x="5490424" y="3264273"/>
            <a:ext cx="386677" cy="943268"/>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prstClr val="white"/>
              </a:solidFill>
            </a:endParaRPr>
          </a:p>
        </p:txBody>
      </p:sp>
      <p:sp>
        <p:nvSpPr>
          <p:cNvPr id="72" name="弧形箭號 (上彎) 71"/>
          <p:cNvSpPr/>
          <p:nvPr/>
        </p:nvSpPr>
        <p:spPr>
          <a:xfrm flipH="1" flipV="1">
            <a:off x="2783518" y="3684447"/>
            <a:ext cx="2449726" cy="568649"/>
          </a:xfrm>
          <a:prstGeom prst="curved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solidFill>
                <a:prstClr val="black"/>
              </a:solidFill>
            </a:endParaRPr>
          </a:p>
        </p:txBody>
      </p:sp>
      <p:sp>
        <p:nvSpPr>
          <p:cNvPr id="73" name="文字方塊 72"/>
          <p:cNvSpPr txBox="1"/>
          <p:nvPr/>
        </p:nvSpPr>
        <p:spPr>
          <a:xfrm>
            <a:off x="3533950" y="3684447"/>
            <a:ext cx="948862" cy="461665"/>
          </a:xfrm>
          <a:prstGeom prst="rect">
            <a:avLst/>
          </a:prstGeom>
          <a:noFill/>
        </p:spPr>
        <p:txBody>
          <a:bodyPr wrap="square" rtlCol="0">
            <a:spAutoFit/>
          </a:bodyPr>
          <a:lstStyle/>
          <a:p>
            <a:pPr algn="ctr"/>
            <a:r>
              <a:rPr lang="en-US" altLang="zh-TW" sz="2400" dirty="0">
                <a:solidFill>
                  <a:prstClr val="black"/>
                </a:solidFill>
              </a:rPr>
              <a:t>copy</a:t>
            </a:r>
            <a:endParaRPr lang="zh-TW" altLang="en-US" sz="2400" baseline="-25000" dirty="0">
              <a:solidFill>
                <a:prstClr val="black"/>
              </a:solidFill>
            </a:endParaRPr>
          </a:p>
        </p:txBody>
      </p:sp>
      <p:sp>
        <p:nvSpPr>
          <p:cNvPr id="8" name="右大括弧 7"/>
          <p:cNvSpPr/>
          <p:nvPr/>
        </p:nvSpPr>
        <p:spPr>
          <a:xfrm rot="16200000">
            <a:off x="4305282" y="-177648"/>
            <a:ext cx="225355" cy="3001110"/>
          </a:xfrm>
          <a:prstGeom prst="rightBrace">
            <a:avLst>
              <a:gd name="adj1" fmla="val 29221"/>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prstClr val="black"/>
              </a:solidFill>
            </a:endParaRPr>
          </a:p>
        </p:txBody>
      </p:sp>
      <p:sp>
        <p:nvSpPr>
          <p:cNvPr id="10" name="文字方塊 9"/>
          <p:cNvSpPr txBox="1"/>
          <p:nvPr/>
        </p:nvSpPr>
        <p:spPr>
          <a:xfrm>
            <a:off x="3397536" y="661596"/>
            <a:ext cx="1982409" cy="461665"/>
          </a:xfrm>
          <a:prstGeom prst="rect">
            <a:avLst/>
          </a:prstGeom>
          <a:noFill/>
        </p:spPr>
        <p:txBody>
          <a:bodyPr wrap="square" rtlCol="0">
            <a:spAutoFit/>
          </a:bodyPr>
          <a:lstStyle/>
          <a:p>
            <a:pPr algn="ctr"/>
            <a:r>
              <a:rPr lang="en-US" altLang="zh-TW" sz="2400" dirty="0">
                <a:solidFill>
                  <a:prstClr val="black"/>
                </a:solidFill>
              </a:rPr>
              <a:t>With order</a:t>
            </a:r>
            <a:endParaRPr lang="zh-TW" altLang="en-US" sz="2400" dirty="0">
              <a:solidFill>
                <a:prstClr val="black"/>
              </a:solidFill>
            </a:endParaRPr>
          </a:p>
        </p:txBody>
      </p:sp>
      <p:sp>
        <p:nvSpPr>
          <p:cNvPr id="77" name="文字方塊 76"/>
          <p:cNvSpPr txBox="1"/>
          <p:nvPr/>
        </p:nvSpPr>
        <p:spPr>
          <a:xfrm>
            <a:off x="2857976" y="1847857"/>
            <a:ext cx="744827" cy="523220"/>
          </a:xfrm>
          <a:prstGeom prst="rect">
            <a:avLst/>
          </a:prstGeom>
          <a:noFill/>
        </p:spPr>
        <p:txBody>
          <a:bodyPr wrap="square" rtlCol="0">
            <a:spAutoFit/>
          </a:bodyPr>
          <a:lstStyle/>
          <a:p>
            <a:pPr algn="ctr"/>
            <a:r>
              <a:rPr lang="en-US" altLang="zh-TW" sz="2800" dirty="0">
                <a:solidFill>
                  <a:prstClr val="black"/>
                </a:solidFill>
              </a:rPr>
              <a:t>y</a:t>
            </a:r>
            <a:r>
              <a:rPr lang="en-US" altLang="zh-TW" sz="2800" baseline="30000" dirty="0">
                <a:solidFill>
                  <a:prstClr val="black"/>
                </a:solidFill>
              </a:rPr>
              <a:t>1</a:t>
            </a:r>
            <a:endParaRPr lang="zh-TW" altLang="en-US" sz="2800" dirty="0">
              <a:solidFill>
                <a:prstClr val="black"/>
              </a:solidFill>
            </a:endParaRPr>
          </a:p>
        </p:txBody>
      </p:sp>
      <p:sp>
        <p:nvSpPr>
          <p:cNvPr id="29" name="文字方塊 28"/>
          <p:cNvSpPr txBox="1"/>
          <p:nvPr/>
        </p:nvSpPr>
        <p:spPr>
          <a:xfrm>
            <a:off x="3671993" y="1846510"/>
            <a:ext cx="744827" cy="523220"/>
          </a:xfrm>
          <a:prstGeom prst="rect">
            <a:avLst/>
          </a:prstGeom>
          <a:noFill/>
        </p:spPr>
        <p:txBody>
          <a:bodyPr wrap="square" rtlCol="0">
            <a:spAutoFit/>
          </a:bodyPr>
          <a:lstStyle/>
          <a:p>
            <a:pPr algn="ctr"/>
            <a:r>
              <a:rPr lang="en-US" altLang="zh-TW" sz="2800" dirty="0">
                <a:solidFill>
                  <a:prstClr val="black"/>
                </a:solidFill>
              </a:rPr>
              <a:t>y</a:t>
            </a:r>
            <a:r>
              <a:rPr lang="en-US" altLang="zh-TW" sz="2800" baseline="30000" dirty="0">
                <a:solidFill>
                  <a:prstClr val="black"/>
                </a:solidFill>
              </a:rPr>
              <a:t>2</a:t>
            </a:r>
            <a:endParaRPr lang="zh-TW" altLang="en-US" sz="2800" dirty="0">
              <a:solidFill>
                <a:prstClr val="black"/>
              </a:solidFill>
            </a:endParaRPr>
          </a:p>
        </p:txBody>
      </p:sp>
      <p:sp>
        <p:nvSpPr>
          <p:cNvPr id="32" name="文字方塊 31"/>
          <p:cNvSpPr txBox="1"/>
          <p:nvPr/>
        </p:nvSpPr>
        <p:spPr>
          <a:xfrm>
            <a:off x="2289479" y="4274199"/>
            <a:ext cx="506004" cy="461665"/>
          </a:xfrm>
          <a:prstGeom prst="rect">
            <a:avLst/>
          </a:prstGeom>
          <a:noFill/>
        </p:spPr>
        <p:txBody>
          <a:bodyPr wrap="square" rtlCol="0">
            <a:spAutoFit/>
          </a:bodyPr>
          <a:lstStyle/>
          <a:p>
            <a:pPr algn="ctr"/>
            <a:r>
              <a:rPr lang="en-US" altLang="zh-TW" sz="2400" dirty="0">
                <a:solidFill>
                  <a:prstClr val="black"/>
                </a:solidFill>
              </a:rPr>
              <a:t>a</a:t>
            </a:r>
            <a:r>
              <a:rPr lang="en-US" altLang="zh-TW" sz="2400" baseline="30000" dirty="0">
                <a:solidFill>
                  <a:prstClr val="black"/>
                </a:solidFill>
              </a:rPr>
              <a:t>1</a:t>
            </a:r>
            <a:endParaRPr lang="zh-TW" altLang="en-US" sz="2400" dirty="0">
              <a:solidFill>
                <a:prstClr val="black"/>
              </a:solidFill>
            </a:endParaRPr>
          </a:p>
        </p:txBody>
      </p:sp>
      <p:sp>
        <p:nvSpPr>
          <p:cNvPr id="34" name="文字方塊 33"/>
          <p:cNvSpPr txBox="1"/>
          <p:nvPr/>
        </p:nvSpPr>
        <p:spPr>
          <a:xfrm>
            <a:off x="1842121" y="4299667"/>
            <a:ext cx="506004" cy="461665"/>
          </a:xfrm>
          <a:prstGeom prst="rect">
            <a:avLst/>
          </a:prstGeom>
          <a:noFill/>
        </p:spPr>
        <p:txBody>
          <a:bodyPr wrap="square" rtlCol="0">
            <a:spAutoFit/>
          </a:bodyPr>
          <a:lstStyle/>
          <a:p>
            <a:pPr algn="ctr"/>
            <a:r>
              <a:rPr lang="en-US" altLang="zh-TW" sz="2400" b="1" dirty="0">
                <a:solidFill>
                  <a:prstClr val="black"/>
                </a:solidFill>
              </a:rPr>
              <a:t>0</a:t>
            </a:r>
            <a:endParaRPr lang="zh-TW" altLang="en-US" sz="2400" b="1" dirty="0">
              <a:solidFill>
                <a:prstClr val="black"/>
              </a:solidFill>
            </a:endParaRPr>
          </a:p>
        </p:txBody>
      </p:sp>
      <p:cxnSp>
        <p:nvCxnSpPr>
          <p:cNvPr id="35" name="直線接點 34"/>
          <p:cNvCxnSpPr/>
          <p:nvPr/>
        </p:nvCxnSpPr>
        <p:spPr>
          <a:xfrm>
            <a:off x="1943269" y="4272195"/>
            <a:ext cx="317452" cy="5346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2373194" y="4264938"/>
            <a:ext cx="317452" cy="5346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文字方塊 41"/>
          <p:cNvSpPr txBox="1"/>
          <p:nvPr/>
        </p:nvSpPr>
        <p:spPr>
          <a:xfrm>
            <a:off x="2673140" y="4280570"/>
            <a:ext cx="506004" cy="461665"/>
          </a:xfrm>
          <a:prstGeom prst="rect">
            <a:avLst/>
          </a:prstGeom>
          <a:noFill/>
        </p:spPr>
        <p:txBody>
          <a:bodyPr wrap="square" rtlCol="0">
            <a:spAutoFit/>
          </a:bodyPr>
          <a:lstStyle/>
          <a:p>
            <a:pPr algn="ctr"/>
            <a:r>
              <a:rPr lang="en-US" altLang="zh-TW" sz="2400" dirty="0">
                <a:solidFill>
                  <a:prstClr val="black"/>
                </a:solidFill>
              </a:rPr>
              <a:t>a</a:t>
            </a:r>
            <a:r>
              <a:rPr lang="en-US" altLang="zh-TW" sz="2400" baseline="30000" dirty="0">
                <a:solidFill>
                  <a:prstClr val="black"/>
                </a:solidFill>
              </a:rPr>
              <a:t>2</a:t>
            </a:r>
            <a:endParaRPr lang="zh-TW" altLang="en-US" sz="2400" dirty="0">
              <a:solidFill>
                <a:prstClr val="black"/>
              </a:solidFill>
            </a:endParaRPr>
          </a:p>
        </p:txBody>
      </p:sp>
      <p:sp>
        <p:nvSpPr>
          <p:cNvPr id="33" name="標題 1"/>
          <p:cNvSpPr>
            <a:spLocks noGrp="1"/>
          </p:cNvSpPr>
          <p:nvPr>
            <p:ph type="title"/>
          </p:nvPr>
        </p:nvSpPr>
        <p:spPr>
          <a:xfrm>
            <a:off x="0" y="1"/>
            <a:ext cx="9144000" cy="661596"/>
          </a:xfrm>
        </p:spPr>
        <p:txBody>
          <a:bodyPr>
            <a:normAutofit fontScale="90000"/>
          </a:bodyPr>
          <a:lstStyle/>
          <a:p>
            <a:r>
              <a:rPr lang="en-US" altLang="zh-TW" dirty="0"/>
              <a:t>RNN </a:t>
            </a:r>
            <a:r>
              <a:rPr lang="en-US" altLang="zh-TW" sz="4000" dirty="0"/>
              <a:t>(output depends on input and memory)</a:t>
            </a:r>
            <a:endParaRPr lang="zh-TW" altLang="en-US" sz="4000" dirty="0"/>
          </a:p>
        </p:txBody>
      </p:sp>
      <p:grpSp>
        <p:nvGrpSpPr>
          <p:cNvPr id="43" name="Group 42"/>
          <p:cNvGrpSpPr/>
          <p:nvPr/>
        </p:nvGrpSpPr>
        <p:grpSpPr>
          <a:xfrm>
            <a:off x="8655314" y="6263629"/>
            <a:ext cx="417249" cy="575481"/>
            <a:chOff x="7517647" y="4843947"/>
            <a:chExt cx="1485900" cy="1908068"/>
          </a:xfrm>
        </p:grpSpPr>
        <p:pic>
          <p:nvPicPr>
            <p:cNvPr id="45"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9494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P spid="83" grpId="0"/>
      <p:bldP spid="56" grpId="0"/>
      <p:bldP spid="29"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707848" y="1427975"/>
            <a:ext cx="386745" cy="44952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solidFill>
                <a:prstClr val="black"/>
              </a:solidFill>
            </a:endParaRPr>
          </a:p>
        </p:txBody>
      </p:sp>
      <p:grpSp>
        <p:nvGrpSpPr>
          <p:cNvPr id="4" name="群組 3"/>
          <p:cNvGrpSpPr/>
          <p:nvPr/>
        </p:nvGrpSpPr>
        <p:grpSpPr>
          <a:xfrm>
            <a:off x="1150999" y="1429352"/>
            <a:ext cx="7234310" cy="461665"/>
            <a:chOff x="1150999" y="1497826"/>
            <a:chExt cx="7234310" cy="461665"/>
          </a:xfrm>
        </p:grpSpPr>
        <p:sp>
          <p:nvSpPr>
            <p:cNvPr id="9" name="文字方塊 8"/>
            <p:cNvSpPr txBox="1"/>
            <p:nvPr/>
          </p:nvSpPr>
          <p:spPr>
            <a:xfrm>
              <a:off x="5975664" y="1497826"/>
              <a:ext cx="2409645" cy="461665"/>
            </a:xfrm>
            <a:prstGeom prst="rect">
              <a:avLst/>
            </a:prstGeom>
            <a:noFill/>
          </p:spPr>
          <p:txBody>
            <a:bodyPr wrap="square" rtlCol="0">
              <a:spAutoFit/>
            </a:bodyPr>
            <a:lstStyle/>
            <a:p>
              <a:r>
                <a:rPr lang="en-US" altLang="zh-TW" sz="2400" dirty="0">
                  <a:solidFill>
                    <a:prstClr val="black"/>
                  </a:solidFill>
                </a:rPr>
                <a:t>(x</a:t>
              </a:r>
              <a:r>
                <a:rPr lang="en-US" altLang="zh-TW" sz="2400" baseline="30000" dirty="0">
                  <a:solidFill>
                    <a:prstClr val="black"/>
                  </a:solidFill>
                </a:rPr>
                <a:t>i</a:t>
              </a:r>
              <a:r>
                <a:rPr lang="en-US" altLang="zh-TW" sz="2400" dirty="0">
                  <a:solidFill>
                    <a:prstClr val="black"/>
                  </a:solidFill>
                </a:rPr>
                <a:t> are vectors)</a:t>
              </a:r>
              <a:endParaRPr lang="zh-TW" altLang="en-US" sz="2400" dirty="0">
                <a:solidFill>
                  <a:prstClr val="black"/>
                </a:solidFill>
              </a:endParaRPr>
            </a:p>
          </p:txBody>
        </p:sp>
        <mc:AlternateContent xmlns:mc="http://schemas.openxmlformats.org/markup-compatibility/2006" xmlns:a14="http://schemas.microsoft.com/office/drawing/2010/main">
          <mc:Choice Requires="a14">
            <p:sp>
              <p:nvSpPr>
                <p:cNvPr id="86" name="文字方塊 85"/>
                <p:cNvSpPr txBox="1"/>
                <p:nvPr/>
              </p:nvSpPr>
              <p:spPr>
                <a:xfrm>
                  <a:off x="1150999" y="1526114"/>
                  <a:ext cx="4639219" cy="430887"/>
                </a:xfrm>
                <a:prstGeom prst="rect">
                  <a:avLst/>
                </a:prstGeom>
                <a:noFill/>
              </p:spPr>
              <p:txBody>
                <a:bodyPr wrap="none" lIns="0" tIns="0" rIns="0" bIns="0" rtlCol="0">
                  <a:spAutoFit/>
                </a:bodyPr>
                <a:lstStyle/>
                <a:p>
                  <a:r>
                    <a:rPr lang="en-US" altLang="zh-TW" sz="2800" dirty="0">
                      <a:solidFill>
                        <a:prstClr val="black"/>
                      </a:solidFill>
                    </a:rPr>
                    <a:t>Input data: </a:t>
                  </a:r>
                  <a14:m>
                    <m:oMath xmlns:m="http://schemas.openxmlformats.org/officeDocument/2006/math">
                      <m:r>
                        <a:rPr lang="en-US" altLang="zh-TW" sz="2800" smtClean="0">
                          <a:solidFill>
                            <a:prstClr val="black"/>
                          </a:solidFill>
                          <a:latin typeface="Cambria Math" panose="02040503050406030204" pitchFamily="18" charset="0"/>
                        </a:rPr>
                        <m:t>   </m:t>
                      </m:r>
                      <m:sSup>
                        <m:sSupPr>
                          <m:ctrlPr>
                            <a:rPr lang="en-US" altLang="zh-TW" sz="2800" i="1" smtClean="0">
                              <a:solidFill>
                                <a:prstClr val="black"/>
                              </a:solidFill>
                              <a:latin typeface="Cambria Math" panose="02040503050406030204" pitchFamily="18" charset="0"/>
                            </a:rPr>
                          </m:ctrlPr>
                        </m:sSupPr>
                        <m:e>
                          <m:r>
                            <a:rPr lang="en-US" altLang="zh-TW" sz="2800" i="1" smtClean="0">
                              <a:solidFill>
                                <a:prstClr val="black"/>
                              </a:solidFill>
                              <a:latin typeface="Cambria Math" panose="02040503050406030204" pitchFamily="18" charset="0"/>
                            </a:rPr>
                            <m:t>𝑥</m:t>
                          </m:r>
                        </m:e>
                        <m:sup>
                          <m:r>
                            <a:rPr lang="en-US" altLang="zh-TW" sz="2800" i="1" smtClean="0">
                              <a:solidFill>
                                <a:prstClr val="black"/>
                              </a:solidFill>
                              <a:latin typeface="Cambria Math" panose="02040503050406030204" pitchFamily="18" charset="0"/>
                            </a:rPr>
                            <m:t>1</m:t>
                          </m:r>
                        </m:sup>
                      </m:sSup>
                      <m:r>
                        <a:rPr lang="en-US" altLang="zh-TW" sz="2800" i="1" smtClean="0">
                          <a:solidFill>
                            <a:prstClr val="black"/>
                          </a:solidFill>
                          <a:latin typeface="Cambria Math" panose="02040503050406030204" pitchFamily="18" charset="0"/>
                        </a:rPr>
                        <m:t>      </m:t>
                      </m:r>
                      <m:sSup>
                        <m:sSupPr>
                          <m:ctrlPr>
                            <a:rPr lang="en-US" altLang="zh-TW" sz="2800" i="1">
                              <a:solidFill>
                                <a:prstClr val="black"/>
                              </a:solidFill>
                              <a:latin typeface="Cambria Math" panose="02040503050406030204" pitchFamily="18" charset="0"/>
                            </a:rPr>
                          </m:ctrlPr>
                        </m:sSupPr>
                        <m:e>
                          <m:r>
                            <a:rPr lang="en-US" altLang="zh-TW" sz="2800" i="1">
                              <a:solidFill>
                                <a:prstClr val="black"/>
                              </a:solidFill>
                              <a:latin typeface="Cambria Math" panose="02040503050406030204" pitchFamily="18" charset="0"/>
                            </a:rPr>
                            <m:t>𝑥</m:t>
                          </m:r>
                        </m:e>
                        <m:sup>
                          <m:r>
                            <a:rPr lang="en-US" altLang="zh-TW" sz="2800" i="1" smtClean="0">
                              <a:solidFill>
                                <a:prstClr val="black"/>
                              </a:solidFill>
                              <a:latin typeface="Cambria Math" panose="02040503050406030204" pitchFamily="18" charset="0"/>
                            </a:rPr>
                            <m:t>2</m:t>
                          </m:r>
                        </m:sup>
                      </m:sSup>
                      <m:r>
                        <a:rPr lang="en-US" altLang="zh-TW" sz="2800" i="1" smtClean="0">
                          <a:solidFill>
                            <a:prstClr val="black"/>
                          </a:solidFill>
                          <a:latin typeface="Cambria Math" panose="02040503050406030204" pitchFamily="18" charset="0"/>
                        </a:rPr>
                        <m:t>      </m:t>
                      </m:r>
                      <m:sSup>
                        <m:sSupPr>
                          <m:ctrlPr>
                            <a:rPr lang="en-US" altLang="zh-TW" sz="2800" i="1">
                              <a:solidFill>
                                <a:prstClr val="black"/>
                              </a:solidFill>
                              <a:latin typeface="Cambria Math" panose="02040503050406030204" pitchFamily="18" charset="0"/>
                            </a:rPr>
                          </m:ctrlPr>
                        </m:sSupPr>
                        <m:e>
                          <m:r>
                            <a:rPr lang="en-US" altLang="zh-TW" sz="2800" i="1">
                              <a:solidFill>
                                <a:prstClr val="black"/>
                              </a:solidFill>
                              <a:latin typeface="Cambria Math" panose="02040503050406030204" pitchFamily="18" charset="0"/>
                            </a:rPr>
                            <m:t>𝑥</m:t>
                          </m:r>
                        </m:e>
                        <m:sup>
                          <m:r>
                            <a:rPr lang="en-US" altLang="zh-TW" sz="2800" i="1" smtClean="0">
                              <a:solidFill>
                                <a:prstClr val="black"/>
                              </a:solidFill>
                              <a:latin typeface="Cambria Math" panose="02040503050406030204" pitchFamily="18" charset="0"/>
                            </a:rPr>
                            <m:t>3</m:t>
                          </m:r>
                        </m:sup>
                      </m:sSup>
                      <m:r>
                        <a:rPr lang="en-US" altLang="zh-TW" sz="2800" i="1" smtClean="0">
                          <a:solidFill>
                            <a:prstClr val="black"/>
                          </a:solidFill>
                          <a:latin typeface="Cambria Math" panose="02040503050406030204" pitchFamily="18" charset="0"/>
                        </a:rPr>
                        <m:t>  </m:t>
                      </m:r>
                    </m:oMath>
                  </a14:m>
                  <a:r>
                    <a:rPr lang="en-US" altLang="zh-TW" sz="2800" dirty="0">
                      <a:solidFill>
                        <a:prstClr val="black"/>
                      </a:solidFill>
                    </a:rPr>
                    <a:t>……</a:t>
                  </a:r>
                  <a:endParaRPr lang="zh-TW" altLang="en-US" sz="2800" dirty="0">
                    <a:solidFill>
                      <a:prstClr val="black"/>
                    </a:solidFill>
                  </a:endParaRPr>
                </a:p>
              </p:txBody>
            </p:sp>
          </mc:Choice>
          <mc:Fallback xmlns="">
            <p:sp>
              <p:nvSpPr>
                <p:cNvPr id="86" name="文字方塊 85"/>
                <p:cNvSpPr txBox="1">
                  <a:spLocks noRot="1" noChangeAspect="1" noMove="1" noResize="1" noEditPoints="1" noAdjustHandles="1" noChangeArrowheads="1" noChangeShapeType="1" noTextEdit="1"/>
                </p:cNvSpPr>
                <p:nvPr/>
              </p:nvSpPr>
              <p:spPr>
                <a:xfrm>
                  <a:off x="1150999" y="1526114"/>
                  <a:ext cx="4639219" cy="430887"/>
                </a:xfrm>
                <a:prstGeom prst="rect">
                  <a:avLst/>
                </a:prstGeom>
                <a:blipFill rotWithShape="0">
                  <a:blip r:embed="rId3"/>
                  <a:stretch>
                    <a:fillRect l="-4731" t="-23944" r="-3548" b="-50704"/>
                  </a:stretch>
                </a:blipFill>
              </p:spPr>
              <p:txBody>
                <a:bodyPr/>
                <a:lstStyle/>
                <a:p>
                  <a:r>
                    <a:rPr lang="zh-TW" altLang="en-US">
                      <a:noFill/>
                    </a:rPr>
                    <a:t> </a:t>
                  </a:r>
                </a:p>
              </p:txBody>
            </p:sp>
          </mc:Fallback>
        </mc:AlternateContent>
      </p:grpSp>
      <p:sp>
        <p:nvSpPr>
          <p:cNvPr id="37" name="矩形 36"/>
          <p:cNvSpPr/>
          <p:nvPr/>
        </p:nvSpPr>
        <p:spPr>
          <a:xfrm>
            <a:off x="4594106" y="5868658"/>
            <a:ext cx="2160000" cy="432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sp>
        <p:nvSpPr>
          <p:cNvPr id="38" name="矩形 37"/>
          <p:cNvSpPr/>
          <p:nvPr/>
        </p:nvSpPr>
        <p:spPr>
          <a:xfrm>
            <a:off x="4603763" y="4299667"/>
            <a:ext cx="2160000" cy="432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39" name="矩形 38"/>
          <p:cNvSpPr/>
          <p:nvPr/>
        </p:nvSpPr>
        <p:spPr>
          <a:xfrm>
            <a:off x="1536919" y="4299667"/>
            <a:ext cx="2160000" cy="43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solidFill>
                <a:prstClr val="black"/>
              </a:solidFill>
            </a:endParaRPr>
          </a:p>
        </p:txBody>
      </p:sp>
      <p:sp>
        <p:nvSpPr>
          <p:cNvPr id="41" name="矩形 40"/>
          <p:cNvSpPr/>
          <p:nvPr/>
        </p:nvSpPr>
        <p:spPr>
          <a:xfrm>
            <a:off x="4594106" y="2797717"/>
            <a:ext cx="2160000" cy="43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white"/>
              </a:solidFill>
            </a:endParaRPr>
          </a:p>
        </p:txBody>
      </p:sp>
      <p:sp>
        <p:nvSpPr>
          <p:cNvPr id="71" name="向上箭號 70"/>
          <p:cNvSpPr/>
          <p:nvPr/>
        </p:nvSpPr>
        <p:spPr>
          <a:xfrm>
            <a:off x="5480767" y="4851207"/>
            <a:ext cx="386677" cy="943268"/>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solidFill>
                <a:prstClr val="white"/>
              </a:solidFill>
            </a:endParaRPr>
          </a:p>
        </p:txBody>
      </p:sp>
      <p:sp>
        <p:nvSpPr>
          <p:cNvPr id="76" name="弧形箭號 (上彎) 75"/>
          <p:cNvSpPr/>
          <p:nvPr/>
        </p:nvSpPr>
        <p:spPr>
          <a:xfrm>
            <a:off x="2814323" y="4740061"/>
            <a:ext cx="2449726" cy="568649"/>
          </a:xfrm>
          <a:prstGeom prst="curved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solidFill>
                <a:prstClr val="black"/>
              </a:solidFill>
            </a:endParaRPr>
          </a:p>
        </p:txBody>
      </p:sp>
      <p:sp>
        <p:nvSpPr>
          <p:cNvPr id="6" name="文字方塊 5"/>
          <p:cNvSpPr txBox="1"/>
          <p:nvPr/>
        </p:nvSpPr>
        <p:spPr>
          <a:xfrm>
            <a:off x="5258013" y="5868658"/>
            <a:ext cx="907572" cy="461665"/>
          </a:xfrm>
          <a:prstGeom prst="rect">
            <a:avLst/>
          </a:prstGeom>
          <a:noFill/>
        </p:spPr>
        <p:txBody>
          <a:bodyPr wrap="square" rtlCol="0">
            <a:spAutoFit/>
          </a:bodyPr>
          <a:lstStyle/>
          <a:p>
            <a:pPr algn="ctr"/>
            <a:r>
              <a:rPr lang="en-US" altLang="zh-TW" sz="2400" dirty="0">
                <a:solidFill>
                  <a:prstClr val="black"/>
                </a:solidFill>
              </a:rPr>
              <a:t>x</a:t>
            </a:r>
            <a:r>
              <a:rPr lang="en-US" altLang="zh-TW" sz="2400" baseline="30000" dirty="0">
                <a:solidFill>
                  <a:prstClr val="black"/>
                </a:solidFill>
              </a:rPr>
              <a:t>3</a:t>
            </a:r>
            <a:endParaRPr lang="zh-TW" altLang="en-US" sz="2400" baseline="30000" dirty="0">
              <a:solidFill>
                <a:prstClr val="black"/>
              </a:solidFill>
            </a:endParaRPr>
          </a:p>
        </p:txBody>
      </p:sp>
      <p:sp>
        <p:nvSpPr>
          <p:cNvPr id="83" name="文字方塊 82"/>
          <p:cNvSpPr txBox="1"/>
          <p:nvPr/>
        </p:nvSpPr>
        <p:spPr>
          <a:xfrm>
            <a:off x="6213164" y="2344682"/>
            <a:ext cx="2773673" cy="461665"/>
          </a:xfrm>
          <a:prstGeom prst="rect">
            <a:avLst/>
          </a:prstGeom>
          <a:noFill/>
        </p:spPr>
        <p:txBody>
          <a:bodyPr wrap="square" rtlCol="0">
            <a:spAutoFit/>
          </a:bodyPr>
          <a:lstStyle/>
          <a:p>
            <a:pPr algn="ctr"/>
            <a:r>
              <a:rPr lang="en-US" altLang="zh-TW" sz="2400" dirty="0">
                <a:solidFill>
                  <a:prstClr val="black"/>
                </a:solidFill>
              </a:rPr>
              <a:t>y</a:t>
            </a:r>
            <a:r>
              <a:rPr lang="en-US" altLang="zh-TW" sz="2400" baseline="30000" dirty="0">
                <a:solidFill>
                  <a:prstClr val="black"/>
                </a:solidFill>
              </a:rPr>
              <a:t>3</a:t>
            </a:r>
            <a:r>
              <a:rPr lang="en-US" altLang="zh-TW" sz="2400" dirty="0">
                <a:solidFill>
                  <a:prstClr val="black"/>
                </a:solidFill>
              </a:rPr>
              <a:t>=</a:t>
            </a:r>
            <a:r>
              <a:rPr lang="en-US" altLang="zh-TW" sz="2400" dirty="0" err="1">
                <a:solidFill>
                  <a:prstClr val="black"/>
                </a:solidFill>
              </a:rPr>
              <a:t>softmax</a:t>
            </a:r>
            <a:r>
              <a:rPr lang="en-US" altLang="zh-TW" sz="2400" dirty="0">
                <a:solidFill>
                  <a:prstClr val="black"/>
                </a:solidFill>
              </a:rPr>
              <a:t>(W</a:t>
            </a:r>
            <a:r>
              <a:rPr lang="en-US" altLang="zh-TW" sz="2400" baseline="-25000" dirty="0">
                <a:solidFill>
                  <a:prstClr val="black"/>
                </a:solidFill>
              </a:rPr>
              <a:t>o</a:t>
            </a:r>
            <a:r>
              <a:rPr lang="en-US" altLang="zh-TW" sz="2400" dirty="0">
                <a:solidFill>
                  <a:prstClr val="black"/>
                </a:solidFill>
              </a:rPr>
              <a:t>a</a:t>
            </a:r>
            <a:r>
              <a:rPr lang="en-US" altLang="zh-TW" sz="2400" baseline="30000" dirty="0">
                <a:solidFill>
                  <a:prstClr val="black"/>
                </a:solidFill>
              </a:rPr>
              <a:t>3</a:t>
            </a:r>
            <a:r>
              <a:rPr lang="en-US" altLang="zh-TW" sz="2400" dirty="0">
                <a:solidFill>
                  <a:prstClr val="black"/>
                </a:solidFill>
              </a:rPr>
              <a:t>)</a:t>
            </a:r>
            <a:endParaRPr lang="zh-TW" altLang="en-US" sz="2400" dirty="0">
              <a:solidFill>
                <a:prstClr val="black"/>
              </a:solidFill>
            </a:endParaRPr>
          </a:p>
        </p:txBody>
      </p:sp>
      <p:sp>
        <p:nvSpPr>
          <p:cNvPr id="40" name="文字方塊 39"/>
          <p:cNvSpPr txBox="1"/>
          <p:nvPr/>
        </p:nvSpPr>
        <p:spPr>
          <a:xfrm>
            <a:off x="5770185" y="5076729"/>
            <a:ext cx="642010" cy="523220"/>
          </a:xfrm>
          <a:prstGeom prst="rect">
            <a:avLst/>
          </a:prstGeom>
          <a:noFill/>
        </p:spPr>
        <p:txBody>
          <a:bodyPr wrap="square" rtlCol="0">
            <a:spAutoFit/>
          </a:bodyPr>
          <a:lstStyle/>
          <a:p>
            <a:pPr algn="ctr"/>
            <a:r>
              <a:rPr lang="en-US" altLang="zh-TW" sz="2800" dirty="0">
                <a:solidFill>
                  <a:prstClr val="black"/>
                </a:solidFill>
              </a:rPr>
              <a:t>W</a:t>
            </a:r>
            <a:r>
              <a:rPr lang="en-US" altLang="zh-TW" sz="2800" baseline="-25000" dirty="0">
                <a:solidFill>
                  <a:prstClr val="black"/>
                </a:solidFill>
              </a:rPr>
              <a:t>i</a:t>
            </a:r>
            <a:endParaRPr lang="zh-TW" altLang="en-US" sz="2800" baseline="-25000" dirty="0">
              <a:solidFill>
                <a:prstClr val="black"/>
              </a:solidFill>
            </a:endParaRPr>
          </a:p>
        </p:txBody>
      </p:sp>
      <p:sp>
        <p:nvSpPr>
          <p:cNvPr id="44" name="文字方塊 43"/>
          <p:cNvSpPr txBox="1"/>
          <p:nvPr/>
        </p:nvSpPr>
        <p:spPr>
          <a:xfrm>
            <a:off x="3705901" y="4781622"/>
            <a:ext cx="642010" cy="523220"/>
          </a:xfrm>
          <a:prstGeom prst="rect">
            <a:avLst/>
          </a:prstGeom>
          <a:noFill/>
        </p:spPr>
        <p:txBody>
          <a:bodyPr wrap="square" rtlCol="0">
            <a:spAutoFit/>
          </a:bodyPr>
          <a:lstStyle/>
          <a:p>
            <a:pPr algn="ctr"/>
            <a:r>
              <a:rPr lang="en-US" altLang="zh-TW" sz="2800" dirty="0" err="1">
                <a:solidFill>
                  <a:prstClr val="black"/>
                </a:solidFill>
              </a:rPr>
              <a:t>W</a:t>
            </a:r>
            <a:r>
              <a:rPr lang="en-US" altLang="zh-TW" sz="2800" baseline="-25000" dirty="0" err="1">
                <a:solidFill>
                  <a:prstClr val="black"/>
                </a:solidFill>
              </a:rPr>
              <a:t>h</a:t>
            </a:r>
            <a:endParaRPr lang="zh-TW" altLang="en-US" sz="2800" baseline="-25000" dirty="0">
              <a:solidFill>
                <a:prstClr val="black"/>
              </a:solidFill>
            </a:endParaRPr>
          </a:p>
        </p:txBody>
      </p:sp>
      <p:sp>
        <p:nvSpPr>
          <p:cNvPr id="53" name="文字方塊 52"/>
          <p:cNvSpPr txBox="1"/>
          <p:nvPr/>
        </p:nvSpPr>
        <p:spPr>
          <a:xfrm>
            <a:off x="5749673" y="3547517"/>
            <a:ext cx="631215" cy="523220"/>
          </a:xfrm>
          <a:prstGeom prst="rect">
            <a:avLst/>
          </a:prstGeom>
          <a:noFill/>
        </p:spPr>
        <p:txBody>
          <a:bodyPr wrap="square" rtlCol="0">
            <a:spAutoFit/>
          </a:bodyPr>
          <a:lstStyle/>
          <a:p>
            <a:pPr algn="ctr"/>
            <a:r>
              <a:rPr lang="en-US" altLang="zh-TW" sz="2800" dirty="0">
                <a:solidFill>
                  <a:prstClr val="black"/>
                </a:solidFill>
              </a:rPr>
              <a:t>W</a:t>
            </a:r>
            <a:r>
              <a:rPr lang="en-US" altLang="zh-TW" sz="2800" baseline="-25000" dirty="0">
                <a:solidFill>
                  <a:prstClr val="black"/>
                </a:solidFill>
              </a:rPr>
              <a:t>o</a:t>
            </a:r>
            <a:endParaRPr lang="zh-TW" altLang="en-US" sz="2800" baseline="-25000" dirty="0">
              <a:solidFill>
                <a:prstClr val="black"/>
              </a:solidFill>
            </a:endParaRPr>
          </a:p>
        </p:txBody>
      </p:sp>
      <p:sp>
        <p:nvSpPr>
          <p:cNvPr id="56" name="文字方塊 55"/>
          <p:cNvSpPr txBox="1"/>
          <p:nvPr/>
        </p:nvSpPr>
        <p:spPr>
          <a:xfrm>
            <a:off x="6154450" y="3896304"/>
            <a:ext cx="2710413" cy="461665"/>
          </a:xfrm>
          <a:prstGeom prst="rect">
            <a:avLst/>
          </a:prstGeom>
          <a:noFill/>
        </p:spPr>
        <p:txBody>
          <a:bodyPr wrap="square" rtlCol="0">
            <a:spAutoFit/>
          </a:bodyPr>
          <a:lstStyle/>
          <a:p>
            <a:pPr algn="ctr"/>
            <a:r>
              <a:rPr lang="en-US" altLang="zh-TW" sz="2400" dirty="0">
                <a:solidFill>
                  <a:prstClr val="black"/>
                </a:solidFill>
              </a:rPr>
              <a:t>a</a:t>
            </a:r>
            <a:r>
              <a:rPr lang="en-US" altLang="zh-TW" sz="2400" baseline="30000" dirty="0">
                <a:solidFill>
                  <a:prstClr val="black"/>
                </a:solidFill>
              </a:rPr>
              <a:t>3</a:t>
            </a:r>
            <a:r>
              <a:rPr lang="en-US" altLang="zh-TW" sz="2400" dirty="0">
                <a:solidFill>
                  <a:prstClr val="black"/>
                </a:solidFill>
              </a:rPr>
              <a:t>=</a:t>
            </a:r>
            <a:r>
              <a:rPr lang="el-GR" altLang="zh-TW" sz="2400" dirty="0">
                <a:solidFill>
                  <a:prstClr val="black"/>
                </a:solidFill>
              </a:rPr>
              <a:t>σ</a:t>
            </a:r>
            <a:r>
              <a:rPr lang="en-US" altLang="zh-TW" sz="2400" dirty="0">
                <a:solidFill>
                  <a:prstClr val="black"/>
                </a:solidFill>
              </a:rPr>
              <a:t>(W</a:t>
            </a:r>
            <a:r>
              <a:rPr lang="en-US" altLang="zh-TW" sz="2400" baseline="-25000" dirty="0">
                <a:solidFill>
                  <a:prstClr val="black"/>
                </a:solidFill>
              </a:rPr>
              <a:t>i</a:t>
            </a:r>
            <a:r>
              <a:rPr lang="en-US" altLang="zh-TW" sz="2400" dirty="0">
                <a:solidFill>
                  <a:prstClr val="black"/>
                </a:solidFill>
              </a:rPr>
              <a:t>x</a:t>
            </a:r>
            <a:r>
              <a:rPr lang="en-US" altLang="zh-TW" sz="2400" baseline="30000" dirty="0">
                <a:solidFill>
                  <a:prstClr val="black"/>
                </a:solidFill>
              </a:rPr>
              <a:t>3</a:t>
            </a:r>
            <a:r>
              <a:rPr lang="en-US" altLang="zh-TW" sz="2400" dirty="0">
                <a:solidFill>
                  <a:prstClr val="black"/>
                </a:solidFill>
              </a:rPr>
              <a:t>+W</a:t>
            </a:r>
            <a:r>
              <a:rPr lang="en-US" altLang="zh-TW" sz="2400" baseline="-25000" dirty="0">
                <a:solidFill>
                  <a:prstClr val="black"/>
                </a:solidFill>
              </a:rPr>
              <a:t>h</a:t>
            </a:r>
            <a:r>
              <a:rPr lang="en-US" altLang="zh-TW" sz="2400" dirty="0">
                <a:solidFill>
                  <a:prstClr val="black"/>
                </a:solidFill>
              </a:rPr>
              <a:t>a</a:t>
            </a:r>
            <a:r>
              <a:rPr lang="en-US" altLang="zh-TW" sz="2400" baseline="30000" dirty="0">
                <a:solidFill>
                  <a:prstClr val="black"/>
                </a:solidFill>
              </a:rPr>
              <a:t>2</a:t>
            </a:r>
            <a:r>
              <a:rPr lang="en-US" altLang="zh-TW" sz="2400" dirty="0">
                <a:solidFill>
                  <a:prstClr val="black"/>
                </a:solidFill>
              </a:rPr>
              <a:t>)</a:t>
            </a:r>
            <a:endParaRPr lang="zh-TW" altLang="en-US" sz="2400" dirty="0">
              <a:solidFill>
                <a:prstClr val="black"/>
              </a:solidFill>
            </a:endParaRPr>
          </a:p>
        </p:txBody>
      </p:sp>
      <p:sp>
        <p:nvSpPr>
          <p:cNvPr id="5" name="文字方塊 4"/>
          <p:cNvSpPr txBox="1"/>
          <p:nvPr/>
        </p:nvSpPr>
        <p:spPr>
          <a:xfrm>
            <a:off x="284042" y="4253096"/>
            <a:ext cx="1410346" cy="461665"/>
          </a:xfrm>
          <a:prstGeom prst="rect">
            <a:avLst/>
          </a:prstGeom>
          <a:noFill/>
        </p:spPr>
        <p:txBody>
          <a:bodyPr wrap="square" rtlCol="0">
            <a:spAutoFit/>
          </a:bodyPr>
          <a:lstStyle/>
          <a:p>
            <a:r>
              <a:rPr lang="en-US" altLang="zh-TW" sz="2400" dirty="0">
                <a:solidFill>
                  <a:prstClr val="black"/>
                </a:solidFill>
              </a:rPr>
              <a:t>memory</a:t>
            </a:r>
            <a:endParaRPr lang="zh-TW" altLang="en-US" sz="2400" dirty="0">
              <a:solidFill>
                <a:prstClr val="black"/>
              </a:solidFill>
            </a:endParaRPr>
          </a:p>
        </p:txBody>
      </p:sp>
      <p:sp>
        <p:nvSpPr>
          <p:cNvPr id="70" name="向上箭號 69"/>
          <p:cNvSpPr/>
          <p:nvPr/>
        </p:nvSpPr>
        <p:spPr>
          <a:xfrm>
            <a:off x="5490424" y="3264273"/>
            <a:ext cx="386677" cy="943268"/>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prstClr val="white"/>
              </a:solidFill>
            </a:endParaRPr>
          </a:p>
        </p:txBody>
      </p:sp>
      <p:sp>
        <p:nvSpPr>
          <p:cNvPr id="72" name="弧形箭號 (上彎) 71"/>
          <p:cNvSpPr/>
          <p:nvPr/>
        </p:nvSpPr>
        <p:spPr>
          <a:xfrm flipH="1" flipV="1">
            <a:off x="2783518" y="3684447"/>
            <a:ext cx="2449726" cy="568649"/>
          </a:xfrm>
          <a:prstGeom prst="curved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solidFill>
                <a:prstClr val="black"/>
              </a:solidFill>
            </a:endParaRPr>
          </a:p>
        </p:txBody>
      </p:sp>
      <p:sp>
        <p:nvSpPr>
          <p:cNvPr id="73" name="文字方塊 72"/>
          <p:cNvSpPr txBox="1"/>
          <p:nvPr/>
        </p:nvSpPr>
        <p:spPr>
          <a:xfrm>
            <a:off x="3533950" y="3684447"/>
            <a:ext cx="948862" cy="461665"/>
          </a:xfrm>
          <a:prstGeom prst="rect">
            <a:avLst/>
          </a:prstGeom>
          <a:noFill/>
        </p:spPr>
        <p:txBody>
          <a:bodyPr wrap="square" rtlCol="0">
            <a:spAutoFit/>
          </a:bodyPr>
          <a:lstStyle/>
          <a:p>
            <a:pPr algn="ctr"/>
            <a:r>
              <a:rPr lang="en-US" altLang="zh-TW" sz="2400" dirty="0">
                <a:solidFill>
                  <a:prstClr val="black"/>
                </a:solidFill>
              </a:rPr>
              <a:t>copy</a:t>
            </a:r>
            <a:endParaRPr lang="zh-TW" altLang="en-US" sz="2400" baseline="-25000" dirty="0">
              <a:solidFill>
                <a:prstClr val="black"/>
              </a:solidFill>
            </a:endParaRPr>
          </a:p>
        </p:txBody>
      </p:sp>
      <p:sp>
        <p:nvSpPr>
          <p:cNvPr id="8" name="右大括弧 7"/>
          <p:cNvSpPr/>
          <p:nvPr/>
        </p:nvSpPr>
        <p:spPr>
          <a:xfrm rot="16200000">
            <a:off x="4305282" y="-177648"/>
            <a:ext cx="225355" cy="3001110"/>
          </a:xfrm>
          <a:prstGeom prst="rightBrace">
            <a:avLst>
              <a:gd name="adj1" fmla="val 29221"/>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prstClr val="black"/>
              </a:solidFill>
            </a:endParaRPr>
          </a:p>
        </p:txBody>
      </p:sp>
      <p:sp>
        <p:nvSpPr>
          <p:cNvPr id="10" name="文字方塊 9"/>
          <p:cNvSpPr txBox="1"/>
          <p:nvPr/>
        </p:nvSpPr>
        <p:spPr>
          <a:xfrm>
            <a:off x="3397536" y="661596"/>
            <a:ext cx="1982409" cy="461665"/>
          </a:xfrm>
          <a:prstGeom prst="rect">
            <a:avLst/>
          </a:prstGeom>
          <a:noFill/>
        </p:spPr>
        <p:txBody>
          <a:bodyPr wrap="square" rtlCol="0">
            <a:spAutoFit/>
          </a:bodyPr>
          <a:lstStyle/>
          <a:p>
            <a:pPr algn="ctr"/>
            <a:r>
              <a:rPr lang="en-US" altLang="zh-TW" sz="2400" dirty="0">
                <a:solidFill>
                  <a:prstClr val="black"/>
                </a:solidFill>
              </a:rPr>
              <a:t>With order</a:t>
            </a:r>
            <a:endParaRPr lang="zh-TW" altLang="en-US" sz="2400" dirty="0">
              <a:solidFill>
                <a:prstClr val="black"/>
              </a:solidFill>
            </a:endParaRPr>
          </a:p>
        </p:txBody>
      </p:sp>
      <p:sp>
        <p:nvSpPr>
          <p:cNvPr id="77" name="文字方塊 76"/>
          <p:cNvSpPr txBox="1"/>
          <p:nvPr/>
        </p:nvSpPr>
        <p:spPr>
          <a:xfrm>
            <a:off x="2857976" y="1847857"/>
            <a:ext cx="744827" cy="523220"/>
          </a:xfrm>
          <a:prstGeom prst="rect">
            <a:avLst/>
          </a:prstGeom>
          <a:noFill/>
        </p:spPr>
        <p:txBody>
          <a:bodyPr wrap="square" rtlCol="0">
            <a:spAutoFit/>
          </a:bodyPr>
          <a:lstStyle/>
          <a:p>
            <a:pPr algn="ctr"/>
            <a:r>
              <a:rPr lang="en-US" altLang="zh-TW" sz="2800" dirty="0">
                <a:solidFill>
                  <a:prstClr val="black"/>
                </a:solidFill>
              </a:rPr>
              <a:t>y</a:t>
            </a:r>
            <a:r>
              <a:rPr lang="en-US" altLang="zh-TW" sz="2800" baseline="30000" dirty="0">
                <a:solidFill>
                  <a:prstClr val="black"/>
                </a:solidFill>
              </a:rPr>
              <a:t>1</a:t>
            </a:r>
            <a:endParaRPr lang="zh-TW" altLang="en-US" sz="2800" dirty="0">
              <a:solidFill>
                <a:prstClr val="black"/>
              </a:solidFill>
            </a:endParaRPr>
          </a:p>
        </p:txBody>
      </p:sp>
      <p:sp>
        <p:nvSpPr>
          <p:cNvPr id="29" name="文字方塊 28"/>
          <p:cNvSpPr txBox="1"/>
          <p:nvPr/>
        </p:nvSpPr>
        <p:spPr>
          <a:xfrm>
            <a:off x="3671993" y="1846510"/>
            <a:ext cx="744827" cy="523220"/>
          </a:xfrm>
          <a:prstGeom prst="rect">
            <a:avLst/>
          </a:prstGeom>
          <a:noFill/>
        </p:spPr>
        <p:txBody>
          <a:bodyPr wrap="square" rtlCol="0">
            <a:spAutoFit/>
          </a:bodyPr>
          <a:lstStyle/>
          <a:p>
            <a:pPr algn="ctr"/>
            <a:r>
              <a:rPr lang="en-US" altLang="zh-TW" sz="2800" dirty="0">
                <a:solidFill>
                  <a:prstClr val="black"/>
                </a:solidFill>
              </a:rPr>
              <a:t>y</a:t>
            </a:r>
            <a:r>
              <a:rPr lang="en-US" altLang="zh-TW" sz="2800" baseline="30000" dirty="0">
                <a:solidFill>
                  <a:prstClr val="black"/>
                </a:solidFill>
              </a:rPr>
              <a:t>2</a:t>
            </a:r>
            <a:endParaRPr lang="zh-TW" altLang="en-US" sz="2800" dirty="0">
              <a:solidFill>
                <a:prstClr val="black"/>
              </a:solidFill>
            </a:endParaRPr>
          </a:p>
        </p:txBody>
      </p:sp>
      <p:sp>
        <p:nvSpPr>
          <p:cNvPr id="32" name="文字方塊 31"/>
          <p:cNvSpPr txBox="1"/>
          <p:nvPr/>
        </p:nvSpPr>
        <p:spPr>
          <a:xfrm>
            <a:off x="2289479" y="4274199"/>
            <a:ext cx="506004" cy="461665"/>
          </a:xfrm>
          <a:prstGeom prst="rect">
            <a:avLst/>
          </a:prstGeom>
          <a:noFill/>
        </p:spPr>
        <p:txBody>
          <a:bodyPr wrap="square" rtlCol="0">
            <a:spAutoFit/>
          </a:bodyPr>
          <a:lstStyle/>
          <a:p>
            <a:pPr algn="ctr"/>
            <a:r>
              <a:rPr lang="en-US" altLang="zh-TW" sz="2400" dirty="0">
                <a:solidFill>
                  <a:prstClr val="black"/>
                </a:solidFill>
              </a:rPr>
              <a:t>a</a:t>
            </a:r>
            <a:r>
              <a:rPr lang="en-US" altLang="zh-TW" sz="2400" baseline="30000" dirty="0">
                <a:solidFill>
                  <a:prstClr val="black"/>
                </a:solidFill>
              </a:rPr>
              <a:t>1</a:t>
            </a:r>
            <a:endParaRPr lang="zh-TW" altLang="en-US" sz="2400" dirty="0">
              <a:solidFill>
                <a:prstClr val="black"/>
              </a:solidFill>
            </a:endParaRPr>
          </a:p>
        </p:txBody>
      </p:sp>
      <p:sp>
        <p:nvSpPr>
          <p:cNvPr id="34" name="文字方塊 33"/>
          <p:cNvSpPr txBox="1"/>
          <p:nvPr/>
        </p:nvSpPr>
        <p:spPr>
          <a:xfrm>
            <a:off x="1842121" y="4299667"/>
            <a:ext cx="506004" cy="461665"/>
          </a:xfrm>
          <a:prstGeom prst="rect">
            <a:avLst/>
          </a:prstGeom>
          <a:noFill/>
        </p:spPr>
        <p:txBody>
          <a:bodyPr wrap="square" rtlCol="0">
            <a:spAutoFit/>
          </a:bodyPr>
          <a:lstStyle/>
          <a:p>
            <a:pPr algn="ctr"/>
            <a:r>
              <a:rPr lang="en-US" altLang="zh-TW" sz="2400" b="1" dirty="0">
                <a:solidFill>
                  <a:prstClr val="black"/>
                </a:solidFill>
              </a:rPr>
              <a:t>0</a:t>
            </a:r>
            <a:endParaRPr lang="zh-TW" altLang="en-US" sz="2400" b="1" dirty="0">
              <a:solidFill>
                <a:prstClr val="black"/>
              </a:solidFill>
            </a:endParaRPr>
          </a:p>
        </p:txBody>
      </p:sp>
      <p:cxnSp>
        <p:nvCxnSpPr>
          <p:cNvPr id="35" name="直線接點 34"/>
          <p:cNvCxnSpPr/>
          <p:nvPr/>
        </p:nvCxnSpPr>
        <p:spPr>
          <a:xfrm>
            <a:off x="1943269" y="4272195"/>
            <a:ext cx="317452" cy="5346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2373194" y="4264938"/>
            <a:ext cx="317452" cy="5346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文字方塊 41"/>
          <p:cNvSpPr txBox="1"/>
          <p:nvPr/>
        </p:nvSpPr>
        <p:spPr>
          <a:xfrm>
            <a:off x="2673140" y="4280570"/>
            <a:ext cx="506004" cy="461665"/>
          </a:xfrm>
          <a:prstGeom prst="rect">
            <a:avLst/>
          </a:prstGeom>
          <a:noFill/>
        </p:spPr>
        <p:txBody>
          <a:bodyPr wrap="square" rtlCol="0">
            <a:spAutoFit/>
          </a:bodyPr>
          <a:lstStyle/>
          <a:p>
            <a:pPr algn="ctr"/>
            <a:r>
              <a:rPr lang="en-US" altLang="zh-TW" sz="2400" dirty="0">
                <a:solidFill>
                  <a:prstClr val="black"/>
                </a:solidFill>
              </a:rPr>
              <a:t>a</a:t>
            </a:r>
            <a:r>
              <a:rPr lang="en-US" altLang="zh-TW" sz="2400" baseline="30000" dirty="0">
                <a:solidFill>
                  <a:prstClr val="black"/>
                </a:solidFill>
              </a:rPr>
              <a:t>2</a:t>
            </a:r>
            <a:endParaRPr lang="zh-TW" altLang="en-US" sz="2400" dirty="0">
              <a:solidFill>
                <a:prstClr val="black"/>
              </a:solidFill>
            </a:endParaRPr>
          </a:p>
        </p:txBody>
      </p:sp>
      <p:sp>
        <p:nvSpPr>
          <p:cNvPr id="33" name="文字方塊 32"/>
          <p:cNvSpPr txBox="1"/>
          <p:nvPr/>
        </p:nvSpPr>
        <p:spPr>
          <a:xfrm>
            <a:off x="4532769" y="1849306"/>
            <a:ext cx="744827" cy="523220"/>
          </a:xfrm>
          <a:prstGeom prst="rect">
            <a:avLst/>
          </a:prstGeom>
          <a:noFill/>
        </p:spPr>
        <p:txBody>
          <a:bodyPr wrap="square" rtlCol="0">
            <a:spAutoFit/>
          </a:bodyPr>
          <a:lstStyle/>
          <a:p>
            <a:pPr algn="ctr"/>
            <a:r>
              <a:rPr lang="en-US" altLang="zh-TW" sz="2800" dirty="0">
                <a:solidFill>
                  <a:prstClr val="black"/>
                </a:solidFill>
              </a:rPr>
              <a:t>y</a:t>
            </a:r>
            <a:r>
              <a:rPr lang="en-US" altLang="zh-TW" sz="2800" baseline="30000" dirty="0">
                <a:solidFill>
                  <a:prstClr val="black"/>
                </a:solidFill>
              </a:rPr>
              <a:t>3</a:t>
            </a:r>
            <a:endParaRPr lang="zh-TW" altLang="en-US" sz="2800" dirty="0">
              <a:solidFill>
                <a:prstClr val="black"/>
              </a:solidFill>
            </a:endParaRPr>
          </a:p>
        </p:txBody>
      </p:sp>
      <p:cxnSp>
        <p:nvCxnSpPr>
          <p:cNvPr id="43" name="直線接點 42"/>
          <p:cNvCxnSpPr/>
          <p:nvPr/>
        </p:nvCxnSpPr>
        <p:spPr>
          <a:xfrm>
            <a:off x="2771832" y="4272195"/>
            <a:ext cx="317452" cy="5346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文字方塊 44"/>
          <p:cNvSpPr txBox="1"/>
          <p:nvPr/>
        </p:nvSpPr>
        <p:spPr>
          <a:xfrm>
            <a:off x="3042460" y="4286941"/>
            <a:ext cx="506004" cy="461665"/>
          </a:xfrm>
          <a:prstGeom prst="rect">
            <a:avLst/>
          </a:prstGeom>
          <a:noFill/>
        </p:spPr>
        <p:txBody>
          <a:bodyPr wrap="square" rtlCol="0">
            <a:spAutoFit/>
          </a:bodyPr>
          <a:lstStyle/>
          <a:p>
            <a:pPr algn="ctr"/>
            <a:r>
              <a:rPr lang="en-US" altLang="zh-TW" sz="2400" dirty="0">
                <a:solidFill>
                  <a:prstClr val="black"/>
                </a:solidFill>
              </a:rPr>
              <a:t>a</a:t>
            </a:r>
            <a:r>
              <a:rPr lang="en-US" altLang="zh-TW" sz="2400" baseline="30000" dirty="0">
                <a:solidFill>
                  <a:prstClr val="black"/>
                </a:solidFill>
              </a:rPr>
              <a:t>3</a:t>
            </a:r>
            <a:endParaRPr lang="zh-TW" altLang="en-US" sz="2400" dirty="0">
              <a:solidFill>
                <a:prstClr val="black"/>
              </a:solidFill>
            </a:endParaRPr>
          </a:p>
        </p:txBody>
      </p:sp>
      <p:sp>
        <p:nvSpPr>
          <p:cNvPr id="46" name="標題 1"/>
          <p:cNvSpPr>
            <a:spLocks noGrp="1"/>
          </p:cNvSpPr>
          <p:nvPr>
            <p:ph type="title"/>
          </p:nvPr>
        </p:nvSpPr>
        <p:spPr>
          <a:xfrm>
            <a:off x="0" y="1"/>
            <a:ext cx="9144000" cy="661596"/>
          </a:xfrm>
        </p:spPr>
        <p:txBody>
          <a:bodyPr>
            <a:normAutofit fontScale="90000"/>
          </a:bodyPr>
          <a:lstStyle/>
          <a:p>
            <a:r>
              <a:rPr lang="en-US" altLang="zh-TW" dirty="0"/>
              <a:t>RNN </a:t>
            </a:r>
            <a:r>
              <a:rPr lang="en-US" altLang="zh-TW" sz="4000" dirty="0"/>
              <a:t>(output depends on input and memory)</a:t>
            </a:r>
            <a:endParaRPr lang="zh-TW" altLang="en-US" sz="4000" dirty="0"/>
          </a:p>
        </p:txBody>
      </p:sp>
      <p:grpSp>
        <p:nvGrpSpPr>
          <p:cNvPr id="47" name="Group 46"/>
          <p:cNvGrpSpPr/>
          <p:nvPr/>
        </p:nvGrpSpPr>
        <p:grpSpPr>
          <a:xfrm>
            <a:off x="8655314" y="6263629"/>
            <a:ext cx="417249" cy="575481"/>
            <a:chOff x="7517647" y="4843947"/>
            <a:chExt cx="1485900" cy="1908068"/>
          </a:xfrm>
        </p:grpSpPr>
        <p:pic>
          <p:nvPicPr>
            <p:cNvPr id="48"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5937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P spid="83" grpId="0"/>
      <p:bldP spid="56" grpId="0"/>
      <p:bldP spid="33" grpId="0"/>
      <p:bldP spid="4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2544164" y="5320504"/>
            <a:ext cx="1080000" cy="432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sp>
        <p:nvSpPr>
          <p:cNvPr id="38" name="矩形 37"/>
          <p:cNvSpPr/>
          <p:nvPr/>
        </p:nvSpPr>
        <p:spPr>
          <a:xfrm>
            <a:off x="2563213" y="4172293"/>
            <a:ext cx="1080000" cy="432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39" name="矩形 38"/>
          <p:cNvSpPr/>
          <p:nvPr/>
        </p:nvSpPr>
        <p:spPr>
          <a:xfrm>
            <a:off x="378159" y="4231420"/>
            <a:ext cx="1080000" cy="4320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solidFill>
                <a:prstClr val="white"/>
              </a:solidFill>
            </a:endParaRPr>
          </a:p>
        </p:txBody>
      </p:sp>
      <p:sp>
        <p:nvSpPr>
          <p:cNvPr id="41" name="矩形 40"/>
          <p:cNvSpPr/>
          <p:nvPr/>
        </p:nvSpPr>
        <p:spPr>
          <a:xfrm>
            <a:off x="2586166" y="3051103"/>
            <a:ext cx="1080000" cy="43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white"/>
              </a:solidFill>
            </a:endParaRPr>
          </a:p>
        </p:txBody>
      </p:sp>
      <p:sp>
        <p:nvSpPr>
          <p:cNvPr id="57" name="矩形 56"/>
          <p:cNvSpPr/>
          <p:nvPr/>
        </p:nvSpPr>
        <p:spPr>
          <a:xfrm>
            <a:off x="4809225" y="5286721"/>
            <a:ext cx="1080000" cy="432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sp>
        <p:nvSpPr>
          <p:cNvPr id="59" name="矩形 58"/>
          <p:cNvSpPr/>
          <p:nvPr/>
        </p:nvSpPr>
        <p:spPr>
          <a:xfrm>
            <a:off x="4828274" y="4173016"/>
            <a:ext cx="1080000" cy="432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65" name="矩形 64"/>
          <p:cNvSpPr/>
          <p:nvPr/>
        </p:nvSpPr>
        <p:spPr>
          <a:xfrm>
            <a:off x="4851227" y="3051826"/>
            <a:ext cx="1080000" cy="43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white"/>
              </a:solidFill>
            </a:endParaRPr>
          </a:p>
        </p:txBody>
      </p:sp>
      <p:sp>
        <p:nvSpPr>
          <p:cNvPr id="66" name="矩形 65"/>
          <p:cNvSpPr/>
          <p:nvPr/>
        </p:nvSpPr>
        <p:spPr>
          <a:xfrm>
            <a:off x="7052270" y="5285998"/>
            <a:ext cx="1080000" cy="432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sp>
        <p:nvSpPr>
          <p:cNvPr id="67" name="矩形 66"/>
          <p:cNvSpPr/>
          <p:nvPr/>
        </p:nvSpPr>
        <p:spPr>
          <a:xfrm>
            <a:off x="7071319" y="4172293"/>
            <a:ext cx="1080000" cy="432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69" name="矩形 68"/>
          <p:cNvSpPr/>
          <p:nvPr/>
        </p:nvSpPr>
        <p:spPr>
          <a:xfrm>
            <a:off x="7094272" y="3051103"/>
            <a:ext cx="1080000" cy="43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white"/>
              </a:solidFill>
            </a:endParaRPr>
          </a:p>
        </p:txBody>
      </p:sp>
      <p:sp>
        <p:nvSpPr>
          <p:cNvPr id="71" name="向上箭號 70"/>
          <p:cNvSpPr/>
          <p:nvPr/>
        </p:nvSpPr>
        <p:spPr>
          <a:xfrm>
            <a:off x="2888365" y="4669216"/>
            <a:ext cx="386677" cy="57941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solidFill>
                <a:prstClr val="white"/>
              </a:solidFill>
            </a:endParaRPr>
          </a:p>
        </p:txBody>
      </p:sp>
      <p:sp>
        <p:nvSpPr>
          <p:cNvPr id="74" name="向上箭號 73"/>
          <p:cNvSpPr/>
          <p:nvPr/>
        </p:nvSpPr>
        <p:spPr>
          <a:xfrm>
            <a:off x="2888366" y="3525632"/>
            <a:ext cx="386677" cy="57941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prstClr val="white"/>
              </a:solidFill>
            </a:endParaRPr>
          </a:p>
        </p:txBody>
      </p:sp>
      <p:sp>
        <p:nvSpPr>
          <p:cNvPr id="6" name="文字方塊 5"/>
          <p:cNvSpPr txBox="1"/>
          <p:nvPr/>
        </p:nvSpPr>
        <p:spPr>
          <a:xfrm>
            <a:off x="2678492" y="5295589"/>
            <a:ext cx="907572" cy="461665"/>
          </a:xfrm>
          <a:prstGeom prst="rect">
            <a:avLst/>
          </a:prstGeom>
          <a:noFill/>
        </p:spPr>
        <p:txBody>
          <a:bodyPr wrap="square" rtlCol="0">
            <a:spAutoFit/>
          </a:bodyPr>
          <a:lstStyle/>
          <a:p>
            <a:pPr algn="ctr"/>
            <a:r>
              <a:rPr lang="en-US" altLang="zh-TW" sz="2400" dirty="0">
                <a:solidFill>
                  <a:prstClr val="black"/>
                </a:solidFill>
              </a:rPr>
              <a:t>x</a:t>
            </a:r>
            <a:r>
              <a:rPr lang="en-US" altLang="zh-TW" sz="2400" baseline="30000" dirty="0">
                <a:solidFill>
                  <a:prstClr val="black"/>
                </a:solidFill>
              </a:rPr>
              <a:t>1</a:t>
            </a:r>
            <a:endParaRPr lang="zh-TW" altLang="en-US" sz="2400" baseline="30000" dirty="0">
              <a:solidFill>
                <a:prstClr val="black"/>
              </a:solidFill>
            </a:endParaRPr>
          </a:p>
        </p:txBody>
      </p:sp>
      <p:sp>
        <p:nvSpPr>
          <p:cNvPr id="81" name="文字方塊 80"/>
          <p:cNvSpPr txBox="1"/>
          <p:nvPr/>
        </p:nvSpPr>
        <p:spPr>
          <a:xfrm>
            <a:off x="4914488" y="5286721"/>
            <a:ext cx="907572" cy="461665"/>
          </a:xfrm>
          <a:prstGeom prst="rect">
            <a:avLst/>
          </a:prstGeom>
          <a:noFill/>
        </p:spPr>
        <p:txBody>
          <a:bodyPr wrap="square" rtlCol="0">
            <a:spAutoFit/>
          </a:bodyPr>
          <a:lstStyle/>
          <a:p>
            <a:pPr algn="ctr"/>
            <a:r>
              <a:rPr lang="en-US" altLang="zh-TW" sz="2400" dirty="0">
                <a:solidFill>
                  <a:prstClr val="black"/>
                </a:solidFill>
              </a:rPr>
              <a:t>x</a:t>
            </a:r>
            <a:r>
              <a:rPr lang="en-US" altLang="zh-TW" sz="2400" baseline="30000" dirty="0">
                <a:solidFill>
                  <a:prstClr val="black"/>
                </a:solidFill>
              </a:rPr>
              <a:t>2</a:t>
            </a:r>
            <a:endParaRPr lang="zh-TW" altLang="en-US" sz="2400" baseline="30000" dirty="0">
              <a:solidFill>
                <a:prstClr val="black"/>
              </a:solidFill>
            </a:endParaRPr>
          </a:p>
        </p:txBody>
      </p:sp>
      <p:sp>
        <p:nvSpPr>
          <p:cNvPr id="82" name="文字方塊 81"/>
          <p:cNvSpPr txBox="1"/>
          <p:nvPr/>
        </p:nvSpPr>
        <p:spPr>
          <a:xfrm>
            <a:off x="7180486" y="5276263"/>
            <a:ext cx="907572" cy="461665"/>
          </a:xfrm>
          <a:prstGeom prst="rect">
            <a:avLst/>
          </a:prstGeom>
          <a:noFill/>
        </p:spPr>
        <p:txBody>
          <a:bodyPr wrap="square" rtlCol="0">
            <a:spAutoFit/>
          </a:bodyPr>
          <a:lstStyle/>
          <a:p>
            <a:pPr algn="ctr"/>
            <a:r>
              <a:rPr lang="en-US" altLang="zh-TW" sz="2400" dirty="0">
                <a:solidFill>
                  <a:prstClr val="black"/>
                </a:solidFill>
              </a:rPr>
              <a:t>x</a:t>
            </a:r>
            <a:r>
              <a:rPr lang="en-US" altLang="zh-TW" sz="2400" baseline="30000" dirty="0">
                <a:solidFill>
                  <a:prstClr val="black"/>
                </a:solidFill>
              </a:rPr>
              <a:t>3</a:t>
            </a:r>
            <a:endParaRPr lang="zh-TW" altLang="en-US" sz="2400" baseline="30000" dirty="0">
              <a:solidFill>
                <a:prstClr val="black"/>
              </a:solidFill>
            </a:endParaRPr>
          </a:p>
        </p:txBody>
      </p:sp>
      <p:sp>
        <p:nvSpPr>
          <p:cNvPr id="83" name="文字方塊 82"/>
          <p:cNvSpPr txBox="1"/>
          <p:nvPr/>
        </p:nvSpPr>
        <p:spPr>
          <a:xfrm>
            <a:off x="2659323" y="2593208"/>
            <a:ext cx="907572" cy="461665"/>
          </a:xfrm>
          <a:prstGeom prst="rect">
            <a:avLst/>
          </a:prstGeom>
          <a:noFill/>
        </p:spPr>
        <p:txBody>
          <a:bodyPr wrap="square" rtlCol="0">
            <a:spAutoFit/>
          </a:bodyPr>
          <a:lstStyle/>
          <a:p>
            <a:pPr algn="ctr"/>
            <a:r>
              <a:rPr lang="en-US" altLang="zh-TW" sz="2400" dirty="0">
                <a:solidFill>
                  <a:prstClr val="black"/>
                </a:solidFill>
              </a:rPr>
              <a:t>y</a:t>
            </a:r>
            <a:r>
              <a:rPr lang="en-US" altLang="zh-TW" sz="2400" baseline="30000" dirty="0">
                <a:solidFill>
                  <a:prstClr val="black"/>
                </a:solidFill>
              </a:rPr>
              <a:t>1</a:t>
            </a:r>
            <a:endParaRPr lang="zh-TW" altLang="en-US" sz="2400" baseline="30000" dirty="0">
              <a:solidFill>
                <a:prstClr val="black"/>
              </a:solidFill>
            </a:endParaRPr>
          </a:p>
        </p:txBody>
      </p:sp>
      <p:sp>
        <p:nvSpPr>
          <p:cNvPr id="84" name="文字方塊 83"/>
          <p:cNvSpPr txBox="1"/>
          <p:nvPr/>
        </p:nvSpPr>
        <p:spPr>
          <a:xfrm>
            <a:off x="4937441" y="2578250"/>
            <a:ext cx="907572" cy="461665"/>
          </a:xfrm>
          <a:prstGeom prst="rect">
            <a:avLst/>
          </a:prstGeom>
          <a:noFill/>
        </p:spPr>
        <p:txBody>
          <a:bodyPr wrap="square" rtlCol="0">
            <a:spAutoFit/>
          </a:bodyPr>
          <a:lstStyle/>
          <a:p>
            <a:pPr algn="ctr"/>
            <a:r>
              <a:rPr lang="en-US" altLang="zh-TW" sz="2400" dirty="0">
                <a:solidFill>
                  <a:prstClr val="black"/>
                </a:solidFill>
              </a:rPr>
              <a:t>y</a:t>
            </a:r>
            <a:r>
              <a:rPr lang="en-US" altLang="zh-TW" sz="2400" baseline="30000" dirty="0">
                <a:solidFill>
                  <a:prstClr val="black"/>
                </a:solidFill>
              </a:rPr>
              <a:t>2</a:t>
            </a:r>
            <a:endParaRPr lang="zh-TW" altLang="en-US" sz="2400" baseline="30000" dirty="0">
              <a:solidFill>
                <a:prstClr val="black"/>
              </a:solidFill>
            </a:endParaRPr>
          </a:p>
        </p:txBody>
      </p:sp>
      <p:sp>
        <p:nvSpPr>
          <p:cNvPr id="85" name="文字方塊 84"/>
          <p:cNvSpPr txBox="1"/>
          <p:nvPr/>
        </p:nvSpPr>
        <p:spPr>
          <a:xfrm>
            <a:off x="7180486" y="2608740"/>
            <a:ext cx="907572" cy="461665"/>
          </a:xfrm>
          <a:prstGeom prst="rect">
            <a:avLst/>
          </a:prstGeom>
          <a:noFill/>
        </p:spPr>
        <p:txBody>
          <a:bodyPr wrap="square" rtlCol="0">
            <a:spAutoFit/>
          </a:bodyPr>
          <a:lstStyle/>
          <a:p>
            <a:pPr algn="ctr"/>
            <a:r>
              <a:rPr lang="en-US" altLang="zh-TW" sz="2400" dirty="0">
                <a:solidFill>
                  <a:prstClr val="black"/>
                </a:solidFill>
              </a:rPr>
              <a:t>y</a:t>
            </a:r>
            <a:r>
              <a:rPr lang="en-US" altLang="zh-TW" sz="2400" baseline="30000" dirty="0">
                <a:solidFill>
                  <a:prstClr val="black"/>
                </a:solidFill>
              </a:rPr>
              <a:t>3</a:t>
            </a:r>
            <a:endParaRPr lang="zh-TW" altLang="en-US" sz="2400" baseline="30000" dirty="0">
              <a:solidFill>
                <a:prstClr val="black"/>
              </a:solidFill>
            </a:endParaRPr>
          </a:p>
        </p:txBody>
      </p:sp>
      <p:sp>
        <p:nvSpPr>
          <p:cNvPr id="87" name="向上箭號 86"/>
          <p:cNvSpPr/>
          <p:nvPr/>
        </p:nvSpPr>
        <p:spPr>
          <a:xfrm>
            <a:off x="5178343" y="4676669"/>
            <a:ext cx="386677" cy="57941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solidFill>
                <a:prstClr val="white"/>
              </a:solidFill>
            </a:endParaRPr>
          </a:p>
        </p:txBody>
      </p:sp>
      <p:sp>
        <p:nvSpPr>
          <p:cNvPr id="88" name="向上箭號 87"/>
          <p:cNvSpPr/>
          <p:nvPr/>
        </p:nvSpPr>
        <p:spPr>
          <a:xfrm>
            <a:off x="5178344" y="3533085"/>
            <a:ext cx="386677" cy="57941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prstClr val="white"/>
              </a:solidFill>
            </a:endParaRPr>
          </a:p>
        </p:txBody>
      </p:sp>
      <p:sp>
        <p:nvSpPr>
          <p:cNvPr id="89" name="向上箭號 88"/>
          <p:cNvSpPr/>
          <p:nvPr/>
        </p:nvSpPr>
        <p:spPr>
          <a:xfrm>
            <a:off x="7422313" y="4673795"/>
            <a:ext cx="386677" cy="57941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solidFill>
                <a:prstClr val="white"/>
              </a:solidFill>
            </a:endParaRPr>
          </a:p>
        </p:txBody>
      </p:sp>
      <p:sp>
        <p:nvSpPr>
          <p:cNvPr id="90" name="向上箭號 89"/>
          <p:cNvSpPr/>
          <p:nvPr/>
        </p:nvSpPr>
        <p:spPr>
          <a:xfrm>
            <a:off x="7422314" y="3530211"/>
            <a:ext cx="386677" cy="57941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prstClr val="white"/>
              </a:solidFill>
            </a:endParaRPr>
          </a:p>
        </p:txBody>
      </p:sp>
      <p:sp>
        <p:nvSpPr>
          <p:cNvPr id="11" name="向右箭號 10"/>
          <p:cNvSpPr/>
          <p:nvPr/>
        </p:nvSpPr>
        <p:spPr>
          <a:xfrm>
            <a:off x="3805761" y="4172259"/>
            <a:ext cx="900000" cy="43206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sp>
        <p:nvSpPr>
          <p:cNvPr id="50" name="向右箭號 49"/>
          <p:cNvSpPr/>
          <p:nvPr/>
        </p:nvSpPr>
        <p:spPr>
          <a:xfrm>
            <a:off x="6065982" y="4172258"/>
            <a:ext cx="900000" cy="43206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sp>
        <p:nvSpPr>
          <p:cNvPr id="51" name="向右箭號 50"/>
          <p:cNvSpPr/>
          <p:nvPr/>
        </p:nvSpPr>
        <p:spPr>
          <a:xfrm>
            <a:off x="1562716" y="4211549"/>
            <a:ext cx="900000" cy="43206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grpSp>
        <p:nvGrpSpPr>
          <p:cNvPr id="54" name="群組 53"/>
          <p:cNvGrpSpPr/>
          <p:nvPr/>
        </p:nvGrpSpPr>
        <p:grpSpPr>
          <a:xfrm>
            <a:off x="1150999" y="1429352"/>
            <a:ext cx="7234310" cy="461665"/>
            <a:chOff x="1150999" y="1497826"/>
            <a:chExt cx="7234310" cy="461665"/>
          </a:xfrm>
        </p:grpSpPr>
        <p:sp>
          <p:nvSpPr>
            <p:cNvPr id="55" name="文字方塊 54"/>
            <p:cNvSpPr txBox="1"/>
            <p:nvPr/>
          </p:nvSpPr>
          <p:spPr>
            <a:xfrm>
              <a:off x="5975664" y="1497826"/>
              <a:ext cx="2409645" cy="461665"/>
            </a:xfrm>
            <a:prstGeom prst="rect">
              <a:avLst/>
            </a:prstGeom>
            <a:noFill/>
          </p:spPr>
          <p:txBody>
            <a:bodyPr wrap="square" rtlCol="0">
              <a:spAutoFit/>
            </a:bodyPr>
            <a:lstStyle/>
            <a:p>
              <a:r>
                <a:rPr lang="en-US" altLang="zh-TW" sz="2400" dirty="0">
                  <a:solidFill>
                    <a:prstClr val="black"/>
                  </a:solidFill>
                </a:rPr>
                <a:t>(x</a:t>
              </a:r>
              <a:r>
                <a:rPr lang="en-US" altLang="zh-TW" sz="2400" baseline="30000" dirty="0">
                  <a:solidFill>
                    <a:prstClr val="black"/>
                  </a:solidFill>
                </a:rPr>
                <a:t>i</a:t>
              </a:r>
              <a:r>
                <a:rPr lang="en-US" altLang="zh-TW" sz="2400" dirty="0">
                  <a:solidFill>
                    <a:prstClr val="black"/>
                  </a:solidFill>
                </a:rPr>
                <a:t> are vectors)</a:t>
              </a:r>
              <a:endParaRPr lang="zh-TW" altLang="en-US" sz="2400" dirty="0">
                <a:solidFill>
                  <a:prstClr val="black"/>
                </a:solidFill>
              </a:endParaRPr>
            </a:p>
          </p:txBody>
        </p:sp>
        <mc:AlternateContent xmlns:mc="http://schemas.openxmlformats.org/markup-compatibility/2006" xmlns:a14="http://schemas.microsoft.com/office/drawing/2010/main">
          <mc:Choice Requires="a14">
            <p:sp>
              <p:nvSpPr>
                <p:cNvPr id="56" name="文字方塊 55"/>
                <p:cNvSpPr txBox="1"/>
                <p:nvPr/>
              </p:nvSpPr>
              <p:spPr>
                <a:xfrm>
                  <a:off x="1150999" y="1526114"/>
                  <a:ext cx="4639219" cy="430887"/>
                </a:xfrm>
                <a:prstGeom prst="rect">
                  <a:avLst/>
                </a:prstGeom>
                <a:noFill/>
              </p:spPr>
              <p:txBody>
                <a:bodyPr wrap="none" lIns="0" tIns="0" rIns="0" bIns="0" rtlCol="0">
                  <a:spAutoFit/>
                </a:bodyPr>
                <a:lstStyle/>
                <a:p>
                  <a:r>
                    <a:rPr lang="en-US" altLang="zh-TW" sz="2800" dirty="0">
                      <a:solidFill>
                        <a:prstClr val="black"/>
                      </a:solidFill>
                    </a:rPr>
                    <a:t>Input data: </a:t>
                  </a:r>
                  <a14:m>
                    <m:oMath xmlns:m="http://schemas.openxmlformats.org/officeDocument/2006/math">
                      <m:r>
                        <a:rPr lang="en-US" altLang="zh-TW" sz="2800" smtClean="0">
                          <a:solidFill>
                            <a:prstClr val="black"/>
                          </a:solidFill>
                          <a:latin typeface="Cambria Math" panose="02040503050406030204" pitchFamily="18" charset="0"/>
                        </a:rPr>
                        <m:t>   </m:t>
                      </m:r>
                      <m:sSup>
                        <m:sSupPr>
                          <m:ctrlPr>
                            <a:rPr lang="en-US" altLang="zh-TW" sz="2800" i="1" smtClean="0">
                              <a:solidFill>
                                <a:prstClr val="black"/>
                              </a:solidFill>
                              <a:latin typeface="Cambria Math" panose="02040503050406030204" pitchFamily="18" charset="0"/>
                            </a:rPr>
                          </m:ctrlPr>
                        </m:sSupPr>
                        <m:e>
                          <m:r>
                            <a:rPr lang="en-US" altLang="zh-TW" sz="2800" i="1" smtClean="0">
                              <a:solidFill>
                                <a:prstClr val="black"/>
                              </a:solidFill>
                              <a:latin typeface="Cambria Math" panose="02040503050406030204" pitchFamily="18" charset="0"/>
                            </a:rPr>
                            <m:t>𝑥</m:t>
                          </m:r>
                        </m:e>
                        <m:sup>
                          <m:r>
                            <a:rPr lang="en-US" altLang="zh-TW" sz="2800" i="1" smtClean="0">
                              <a:solidFill>
                                <a:prstClr val="black"/>
                              </a:solidFill>
                              <a:latin typeface="Cambria Math" panose="02040503050406030204" pitchFamily="18" charset="0"/>
                            </a:rPr>
                            <m:t>1</m:t>
                          </m:r>
                        </m:sup>
                      </m:sSup>
                      <m:r>
                        <a:rPr lang="en-US" altLang="zh-TW" sz="2800" i="1" smtClean="0">
                          <a:solidFill>
                            <a:prstClr val="black"/>
                          </a:solidFill>
                          <a:latin typeface="Cambria Math" panose="02040503050406030204" pitchFamily="18" charset="0"/>
                        </a:rPr>
                        <m:t>      </m:t>
                      </m:r>
                      <m:sSup>
                        <m:sSupPr>
                          <m:ctrlPr>
                            <a:rPr lang="en-US" altLang="zh-TW" sz="2800" i="1">
                              <a:solidFill>
                                <a:prstClr val="black"/>
                              </a:solidFill>
                              <a:latin typeface="Cambria Math" panose="02040503050406030204" pitchFamily="18" charset="0"/>
                            </a:rPr>
                          </m:ctrlPr>
                        </m:sSupPr>
                        <m:e>
                          <m:r>
                            <a:rPr lang="en-US" altLang="zh-TW" sz="2800" i="1">
                              <a:solidFill>
                                <a:prstClr val="black"/>
                              </a:solidFill>
                              <a:latin typeface="Cambria Math" panose="02040503050406030204" pitchFamily="18" charset="0"/>
                            </a:rPr>
                            <m:t>𝑥</m:t>
                          </m:r>
                        </m:e>
                        <m:sup>
                          <m:r>
                            <a:rPr lang="en-US" altLang="zh-TW" sz="2800" i="1" smtClean="0">
                              <a:solidFill>
                                <a:prstClr val="black"/>
                              </a:solidFill>
                              <a:latin typeface="Cambria Math" panose="02040503050406030204" pitchFamily="18" charset="0"/>
                            </a:rPr>
                            <m:t>2</m:t>
                          </m:r>
                        </m:sup>
                      </m:sSup>
                      <m:r>
                        <a:rPr lang="en-US" altLang="zh-TW" sz="2800" i="1" smtClean="0">
                          <a:solidFill>
                            <a:prstClr val="black"/>
                          </a:solidFill>
                          <a:latin typeface="Cambria Math" panose="02040503050406030204" pitchFamily="18" charset="0"/>
                        </a:rPr>
                        <m:t>      </m:t>
                      </m:r>
                      <m:sSup>
                        <m:sSupPr>
                          <m:ctrlPr>
                            <a:rPr lang="en-US" altLang="zh-TW" sz="2800" i="1">
                              <a:solidFill>
                                <a:prstClr val="black"/>
                              </a:solidFill>
                              <a:latin typeface="Cambria Math" panose="02040503050406030204" pitchFamily="18" charset="0"/>
                            </a:rPr>
                          </m:ctrlPr>
                        </m:sSupPr>
                        <m:e>
                          <m:r>
                            <a:rPr lang="en-US" altLang="zh-TW" sz="2800" i="1">
                              <a:solidFill>
                                <a:prstClr val="black"/>
                              </a:solidFill>
                              <a:latin typeface="Cambria Math" panose="02040503050406030204" pitchFamily="18" charset="0"/>
                            </a:rPr>
                            <m:t>𝑥</m:t>
                          </m:r>
                        </m:e>
                        <m:sup>
                          <m:r>
                            <a:rPr lang="en-US" altLang="zh-TW" sz="2800" i="1" smtClean="0">
                              <a:solidFill>
                                <a:prstClr val="black"/>
                              </a:solidFill>
                              <a:latin typeface="Cambria Math" panose="02040503050406030204" pitchFamily="18" charset="0"/>
                            </a:rPr>
                            <m:t>3</m:t>
                          </m:r>
                        </m:sup>
                      </m:sSup>
                      <m:r>
                        <a:rPr lang="en-US" altLang="zh-TW" sz="2800" i="1" smtClean="0">
                          <a:solidFill>
                            <a:prstClr val="black"/>
                          </a:solidFill>
                          <a:latin typeface="Cambria Math" panose="02040503050406030204" pitchFamily="18" charset="0"/>
                        </a:rPr>
                        <m:t>  </m:t>
                      </m:r>
                    </m:oMath>
                  </a14:m>
                  <a:r>
                    <a:rPr lang="en-US" altLang="zh-TW" sz="2800" dirty="0">
                      <a:solidFill>
                        <a:prstClr val="black"/>
                      </a:solidFill>
                    </a:rPr>
                    <a:t>……</a:t>
                  </a:r>
                  <a:endParaRPr lang="zh-TW" altLang="en-US" sz="2800" dirty="0">
                    <a:solidFill>
                      <a:prstClr val="black"/>
                    </a:solidFill>
                  </a:endParaRPr>
                </a:p>
              </p:txBody>
            </p:sp>
          </mc:Choice>
          <mc:Fallback xmlns="">
            <p:sp>
              <p:nvSpPr>
                <p:cNvPr id="86" name="文字方塊 85"/>
                <p:cNvSpPr txBox="1">
                  <a:spLocks noRot="1" noChangeAspect="1" noMove="1" noResize="1" noEditPoints="1" noAdjustHandles="1" noChangeArrowheads="1" noChangeShapeType="1" noTextEdit="1"/>
                </p:cNvSpPr>
                <p:nvPr/>
              </p:nvSpPr>
              <p:spPr>
                <a:xfrm>
                  <a:off x="1150999" y="1526114"/>
                  <a:ext cx="4639219" cy="430887"/>
                </a:xfrm>
                <a:prstGeom prst="rect">
                  <a:avLst/>
                </a:prstGeom>
                <a:blipFill rotWithShape="0">
                  <a:blip r:embed="rId3"/>
                  <a:stretch>
                    <a:fillRect l="-4731" t="-23944" r="-3548" b="-50704"/>
                  </a:stretch>
                </a:blipFill>
              </p:spPr>
              <p:txBody>
                <a:bodyPr/>
                <a:lstStyle/>
                <a:p>
                  <a:r>
                    <a:rPr lang="zh-TW" altLang="en-US">
                      <a:noFill/>
                    </a:rPr>
                    <a:t> </a:t>
                  </a:r>
                </a:p>
              </p:txBody>
            </p:sp>
          </mc:Fallback>
        </mc:AlternateContent>
      </p:grpSp>
      <p:sp>
        <p:nvSpPr>
          <p:cNvPr id="58" name="右大括弧 57"/>
          <p:cNvSpPr/>
          <p:nvPr/>
        </p:nvSpPr>
        <p:spPr>
          <a:xfrm rot="16200000">
            <a:off x="4305282" y="-177648"/>
            <a:ext cx="225355" cy="3001110"/>
          </a:xfrm>
          <a:prstGeom prst="rightBrace">
            <a:avLst>
              <a:gd name="adj1" fmla="val 29221"/>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prstClr val="black"/>
              </a:solidFill>
            </a:endParaRPr>
          </a:p>
        </p:txBody>
      </p:sp>
      <p:sp>
        <p:nvSpPr>
          <p:cNvPr id="61" name="文字方塊 60"/>
          <p:cNvSpPr txBox="1"/>
          <p:nvPr/>
        </p:nvSpPr>
        <p:spPr>
          <a:xfrm>
            <a:off x="3397536" y="661596"/>
            <a:ext cx="1982409" cy="461665"/>
          </a:xfrm>
          <a:prstGeom prst="rect">
            <a:avLst/>
          </a:prstGeom>
          <a:noFill/>
        </p:spPr>
        <p:txBody>
          <a:bodyPr wrap="square" rtlCol="0">
            <a:spAutoFit/>
          </a:bodyPr>
          <a:lstStyle/>
          <a:p>
            <a:pPr algn="ctr"/>
            <a:r>
              <a:rPr lang="en-US" altLang="zh-TW" sz="2400" dirty="0">
                <a:solidFill>
                  <a:prstClr val="black"/>
                </a:solidFill>
              </a:rPr>
              <a:t>With order</a:t>
            </a:r>
            <a:endParaRPr lang="zh-TW" altLang="en-US" sz="2400" dirty="0">
              <a:solidFill>
                <a:prstClr val="black"/>
              </a:solidFill>
            </a:endParaRPr>
          </a:p>
        </p:txBody>
      </p:sp>
      <p:sp>
        <p:nvSpPr>
          <p:cNvPr id="62" name="文字方塊 61"/>
          <p:cNvSpPr txBox="1"/>
          <p:nvPr/>
        </p:nvSpPr>
        <p:spPr>
          <a:xfrm>
            <a:off x="2857976" y="1847857"/>
            <a:ext cx="744827" cy="523220"/>
          </a:xfrm>
          <a:prstGeom prst="rect">
            <a:avLst/>
          </a:prstGeom>
          <a:noFill/>
        </p:spPr>
        <p:txBody>
          <a:bodyPr wrap="square" rtlCol="0">
            <a:spAutoFit/>
          </a:bodyPr>
          <a:lstStyle/>
          <a:p>
            <a:pPr algn="ctr"/>
            <a:r>
              <a:rPr lang="en-US" altLang="zh-TW" sz="2800" dirty="0">
                <a:solidFill>
                  <a:prstClr val="black"/>
                </a:solidFill>
              </a:rPr>
              <a:t>y</a:t>
            </a:r>
            <a:r>
              <a:rPr lang="en-US" altLang="zh-TW" sz="2800" baseline="30000" dirty="0">
                <a:solidFill>
                  <a:prstClr val="black"/>
                </a:solidFill>
              </a:rPr>
              <a:t>1</a:t>
            </a:r>
            <a:endParaRPr lang="zh-TW" altLang="en-US" sz="2800" dirty="0">
              <a:solidFill>
                <a:prstClr val="black"/>
              </a:solidFill>
            </a:endParaRPr>
          </a:p>
        </p:txBody>
      </p:sp>
      <p:sp>
        <p:nvSpPr>
          <p:cNvPr id="63" name="文字方塊 62"/>
          <p:cNvSpPr txBox="1"/>
          <p:nvPr/>
        </p:nvSpPr>
        <p:spPr>
          <a:xfrm>
            <a:off x="3671993" y="1846510"/>
            <a:ext cx="744827" cy="523220"/>
          </a:xfrm>
          <a:prstGeom prst="rect">
            <a:avLst/>
          </a:prstGeom>
          <a:noFill/>
        </p:spPr>
        <p:txBody>
          <a:bodyPr wrap="square" rtlCol="0">
            <a:spAutoFit/>
          </a:bodyPr>
          <a:lstStyle/>
          <a:p>
            <a:pPr algn="ctr"/>
            <a:r>
              <a:rPr lang="en-US" altLang="zh-TW" sz="2800" dirty="0">
                <a:solidFill>
                  <a:prstClr val="black"/>
                </a:solidFill>
              </a:rPr>
              <a:t>y</a:t>
            </a:r>
            <a:r>
              <a:rPr lang="en-US" altLang="zh-TW" sz="2800" baseline="30000" dirty="0">
                <a:solidFill>
                  <a:prstClr val="black"/>
                </a:solidFill>
              </a:rPr>
              <a:t>2</a:t>
            </a:r>
            <a:endParaRPr lang="zh-TW" altLang="en-US" sz="2800" dirty="0">
              <a:solidFill>
                <a:prstClr val="black"/>
              </a:solidFill>
            </a:endParaRPr>
          </a:p>
        </p:txBody>
      </p:sp>
      <p:sp>
        <p:nvSpPr>
          <p:cNvPr id="64" name="文字方塊 63"/>
          <p:cNvSpPr txBox="1"/>
          <p:nvPr/>
        </p:nvSpPr>
        <p:spPr>
          <a:xfrm>
            <a:off x="4532769" y="1849306"/>
            <a:ext cx="744827" cy="523220"/>
          </a:xfrm>
          <a:prstGeom prst="rect">
            <a:avLst/>
          </a:prstGeom>
          <a:noFill/>
        </p:spPr>
        <p:txBody>
          <a:bodyPr wrap="square" rtlCol="0">
            <a:spAutoFit/>
          </a:bodyPr>
          <a:lstStyle/>
          <a:p>
            <a:pPr algn="ctr"/>
            <a:r>
              <a:rPr lang="en-US" altLang="zh-TW" sz="2800" dirty="0">
                <a:solidFill>
                  <a:prstClr val="black"/>
                </a:solidFill>
              </a:rPr>
              <a:t>y</a:t>
            </a:r>
            <a:r>
              <a:rPr lang="en-US" altLang="zh-TW" sz="2800" baseline="30000" dirty="0">
                <a:solidFill>
                  <a:prstClr val="black"/>
                </a:solidFill>
              </a:rPr>
              <a:t>3</a:t>
            </a:r>
            <a:endParaRPr lang="zh-TW" altLang="en-US" sz="2800" dirty="0">
              <a:solidFill>
                <a:prstClr val="black"/>
              </a:solidFill>
            </a:endParaRPr>
          </a:p>
        </p:txBody>
      </p:sp>
      <p:sp>
        <p:nvSpPr>
          <p:cNvPr id="70" name="文字方塊 69"/>
          <p:cNvSpPr txBox="1"/>
          <p:nvPr/>
        </p:nvSpPr>
        <p:spPr>
          <a:xfrm>
            <a:off x="3096245" y="4805503"/>
            <a:ext cx="642010" cy="461665"/>
          </a:xfrm>
          <a:prstGeom prst="rect">
            <a:avLst/>
          </a:prstGeom>
          <a:noFill/>
        </p:spPr>
        <p:txBody>
          <a:bodyPr wrap="square" rtlCol="0">
            <a:spAutoFit/>
          </a:bodyPr>
          <a:lstStyle/>
          <a:p>
            <a:pPr algn="ctr"/>
            <a:r>
              <a:rPr lang="en-US" altLang="zh-TW" sz="2400" dirty="0">
                <a:solidFill>
                  <a:prstClr val="black"/>
                </a:solidFill>
              </a:rPr>
              <a:t>W</a:t>
            </a:r>
            <a:r>
              <a:rPr lang="en-US" altLang="zh-TW" sz="2400" baseline="-25000" dirty="0">
                <a:solidFill>
                  <a:prstClr val="black"/>
                </a:solidFill>
              </a:rPr>
              <a:t>i</a:t>
            </a:r>
            <a:endParaRPr lang="zh-TW" altLang="en-US" sz="2400" baseline="-25000" dirty="0">
              <a:solidFill>
                <a:prstClr val="black"/>
              </a:solidFill>
            </a:endParaRPr>
          </a:p>
        </p:txBody>
      </p:sp>
      <p:sp>
        <p:nvSpPr>
          <p:cNvPr id="72" name="文字方塊 71"/>
          <p:cNvSpPr txBox="1"/>
          <p:nvPr/>
        </p:nvSpPr>
        <p:spPr>
          <a:xfrm>
            <a:off x="1663274" y="3815337"/>
            <a:ext cx="64201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h</a:t>
            </a:r>
            <a:endParaRPr lang="zh-TW" altLang="en-US" sz="2400" baseline="-25000" dirty="0">
              <a:solidFill>
                <a:prstClr val="black"/>
              </a:solidFill>
            </a:endParaRPr>
          </a:p>
        </p:txBody>
      </p:sp>
      <p:sp>
        <p:nvSpPr>
          <p:cNvPr id="73" name="文字方塊 72"/>
          <p:cNvSpPr txBox="1"/>
          <p:nvPr/>
        </p:nvSpPr>
        <p:spPr>
          <a:xfrm>
            <a:off x="3136256" y="3618351"/>
            <a:ext cx="631215" cy="461665"/>
          </a:xfrm>
          <a:prstGeom prst="rect">
            <a:avLst/>
          </a:prstGeom>
          <a:noFill/>
        </p:spPr>
        <p:txBody>
          <a:bodyPr wrap="square" rtlCol="0">
            <a:spAutoFit/>
          </a:bodyPr>
          <a:lstStyle/>
          <a:p>
            <a:pPr algn="ctr"/>
            <a:r>
              <a:rPr lang="en-US" altLang="zh-TW" sz="2400" dirty="0">
                <a:solidFill>
                  <a:prstClr val="black"/>
                </a:solidFill>
              </a:rPr>
              <a:t>W</a:t>
            </a:r>
            <a:r>
              <a:rPr lang="en-US" altLang="zh-TW" sz="2400" baseline="-25000" dirty="0">
                <a:solidFill>
                  <a:prstClr val="black"/>
                </a:solidFill>
              </a:rPr>
              <a:t>o</a:t>
            </a:r>
            <a:endParaRPr lang="zh-TW" altLang="en-US" sz="2400" baseline="-25000" dirty="0">
              <a:solidFill>
                <a:prstClr val="black"/>
              </a:solidFill>
            </a:endParaRPr>
          </a:p>
        </p:txBody>
      </p:sp>
      <p:sp>
        <p:nvSpPr>
          <p:cNvPr id="75" name="文字方塊 74"/>
          <p:cNvSpPr txBox="1"/>
          <p:nvPr/>
        </p:nvSpPr>
        <p:spPr>
          <a:xfrm>
            <a:off x="596126" y="3769755"/>
            <a:ext cx="642010" cy="461665"/>
          </a:xfrm>
          <a:prstGeom prst="rect">
            <a:avLst/>
          </a:prstGeom>
          <a:noFill/>
        </p:spPr>
        <p:txBody>
          <a:bodyPr wrap="square" rtlCol="0">
            <a:spAutoFit/>
          </a:bodyPr>
          <a:lstStyle/>
          <a:p>
            <a:pPr algn="ctr"/>
            <a:r>
              <a:rPr lang="en-US" altLang="zh-TW" sz="2400" dirty="0" err="1">
                <a:solidFill>
                  <a:prstClr val="black"/>
                </a:solidFill>
              </a:rPr>
              <a:t>init</a:t>
            </a:r>
            <a:endParaRPr lang="zh-TW" altLang="en-US" sz="2400" baseline="-25000" dirty="0">
              <a:solidFill>
                <a:prstClr val="black"/>
              </a:solidFill>
            </a:endParaRPr>
          </a:p>
        </p:txBody>
      </p:sp>
      <p:sp>
        <p:nvSpPr>
          <p:cNvPr id="77" name="文字方塊 76"/>
          <p:cNvSpPr txBox="1"/>
          <p:nvPr/>
        </p:nvSpPr>
        <p:spPr>
          <a:xfrm>
            <a:off x="8025673" y="4018250"/>
            <a:ext cx="890772" cy="523220"/>
          </a:xfrm>
          <a:prstGeom prst="rect">
            <a:avLst/>
          </a:prstGeom>
          <a:noFill/>
        </p:spPr>
        <p:txBody>
          <a:bodyPr wrap="square" rtlCol="0">
            <a:spAutoFit/>
          </a:bodyPr>
          <a:lstStyle/>
          <a:p>
            <a:pPr algn="ctr"/>
            <a:r>
              <a:rPr lang="en-US" altLang="zh-TW" sz="2800" dirty="0">
                <a:solidFill>
                  <a:srgbClr val="0000FF"/>
                </a:solidFill>
              </a:rPr>
              <a:t>……</a:t>
            </a:r>
            <a:endParaRPr lang="zh-TW" altLang="en-US" sz="2800" baseline="-25000" dirty="0">
              <a:solidFill>
                <a:srgbClr val="0000FF"/>
              </a:solidFill>
            </a:endParaRPr>
          </a:p>
        </p:txBody>
      </p:sp>
      <p:sp>
        <p:nvSpPr>
          <p:cNvPr id="91" name="文字方塊 90"/>
          <p:cNvSpPr txBox="1"/>
          <p:nvPr/>
        </p:nvSpPr>
        <p:spPr>
          <a:xfrm>
            <a:off x="3929849" y="3835987"/>
            <a:ext cx="64201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h</a:t>
            </a:r>
            <a:endParaRPr lang="zh-TW" altLang="en-US" sz="2400" baseline="-25000" dirty="0">
              <a:solidFill>
                <a:prstClr val="black"/>
              </a:solidFill>
            </a:endParaRPr>
          </a:p>
        </p:txBody>
      </p:sp>
      <p:sp>
        <p:nvSpPr>
          <p:cNvPr id="92" name="文字方塊 91"/>
          <p:cNvSpPr txBox="1"/>
          <p:nvPr/>
        </p:nvSpPr>
        <p:spPr>
          <a:xfrm>
            <a:off x="6141369" y="3849184"/>
            <a:ext cx="64201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h</a:t>
            </a:r>
            <a:endParaRPr lang="zh-TW" altLang="en-US" sz="2400" baseline="-25000" dirty="0">
              <a:solidFill>
                <a:prstClr val="black"/>
              </a:solidFill>
            </a:endParaRPr>
          </a:p>
        </p:txBody>
      </p:sp>
      <p:sp>
        <p:nvSpPr>
          <p:cNvPr id="93" name="文字方塊 92"/>
          <p:cNvSpPr txBox="1"/>
          <p:nvPr/>
        </p:nvSpPr>
        <p:spPr>
          <a:xfrm>
            <a:off x="5381366" y="4805503"/>
            <a:ext cx="642010" cy="461665"/>
          </a:xfrm>
          <a:prstGeom prst="rect">
            <a:avLst/>
          </a:prstGeom>
          <a:noFill/>
        </p:spPr>
        <p:txBody>
          <a:bodyPr wrap="square" rtlCol="0">
            <a:spAutoFit/>
          </a:bodyPr>
          <a:lstStyle/>
          <a:p>
            <a:pPr algn="ctr"/>
            <a:r>
              <a:rPr lang="en-US" altLang="zh-TW" sz="2400" dirty="0">
                <a:solidFill>
                  <a:prstClr val="black"/>
                </a:solidFill>
              </a:rPr>
              <a:t>W</a:t>
            </a:r>
            <a:r>
              <a:rPr lang="en-US" altLang="zh-TW" sz="2400" baseline="-25000" dirty="0">
                <a:solidFill>
                  <a:prstClr val="black"/>
                </a:solidFill>
              </a:rPr>
              <a:t>i</a:t>
            </a:r>
            <a:endParaRPr lang="zh-TW" altLang="en-US" sz="2400" baseline="-25000" dirty="0">
              <a:solidFill>
                <a:prstClr val="black"/>
              </a:solidFill>
            </a:endParaRPr>
          </a:p>
        </p:txBody>
      </p:sp>
      <p:sp>
        <p:nvSpPr>
          <p:cNvPr id="94" name="文字方塊 93"/>
          <p:cNvSpPr txBox="1"/>
          <p:nvPr/>
        </p:nvSpPr>
        <p:spPr>
          <a:xfrm>
            <a:off x="5421377" y="3618351"/>
            <a:ext cx="631215" cy="461665"/>
          </a:xfrm>
          <a:prstGeom prst="rect">
            <a:avLst/>
          </a:prstGeom>
          <a:noFill/>
        </p:spPr>
        <p:txBody>
          <a:bodyPr wrap="square" rtlCol="0">
            <a:spAutoFit/>
          </a:bodyPr>
          <a:lstStyle/>
          <a:p>
            <a:pPr algn="ctr"/>
            <a:r>
              <a:rPr lang="en-US" altLang="zh-TW" sz="2400" dirty="0">
                <a:solidFill>
                  <a:prstClr val="black"/>
                </a:solidFill>
              </a:rPr>
              <a:t>W</a:t>
            </a:r>
            <a:r>
              <a:rPr lang="en-US" altLang="zh-TW" sz="2400" baseline="-25000" dirty="0">
                <a:solidFill>
                  <a:prstClr val="black"/>
                </a:solidFill>
              </a:rPr>
              <a:t>o</a:t>
            </a:r>
            <a:endParaRPr lang="zh-TW" altLang="en-US" sz="2400" baseline="-25000" dirty="0">
              <a:solidFill>
                <a:prstClr val="black"/>
              </a:solidFill>
            </a:endParaRPr>
          </a:p>
        </p:txBody>
      </p:sp>
      <p:sp>
        <p:nvSpPr>
          <p:cNvPr id="95" name="文字方塊 94"/>
          <p:cNvSpPr txBox="1"/>
          <p:nvPr/>
        </p:nvSpPr>
        <p:spPr>
          <a:xfrm>
            <a:off x="7650447" y="4823405"/>
            <a:ext cx="642010" cy="461665"/>
          </a:xfrm>
          <a:prstGeom prst="rect">
            <a:avLst/>
          </a:prstGeom>
          <a:noFill/>
        </p:spPr>
        <p:txBody>
          <a:bodyPr wrap="square" rtlCol="0">
            <a:spAutoFit/>
          </a:bodyPr>
          <a:lstStyle/>
          <a:p>
            <a:pPr algn="ctr"/>
            <a:r>
              <a:rPr lang="en-US" altLang="zh-TW" sz="2400" dirty="0">
                <a:solidFill>
                  <a:prstClr val="black"/>
                </a:solidFill>
              </a:rPr>
              <a:t>W</a:t>
            </a:r>
            <a:r>
              <a:rPr lang="en-US" altLang="zh-TW" sz="2400" baseline="-25000" dirty="0">
                <a:solidFill>
                  <a:prstClr val="black"/>
                </a:solidFill>
              </a:rPr>
              <a:t>i</a:t>
            </a:r>
            <a:endParaRPr lang="zh-TW" altLang="en-US" sz="2400" baseline="-25000" dirty="0">
              <a:solidFill>
                <a:prstClr val="black"/>
              </a:solidFill>
            </a:endParaRPr>
          </a:p>
        </p:txBody>
      </p:sp>
      <p:sp>
        <p:nvSpPr>
          <p:cNvPr id="96" name="文字方塊 95"/>
          <p:cNvSpPr txBox="1"/>
          <p:nvPr/>
        </p:nvSpPr>
        <p:spPr>
          <a:xfrm>
            <a:off x="7690458" y="3636253"/>
            <a:ext cx="631215" cy="461665"/>
          </a:xfrm>
          <a:prstGeom prst="rect">
            <a:avLst/>
          </a:prstGeom>
          <a:noFill/>
        </p:spPr>
        <p:txBody>
          <a:bodyPr wrap="square" rtlCol="0">
            <a:spAutoFit/>
          </a:bodyPr>
          <a:lstStyle/>
          <a:p>
            <a:pPr algn="ctr"/>
            <a:r>
              <a:rPr lang="en-US" altLang="zh-TW" sz="2400" dirty="0">
                <a:solidFill>
                  <a:prstClr val="black"/>
                </a:solidFill>
              </a:rPr>
              <a:t>W</a:t>
            </a:r>
            <a:r>
              <a:rPr lang="en-US" altLang="zh-TW" sz="2400" baseline="-25000" dirty="0">
                <a:solidFill>
                  <a:prstClr val="black"/>
                </a:solidFill>
              </a:rPr>
              <a:t>o</a:t>
            </a:r>
            <a:endParaRPr lang="zh-TW" altLang="en-US" sz="2400" baseline="-25000" dirty="0">
              <a:solidFill>
                <a:prstClr val="black"/>
              </a:solidFill>
            </a:endParaRPr>
          </a:p>
        </p:txBody>
      </p:sp>
      <p:sp>
        <p:nvSpPr>
          <p:cNvPr id="47" name="文字方塊 46"/>
          <p:cNvSpPr txBox="1"/>
          <p:nvPr/>
        </p:nvSpPr>
        <p:spPr>
          <a:xfrm>
            <a:off x="1082032" y="6179602"/>
            <a:ext cx="7142540" cy="461665"/>
          </a:xfrm>
          <a:prstGeom prst="rect">
            <a:avLst/>
          </a:prstGeom>
          <a:noFill/>
        </p:spPr>
        <p:txBody>
          <a:bodyPr wrap="square" rtlCol="0">
            <a:spAutoFit/>
          </a:bodyPr>
          <a:lstStyle/>
          <a:p>
            <a:pPr algn="ctr"/>
            <a:r>
              <a:rPr lang="en-US" altLang="zh-TW" sz="2400" dirty="0">
                <a:solidFill>
                  <a:srgbClr val="0000FF"/>
                </a:solidFill>
              </a:rPr>
              <a:t>Output </a:t>
            </a:r>
            <a:r>
              <a:rPr lang="en-US" altLang="zh-TW" sz="2400" dirty="0" err="1">
                <a:solidFill>
                  <a:srgbClr val="0000FF"/>
                </a:solidFill>
              </a:rPr>
              <a:t>y</a:t>
            </a:r>
            <a:r>
              <a:rPr lang="en-US" altLang="zh-TW" sz="2400" baseline="30000" dirty="0" err="1">
                <a:solidFill>
                  <a:srgbClr val="0000FF"/>
                </a:solidFill>
              </a:rPr>
              <a:t>i</a:t>
            </a:r>
            <a:r>
              <a:rPr lang="en-US" altLang="zh-TW" sz="2400" dirty="0">
                <a:solidFill>
                  <a:srgbClr val="0000FF"/>
                </a:solidFill>
              </a:rPr>
              <a:t> depends on x</a:t>
            </a:r>
            <a:r>
              <a:rPr lang="en-US" altLang="zh-TW" sz="2400" baseline="30000" dirty="0">
                <a:solidFill>
                  <a:srgbClr val="0000FF"/>
                </a:solidFill>
              </a:rPr>
              <a:t>i</a:t>
            </a:r>
            <a:r>
              <a:rPr lang="en-US" altLang="zh-TW" sz="2400" dirty="0">
                <a:solidFill>
                  <a:srgbClr val="0000FF"/>
                </a:solidFill>
              </a:rPr>
              <a:t> …… x</a:t>
            </a:r>
            <a:r>
              <a:rPr lang="en-US" altLang="zh-TW" sz="2400" baseline="30000" dirty="0">
                <a:solidFill>
                  <a:srgbClr val="0000FF"/>
                </a:solidFill>
              </a:rPr>
              <a:t>2</a:t>
            </a:r>
            <a:r>
              <a:rPr lang="en-US" altLang="zh-TW" sz="2400" dirty="0">
                <a:solidFill>
                  <a:srgbClr val="0000FF"/>
                </a:solidFill>
              </a:rPr>
              <a:t>, x</a:t>
            </a:r>
            <a:r>
              <a:rPr lang="en-US" altLang="zh-TW" sz="2400" baseline="30000" dirty="0">
                <a:solidFill>
                  <a:srgbClr val="0000FF"/>
                </a:solidFill>
              </a:rPr>
              <a:t>1</a:t>
            </a:r>
            <a:r>
              <a:rPr lang="en-US" altLang="zh-TW" sz="2400" dirty="0">
                <a:solidFill>
                  <a:srgbClr val="0000FF"/>
                </a:solidFill>
              </a:rPr>
              <a:t> </a:t>
            </a:r>
            <a:endParaRPr lang="zh-TW" altLang="en-US" sz="2400" baseline="30000" dirty="0">
              <a:solidFill>
                <a:srgbClr val="0000FF"/>
              </a:solidFill>
            </a:endParaRPr>
          </a:p>
        </p:txBody>
      </p:sp>
      <p:sp>
        <p:nvSpPr>
          <p:cNvPr id="49" name="標題 1"/>
          <p:cNvSpPr>
            <a:spLocks noGrp="1"/>
          </p:cNvSpPr>
          <p:nvPr>
            <p:ph type="title"/>
          </p:nvPr>
        </p:nvSpPr>
        <p:spPr>
          <a:xfrm>
            <a:off x="0" y="1"/>
            <a:ext cx="9144000" cy="661596"/>
          </a:xfrm>
        </p:spPr>
        <p:txBody>
          <a:bodyPr>
            <a:normAutofit fontScale="90000"/>
          </a:bodyPr>
          <a:lstStyle/>
          <a:p>
            <a:r>
              <a:rPr lang="en-US" altLang="zh-TW" dirty="0"/>
              <a:t>RNN </a:t>
            </a:r>
            <a:r>
              <a:rPr lang="en-US" altLang="zh-TW" sz="4000" dirty="0"/>
              <a:t>(output depends on input and memory)</a:t>
            </a:r>
            <a:endParaRPr lang="zh-TW" altLang="en-US" sz="4000" dirty="0"/>
          </a:p>
        </p:txBody>
      </p:sp>
      <p:grpSp>
        <p:nvGrpSpPr>
          <p:cNvPr id="48" name="Group 47"/>
          <p:cNvGrpSpPr/>
          <p:nvPr/>
        </p:nvGrpSpPr>
        <p:grpSpPr>
          <a:xfrm>
            <a:off x="8655314" y="6263629"/>
            <a:ext cx="417249" cy="575481"/>
            <a:chOff x="7517647" y="4843947"/>
            <a:chExt cx="1485900" cy="1908068"/>
          </a:xfrm>
        </p:grpSpPr>
        <p:pic>
          <p:nvPicPr>
            <p:cNvPr id="52"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128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9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8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9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1" grpId="0" animBg="1"/>
      <p:bldP spid="57" grpId="0" animBg="1"/>
      <p:bldP spid="59" grpId="0" animBg="1"/>
      <p:bldP spid="65" grpId="0" animBg="1"/>
      <p:bldP spid="66" grpId="0" animBg="1"/>
      <p:bldP spid="67" grpId="0" animBg="1"/>
      <p:bldP spid="69" grpId="0" animBg="1"/>
      <p:bldP spid="71" grpId="0" animBg="1"/>
      <p:bldP spid="74" grpId="0" animBg="1"/>
      <p:bldP spid="6" grpId="0"/>
      <p:bldP spid="81" grpId="0"/>
      <p:bldP spid="82" grpId="0"/>
      <p:bldP spid="83" grpId="0"/>
      <p:bldP spid="84" grpId="0"/>
      <p:bldP spid="85" grpId="0"/>
      <p:bldP spid="87" grpId="0" animBg="1"/>
      <p:bldP spid="88" grpId="0" animBg="1"/>
      <p:bldP spid="89" grpId="0" animBg="1"/>
      <p:bldP spid="90" grpId="0" animBg="1"/>
      <p:bldP spid="11" grpId="0" animBg="1"/>
      <p:bldP spid="50" grpId="0" animBg="1"/>
      <p:bldP spid="51" grpId="0" animBg="1"/>
      <p:bldP spid="62" grpId="0"/>
      <p:bldP spid="63" grpId="0"/>
      <p:bldP spid="64" grpId="0"/>
      <p:bldP spid="70" grpId="0"/>
      <p:bldP spid="72" grpId="0"/>
      <p:bldP spid="73" grpId="0"/>
      <p:bldP spid="75" grpId="0"/>
      <p:bldP spid="77" grpId="0"/>
      <p:bldP spid="91" grpId="0"/>
      <p:bldP spid="92" grpId="0"/>
      <p:bldP spid="93" grpId="0"/>
      <p:bldP spid="94" grpId="0"/>
      <p:bldP spid="95" grpId="0"/>
      <p:bldP spid="96"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250" y="136490"/>
            <a:ext cx="4141882" cy="719207"/>
          </a:xfrm>
        </p:spPr>
        <p:txBody>
          <a:bodyPr/>
          <a:lstStyle/>
          <a:p>
            <a:r>
              <a:rPr lang="en-US" altLang="zh-TW" dirty="0"/>
              <a:t>RNN</a:t>
            </a:r>
            <a:r>
              <a:rPr lang="zh-TW" altLang="en-US" dirty="0"/>
              <a:t> </a:t>
            </a:r>
            <a:r>
              <a:rPr lang="en-US" altLang="zh-TW" dirty="0"/>
              <a:t>– Training </a:t>
            </a:r>
            <a:endParaRPr lang="zh-TW" altLang="en-US" dirty="0"/>
          </a:p>
        </p:txBody>
      </p:sp>
      <p:grpSp>
        <p:nvGrpSpPr>
          <p:cNvPr id="4" name="群組 3"/>
          <p:cNvGrpSpPr/>
          <p:nvPr/>
        </p:nvGrpSpPr>
        <p:grpSpPr>
          <a:xfrm>
            <a:off x="5161897" y="311428"/>
            <a:ext cx="2865959" cy="1313603"/>
            <a:chOff x="5757727" y="-91138"/>
            <a:chExt cx="2865959" cy="1313603"/>
          </a:xfrm>
        </p:grpSpPr>
        <p:sp>
          <p:nvSpPr>
            <p:cNvPr id="5" name="文字方塊 4"/>
            <p:cNvSpPr txBox="1"/>
            <p:nvPr/>
          </p:nvSpPr>
          <p:spPr>
            <a:xfrm>
              <a:off x="5757727" y="-91138"/>
              <a:ext cx="1692771" cy="369332"/>
            </a:xfrm>
            <a:prstGeom prst="rect">
              <a:avLst/>
            </a:prstGeom>
            <a:noFill/>
          </p:spPr>
          <p:txBody>
            <a:bodyPr wrap="none" lIns="0" tIns="0" rIns="0" bIns="0" rtlCol="0">
              <a:spAutoFit/>
            </a:bodyPr>
            <a:lstStyle/>
            <a:p>
              <a:r>
                <a:rPr lang="en-US" altLang="zh-TW" sz="2400" dirty="0">
                  <a:solidFill>
                    <a:prstClr val="black"/>
                  </a:solidFill>
                </a:rPr>
                <a:t>Training data:</a:t>
              </a:r>
              <a:endParaRPr lang="zh-TW" altLang="en-US" sz="2400" dirty="0">
                <a:solidFill>
                  <a:prstClr val="black"/>
                </a:solidFill>
              </a:endParaRPr>
            </a:p>
          </p:txBody>
        </p:sp>
        <mc:AlternateContent xmlns:mc="http://schemas.openxmlformats.org/markup-compatibility/2006" xmlns:a14="http://schemas.microsoft.com/office/drawing/2010/main">
          <mc:Choice Requires="a14">
            <p:sp>
              <p:nvSpPr>
                <p:cNvPr id="6" name="矩形 5"/>
                <p:cNvSpPr/>
                <p:nvPr/>
              </p:nvSpPr>
              <p:spPr>
                <a:xfrm>
                  <a:off x="6101714" y="333094"/>
                  <a:ext cx="2515753" cy="461665"/>
                </a:xfrm>
                <a:prstGeom prst="rect">
                  <a:avLst/>
                </a:prstGeom>
              </p:spPr>
              <p:txBody>
                <a:bodyPr wrap="none">
                  <a:spAutoFit/>
                </a:bodyPr>
                <a:lstStyle/>
                <a:p>
                  <a14:m>
                    <m:oMath xmlns:m="http://schemas.openxmlformats.org/officeDocument/2006/math">
                      <m:sSup>
                        <m:sSupPr>
                          <m:ctrlPr>
                            <a:rPr lang="en-US" altLang="zh-TW" sz="2400" i="1">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𝑥</m:t>
                          </m:r>
                        </m:e>
                        <m:sup>
                          <m:r>
                            <a:rPr lang="en-US" altLang="zh-TW" sz="2400" i="1">
                              <a:solidFill>
                                <a:prstClr val="black"/>
                              </a:solidFill>
                              <a:latin typeface="Cambria Math" panose="02040503050406030204" pitchFamily="18" charset="0"/>
                            </a:rPr>
                            <m:t>1</m:t>
                          </m:r>
                        </m:sup>
                      </m:sSup>
                      <m:r>
                        <a:rPr lang="en-US" altLang="zh-TW" sz="2400" i="1">
                          <a:solidFill>
                            <a:prstClr val="black"/>
                          </a:solidFill>
                          <a:latin typeface="Cambria Math" panose="02040503050406030204" pitchFamily="18" charset="0"/>
                        </a:rPr>
                        <m:t>      </m:t>
                      </m:r>
                      <m:sSup>
                        <m:sSupPr>
                          <m:ctrlPr>
                            <a:rPr lang="en-US" altLang="zh-TW" sz="2400" i="1">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𝑥</m:t>
                          </m:r>
                        </m:e>
                        <m:sup>
                          <m:r>
                            <a:rPr lang="en-US" altLang="zh-TW" sz="2400" i="1">
                              <a:solidFill>
                                <a:prstClr val="black"/>
                              </a:solidFill>
                              <a:latin typeface="Cambria Math" panose="02040503050406030204" pitchFamily="18" charset="0"/>
                            </a:rPr>
                            <m:t>2</m:t>
                          </m:r>
                        </m:sup>
                      </m:sSup>
                      <m:r>
                        <a:rPr lang="en-US" altLang="zh-TW" sz="2400" i="1">
                          <a:solidFill>
                            <a:prstClr val="black"/>
                          </a:solidFill>
                          <a:latin typeface="Cambria Math" panose="02040503050406030204" pitchFamily="18" charset="0"/>
                        </a:rPr>
                        <m:t>      </m:t>
                      </m:r>
                      <m:sSup>
                        <m:sSupPr>
                          <m:ctrlPr>
                            <a:rPr lang="en-US" altLang="zh-TW" sz="2400" i="1">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𝑥</m:t>
                          </m:r>
                        </m:e>
                        <m:sup>
                          <m:r>
                            <a:rPr lang="en-US" altLang="zh-TW" sz="2400" i="1">
                              <a:solidFill>
                                <a:prstClr val="black"/>
                              </a:solidFill>
                              <a:latin typeface="Cambria Math" panose="02040503050406030204" pitchFamily="18" charset="0"/>
                            </a:rPr>
                            <m:t>3</m:t>
                          </m:r>
                        </m:sup>
                      </m:sSup>
                      <m:r>
                        <a:rPr lang="en-US" altLang="zh-TW" sz="2400" i="1">
                          <a:solidFill>
                            <a:prstClr val="black"/>
                          </a:solidFill>
                          <a:latin typeface="Cambria Math" panose="02040503050406030204" pitchFamily="18" charset="0"/>
                        </a:rPr>
                        <m:t>  </m:t>
                      </m:r>
                    </m:oMath>
                  </a14:m>
                  <a:r>
                    <a:rPr lang="en-US" altLang="zh-TW" sz="2400" dirty="0">
                      <a:solidFill>
                        <a:prstClr val="black"/>
                      </a:solidFill>
                    </a:rPr>
                    <a:t>……</a:t>
                  </a:r>
                  <a:endParaRPr lang="zh-TW" altLang="en-US" sz="2400" dirty="0">
                    <a:solidFill>
                      <a:prstClr val="black"/>
                    </a:solidFill>
                  </a:endParaRPr>
                </a:p>
              </p:txBody>
            </p:sp>
          </mc:Choice>
          <mc:Fallback xmlns="">
            <p:sp>
              <p:nvSpPr>
                <p:cNvPr id="4" name="矩形 3"/>
                <p:cNvSpPr>
                  <a:spLocks noRot="1" noChangeAspect="1" noMove="1" noResize="1" noEditPoints="1" noAdjustHandles="1" noChangeArrowheads="1" noChangeShapeType="1" noTextEdit="1"/>
                </p:cNvSpPr>
                <p:nvPr/>
              </p:nvSpPr>
              <p:spPr>
                <a:xfrm>
                  <a:off x="6101714" y="333094"/>
                  <a:ext cx="2515753" cy="461665"/>
                </a:xfrm>
                <a:prstGeom prst="rect">
                  <a:avLst/>
                </a:prstGeom>
                <a:blipFill rotWithShape="0">
                  <a:blip r:embed="rId3"/>
                  <a:stretch>
                    <a:fillRect t="-10526" r="-2906" b="-289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6101714" y="760800"/>
                  <a:ext cx="2521972" cy="461665"/>
                </a:xfrm>
                <a:prstGeom prst="rect">
                  <a:avLst/>
                </a:prstGeom>
              </p:spPr>
              <p:txBody>
                <a:bodyPr wrap="none">
                  <a:spAutoFit/>
                </a:bodyPr>
                <a:lstStyle/>
                <a:p>
                  <a14:m>
                    <m:oMath xmlns:m="http://schemas.openxmlformats.org/officeDocument/2006/math">
                      <m:sSup>
                        <m:sSupPr>
                          <m:ctrlPr>
                            <a:rPr lang="en-US" altLang="zh-TW" sz="2400" i="1" smtClean="0">
                              <a:solidFill>
                                <a:prstClr val="black"/>
                              </a:solidFill>
                              <a:latin typeface="Cambria Math" panose="02040503050406030204" pitchFamily="18" charset="0"/>
                            </a:rPr>
                          </m:ctrlPr>
                        </m:sSupPr>
                        <m:e>
                          <m:acc>
                            <m:accPr>
                              <m:chr m:val="̂"/>
                              <m:ctrlPr>
                                <a:rPr lang="en-US" altLang="zh-TW" sz="2400" i="1" smtClean="0">
                                  <a:solidFill>
                                    <a:prstClr val="black"/>
                                  </a:solidFill>
                                  <a:latin typeface="Cambria Math" panose="02040503050406030204" pitchFamily="18" charset="0"/>
                                </a:rPr>
                              </m:ctrlPr>
                            </m:accPr>
                            <m:e>
                              <m:r>
                                <a:rPr lang="en-US" altLang="zh-TW" sz="2400" i="1" smtClean="0">
                                  <a:solidFill>
                                    <a:prstClr val="black"/>
                                  </a:solidFill>
                                  <a:latin typeface="Cambria Math" panose="02040503050406030204" pitchFamily="18" charset="0"/>
                                </a:rPr>
                                <m:t>𝑦</m:t>
                              </m:r>
                            </m:e>
                          </m:acc>
                        </m:e>
                        <m:sup>
                          <m:r>
                            <a:rPr lang="en-US" altLang="zh-TW" sz="2400" i="1">
                              <a:solidFill>
                                <a:prstClr val="black"/>
                              </a:solidFill>
                              <a:latin typeface="Cambria Math" panose="02040503050406030204" pitchFamily="18" charset="0"/>
                            </a:rPr>
                            <m:t>1</m:t>
                          </m:r>
                        </m:sup>
                      </m:sSup>
                      <m:r>
                        <a:rPr lang="en-US" altLang="zh-TW" sz="2400" i="1">
                          <a:solidFill>
                            <a:prstClr val="black"/>
                          </a:solidFill>
                          <a:latin typeface="Cambria Math" panose="02040503050406030204" pitchFamily="18" charset="0"/>
                        </a:rPr>
                        <m:t>      </m:t>
                      </m:r>
                      <m:sSup>
                        <m:sSupPr>
                          <m:ctrlPr>
                            <a:rPr lang="en-US" altLang="zh-TW" sz="2400" i="1">
                              <a:solidFill>
                                <a:prstClr val="black"/>
                              </a:solidFill>
                              <a:latin typeface="Cambria Math" panose="02040503050406030204" pitchFamily="18" charset="0"/>
                            </a:rPr>
                          </m:ctrlPr>
                        </m:sSupPr>
                        <m:e>
                          <m:acc>
                            <m:accPr>
                              <m:chr m:val="̂"/>
                              <m:ctrlPr>
                                <a:rPr lang="en-US" altLang="zh-TW" sz="2400" i="1">
                                  <a:solidFill>
                                    <a:prstClr val="black"/>
                                  </a:solidFill>
                                  <a:latin typeface="Cambria Math" panose="02040503050406030204" pitchFamily="18" charset="0"/>
                                </a:rPr>
                              </m:ctrlPr>
                            </m:accPr>
                            <m:e>
                              <m:r>
                                <a:rPr lang="en-US" altLang="zh-TW" sz="2400" i="1">
                                  <a:solidFill>
                                    <a:prstClr val="black"/>
                                  </a:solidFill>
                                  <a:latin typeface="Cambria Math" panose="02040503050406030204" pitchFamily="18" charset="0"/>
                                </a:rPr>
                                <m:t>𝑦</m:t>
                              </m:r>
                            </m:e>
                          </m:acc>
                        </m:e>
                        <m:sup>
                          <m:r>
                            <a:rPr lang="en-US" altLang="zh-TW" sz="2400" i="1">
                              <a:solidFill>
                                <a:prstClr val="black"/>
                              </a:solidFill>
                              <a:latin typeface="Cambria Math" panose="02040503050406030204" pitchFamily="18" charset="0"/>
                            </a:rPr>
                            <m:t>2</m:t>
                          </m:r>
                        </m:sup>
                      </m:sSup>
                      <m:r>
                        <a:rPr lang="en-US" altLang="zh-TW" sz="2400" i="1">
                          <a:solidFill>
                            <a:prstClr val="black"/>
                          </a:solidFill>
                          <a:latin typeface="Cambria Math" panose="02040503050406030204" pitchFamily="18" charset="0"/>
                        </a:rPr>
                        <m:t>      </m:t>
                      </m:r>
                      <m:sSup>
                        <m:sSupPr>
                          <m:ctrlPr>
                            <a:rPr lang="en-US" altLang="zh-TW" sz="2400" i="1">
                              <a:solidFill>
                                <a:prstClr val="black"/>
                              </a:solidFill>
                              <a:latin typeface="Cambria Math" panose="02040503050406030204" pitchFamily="18" charset="0"/>
                            </a:rPr>
                          </m:ctrlPr>
                        </m:sSupPr>
                        <m:e>
                          <m:acc>
                            <m:accPr>
                              <m:chr m:val="̂"/>
                              <m:ctrlPr>
                                <a:rPr lang="en-US" altLang="zh-TW" sz="2400" i="1">
                                  <a:solidFill>
                                    <a:prstClr val="black"/>
                                  </a:solidFill>
                                  <a:latin typeface="Cambria Math" panose="02040503050406030204" pitchFamily="18" charset="0"/>
                                </a:rPr>
                              </m:ctrlPr>
                            </m:accPr>
                            <m:e>
                              <m:r>
                                <a:rPr lang="en-US" altLang="zh-TW" sz="2400" i="1">
                                  <a:solidFill>
                                    <a:prstClr val="black"/>
                                  </a:solidFill>
                                  <a:latin typeface="Cambria Math" panose="02040503050406030204" pitchFamily="18" charset="0"/>
                                </a:rPr>
                                <m:t>𝑦</m:t>
                              </m:r>
                            </m:e>
                          </m:acc>
                        </m:e>
                        <m:sup>
                          <m:r>
                            <a:rPr lang="en-US" altLang="zh-TW" sz="2400" i="1">
                              <a:solidFill>
                                <a:prstClr val="black"/>
                              </a:solidFill>
                              <a:latin typeface="Cambria Math" panose="02040503050406030204" pitchFamily="18" charset="0"/>
                            </a:rPr>
                            <m:t>3</m:t>
                          </m:r>
                        </m:sup>
                      </m:sSup>
                      <m:r>
                        <a:rPr lang="en-US" altLang="zh-TW" sz="2400" i="1">
                          <a:solidFill>
                            <a:prstClr val="black"/>
                          </a:solidFill>
                          <a:latin typeface="Cambria Math" panose="02040503050406030204" pitchFamily="18" charset="0"/>
                        </a:rPr>
                        <m:t>  </m:t>
                      </m:r>
                    </m:oMath>
                  </a14:m>
                  <a:r>
                    <a:rPr lang="en-US" altLang="zh-TW" sz="2400" dirty="0">
                      <a:solidFill>
                        <a:prstClr val="black"/>
                      </a:solidFill>
                    </a:rPr>
                    <a:t>……</a:t>
                  </a:r>
                  <a:endParaRPr lang="zh-TW" altLang="en-US" sz="2400" dirty="0">
                    <a:solidFill>
                      <a:prstClr val="black"/>
                    </a:solidFill>
                  </a:endParaRPr>
                </a:p>
              </p:txBody>
            </p:sp>
          </mc:Choice>
          <mc:Fallback xmlns="">
            <p:sp>
              <p:nvSpPr>
                <p:cNvPr id="7" name="矩形 6"/>
                <p:cNvSpPr>
                  <a:spLocks noRot="1" noChangeAspect="1" noMove="1" noResize="1" noEditPoints="1" noAdjustHandles="1" noChangeArrowheads="1" noChangeShapeType="1" noTextEdit="1"/>
                </p:cNvSpPr>
                <p:nvPr/>
              </p:nvSpPr>
              <p:spPr>
                <a:xfrm>
                  <a:off x="6101714" y="760800"/>
                  <a:ext cx="2521972" cy="461665"/>
                </a:xfrm>
                <a:prstGeom prst="rect">
                  <a:avLst/>
                </a:prstGeom>
                <a:blipFill rotWithShape="0">
                  <a:blip r:embed="rId4"/>
                  <a:stretch>
                    <a:fillRect l="-725" t="-10526" r="-3382" b="-28947"/>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39" name="文字方塊 38"/>
              <p:cNvSpPr txBox="1"/>
              <p:nvPr/>
            </p:nvSpPr>
            <p:spPr>
              <a:xfrm>
                <a:off x="1942629" y="1821428"/>
                <a:ext cx="6926769" cy="52322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800" dirty="0">
                    <a:solidFill>
                      <a:srgbClr val="FF0000"/>
                    </a:solidFill>
                  </a:rPr>
                  <a:t>Training the parameters to let </a:t>
                </a:r>
                <a14:m>
                  <m:oMath xmlns:m="http://schemas.openxmlformats.org/officeDocument/2006/math">
                    <m:r>
                      <a:rPr lang="en-US" altLang="zh-TW" sz="2800" i="1" smtClean="0">
                        <a:solidFill>
                          <a:srgbClr val="FF0000"/>
                        </a:solidFill>
                        <a:latin typeface="Cambria Math" panose="02040503050406030204" pitchFamily="18" charset="0"/>
                      </a:rPr>
                      <m:t>𝑦</m:t>
                    </m:r>
                  </m:oMath>
                </a14:m>
                <a:r>
                  <a:rPr lang="en-US" altLang="zh-TW" sz="2800" dirty="0">
                    <a:solidFill>
                      <a:srgbClr val="FF0000"/>
                    </a:solidFill>
                  </a:rPr>
                  <a:t> close to </a:t>
                </a:r>
                <a14:m>
                  <m:oMath xmlns:m="http://schemas.openxmlformats.org/officeDocument/2006/math">
                    <m:acc>
                      <m:accPr>
                        <m:chr m:val="̂"/>
                        <m:ctrlPr>
                          <a:rPr lang="en-US" altLang="zh-TW" sz="2800" i="1" smtClean="0">
                            <a:solidFill>
                              <a:srgbClr val="FF0000"/>
                            </a:solidFill>
                            <a:latin typeface="Cambria Math" panose="02040503050406030204" pitchFamily="18" charset="0"/>
                          </a:rPr>
                        </m:ctrlPr>
                      </m:accPr>
                      <m:e>
                        <m:r>
                          <a:rPr lang="en-US" altLang="zh-TW" sz="2800" i="1" smtClean="0">
                            <a:solidFill>
                              <a:srgbClr val="FF0000"/>
                            </a:solidFill>
                            <a:latin typeface="Cambria Math" panose="02040503050406030204" pitchFamily="18" charset="0"/>
                          </a:rPr>
                          <m:t>𝑦</m:t>
                        </m:r>
                      </m:e>
                    </m:acc>
                  </m:oMath>
                </a14:m>
                <a:r>
                  <a:rPr lang="en-US" altLang="zh-TW" sz="2800" dirty="0">
                    <a:solidFill>
                      <a:srgbClr val="FF0000"/>
                    </a:solidFill>
                  </a:rPr>
                  <a:t> </a:t>
                </a:r>
                <a:endParaRPr lang="zh-TW" altLang="en-US" sz="2800" dirty="0">
                  <a:solidFill>
                    <a:srgbClr val="FF0000"/>
                  </a:solidFill>
                </a:endParaRPr>
              </a:p>
            </p:txBody>
          </p:sp>
        </mc:Choice>
        <mc:Fallback xmlns="">
          <p:sp>
            <p:nvSpPr>
              <p:cNvPr id="39" name="文字方塊 38"/>
              <p:cNvSpPr txBox="1">
                <a:spLocks noRot="1" noChangeAspect="1" noMove="1" noResize="1" noEditPoints="1" noAdjustHandles="1" noChangeArrowheads="1" noChangeShapeType="1" noTextEdit="1"/>
              </p:cNvSpPr>
              <p:nvPr/>
            </p:nvSpPr>
            <p:spPr>
              <a:xfrm>
                <a:off x="1942629" y="1821428"/>
                <a:ext cx="6926769" cy="523220"/>
              </a:xfrm>
              <a:prstGeom prst="rect">
                <a:avLst/>
              </a:prstGeom>
              <a:blipFill rotWithShape="0">
                <a:blip r:embed="rId5"/>
                <a:stretch>
                  <a:fillRect t="-11628" b="-32558"/>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0" name="矩形 39"/>
              <p:cNvSpPr/>
              <p:nvPr/>
            </p:nvSpPr>
            <p:spPr>
              <a:xfrm>
                <a:off x="2889820" y="2259722"/>
                <a:ext cx="57611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acc>
                            <m:accPr>
                              <m:chr m:val="̂"/>
                              <m:ctrlPr>
                                <a:rPr lang="en-US" altLang="zh-TW" sz="2400" i="1" smtClean="0">
                                  <a:solidFill>
                                    <a:prstClr val="black"/>
                                  </a:solidFill>
                                  <a:latin typeface="Cambria Math" panose="02040503050406030204" pitchFamily="18" charset="0"/>
                                </a:rPr>
                              </m:ctrlPr>
                            </m:accPr>
                            <m:e>
                              <m:r>
                                <a:rPr lang="en-US" altLang="zh-TW" sz="2400" i="1" smtClean="0">
                                  <a:solidFill>
                                    <a:prstClr val="black"/>
                                  </a:solidFill>
                                  <a:latin typeface="Cambria Math" panose="02040503050406030204" pitchFamily="18" charset="0"/>
                                </a:rPr>
                                <m:t>𝑦</m:t>
                              </m:r>
                            </m:e>
                          </m:acc>
                        </m:e>
                        <m:sup>
                          <m:r>
                            <a:rPr lang="en-US" altLang="zh-TW" sz="2400" i="1">
                              <a:solidFill>
                                <a:prstClr val="black"/>
                              </a:solidFill>
                              <a:latin typeface="Cambria Math" panose="02040503050406030204" pitchFamily="18" charset="0"/>
                            </a:rPr>
                            <m:t>1</m:t>
                          </m:r>
                        </m:sup>
                      </m:sSup>
                    </m:oMath>
                  </m:oMathPara>
                </a14:m>
                <a:endParaRPr lang="zh-TW" altLang="en-US" sz="2400" dirty="0">
                  <a:solidFill>
                    <a:prstClr val="black"/>
                  </a:solidFill>
                </a:endParaRPr>
              </a:p>
            </p:txBody>
          </p:sp>
        </mc:Choice>
        <mc:Fallback xmlns="">
          <p:sp>
            <p:nvSpPr>
              <p:cNvPr id="40" name="矩形 39"/>
              <p:cNvSpPr>
                <a:spLocks noRot="1" noChangeAspect="1" noMove="1" noResize="1" noEditPoints="1" noAdjustHandles="1" noChangeArrowheads="1" noChangeShapeType="1" noTextEdit="1"/>
              </p:cNvSpPr>
              <p:nvPr/>
            </p:nvSpPr>
            <p:spPr>
              <a:xfrm>
                <a:off x="2889820" y="2259722"/>
                <a:ext cx="576119" cy="461665"/>
              </a:xfrm>
              <a:prstGeom prst="rect">
                <a:avLst/>
              </a:prstGeom>
              <a:blipFill rotWithShape="0">
                <a:blip r:embed="rId6"/>
                <a:stretch>
                  <a:fillRect t="-4000" r="-16842" b="-10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1" name="矩形 40"/>
              <p:cNvSpPr/>
              <p:nvPr/>
            </p:nvSpPr>
            <p:spPr>
              <a:xfrm>
                <a:off x="5163312" y="2265303"/>
                <a:ext cx="5827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acc>
                            <m:accPr>
                              <m:chr m:val="̂"/>
                              <m:ctrlPr>
                                <a:rPr lang="en-US" altLang="zh-TW" sz="2400" i="1" smtClean="0">
                                  <a:solidFill>
                                    <a:prstClr val="black"/>
                                  </a:solidFill>
                                  <a:latin typeface="Cambria Math" panose="02040503050406030204" pitchFamily="18" charset="0"/>
                                </a:rPr>
                              </m:ctrlPr>
                            </m:accPr>
                            <m:e>
                              <m:r>
                                <a:rPr lang="en-US" altLang="zh-TW" sz="2400" i="1" smtClean="0">
                                  <a:solidFill>
                                    <a:prstClr val="black"/>
                                  </a:solidFill>
                                  <a:latin typeface="Cambria Math" panose="02040503050406030204" pitchFamily="18" charset="0"/>
                                </a:rPr>
                                <m:t>𝑦</m:t>
                              </m:r>
                            </m:e>
                          </m:acc>
                        </m:e>
                        <m:sup>
                          <m:r>
                            <a:rPr lang="en-US" altLang="zh-TW" sz="2400" i="1" smtClean="0">
                              <a:solidFill>
                                <a:prstClr val="black"/>
                              </a:solidFill>
                              <a:latin typeface="Cambria Math" panose="02040503050406030204" pitchFamily="18" charset="0"/>
                            </a:rPr>
                            <m:t>2</m:t>
                          </m:r>
                        </m:sup>
                      </m:sSup>
                    </m:oMath>
                  </m:oMathPara>
                </a14:m>
                <a:endParaRPr lang="zh-TW" altLang="en-US" sz="2400" dirty="0">
                  <a:solidFill>
                    <a:prstClr val="black"/>
                  </a:solidFill>
                </a:endParaRPr>
              </a:p>
            </p:txBody>
          </p:sp>
        </mc:Choice>
        <mc:Fallback xmlns="">
          <p:sp>
            <p:nvSpPr>
              <p:cNvPr id="41" name="矩形 40"/>
              <p:cNvSpPr>
                <a:spLocks noRot="1" noChangeAspect="1" noMove="1" noResize="1" noEditPoints="1" noAdjustHandles="1" noChangeArrowheads="1" noChangeShapeType="1" noTextEdit="1"/>
              </p:cNvSpPr>
              <p:nvPr/>
            </p:nvSpPr>
            <p:spPr>
              <a:xfrm>
                <a:off x="5163312" y="2265303"/>
                <a:ext cx="582724" cy="461665"/>
              </a:xfrm>
              <a:prstGeom prst="rect">
                <a:avLst/>
              </a:prstGeom>
              <a:blipFill rotWithShape="0">
                <a:blip r:embed="rId7"/>
                <a:stretch>
                  <a:fillRect t="-4000" r="-15625" b="-10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矩形 41"/>
              <p:cNvSpPr/>
              <p:nvPr/>
            </p:nvSpPr>
            <p:spPr>
              <a:xfrm>
                <a:off x="7398163" y="2337849"/>
                <a:ext cx="5827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acc>
                            <m:accPr>
                              <m:chr m:val="̂"/>
                              <m:ctrlPr>
                                <a:rPr lang="en-US" altLang="zh-TW" sz="2400" i="1" smtClean="0">
                                  <a:solidFill>
                                    <a:prstClr val="black"/>
                                  </a:solidFill>
                                  <a:latin typeface="Cambria Math" panose="02040503050406030204" pitchFamily="18" charset="0"/>
                                </a:rPr>
                              </m:ctrlPr>
                            </m:accPr>
                            <m:e>
                              <m:r>
                                <a:rPr lang="en-US" altLang="zh-TW" sz="2400" i="1" smtClean="0">
                                  <a:solidFill>
                                    <a:prstClr val="black"/>
                                  </a:solidFill>
                                  <a:latin typeface="Cambria Math" panose="02040503050406030204" pitchFamily="18" charset="0"/>
                                </a:rPr>
                                <m:t>𝑦</m:t>
                              </m:r>
                            </m:e>
                          </m:acc>
                        </m:e>
                        <m:sup>
                          <m:r>
                            <a:rPr lang="en-US" altLang="zh-TW" sz="2400" i="1" smtClean="0">
                              <a:solidFill>
                                <a:prstClr val="black"/>
                              </a:solidFill>
                              <a:latin typeface="Cambria Math" panose="02040503050406030204" pitchFamily="18" charset="0"/>
                            </a:rPr>
                            <m:t>3</m:t>
                          </m:r>
                        </m:sup>
                      </m:sSup>
                    </m:oMath>
                  </m:oMathPara>
                </a14:m>
                <a:endParaRPr lang="zh-TW" altLang="en-US" sz="2400" dirty="0">
                  <a:solidFill>
                    <a:prstClr val="black"/>
                  </a:solidFill>
                </a:endParaRPr>
              </a:p>
            </p:txBody>
          </p:sp>
        </mc:Choice>
        <mc:Fallback xmlns="">
          <p:sp>
            <p:nvSpPr>
              <p:cNvPr id="42" name="矩形 41"/>
              <p:cNvSpPr>
                <a:spLocks noRot="1" noChangeAspect="1" noMove="1" noResize="1" noEditPoints="1" noAdjustHandles="1" noChangeArrowheads="1" noChangeShapeType="1" noTextEdit="1"/>
              </p:cNvSpPr>
              <p:nvPr/>
            </p:nvSpPr>
            <p:spPr>
              <a:xfrm>
                <a:off x="7398163" y="2337849"/>
                <a:ext cx="582724" cy="461665"/>
              </a:xfrm>
              <a:prstGeom prst="rect">
                <a:avLst/>
              </a:prstGeom>
              <a:blipFill rotWithShape="0">
                <a:blip r:embed="rId8"/>
                <a:stretch>
                  <a:fillRect t="-4000" r="-16842" b="-10667"/>
                </a:stretch>
              </a:blipFill>
            </p:spPr>
            <p:txBody>
              <a:bodyPr/>
              <a:lstStyle/>
              <a:p>
                <a:r>
                  <a:rPr lang="zh-TW" altLang="en-US">
                    <a:noFill/>
                  </a:rPr>
                  <a:t> </a:t>
                </a:r>
              </a:p>
            </p:txBody>
          </p:sp>
        </mc:Fallback>
      </mc:AlternateContent>
      <p:sp>
        <p:nvSpPr>
          <p:cNvPr id="43" name="上-下雙向箭號 42"/>
          <p:cNvSpPr/>
          <p:nvPr/>
        </p:nvSpPr>
        <p:spPr>
          <a:xfrm>
            <a:off x="2995011" y="2750535"/>
            <a:ext cx="277545" cy="557090"/>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prstClr val="white"/>
              </a:solidFill>
            </a:endParaRPr>
          </a:p>
        </p:txBody>
      </p:sp>
      <p:sp>
        <p:nvSpPr>
          <p:cNvPr id="44" name="上-下雙向箭號 43"/>
          <p:cNvSpPr/>
          <p:nvPr/>
        </p:nvSpPr>
        <p:spPr>
          <a:xfrm>
            <a:off x="5267242" y="2757229"/>
            <a:ext cx="277545" cy="557090"/>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prstClr val="white"/>
              </a:solidFill>
            </a:endParaRPr>
          </a:p>
        </p:txBody>
      </p:sp>
      <p:sp>
        <p:nvSpPr>
          <p:cNvPr id="45" name="上-下雙向箭號 44"/>
          <p:cNvSpPr/>
          <p:nvPr/>
        </p:nvSpPr>
        <p:spPr>
          <a:xfrm>
            <a:off x="7487114" y="2762757"/>
            <a:ext cx="277545" cy="557090"/>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prstClr val="white"/>
              </a:solidFill>
            </a:endParaRPr>
          </a:p>
        </p:txBody>
      </p:sp>
      <p:grpSp>
        <p:nvGrpSpPr>
          <p:cNvPr id="84" name="群組 83"/>
          <p:cNvGrpSpPr/>
          <p:nvPr/>
        </p:nvGrpSpPr>
        <p:grpSpPr>
          <a:xfrm>
            <a:off x="442930" y="3213922"/>
            <a:ext cx="8538286" cy="3179004"/>
            <a:chOff x="325700" y="2793015"/>
            <a:chExt cx="8538286" cy="3179004"/>
          </a:xfrm>
        </p:grpSpPr>
        <p:sp>
          <p:nvSpPr>
            <p:cNvPr id="48" name="矩形 47"/>
            <p:cNvSpPr/>
            <p:nvPr/>
          </p:nvSpPr>
          <p:spPr>
            <a:xfrm>
              <a:off x="2491705" y="5535269"/>
              <a:ext cx="1080000" cy="432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sp>
          <p:nvSpPr>
            <p:cNvPr id="49" name="矩形 48"/>
            <p:cNvSpPr/>
            <p:nvPr/>
          </p:nvSpPr>
          <p:spPr>
            <a:xfrm>
              <a:off x="2510754" y="4387058"/>
              <a:ext cx="1080000" cy="432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50" name="矩形 49"/>
            <p:cNvSpPr/>
            <p:nvPr/>
          </p:nvSpPr>
          <p:spPr>
            <a:xfrm>
              <a:off x="325700" y="4446185"/>
              <a:ext cx="1080000" cy="4320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solidFill>
                  <a:prstClr val="white"/>
                </a:solidFill>
              </a:endParaRPr>
            </a:p>
          </p:txBody>
        </p:sp>
        <p:sp>
          <p:nvSpPr>
            <p:cNvPr id="51" name="矩形 50"/>
            <p:cNvSpPr/>
            <p:nvPr/>
          </p:nvSpPr>
          <p:spPr>
            <a:xfrm>
              <a:off x="2533707" y="3265868"/>
              <a:ext cx="1080000" cy="43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white"/>
                </a:solidFill>
              </a:endParaRPr>
            </a:p>
          </p:txBody>
        </p:sp>
        <p:sp>
          <p:nvSpPr>
            <p:cNvPr id="52" name="矩形 51"/>
            <p:cNvSpPr/>
            <p:nvPr/>
          </p:nvSpPr>
          <p:spPr>
            <a:xfrm>
              <a:off x="4756766" y="5501486"/>
              <a:ext cx="1080000" cy="432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sp>
          <p:nvSpPr>
            <p:cNvPr id="53" name="矩形 52"/>
            <p:cNvSpPr/>
            <p:nvPr/>
          </p:nvSpPr>
          <p:spPr>
            <a:xfrm>
              <a:off x="4775815" y="4387781"/>
              <a:ext cx="1080000" cy="432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54" name="矩形 53"/>
            <p:cNvSpPr/>
            <p:nvPr/>
          </p:nvSpPr>
          <p:spPr>
            <a:xfrm>
              <a:off x="4798768" y="3266591"/>
              <a:ext cx="1080000" cy="43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white"/>
                </a:solidFill>
              </a:endParaRPr>
            </a:p>
          </p:txBody>
        </p:sp>
        <p:sp>
          <p:nvSpPr>
            <p:cNvPr id="55" name="矩形 54"/>
            <p:cNvSpPr/>
            <p:nvPr/>
          </p:nvSpPr>
          <p:spPr>
            <a:xfrm>
              <a:off x="6999811" y="5500763"/>
              <a:ext cx="1080000" cy="432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sp>
          <p:nvSpPr>
            <p:cNvPr id="56" name="矩形 55"/>
            <p:cNvSpPr/>
            <p:nvPr/>
          </p:nvSpPr>
          <p:spPr>
            <a:xfrm>
              <a:off x="7018860" y="4387058"/>
              <a:ext cx="1080000" cy="432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57" name="矩形 56"/>
            <p:cNvSpPr/>
            <p:nvPr/>
          </p:nvSpPr>
          <p:spPr>
            <a:xfrm>
              <a:off x="7041813" y="3265868"/>
              <a:ext cx="1080000" cy="43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white"/>
                </a:solidFill>
              </a:endParaRPr>
            </a:p>
          </p:txBody>
        </p:sp>
        <p:sp>
          <p:nvSpPr>
            <p:cNvPr id="58" name="向上箭號 57"/>
            <p:cNvSpPr/>
            <p:nvPr/>
          </p:nvSpPr>
          <p:spPr>
            <a:xfrm>
              <a:off x="2835906" y="4883981"/>
              <a:ext cx="386677" cy="57941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solidFill>
                  <a:prstClr val="white"/>
                </a:solidFill>
              </a:endParaRPr>
            </a:p>
          </p:txBody>
        </p:sp>
        <p:sp>
          <p:nvSpPr>
            <p:cNvPr id="59" name="向上箭號 58"/>
            <p:cNvSpPr/>
            <p:nvPr/>
          </p:nvSpPr>
          <p:spPr>
            <a:xfrm>
              <a:off x="2835907" y="3740397"/>
              <a:ext cx="386677" cy="57941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prstClr val="white"/>
                </a:solidFill>
              </a:endParaRPr>
            </a:p>
          </p:txBody>
        </p:sp>
        <p:sp>
          <p:nvSpPr>
            <p:cNvPr id="60" name="文字方塊 59"/>
            <p:cNvSpPr txBox="1"/>
            <p:nvPr/>
          </p:nvSpPr>
          <p:spPr>
            <a:xfrm>
              <a:off x="2626033" y="5510354"/>
              <a:ext cx="907572" cy="461665"/>
            </a:xfrm>
            <a:prstGeom prst="rect">
              <a:avLst/>
            </a:prstGeom>
            <a:noFill/>
          </p:spPr>
          <p:txBody>
            <a:bodyPr wrap="square" rtlCol="0">
              <a:spAutoFit/>
            </a:bodyPr>
            <a:lstStyle/>
            <a:p>
              <a:pPr algn="ctr"/>
              <a:r>
                <a:rPr lang="en-US" altLang="zh-TW" sz="2400" dirty="0">
                  <a:solidFill>
                    <a:prstClr val="black"/>
                  </a:solidFill>
                </a:rPr>
                <a:t>x</a:t>
              </a:r>
              <a:r>
                <a:rPr lang="en-US" altLang="zh-TW" sz="2400" baseline="30000" dirty="0">
                  <a:solidFill>
                    <a:prstClr val="black"/>
                  </a:solidFill>
                </a:rPr>
                <a:t>1</a:t>
              </a:r>
              <a:endParaRPr lang="zh-TW" altLang="en-US" sz="2400" baseline="30000" dirty="0">
                <a:solidFill>
                  <a:prstClr val="black"/>
                </a:solidFill>
              </a:endParaRPr>
            </a:p>
          </p:txBody>
        </p:sp>
        <p:sp>
          <p:nvSpPr>
            <p:cNvPr id="61" name="文字方塊 60"/>
            <p:cNvSpPr txBox="1"/>
            <p:nvPr/>
          </p:nvSpPr>
          <p:spPr>
            <a:xfrm>
              <a:off x="4862029" y="5501486"/>
              <a:ext cx="907572" cy="461665"/>
            </a:xfrm>
            <a:prstGeom prst="rect">
              <a:avLst/>
            </a:prstGeom>
            <a:noFill/>
          </p:spPr>
          <p:txBody>
            <a:bodyPr wrap="square" rtlCol="0">
              <a:spAutoFit/>
            </a:bodyPr>
            <a:lstStyle/>
            <a:p>
              <a:pPr algn="ctr"/>
              <a:r>
                <a:rPr lang="en-US" altLang="zh-TW" sz="2400" dirty="0">
                  <a:solidFill>
                    <a:prstClr val="black"/>
                  </a:solidFill>
                </a:rPr>
                <a:t>x</a:t>
              </a:r>
              <a:r>
                <a:rPr lang="en-US" altLang="zh-TW" sz="2400" baseline="30000" dirty="0">
                  <a:solidFill>
                    <a:prstClr val="black"/>
                  </a:solidFill>
                </a:rPr>
                <a:t>2</a:t>
              </a:r>
              <a:endParaRPr lang="zh-TW" altLang="en-US" sz="2400" baseline="30000" dirty="0">
                <a:solidFill>
                  <a:prstClr val="black"/>
                </a:solidFill>
              </a:endParaRPr>
            </a:p>
          </p:txBody>
        </p:sp>
        <p:sp>
          <p:nvSpPr>
            <p:cNvPr id="62" name="文字方塊 61"/>
            <p:cNvSpPr txBox="1"/>
            <p:nvPr/>
          </p:nvSpPr>
          <p:spPr>
            <a:xfrm>
              <a:off x="7128027" y="5491028"/>
              <a:ext cx="907572" cy="461665"/>
            </a:xfrm>
            <a:prstGeom prst="rect">
              <a:avLst/>
            </a:prstGeom>
            <a:noFill/>
          </p:spPr>
          <p:txBody>
            <a:bodyPr wrap="square" rtlCol="0">
              <a:spAutoFit/>
            </a:bodyPr>
            <a:lstStyle/>
            <a:p>
              <a:pPr algn="ctr"/>
              <a:r>
                <a:rPr lang="en-US" altLang="zh-TW" sz="2400" dirty="0">
                  <a:solidFill>
                    <a:prstClr val="black"/>
                  </a:solidFill>
                </a:rPr>
                <a:t>x</a:t>
              </a:r>
              <a:r>
                <a:rPr lang="en-US" altLang="zh-TW" sz="2400" baseline="30000" dirty="0">
                  <a:solidFill>
                    <a:prstClr val="black"/>
                  </a:solidFill>
                </a:rPr>
                <a:t>3</a:t>
              </a:r>
              <a:endParaRPr lang="zh-TW" altLang="en-US" sz="2400" baseline="30000" dirty="0">
                <a:solidFill>
                  <a:prstClr val="black"/>
                </a:solidFill>
              </a:endParaRPr>
            </a:p>
          </p:txBody>
        </p:sp>
        <p:sp>
          <p:nvSpPr>
            <p:cNvPr id="63" name="文字方塊 62"/>
            <p:cNvSpPr txBox="1"/>
            <p:nvPr/>
          </p:nvSpPr>
          <p:spPr>
            <a:xfrm>
              <a:off x="2606864" y="2807973"/>
              <a:ext cx="907572" cy="461665"/>
            </a:xfrm>
            <a:prstGeom prst="rect">
              <a:avLst/>
            </a:prstGeom>
            <a:noFill/>
          </p:spPr>
          <p:txBody>
            <a:bodyPr wrap="square" rtlCol="0">
              <a:spAutoFit/>
            </a:bodyPr>
            <a:lstStyle/>
            <a:p>
              <a:pPr algn="ctr"/>
              <a:r>
                <a:rPr lang="en-US" altLang="zh-TW" sz="2400" dirty="0">
                  <a:solidFill>
                    <a:prstClr val="black"/>
                  </a:solidFill>
                </a:rPr>
                <a:t>y</a:t>
              </a:r>
              <a:r>
                <a:rPr lang="en-US" altLang="zh-TW" sz="2400" baseline="30000" dirty="0">
                  <a:solidFill>
                    <a:prstClr val="black"/>
                  </a:solidFill>
                </a:rPr>
                <a:t>1</a:t>
              </a:r>
              <a:endParaRPr lang="zh-TW" altLang="en-US" sz="2400" baseline="30000" dirty="0">
                <a:solidFill>
                  <a:prstClr val="black"/>
                </a:solidFill>
              </a:endParaRPr>
            </a:p>
          </p:txBody>
        </p:sp>
        <p:sp>
          <p:nvSpPr>
            <p:cNvPr id="64" name="文字方塊 63"/>
            <p:cNvSpPr txBox="1"/>
            <p:nvPr/>
          </p:nvSpPr>
          <p:spPr>
            <a:xfrm>
              <a:off x="4884982" y="2793015"/>
              <a:ext cx="907572" cy="461665"/>
            </a:xfrm>
            <a:prstGeom prst="rect">
              <a:avLst/>
            </a:prstGeom>
            <a:noFill/>
          </p:spPr>
          <p:txBody>
            <a:bodyPr wrap="square" rtlCol="0">
              <a:spAutoFit/>
            </a:bodyPr>
            <a:lstStyle/>
            <a:p>
              <a:pPr algn="ctr"/>
              <a:r>
                <a:rPr lang="en-US" altLang="zh-TW" sz="2400" dirty="0">
                  <a:solidFill>
                    <a:prstClr val="black"/>
                  </a:solidFill>
                </a:rPr>
                <a:t>y</a:t>
              </a:r>
              <a:r>
                <a:rPr lang="en-US" altLang="zh-TW" sz="2400" baseline="30000" dirty="0">
                  <a:solidFill>
                    <a:prstClr val="black"/>
                  </a:solidFill>
                </a:rPr>
                <a:t>2</a:t>
              </a:r>
              <a:endParaRPr lang="zh-TW" altLang="en-US" sz="2400" baseline="30000" dirty="0">
                <a:solidFill>
                  <a:prstClr val="black"/>
                </a:solidFill>
              </a:endParaRPr>
            </a:p>
          </p:txBody>
        </p:sp>
        <p:sp>
          <p:nvSpPr>
            <p:cNvPr id="65" name="文字方塊 64"/>
            <p:cNvSpPr txBox="1"/>
            <p:nvPr/>
          </p:nvSpPr>
          <p:spPr>
            <a:xfrm>
              <a:off x="7128027" y="2823505"/>
              <a:ext cx="907572" cy="461665"/>
            </a:xfrm>
            <a:prstGeom prst="rect">
              <a:avLst/>
            </a:prstGeom>
            <a:noFill/>
          </p:spPr>
          <p:txBody>
            <a:bodyPr wrap="square" rtlCol="0">
              <a:spAutoFit/>
            </a:bodyPr>
            <a:lstStyle/>
            <a:p>
              <a:pPr algn="ctr"/>
              <a:r>
                <a:rPr lang="en-US" altLang="zh-TW" sz="2400" dirty="0">
                  <a:solidFill>
                    <a:prstClr val="black"/>
                  </a:solidFill>
                </a:rPr>
                <a:t>y</a:t>
              </a:r>
              <a:r>
                <a:rPr lang="en-US" altLang="zh-TW" sz="2400" baseline="30000" dirty="0">
                  <a:solidFill>
                    <a:prstClr val="black"/>
                  </a:solidFill>
                </a:rPr>
                <a:t>3</a:t>
              </a:r>
              <a:endParaRPr lang="zh-TW" altLang="en-US" sz="2400" baseline="30000" dirty="0">
                <a:solidFill>
                  <a:prstClr val="black"/>
                </a:solidFill>
              </a:endParaRPr>
            </a:p>
          </p:txBody>
        </p:sp>
        <p:sp>
          <p:nvSpPr>
            <p:cNvPr id="66" name="向上箭號 65"/>
            <p:cNvSpPr/>
            <p:nvPr/>
          </p:nvSpPr>
          <p:spPr>
            <a:xfrm>
              <a:off x="5125884" y="4891434"/>
              <a:ext cx="386677" cy="57941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solidFill>
                  <a:prstClr val="white"/>
                </a:solidFill>
              </a:endParaRPr>
            </a:p>
          </p:txBody>
        </p:sp>
        <p:sp>
          <p:nvSpPr>
            <p:cNvPr id="67" name="向上箭號 66"/>
            <p:cNvSpPr/>
            <p:nvPr/>
          </p:nvSpPr>
          <p:spPr>
            <a:xfrm>
              <a:off x="5125885" y="3747850"/>
              <a:ext cx="386677" cy="57941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prstClr val="white"/>
                </a:solidFill>
              </a:endParaRPr>
            </a:p>
          </p:txBody>
        </p:sp>
        <p:sp>
          <p:nvSpPr>
            <p:cNvPr id="68" name="向上箭號 67"/>
            <p:cNvSpPr/>
            <p:nvPr/>
          </p:nvSpPr>
          <p:spPr>
            <a:xfrm>
              <a:off x="7369854" y="4888560"/>
              <a:ext cx="386677" cy="57941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solidFill>
                  <a:prstClr val="white"/>
                </a:solidFill>
              </a:endParaRPr>
            </a:p>
          </p:txBody>
        </p:sp>
        <p:sp>
          <p:nvSpPr>
            <p:cNvPr id="69" name="向上箭號 68"/>
            <p:cNvSpPr/>
            <p:nvPr/>
          </p:nvSpPr>
          <p:spPr>
            <a:xfrm>
              <a:off x="7369855" y="3744976"/>
              <a:ext cx="386677" cy="57941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prstClr val="white"/>
                </a:solidFill>
              </a:endParaRPr>
            </a:p>
          </p:txBody>
        </p:sp>
        <p:sp>
          <p:nvSpPr>
            <p:cNvPr id="70" name="向右箭號 69"/>
            <p:cNvSpPr/>
            <p:nvPr/>
          </p:nvSpPr>
          <p:spPr>
            <a:xfrm>
              <a:off x="3753302" y="4387024"/>
              <a:ext cx="900000" cy="43206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sp>
          <p:nvSpPr>
            <p:cNvPr id="71" name="向右箭號 70"/>
            <p:cNvSpPr/>
            <p:nvPr/>
          </p:nvSpPr>
          <p:spPr>
            <a:xfrm>
              <a:off x="6013523" y="4387023"/>
              <a:ext cx="900000" cy="43206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sp>
          <p:nvSpPr>
            <p:cNvPr id="72" name="向右箭號 71"/>
            <p:cNvSpPr/>
            <p:nvPr/>
          </p:nvSpPr>
          <p:spPr>
            <a:xfrm>
              <a:off x="1510257" y="4426314"/>
              <a:ext cx="900000" cy="43206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sp>
          <p:nvSpPr>
            <p:cNvPr id="73" name="文字方塊 72"/>
            <p:cNvSpPr txBox="1"/>
            <p:nvPr/>
          </p:nvSpPr>
          <p:spPr>
            <a:xfrm>
              <a:off x="3043786" y="5020268"/>
              <a:ext cx="642010" cy="461665"/>
            </a:xfrm>
            <a:prstGeom prst="rect">
              <a:avLst/>
            </a:prstGeom>
            <a:noFill/>
          </p:spPr>
          <p:txBody>
            <a:bodyPr wrap="square" rtlCol="0">
              <a:spAutoFit/>
            </a:bodyPr>
            <a:lstStyle/>
            <a:p>
              <a:pPr algn="ctr"/>
              <a:r>
                <a:rPr lang="en-US" altLang="zh-TW" sz="2400" dirty="0">
                  <a:solidFill>
                    <a:prstClr val="black"/>
                  </a:solidFill>
                </a:rPr>
                <a:t>W</a:t>
              </a:r>
              <a:r>
                <a:rPr lang="en-US" altLang="zh-TW" sz="2400" baseline="-25000" dirty="0">
                  <a:solidFill>
                    <a:prstClr val="black"/>
                  </a:solidFill>
                </a:rPr>
                <a:t>i</a:t>
              </a:r>
              <a:endParaRPr lang="zh-TW" altLang="en-US" sz="2400" baseline="-25000" dirty="0">
                <a:solidFill>
                  <a:prstClr val="black"/>
                </a:solidFill>
              </a:endParaRPr>
            </a:p>
          </p:txBody>
        </p:sp>
        <p:sp>
          <p:nvSpPr>
            <p:cNvPr id="74" name="文字方塊 73"/>
            <p:cNvSpPr txBox="1"/>
            <p:nvPr/>
          </p:nvSpPr>
          <p:spPr>
            <a:xfrm>
              <a:off x="1610815" y="4030102"/>
              <a:ext cx="64201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h</a:t>
              </a:r>
              <a:endParaRPr lang="zh-TW" altLang="en-US" sz="2400" baseline="-25000" dirty="0">
                <a:solidFill>
                  <a:prstClr val="black"/>
                </a:solidFill>
              </a:endParaRPr>
            </a:p>
          </p:txBody>
        </p:sp>
        <p:sp>
          <p:nvSpPr>
            <p:cNvPr id="75" name="文字方塊 74"/>
            <p:cNvSpPr txBox="1"/>
            <p:nvPr/>
          </p:nvSpPr>
          <p:spPr>
            <a:xfrm>
              <a:off x="3083797" y="3833116"/>
              <a:ext cx="631215" cy="461665"/>
            </a:xfrm>
            <a:prstGeom prst="rect">
              <a:avLst/>
            </a:prstGeom>
            <a:noFill/>
          </p:spPr>
          <p:txBody>
            <a:bodyPr wrap="square" rtlCol="0">
              <a:spAutoFit/>
            </a:bodyPr>
            <a:lstStyle/>
            <a:p>
              <a:pPr algn="ctr"/>
              <a:r>
                <a:rPr lang="en-US" altLang="zh-TW" sz="2400" dirty="0">
                  <a:solidFill>
                    <a:prstClr val="black"/>
                  </a:solidFill>
                </a:rPr>
                <a:t>W</a:t>
              </a:r>
              <a:r>
                <a:rPr lang="en-US" altLang="zh-TW" sz="2400" baseline="-25000" dirty="0">
                  <a:solidFill>
                    <a:prstClr val="black"/>
                  </a:solidFill>
                </a:rPr>
                <a:t>o</a:t>
              </a:r>
              <a:endParaRPr lang="zh-TW" altLang="en-US" sz="2400" baseline="-25000" dirty="0">
                <a:solidFill>
                  <a:prstClr val="black"/>
                </a:solidFill>
              </a:endParaRPr>
            </a:p>
          </p:txBody>
        </p:sp>
        <p:sp>
          <p:nvSpPr>
            <p:cNvPr id="76" name="文字方塊 75"/>
            <p:cNvSpPr txBox="1"/>
            <p:nvPr/>
          </p:nvSpPr>
          <p:spPr>
            <a:xfrm>
              <a:off x="543667" y="3984520"/>
              <a:ext cx="642010" cy="461665"/>
            </a:xfrm>
            <a:prstGeom prst="rect">
              <a:avLst/>
            </a:prstGeom>
            <a:noFill/>
          </p:spPr>
          <p:txBody>
            <a:bodyPr wrap="square" rtlCol="0">
              <a:spAutoFit/>
            </a:bodyPr>
            <a:lstStyle/>
            <a:p>
              <a:pPr algn="ctr"/>
              <a:r>
                <a:rPr lang="en-US" altLang="zh-TW" sz="2400" dirty="0" err="1">
                  <a:solidFill>
                    <a:prstClr val="black"/>
                  </a:solidFill>
                </a:rPr>
                <a:t>init</a:t>
              </a:r>
              <a:endParaRPr lang="zh-TW" altLang="en-US" sz="2400" baseline="-25000" dirty="0">
                <a:solidFill>
                  <a:prstClr val="black"/>
                </a:solidFill>
              </a:endParaRPr>
            </a:p>
          </p:txBody>
        </p:sp>
        <p:sp>
          <p:nvSpPr>
            <p:cNvPr id="77" name="文字方塊 76"/>
            <p:cNvSpPr txBox="1"/>
            <p:nvPr/>
          </p:nvSpPr>
          <p:spPr>
            <a:xfrm>
              <a:off x="7973214" y="4233015"/>
              <a:ext cx="890772" cy="523220"/>
            </a:xfrm>
            <a:prstGeom prst="rect">
              <a:avLst/>
            </a:prstGeom>
            <a:noFill/>
          </p:spPr>
          <p:txBody>
            <a:bodyPr wrap="square" rtlCol="0">
              <a:spAutoFit/>
            </a:bodyPr>
            <a:lstStyle/>
            <a:p>
              <a:pPr algn="ctr"/>
              <a:r>
                <a:rPr lang="en-US" altLang="zh-TW" sz="2800" dirty="0">
                  <a:solidFill>
                    <a:srgbClr val="0000FF"/>
                  </a:solidFill>
                </a:rPr>
                <a:t>……</a:t>
              </a:r>
              <a:endParaRPr lang="zh-TW" altLang="en-US" sz="2800" baseline="-25000" dirty="0">
                <a:solidFill>
                  <a:srgbClr val="0000FF"/>
                </a:solidFill>
              </a:endParaRPr>
            </a:p>
          </p:txBody>
        </p:sp>
        <p:sp>
          <p:nvSpPr>
            <p:cNvPr id="78" name="文字方塊 77"/>
            <p:cNvSpPr txBox="1"/>
            <p:nvPr/>
          </p:nvSpPr>
          <p:spPr>
            <a:xfrm>
              <a:off x="3877390" y="4050752"/>
              <a:ext cx="64201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h</a:t>
              </a:r>
              <a:endParaRPr lang="zh-TW" altLang="en-US" sz="2400" baseline="-25000" dirty="0">
                <a:solidFill>
                  <a:prstClr val="black"/>
                </a:solidFill>
              </a:endParaRPr>
            </a:p>
          </p:txBody>
        </p:sp>
        <p:sp>
          <p:nvSpPr>
            <p:cNvPr id="79" name="文字方塊 78"/>
            <p:cNvSpPr txBox="1"/>
            <p:nvPr/>
          </p:nvSpPr>
          <p:spPr>
            <a:xfrm>
              <a:off x="6088910" y="4063949"/>
              <a:ext cx="64201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h</a:t>
              </a:r>
              <a:endParaRPr lang="zh-TW" altLang="en-US" sz="2400" baseline="-25000" dirty="0">
                <a:solidFill>
                  <a:prstClr val="black"/>
                </a:solidFill>
              </a:endParaRPr>
            </a:p>
          </p:txBody>
        </p:sp>
        <p:sp>
          <p:nvSpPr>
            <p:cNvPr id="80" name="文字方塊 79"/>
            <p:cNvSpPr txBox="1"/>
            <p:nvPr/>
          </p:nvSpPr>
          <p:spPr>
            <a:xfrm>
              <a:off x="5328907" y="5020268"/>
              <a:ext cx="642010" cy="461665"/>
            </a:xfrm>
            <a:prstGeom prst="rect">
              <a:avLst/>
            </a:prstGeom>
            <a:noFill/>
          </p:spPr>
          <p:txBody>
            <a:bodyPr wrap="square" rtlCol="0">
              <a:spAutoFit/>
            </a:bodyPr>
            <a:lstStyle/>
            <a:p>
              <a:pPr algn="ctr"/>
              <a:r>
                <a:rPr lang="en-US" altLang="zh-TW" sz="2400" dirty="0">
                  <a:solidFill>
                    <a:prstClr val="black"/>
                  </a:solidFill>
                </a:rPr>
                <a:t>W</a:t>
              </a:r>
              <a:r>
                <a:rPr lang="en-US" altLang="zh-TW" sz="2400" baseline="-25000" dirty="0">
                  <a:solidFill>
                    <a:prstClr val="black"/>
                  </a:solidFill>
                </a:rPr>
                <a:t>i</a:t>
              </a:r>
              <a:endParaRPr lang="zh-TW" altLang="en-US" sz="2400" baseline="-25000" dirty="0">
                <a:solidFill>
                  <a:prstClr val="black"/>
                </a:solidFill>
              </a:endParaRPr>
            </a:p>
          </p:txBody>
        </p:sp>
        <p:sp>
          <p:nvSpPr>
            <p:cNvPr id="81" name="文字方塊 80"/>
            <p:cNvSpPr txBox="1"/>
            <p:nvPr/>
          </p:nvSpPr>
          <p:spPr>
            <a:xfrm>
              <a:off x="5368918" y="3833116"/>
              <a:ext cx="631215" cy="461665"/>
            </a:xfrm>
            <a:prstGeom prst="rect">
              <a:avLst/>
            </a:prstGeom>
            <a:noFill/>
          </p:spPr>
          <p:txBody>
            <a:bodyPr wrap="square" rtlCol="0">
              <a:spAutoFit/>
            </a:bodyPr>
            <a:lstStyle/>
            <a:p>
              <a:pPr algn="ctr"/>
              <a:r>
                <a:rPr lang="en-US" altLang="zh-TW" sz="2400" dirty="0">
                  <a:solidFill>
                    <a:prstClr val="black"/>
                  </a:solidFill>
                </a:rPr>
                <a:t>W</a:t>
              </a:r>
              <a:r>
                <a:rPr lang="en-US" altLang="zh-TW" sz="2400" baseline="-25000" dirty="0">
                  <a:solidFill>
                    <a:prstClr val="black"/>
                  </a:solidFill>
                </a:rPr>
                <a:t>o</a:t>
              </a:r>
              <a:endParaRPr lang="zh-TW" altLang="en-US" sz="2400" baseline="-25000" dirty="0">
                <a:solidFill>
                  <a:prstClr val="black"/>
                </a:solidFill>
              </a:endParaRPr>
            </a:p>
          </p:txBody>
        </p:sp>
        <p:sp>
          <p:nvSpPr>
            <p:cNvPr id="82" name="文字方塊 81"/>
            <p:cNvSpPr txBox="1"/>
            <p:nvPr/>
          </p:nvSpPr>
          <p:spPr>
            <a:xfrm>
              <a:off x="7597988" y="5038170"/>
              <a:ext cx="642010" cy="461665"/>
            </a:xfrm>
            <a:prstGeom prst="rect">
              <a:avLst/>
            </a:prstGeom>
            <a:noFill/>
          </p:spPr>
          <p:txBody>
            <a:bodyPr wrap="square" rtlCol="0">
              <a:spAutoFit/>
            </a:bodyPr>
            <a:lstStyle/>
            <a:p>
              <a:pPr algn="ctr"/>
              <a:r>
                <a:rPr lang="en-US" altLang="zh-TW" sz="2400" dirty="0">
                  <a:solidFill>
                    <a:prstClr val="black"/>
                  </a:solidFill>
                </a:rPr>
                <a:t>W</a:t>
              </a:r>
              <a:r>
                <a:rPr lang="en-US" altLang="zh-TW" sz="2400" baseline="-25000" dirty="0">
                  <a:solidFill>
                    <a:prstClr val="black"/>
                  </a:solidFill>
                </a:rPr>
                <a:t>i</a:t>
              </a:r>
              <a:endParaRPr lang="zh-TW" altLang="en-US" sz="2400" baseline="-25000" dirty="0">
                <a:solidFill>
                  <a:prstClr val="black"/>
                </a:solidFill>
              </a:endParaRPr>
            </a:p>
          </p:txBody>
        </p:sp>
        <p:sp>
          <p:nvSpPr>
            <p:cNvPr id="83" name="文字方塊 82"/>
            <p:cNvSpPr txBox="1"/>
            <p:nvPr/>
          </p:nvSpPr>
          <p:spPr>
            <a:xfrm>
              <a:off x="7637999" y="3851018"/>
              <a:ext cx="631215" cy="461665"/>
            </a:xfrm>
            <a:prstGeom prst="rect">
              <a:avLst/>
            </a:prstGeom>
            <a:noFill/>
          </p:spPr>
          <p:txBody>
            <a:bodyPr wrap="square" rtlCol="0">
              <a:spAutoFit/>
            </a:bodyPr>
            <a:lstStyle/>
            <a:p>
              <a:pPr algn="ctr"/>
              <a:r>
                <a:rPr lang="en-US" altLang="zh-TW" sz="2400" dirty="0">
                  <a:solidFill>
                    <a:prstClr val="black"/>
                  </a:solidFill>
                </a:rPr>
                <a:t>W</a:t>
              </a:r>
              <a:r>
                <a:rPr lang="en-US" altLang="zh-TW" sz="2400" baseline="-25000" dirty="0">
                  <a:solidFill>
                    <a:prstClr val="black"/>
                  </a:solidFill>
                </a:rPr>
                <a:t>o</a:t>
              </a:r>
              <a:endParaRPr lang="zh-TW" altLang="en-US" sz="2400" baseline="-25000" dirty="0">
                <a:solidFill>
                  <a:prstClr val="black"/>
                </a:solidFill>
              </a:endParaRPr>
            </a:p>
          </p:txBody>
        </p:sp>
      </p:grpSp>
      <p:sp>
        <p:nvSpPr>
          <p:cNvPr id="85" name="矩形 84"/>
          <p:cNvSpPr/>
          <p:nvPr/>
        </p:nvSpPr>
        <p:spPr>
          <a:xfrm>
            <a:off x="3298039" y="4286726"/>
            <a:ext cx="417003" cy="38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6" name="矩形 85"/>
          <p:cNvSpPr/>
          <p:nvPr/>
        </p:nvSpPr>
        <p:spPr>
          <a:xfrm>
            <a:off x="5584308" y="4292256"/>
            <a:ext cx="417003" cy="38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7" name="矩形 86"/>
          <p:cNvSpPr/>
          <p:nvPr/>
        </p:nvSpPr>
        <p:spPr>
          <a:xfrm>
            <a:off x="7858604" y="4292277"/>
            <a:ext cx="417003" cy="38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8" name="矩形 87"/>
          <p:cNvSpPr/>
          <p:nvPr/>
        </p:nvSpPr>
        <p:spPr>
          <a:xfrm>
            <a:off x="3298039" y="5481515"/>
            <a:ext cx="417003" cy="38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9" name="矩形 88"/>
          <p:cNvSpPr/>
          <p:nvPr/>
        </p:nvSpPr>
        <p:spPr>
          <a:xfrm>
            <a:off x="5584308" y="5487045"/>
            <a:ext cx="417003" cy="38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90" name="矩形 89"/>
          <p:cNvSpPr/>
          <p:nvPr/>
        </p:nvSpPr>
        <p:spPr>
          <a:xfrm>
            <a:off x="7858604" y="5487066"/>
            <a:ext cx="417003" cy="38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91" name="矩形 90"/>
          <p:cNvSpPr/>
          <p:nvPr/>
        </p:nvSpPr>
        <p:spPr>
          <a:xfrm>
            <a:off x="1810728" y="4492125"/>
            <a:ext cx="417003" cy="38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92" name="矩形 91"/>
          <p:cNvSpPr/>
          <p:nvPr/>
        </p:nvSpPr>
        <p:spPr>
          <a:xfrm>
            <a:off x="4107123" y="4471659"/>
            <a:ext cx="417003" cy="38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93" name="矩形 92"/>
          <p:cNvSpPr/>
          <p:nvPr/>
        </p:nvSpPr>
        <p:spPr>
          <a:xfrm>
            <a:off x="6291424" y="4486256"/>
            <a:ext cx="417003" cy="38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94" name="矩形 93"/>
          <p:cNvSpPr/>
          <p:nvPr/>
        </p:nvSpPr>
        <p:spPr>
          <a:xfrm>
            <a:off x="382395" y="4454142"/>
            <a:ext cx="1183102" cy="8743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95" name="文字方塊 94"/>
          <p:cNvSpPr txBox="1"/>
          <p:nvPr/>
        </p:nvSpPr>
        <p:spPr>
          <a:xfrm>
            <a:off x="267697" y="5279288"/>
            <a:ext cx="1428333" cy="830997"/>
          </a:xfrm>
          <a:prstGeom prst="rect">
            <a:avLst/>
          </a:prstGeom>
          <a:noFill/>
        </p:spPr>
        <p:txBody>
          <a:bodyPr wrap="square" rtlCol="0">
            <a:spAutoFit/>
          </a:bodyPr>
          <a:lstStyle/>
          <a:p>
            <a:pPr algn="ctr"/>
            <a:r>
              <a:rPr lang="en-US" altLang="zh-TW" sz="2400" dirty="0">
                <a:solidFill>
                  <a:srgbClr val="FF0000"/>
                </a:solidFill>
              </a:rPr>
              <a:t>also trainable</a:t>
            </a:r>
            <a:endParaRPr lang="zh-TW" altLang="en-US" sz="2400" dirty="0">
              <a:solidFill>
                <a:srgbClr val="FF0000"/>
              </a:solidFill>
            </a:endParaRPr>
          </a:p>
        </p:txBody>
      </p:sp>
      <p:sp>
        <p:nvSpPr>
          <p:cNvPr id="3" name="文字方塊 2"/>
          <p:cNvSpPr txBox="1"/>
          <p:nvPr/>
        </p:nvSpPr>
        <p:spPr>
          <a:xfrm>
            <a:off x="8245565" y="3476645"/>
            <a:ext cx="995637" cy="830997"/>
          </a:xfrm>
          <a:prstGeom prst="rect">
            <a:avLst/>
          </a:prstGeom>
          <a:noFill/>
        </p:spPr>
        <p:txBody>
          <a:bodyPr wrap="square" rtlCol="0">
            <a:spAutoFit/>
          </a:bodyPr>
          <a:lstStyle/>
          <a:p>
            <a:r>
              <a:rPr lang="en-US" altLang="zh-TW" sz="2400" dirty="0">
                <a:solidFill>
                  <a:srgbClr val="FF0000"/>
                </a:solidFill>
              </a:rPr>
              <a:t>error</a:t>
            </a:r>
          </a:p>
          <a:p>
            <a:r>
              <a:rPr lang="el-GR" altLang="zh-TW" sz="2400" dirty="0">
                <a:solidFill>
                  <a:srgbClr val="FF0000"/>
                </a:solidFill>
              </a:rPr>
              <a:t>δ</a:t>
            </a:r>
            <a:endParaRPr lang="zh-TW" altLang="en-US" sz="2400" dirty="0">
              <a:solidFill>
                <a:srgbClr val="FF0000"/>
              </a:solidFill>
            </a:endParaRPr>
          </a:p>
        </p:txBody>
      </p:sp>
      <p:cxnSp>
        <p:nvCxnSpPr>
          <p:cNvPr id="9" name="直線單箭頭接點 8"/>
          <p:cNvCxnSpPr/>
          <p:nvPr/>
        </p:nvCxnSpPr>
        <p:spPr>
          <a:xfrm>
            <a:off x="7398163" y="4240249"/>
            <a:ext cx="0" cy="3303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單箭頭接點 96"/>
          <p:cNvCxnSpPr/>
          <p:nvPr/>
        </p:nvCxnSpPr>
        <p:spPr>
          <a:xfrm>
            <a:off x="7398163" y="5351481"/>
            <a:ext cx="0" cy="3303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97"/>
          <p:cNvCxnSpPr/>
          <p:nvPr/>
        </p:nvCxnSpPr>
        <p:spPr>
          <a:xfrm rot="5400000" flipH="1">
            <a:off x="6951863" y="4582989"/>
            <a:ext cx="0" cy="3303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單箭頭接點 98"/>
          <p:cNvCxnSpPr/>
          <p:nvPr/>
        </p:nvCxnSpPr>
        <p:spPr>
          <a:xfrm>
            <a:off x="5135604" y="5362440"/>
            <a:ext cx="0" cy="3303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單箭頭接點 99"/>
          <p:cNvCxnSpPr/>
          <p:nvPr/>
        </p:nvCxnSpPr>
        <p:spPr>
          <a:xfrm rot="5400000" flipH="1">
            <a:off x="4689304" y="4593948"/>
            <a:ext cx="0" cy="3303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線單箭頭接點 100"/>
          <p:cNvCxnSpPr/>
          <p:nvPr/>
        </p:nvCxnSpPr>
        <p:spPr>
          <a:xfrm>
            <a:off x="2890057" y="5411244"/>
            <a:ext cx="0" cy="3303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單箭頭接點 101"/>
          <p:cNvCxnSpPr/>
          <p:nvPr/>
        </p:nvCxnSpPr>
        <p:spPr>
          <a:xfrm rot="5400000" flipH="1">
            <a:off x="2443757" y="4642752"/>
            <a:ext cx="0" cy="3303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3" name="文字方塊 102"/>
          <p:cNvSpPr txBox="1"/>
          <p:nvPr/>
        </p:nvSpPr>
        <p:spPr>
          <a:xfrm>
            <a:off x="62250" y="2706815"/>
            <a:ext cx="3378142" cy="830997"/>
          </a:xfrm>
          <a:prstGeom prst="rect">
            <a:avLst/>
          </a:prstGeom>
          <a:noFill/>
        </p:spPr>
        <p:txBody>
          <a:bodyPr wrap="square" rtlCol="0">
            <a:spAutoFit/>
          </a:bodyPr>
          <a:lstStyle/>
          <a:p>
            <a:r>
              <a:rPr lang="en-US" altLang="zh-TW" sz="2400" b="1" i="1" u="sng" dirty="0">
                <a:solidFill>
                  <a:srgbClr val="0000FF"/>
                </a:solidFill>
              </a:rPr>
              <a:t>Backpropagation Through Time (BPTT)</a:t>
            </a:r>
            <a:endParaRPr lang="zh-TW" altLang="en-US" sz="2400" b="1" i="1" u="sng" dirty="0">
              <a:solidFill>
                <a:srgbClr val="0000FF"/>
              </a:solidFill>
            </a:endParaRPr>
          </a:p>
        </p:txBody>
      </p:sp>
      <p:grpSp>
        <p:nvGrpSpPr>
          <p:cNvPr id="96" name="Group 95"/>
          <p:cNvGrpSpPr/>
          <p:nvPr/>
        </p:nvGrpSpPr>
        <p:grpSpPr>
          <a:xfrm>
            <a:off x="8655314" y="6263629"/>
            <a:ext cx="417249" cy="575481"/>
            <a:chOff x="7517647" y="4843947"/>
            <a:chExt cx="1485900" cy="1908068"/>
          </a:xfrm>
        </p:grpSpPr>
        <p:pic>
          <p:nvPicPr>
            <p:cNvPr id="104" name="Picture 2">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2276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91"/>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85"/>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88"/>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92"/>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86"/>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89"/>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93"/>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9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87"/>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95"/>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9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9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9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9"/>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0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animBg="1"/>
      <p:bldP spid="44" grpId="0" animBg="1"/>
      <p:bldP spid="45" grpId="0"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p:bldP spid="95" grpId="1"/>
      <p:bldP spid="3" grpId="0"/>
      <p:bldP spid="10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036023" y="5071085"/>
            <a:ext cx="1800000" cy="27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grpSp>
        <p:nvGrpSpPr>
          <p:cNvPr id="3" name="群組 2"/>
          <p:cNvGrpSpPr/>
          <p:nvPr/>
        </p:nvGrpSpPr>
        <p:grpSpPr>
          <a:xfrm>
            <a:off x="6751114" y="674759"/>
            <a:ext cx="907572" cy="1403611"/>
            <a:chOff x="7552230" y="194153"/>
            <a:chExt cx="907572" cy="1403611"/>
          </a:xfrm>
        </p:grpSpPr>
        <p:sp>
          <p:nvSpPr>
            <p:cNvPr id="6" name="文字方塊 5"/>
            <p:cNvSpPr txBox="1"/>
            <p:nvPr/>
          </p:nvSpPr>
          <p:spPr>
            <a:xfrm>
              <a:off x="7552230" y="1136099"/>
              <a:ext cx="907572" cy="461665"/>
            </a:xfrm>
            <a:prstGeom prst="rect">
              <a:avLst/>
            </a:prstGeom>
            <a:noFill/>
          </p:spPr>
          <p:txBody>
            <a:bodyPr wrap="square" rtlCol="0">
              <a:spAutoFit/>
            </a:bodyPr>
            <a:lstStyle/>
            <a:p>
              <a:pPr algn="ctr"/>
              <a:r>
                <a:rPr lang="en-US" altLang="zh-TW" sz="2400" dirty="0">
                  <a:solidFill>
                    <a:prstClr val="black"/>
                  </a:solidFill>
                </a:rPr>
                <a:t>y</a:t>
              </a:r>
              <a:r>
                <a:rPr lang="en-US" altLang="zh-TW" sz="2400" baseline="30000" dirty="0">
                  <a:solidFill>
                    <a:prstClr val="black"/>
                  </a:solidFill>
                </a:rPr>
                <a:t>3</a:t>
              </a:r>
              <a:endParaRPr lang="zh-TW" altLang="en-US" sz="2400" baseline="30000" dirty="0">
                <a:solidFill>
                  <a:prstClr val="black"/>
                </a:solidFill>
              </a:endParaRPr>
            </a:p>
          </p:txBody>
        </p:sp>
        <mc:AlternateContent xmlns:mc="http://schemas.openxmlformats.org/markup-compatibility/2006" xmlns:a14="http://schemas.microsoft.com/office/drawing/2010/main">
          <mc:Choice Requires="a14">
            <p:sp>
              <p:nvSpPr>
                <p:cNvPr id="7" name="矩形 6"/>
                <p:cNvSpPr/>
                <p:nvPr/>
              </p:nvSpPr>
              <p:spPr>
                <a:xfrm>
                  <a:off x="7694189" y="194153"/>
                  <a:ext cx="5827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acc>
                              <m:accPr>
                                <m:chr m:val="̂"/>
                                <m:ctrlPr>
                                  <a:rPr lang="en-US" altLang="zh-TW" sz="2400" i="1" smtClean="0">
                                    <a:solidFill>
                                      <a:prstClr val="black"/>
                                    </a:solidFill>
                                    <a:latin typeface="Cambria Math" panose="02040503050406030204" pitchFamily="18" charset="0"/>
                                  </a:rPr>
                                </m:ctrlPr>
                              </m:accPr>
                              <m:e>
                                <m:r>
                                  <a:rPr lang="en-US" altLang="zh-TW" sz="2400" i="1" smtClean="0">
                                    <a:solidFill>
                                      <a:prstClr val="black"/>
                                    </a:solidFill>
                                    <a:latin typeface="Cambria Math" panose="02040503050406030204" pitchFamily="18" charset="0"/>
                                  </a:rPr>
                                  <m:t>𝑦</m:t>
                                </m:r>
                              </m:e>
                            </m:acc>
                          </m:e>
                          <m:sup>
                            <m:r>
                              <a:rPr lang="en-US" altLang="zh-TW" sz="2400" i="1" smtClean="0">
                                <a:solidFill>
                                  <a:prstClr val="black"/>
                                </a:solidFill>
                                <a:latin typeface="Cambria Math" panose="02040503050406030204" pitchFamily="18" charset="0"/>
                              </a:rPr>
                              <m:t>3</m:t>
                            </m:r>
                          </m:sup>
                        </m:sSup>
                      </m:oMath>
                    </m:oMathPara>
                  </a14:m>
                  <a:endParaRPr lang="zh-TW" altLang="en-US" sz="2400" dirty="0">
                    <a:solidFill>
                      <a:prstClr val="black"/>
                    </a:solidFill>
                  </a:endParaRPr>
                </a:p>
              </p:txBody>
            </p:sp>
          </mc:Choice>
          <mc:Fallback xmlns="">
            <p:sp>
              <p:nvSpPr>
                <p:cNvPr id="7" name="矩形 6"/>
                <p:cNvSpPr>
                  <a:spLocks noRot="1" noChangeAspect="1" noMove="1" noResize="1" noEditPoints="1" noAdjustHandles="1" noChangeArrowheads="1" noChangeShapeType="1" noTextEdit="1"/>
                </p:cNvSpPr>
                <p:nvPr/>
              </p:nvSpPr>
              <p:spPr>
                <a:xfrm>
                  <a:off x="7694189" y="194153"/>
                  <a:ext cx="582724" cy="461665"/>
                </a:xfrm>
                <a:prstGeom prst="rect">
                  <a:avLst/>
                </a:prstGeom>
                <a:blipFill rotWithShape="0">
                  <a:blip r:embed="rId3"/>
                  <a:stretch>
                    <a:fillRect t="-3947" r="-16667" b="-9211"/>
                  </a:stretch>
                </a:blipFill>
              </p:spPr>
              <p:txBody>
                <a:bodyPr/>
                <a:lstStyle/>
                <a:p>
                  <a:r>
                    <a:rPr lang="zh-TW" altLang="en-US">
                      <a:noFill/>
                    </a:rPr>
                    <a:t> </a:t>
                  </a:r>
                </a:p>
              </p:txBody>
            </p:sp>
          </mc:Fallback>
        </mc:AlternateContent>
        <p:sp>
          <p:nvSpPr>
            <p:cNvPr id="8" name="上-下雙向箭號 7"/>
            <p:cNvSpPr/>
            <p:nvPr/>
          </p:nvSpPr>
          <p:spPr>
            <a:xfrm>
              <a:off x="7798718" y="657744"/>
              <a:ext cx="277545" cy="557090"/>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prstClr val="white"/>
                </a:solidFill>
              </a:endParaRPr>
            </a:p>
          </p:txBody>
        </p:sp>
      </p:grpSp>
      <p:sp>
        <p:nvSpPr>
          <p:cNvPr id="10" name="矩形 9"/>
          <p:cNvSpPr/>
          <p:nvPr/>
        </p:nvSpPr>
        <p:spPr>
          <a:xfrm>
            <a:off x="7082267" y="4028801"/>
            <a:ext cx="1800000" cy="27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sp>
        <p:nvSpPr>
          <p:cNvPr id="11" name="矩形 10"/>
          <p:cNvSpPr/>
          <p:nvPr/>
        </p:nvSpPr>
        <p:spPr>
          <a:xfrm>
            <a:off x="5177738" y="4021750"/>
            <a:ext cx="1800000" cy="270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13" name="文字方塊 12"/>
          <p:cNvSpPr txBox="1"/>
          <p:nvPr/>
        </p:nvSpPr>
        <p:spPr>
          <a:xfrm>
            <a:off x="6483825" y="5284610"/>
            <a:ext cx="1086869" cy="461665"/>
          </a:xfrm>
          <a:prstGeom prst="rect">
            <a:avLst/>
          </a:prstGeom>
          <a:noFill/>
        </p:spPr>
        <p:txBody>
          <a:bodyPr wrap="square" rtlCol="0">
            <a:spAutoFit/>
          </a:bodyPr>
          <a:lstStyle/>
          <a:p>
            <a:pPr algn="ctr"/>
            <a:r>
              <a:rPr lang="en-US" altLang="zh-TW" sz="2400" dirty="0">
                <a:solidFill>
                  <a:prstClr val="black"/>
                </a:solidFill>
              </a:rPr>
              <a:t>x</a:t>
            </a:r>
            <a:r>
              <a:rPr lang="en-US" altLang="zh-TW" sz="2400" baseline="30000" dirty="0">
                <a:solidFill>
                  <a:prstClr val="black"/>
                </a:solidFill>
              </a:rPr>
              <a:t>2</a:t>
            </a:r>
            <a:endParaRPr lang="zh-TW" altLang="en-US" sz="2400" baseline="30000" dirty="0">
              <a:solidFill>
                <a:prstClr val="black"/>
              </a:solidFill>
            </a:endParaRPr>
          </a:p>
        </p:txBody>
      </p:sp>
      <p:sp>
        <p:nvSpPr>
          <p:cNvPr id="18" name="矩形 17"/>
          <p:cNvSpPr/>
          <p:nvPr/>
        </p:nvSpPr>
        <p:spPr>
          <a:xfrm>
            <a:off x="5031056" y="6097270"/>
            <a:ext cx="1800000" cy="27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sp>
        <p:nvSpPr>
          <p:cNvPr id="19" name="矩形 18"/>
          <p:cNvSpPr/>
          <p:nvPr/>
        </p:nvSpPr>
        <p:spPr>
          <a:xfrm>
            <a:off x="4131056" y="5047935"/>
            <a:ext cx="1800000" cy="270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20" name="矩形 19"/>
          <p:cNvSpPr/>
          <p:nvPr/>
        </p:nvSpPr>
        <p:spPr>
          <a:xfrm>
            <a:off x="3159031" y="6103860"/>
            <a:ext cx="1800000" cy="2700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solidFill>
                <a:prstClr val="white"/>
              </a:solidFill>
            </a:endParaRPr>
          </a:p>
        </p:txBody>
      </p:sp>
      <p:sp>
        <p:nvSpPr>
          <p:cNvPr id="22" name="文字方塊 21"/>
          <p:cNvSpPr txBox="1"/>
          <p:nvPr/>
        </p:nvSpPr>
        <p:spPr>
          <a:xfrm>
            <a:off x="5344186" y="6294179"/>
            <a:ext cx="1173739" cy="461665"/>
          </a:xfrm>
          <a:prstGeom prst="rect">
            <a:avLst/>
          </a:prstGeom>
          <a:noFill/>
        </p:spPr>
        <p:txBody>
          <a:bodyPr wrap="square" rtlCol="0">
            <a:spAutoFit/>
          </a:bodyPr>
          <a:lstStyle/>
          <a:p>
            <a:pPr algn="ctr"/>
            <a:r>
              <a:rPr lang="en-US" altLang="zh-TW" sz="2400" dirty="0">
                <a:solidFill>
                  <a:prstClr val="black"/>
                </a:solidFill>
              </a:rPr>
              <a:t>x</a:t>
            </a:r>
            <a:r>
              <a:rPr lang="en-US" altLang="zh-TW" sz="2400" baseline="30000" dirty="0">
                <a:solidFill>
                  <a:prstClr val="black"/>
                </a:solidFill>
              </a:rPr>
              <a:t>1</a:t>
            </a:r>
            <a:endParaRPr lang="zh-TW" altLang="en-US" sz="2400" baseline="30000" dirty="0">
              <a:solidFill>
                <a:prstClr val="black"/>
              </a:solidFill>
            </a:endParaRPr>
          </a:p>
        </p:txBody>
      </p:sp>
      <p:sp>
        <p:nvSpPr>
          <p:cNvPr id="24" name="向右箭號 23"/>
          <p:cNvSpPr/>
          <p:nvPr/>
        </p:nvSpPr>
        <p:spPr>
          <a:xfrm rot="18987241">
            <a:off x="5108604" y="4416137"/>
            <a:ext cx="652570" cy="468290"/>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sp>
        <p:nvSpPr>
          <p:cNvPr id="25" name="向右箭號 24"/>
          <p:cNvSpPr/>
          <p:nvPr/>
        </p:nvSpPr>
        <p:spPr>
          <a:xfrm rot="18987241">
            <a:off x="4097615" y="5468623"/>
            <a:ext cx="652570" cy="468290"/>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sp>
        <p:nvSpPr>
          <p:cNvPr id="26" name="矩形 25"/>
          <p:cNvSpPr/>
          <p:nvPr/>
        </p:nvSpPr>
        <p:spPr>
          <a:xfrm>
            <a:off x="6237896" y="3080247"/>
            <a:ext cx="1800000" cy="270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27" name="矩形 26"/>
          <p:cNvSpPr/>
          <p:nvPr/>
        </p:nvSpPr>
        <p:spPr>
          <a:xfrm>
            <a:off x="6249064" y="2115815"/>
            <a:ext cx="1800000" cy="27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white"/>
              </a:solidFill>
            </a:endParaRPr>
          </a:p>
        </p:txBody>
      </p:sp>
      <p:sp>
        <p:nvSpPr>
          <p:cNvPr id="31" name="向上箭號 30"/>
          <p:cNvSpPr/>
          <p:nvPr/>
        </p:nvSpPr>
        <p:spPr>
          <a:xfrm>
            <a:off x="6936023" y="2486347"/>
            <a:ext cx="439406" cy="537205"/>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prstClr val="white"/>
              </a:solidFill>
            </a:endParaRPr>
          </a:p>
        </p:txBody>
      </p:sp>
      <p:sp>
        <p:nvSpPr>
          <p:cNvPr id="35" name="文字方塊 34"/>
          <p:cNvSpPr txBox="1"/>
          <p:nvPr/>
        </p:nvSpPr>
        <p:spPr>
          <a:xfrm>
            <a:off x="559112" y="4115694"/>
            <a:ext cx="3260552" cy="461665"/>
          </a:xfrm>
          <a:prstGeom prst="rect">
            <a:avLst/>
          </a:prstGeom>
          <a:noFill/>
        </p:spPr>
        <p:txBody>
          <a:bodyPr wrap="square" rtlCol="0">
            <a:spAutoFit/>
          </a:bodyPr>
          <a:lstStyle/>
          <a:p>
            <a:r>
              <a:rPr lang="en-US" altLang="zh-TW" sz="2400" dirty="0">
                <a:solidFill>
                  <a:prstClr val="black"/>
                </a:solidFill>
              </a:rPr>
              <a:t>A deep neural network</a:t>
            </a:r>
            <a:endParaRPr lang="zh-TW" altLang="en-US" sz="2400" dirty="0">
              <a:solidFill>
                <a:prstClr val="black"/>
              </a:solidFill>
            </a:endParaRPr>
          </a:p>
        </p:txBody>
      </p:sp>
      <p:sp>
        <p:nvSpPr>
          <p:cNvPr id="36" name="文字方塊 35"/>
          <p:cNvSpPr txBox="1"/>
          <p:nvPr/>
        </p:nvSpPr>
        <p:spPr>
          <a:xfrm>
            <a:off x="3191883" y="2953637"/>
            <a:ext cx="1502533" cy="523220"/>
          </a:xfrm>
          <a:prstGeom prst="rect">
            <a:avLst/>
          </a:prstGeom>
          <a:noFill/>
        </p:spPr>
        <p:txBody>
          <a:bodyPr wrap="square" rtlCol="0">
            <a:spAutoFit/>
          </a:bodyPr>
          <a:lstStyle/>
          <a:p>
            <a:pPr algn="ctr"/>
            <a:r>
              <a:rPr lang="en-US" altLang="zh-TW" sz="2800" b="1" i="1" u="sng" dirty="0">
                <a:solidFill>
                  <a:srgbClr val="0000FF"/>
                </a:solidFill>
              </a:rPr>
              <a:t>UNFOLD</a:t>
            </a:r>
            <a:endParaRPr lang="zh-TW" altLang="en-US" sz="2800" b="1" i="1" u="sng" dirty="0">
              <a:solidFill>
                <a:srgbClr val="0000FF"/>
              </a:solidFill>
            </a:endParaRPr>
          </a:p>
        </p:txBody>
      </p:sp>
      <p:pic>
        <p:nvPicPr>
          <p:cNvPr id="2" name="圖片 1"/>
          <p:cNvPicPr>
            <a:picLocks noChangeAspect="1"/>
          </p:cNvPicPr>
          <p:nvPr/>
        </p:nvPicPr>
        <p:blipFill>
          <a:blip r:embed="rId4"/>
          <a:stretch>
            <a:fillRect/>
          </a:stretch>
        </p:blipFill>
        <p:spPr>
          <a:xfrm>
            <a:off x="356815" y="258930"/>
            <a:ext cx="4225731" cy="2091523"/>
          </a:xfrm>
          <a:prstGeom prst="rect">
            <a:avLst/>
          </a:prstGeom>
        </p:spPr>
      </p:pic>
      <p:sp>
        <p:nvSpPr>
          <p:cNvPr id="38" name="向右箭號 37"/>
          <p:cNvSpPr/>
          <p:nvPr/>
        </p:nvSpPr>
        <p:spPr>
          <a:xfrm rot="18987241">
            <a:off x="6164380" y="3416183"/>
            <a:ext cx="652570" cy="468290"/>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sp>
        <p:nvSpPr>
          <p:cNvPr id="41" name="向右箭號 40"/>
          <p:cNvSpPr/>
          <p:nvPr/>
        </p:nvSpPr>
        <p:spPr>
          <a:xfrm rot="13587241">
            <a:off x="5262753" y="5529427"/>
            <a:ext cx="652570" cy="46829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solidFill>
                <a:prstClr val="white"/>
              </a:solidFill>
            </a:endParaRPr>
          </a:p>
        </p:txBody>
      </p:sp>
      <p:sp>
        <p:nvSpPr>
          <p:cNvPr id="42" name="向右箭號 41"/>
          <p:cNvSpPr/>
          <p:nvPr/>
        </p:nvSpPr>
        <p:spPr>
          <a:xfrm rot="13587241">
            <a:off x="6279160" y="4441254"/>
            <a:ext cx="652570" cy="46829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solidFill>
                <a:prstClr val="white"/>
              </a:solidFill>
            </a:endParaRPr>
          </a:p>
        </p:txBody>
      </p:sp>
      <p:sp>
        <p:nvSpPr>
          <p:cNvPr id="43" name="向右箭號 42"/>
          <p:cNvSpPr/>
          <p:nvPr/>
        </p:nvSpPr>
        <p:spPr>
          <a:xfrm rot="13587241">
            <a:off x="7434654" y="3451854"/>
            <a:ext cx="652570" cy="46829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solidFill>
                <a:prstClr val="white"/>
              </a:solidFill>
            </a:endParaRPr>
          </a:p>
        </p:txBody>
      </p:sp>
      <p:sp>
        <p:nvSpPr>
          <p:cNvPr id="5" name="文字方塊 4"/>
          <p:cNvSpPr txBox="1"/>
          <p:nvPr/>
        </p:nvSpPr>
        <p:spPr>
          <a:xfrm>
            <a:off x="7536282" y="4291750"/>
            <a:ext cx="1108004" cy="461665"/>
          </a:xfrm>
          <a:prstGeom prst="rect">
            <a:avLst/>
          </a:prstGeom>
          <a:noFill/>
        </p:spPr>
        <p:txBody>
          <a:bodyPr wrap="square" rtlCol="0">
            <a:spAutoFit/>
          </a:bodyPr>
          <a:lstStyle/>
          <a:p>
            <a:pPr algn="ctr"/>
            <a:r>
              <a:rPr lang="en-US" altLang="zh-TW" sz="2400" dirty="0">
                <a:solidFill>
                  <a:prstClr val="black"/>
                </a:solidFill>
              </a:rPr>
              <a:t>x</a:t>
            </a:r>
            <a:r>
              <a:rPr lang="en-US" altLang="zh-TW" sz="2400" baseline="30000" dirty="0">
                <a:solidFill>
                  <a:prstClr val="black"/>
                </a:solidFill>
              </a:rPr>
              <a:t>3</a:t>
            </a:r>
            <a:endParaRPr lang="zh-TW" altLang="en-US" sz="2400" baseline="30000" dirty="0">
              <a:solidFill>
                <a:prstClr val="black"/>
              </a:solidFill>
            </a:endParaRPr>
          </a:p>
        </p:txBody>
      </p:sp>
      <p:sp>
        <p:nvSpPr>
          <p:cNvPr id="12" name="右彎箭號 11"/>
          <p:cNvSpPr/>
          <p:nvPr/>
        </p:nvSpPr>
        <p:spPr>
          <a:xfrm flipV="1">
            <a:off x="2789903" y="2404871"/>
            <a:ext cx="2387835" cy="1535403"/>
          </a:xfrm>
          <a:prstGeom prst="bentArrow">
            <a:avLst>
              <a:gd name="adj1" fmla="val 15845"/>
              <a:gd name="adj2" fmla="val 15845"/>
              <a:gd name="adj3" fmla="val 25000"/>
              <a:gd name="adj4" fmla="val 4375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prstClr val="black"/>
              </a:solidFill>
            </a:endParaRPr>
          </a:p>
        </p:txBody>
      </p:sp>
      <p:sp>
        <p:nvSpPr>
          <p:cNvPr id="46" name="文字方塊 45"/>
          <p:cNvSpPr txBox="1"/>
          <p:nvPr/>
        </p:nvSpPr>
        <p:spPr>
          <a:xfrm>
            <a:off x="3822980" y="6287483"/>
            <a:ext cx="642010" cy="461665"/>
          </a:xfrm>
          <a:prstGeom prst="rect">
            <a:avLst/>
          </a:prstGeom>
          <a:noFill/>
        </p:spPr>
        <p:txBody>
          <a:bodyPr wrap="square" rtlCol="0">
            <a:spAutoFit/>
          </a:bodyPr>
          <a:lstStyle/>
          <a:p>
            <a:pPr algn="ctr"/>
            <a:r>
              <a:rPr lang="en-US" altLang="zh-TW" sz="2400" dirty="0" err="1">
                <a:solidFill>
                  <a:prstClr val="black"/>
                </a:solidFill>
              </a:rPr>
              <a:t>init</a:t>
            </a:r>
            <a:endParaRPr lang="zh-TW" altLang="en-US" sz="2400" baseline="-25000" dirty="0">
              <a:solidFill>
                <a:prstClr val="black"/>
              </a:solidFill>
            </a:endParaRPr>
          </a:p>
        </p:txBody>
      </p:sp>
      <p:sp>
        <p:nvSpPr>
          <p:cNvPr id="47" name="文字方塊 46"/>
          <p:cNvSpPr txBox="1"/>
          <p:nvPr/>
        </p:nvSpPr>
        <p:spPr>
          <a:xfrm>
            <a:off x="900374" y="5013575"/>
            <a:ext cx="1631996" cy="461665"/>
          </a:xfrm>
          <a:prstGeom prst="rect">
            <a:avLst/>
          </a:prstGeom>
          <a:noFill/>
        </p:spPr>
        <p:txBody>
          <a:bodyPr wrap="square" rtlCol="0">
            <a:spAutoFit/>
          </a:bodyPr>
          <a:lstStyle/>
          <a:p>
            <a:r>
              <a:rPr lang="en-US" altLang="zh-TW" sz="2400" dirty="0">
                <a:solidFill>
                  <a:prstClr val="black"/>
                </a:solidFill>
              </a:rPr>
              <a:t>output: y</a:t>
            </a:r>
            <a:r>
              <a:rPr lang="en-US" altLang="zh-TW" sz="2400" baseline="30000" dirty="0">
                <a:solidFill>
                  <a:prstClr val="black"/>
                </a:solidFill>
              </a:rPr>
              <a:t>3</a:t>
            </a:r>
            <a:r>
              <a:rPr lang="en-US" altLang="zh-TW" sz="2400" dirty="0">
                <a:solidFill>
                  <a:prstClr val="black"/>
                </a:solidFill>
              </a:rPr>
              <a:t> </a:t>
            </a:r>
            <a:endParaRPr lang="zh-TW" altLang="en-US" sz="2400" dirty="0">
              <a:solidFill>
                <a:prstClr val="black"/>
              </a:solidFill>
            </a:endParaRPr>
          </a:p>
        </p:txBody>
      </p:sp>
      <p:sp>
        <p:nvSpPr>
          <p:cNvPr id="48" name="文字方塊 47"/>
          <p:cNvSpPr txBox="1"/>
          <p:nvPr/>
        </p:nvSpPr>
        <p:spPr>
          <a:xfrm>
            <a:off x="881632" y="4574673"/>
            <a:ext cx="2938032" cy="461665"/>
          </a:xfrm>
          <a:prstGeom prst="rect">
            <a:avLst/>
          </a:prstGeom>
          <a:noFill/>
        </p:spPr>
        <p:txBody>
          <a:bodyPr wrap="square" rtlCol="0">
            <a:spAutoFit/>
          </a:bodyPr>
          <a:lstStyle/>
          <a:p>
            <a:r>
              <a:rPr lang="en-US" altLang="zh-TW" sz="2400" dirty="0">
                <a:solidFill>
                  <a:prstClr val="black"/>
                </a:solidFill>
              </a:rPr>
              <a:t>Input: </a:t>
            </a:r>
            <a:r>
              <a:rPr lang="en-US" altLang="zh-TW" sz="2400" dirty="0" err="1">
                <a:solidFill>
                  <a:prstClr val="black"/>
                </a:solidFill>
              </a:rPr>
              <a:t>init</a:t>
            </a:r>
            <a:r>
              <a:rPr lang="en-US" altLang="zh-TW" sz="2400" dirty="0">
                <a:solidFill>
                  <a:prstClr val="black"/>
                </a:solidFill>
              </a:rPr>
              <a:t>, x1, x2, x3</a:t>
            </a:r>
            <a:endParaRPr lang="zh-TW" altLang="en-US" sz="2400" dirty="0">
              <a:solidFill>
                <a:prstClr val="black"/>
              </a:solidFill>
            </a:endParaRPr>
          </a:p>
        </p:txBody>
      </p:sp>
      <mc:AlternateContent xmlns:mc="http://schemas.openxmlformats.org/markup-compatibility/2006" xmlns:a14="http://schemas.microsoft.com/office/drawing/2010/main">
        <mc:Choice Requires="a14">
          <p:sp>
            <p:nvSpPr>
              <p:cNvPr id="49" name="文字方塊 48"/>
              <p:cNvSpPr txBox="1"/>
              <p:nvPr/>
            </p:nvSpPr>
            <p:spPr>
              <a:xfrm>
                <a:off x="900374" y="5495317"/>
                <a:ext cx="1986500" cy="461665"/>
              </a:xfrm>
              <a:prstGeom prst="rect">
                <a:avLst/>
              </a:prstGeom>
              <a:noFill/>
            </p:spPr>
            <p:txBody>
              <a:bodyPr wrap="square" rtlCol="0">
                <a:spAutoFit/>
              </a:bodyPr>
              <a:lstStyle/>
              <a:p>
                <a:r>
                  <a:rPr lang="en-US" altLang="zh-TW" sz="2400" dirty="0">
                    <a:solidFill>
                      <a:prstClr val="black"/>
                    </a:solidFill>
                  </a:rPr>
                  <a:t>target: </a:t>
                </a:r>
                <a14:m>
                  <m:oMath xmlns:m="http://schemas.openxmlformats.org/officeDocument/2006/math">
                    <m:sSup>
                      <m:sSupPr>
                        <m:ctrlPr>
                          <a:rPr lang="en-US" altLang="zh-TW" sz="2400" i="1">
                            <a:solidFill>
                              <a:prstClr val="black"/>
                            </a:solidFill>
                            <a:latin typeface="Cambria Math" panose="02040503050406030204" pitchFamily="18" charset="0"/>
                          </a:rPr>
                        </m:ctrlPr>
                      </m:sSupPr>
                      <m:e>
                        <m:acc>
                          <m:accPr>
                            <m:chr m:val="̂"/>
                            <m:ctrlPr>
                              <a:rPr lang="en-US" altLang="zh-TW" sz="2400" i="1">
                                <a:solidFill>
                                  <a:prstClr val="black"/>
                                </a:solidFill>
                                <a:latin typeface="Cambria Math" panose="02040503050406030204" pitchFamily="18" charset="0"/>
                              </a:rPr>
                            </m:ctrlPr>
                          </m:accPr>
                          <m:e>
                            <m:r>
                              <a:rPr lang="en-US" altLang="zh-TW" sz="2400" i="1">
                                <a:solidFill>
                                  <a:prstClr val="black"/>
                                </a:solidFill>
                                <a:latin typeface="Cambria Math" panose="02040503050406030204" pitchFamily="18" charset="0"/>
                              </a:rPr>
                              <m:t>𝑦</m:t>
                            </m:r>
                          </m:e>
                        </m:acc>
                      </m:e>
                      <m:sup>
                        <m:r>
                          <a:rPr lang="en-US" altLang="zh-TW" sz="2400" i="1">
                            <a:solidFill>
                              <a:prstClr val="black"/>
                            </a:solidFill>
                            <a:latin typeface="Cambria Math" panose="02040503050406030204" pitchFamily="18" charset="0"/>
                          </a:rPr>
                          <m:t>3</m:t>
                        </m:r>
                      </m:sup>
                    </m:sSup>
                  </m:oMath>
                </a14:m>
                <a:endParaRPr lang="zh-TW" altLang="en-US" sz="2400" dirty="0">
                  <a:solidFill>
                    <a:prstClr val="black"/>
                  </a:solidFill>
                </a:endParaRPr>
              </a:p>
            </p:txBody>
          </p:sp>
        </mc:Choice>
        <mc:Fallback xmlns="">
          <p:sp>
            <p:nvSpPr>
              <p:cNvPr id="49" name="文字方塊 48"/>
              <p:cNvSpPr txBox="1">
                <a:spLocks noRot="1" noChangeAspect="1" noMove="1" noResize="1" noEditPoints="1" noAdjustHandles="1" noChangeArrowheads="1" noChangeShapeType="1" noTextEdit="1"/>
              </p:cNvSpPr>
              <p:nvPr/>
            </p:nvSpPr>
            <p:spPr>
              <a:xfrm>
                <a:off x="900374" y="5495317"/>
                <a:ext cx="1986500" cy="461665"/>
              </a:xfrm>
              <a:prstGeom prst="rect">
                <a:avLst/>
              </a:prstGeom>
              <a:blipFill rotWithShape="0">
                <a:blip r:embed="rId5"/>
                <a:stretch>
                  <a:fillRect l="-4908" t="-10526" b="-28947"/>
                </a:stretch>
              </a:blipFill>
            </p:spPr>
            <p:txBody>
              <a:bodyPr/>
              <a:lstStyle/>
              <a:p>
                <a:r>
                  <a:rPr lang="zh-TW" altLang="en-US">
                    <a:noFill/>
                  </a:rPr>
                  <a:t> </a:t>
                </a:r>
              </a:p>
            </p:txBody>
          </p:sp>
        </mc:Fallback>
      </mc:AlternateContent>
      <p:grpSp>
        <p:nvGrpSpPr>
          <p:cNvPr id="32" name="Group 31"/>
          <p:cNvGrpSpPr/>
          <p:nvPr/>
        </p:nvGrpSpPr>
        <p:grpSpPr>
          <a:xfrm>
            <a:off x="8655314" y="6263629"/>
            <a:ext cx="417249" cy="575481"/>
            <a:chOff x="7517647" y="4843947"/>
            <a:chExt cx="1485900" cy="1908068"/>
          </a:xfrm>
        </p:grpSpPr>
        <p:pic>
          <p:nvPicPr>
            <p:cNvPr id="33" name="Picture 2">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15005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7" grpId="0"/>
      <p:bldP spid="48" grpId="0"/>
      <p:bldP spid="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036023" y="5071085"/>
            <a:ext cx="1800000" cy="27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grpSp>
        <p:nvGrpSpPr>
          <p:cNvPr id="3" name="群組 2"/>
          <p:cNvGrpSpPr/>
          <p:nvPr/>
        </p:nvGrpSpPr>
        <p:grpSpPr>
          <a:xfrm>
            <a:off x="6751114" y="674759"/>
            <a:ext cx="907572" cy="1403611"/>
            <a:chOff x="7552230" y="194153"/>
            <a:chExt cx="907572" cy="1403611"/>
          </a:xfrm>
        </p:grpSpPr>
        <p:sp>
          <p:nvSpPr>
            <p:cNvPr id="6" name="文字方塊 5"/>
            <p:cNvSpPr txBox="1"/>
            <p:nvPr/>
          </p:nvSpPr>
          <p:spPr>
            <a:xfrm>
              <a:off x="7552230" y="1136099"/>
              <a:ext cx="907572" cy="461665"/>
            </a:xfrm>
            <a:prstGeom prst="rect">
              <a:avLst/>
            </a:prstGeom>
            <a:noFill/>
          </p:spPr>
          <p:txBody>
            <a:bodyPr wrap="square" rtlCol="0">
              <a:spAutoFit/>
            </a:bodyPr>
            <a:lstStyle/>
            <a:p>
              <a:pPr algn="ctr"/>
              <a:r>
                <a:rPr lang="en-US" altLang="zh-TW" sz="2400" dirty="0">
                  <a:solidFill>
                    <a:prstClr val="black"/>
                  </a:solidFill>
                </a:rPr>
                <a:t>y</a:t>
              </a:r>
              <a:r>
                <a:rPr lang="en-US" altLang="zh-TW" sz="2400" baseline="30000" dirty="0">
                  <a:solidFill>
                    <a:prstClr val="black"/>
                  </a:solidFill>
                </a:rPr>
                <a:t>3</a:t>
              </a:r>
              <a:endParaRPr lang="zh-TW" altLang="en-US" sz="2400" baseline="30000" dirty="0">
                <a:solidFill>
                  <a:prstClr val="black"/>
                </a:solidFill>
              </a:endParaRPr>
            </a:p>
          </p:txBody>
        </p:sp>
        <mc:AlternateContent xmlns:mc="http://schemas.openxmlformats.org/markup-compatibility/2006" xmlns:a14="http://schemas.microsoft.com/office/drawing/2010/main">
          <mc:Choice Requires="a14">
            <p:sp>
              <p:nvSpPr>
                <p:cNvPr id="7" name="矩形 6"/>
                <p:cNvSpPr/>
                <p:nvPr/>
              </p:nvSpPr>
              <p:spPr>
                <a:xfrm>
                  <a:off x="7694189" y="194153"/>
                  <a:ext cx="5827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acc>
                              <m:accPr>
                                <m:chr m:val="̂"/>
                                <m:ctrlPr>
                                  <a:rPr lang="en-US" altLang="zh-TW" sz="2400" i="1" smtClean="0">
                                    <a:solidFill>
                                      <a:prstClr val="black"/>
                                    </a:solidFill>
                                    <a:latin typeface="Cambria Math" panose="02040503050406030204" pitchFamily="18" charset="0"/>
                                  </a:rPr>
                                </m:ctrlPr>
                              </m:accPr>
                              <m:e>
                                <m:r>
                                  <a:rPr lang="en-US" altLang="zh-TW" sz="2400" i="1" smtClean="0">
                                    <a:solidFill>
                                      <a:prstClr val="black"/>
                                    </a:solidFill>
                                    <a:latin typeface="Cambria Math" panose="02040503050406030204" pitchFamily="18" charset="0"/>
                                  </a:rPr>
                                  <m:t>𝑦</m:t>
                                </m:r>
                              </m:e>
                            </m:acc>
                          </m:e>
                          <m:sup>
                            <m:r>
                              <a:rPr lang="en-US" altLang="zh-TW" sz="2400" i="1" smtClean="0">
                                <a:solidFill>
                                  <a:prstClr val="black"/>
                                </a:solidFill>
                                <a:latin typeface="Cambria Math" panose="02040503050406030204" pitchFamily="18" charset="0"/>
                              </a:rPr>
                              <m:t>3</m:t>
                            </m:r>
                          </m:sup>
                        </m:sSup>
                      </m:oMath>
                    </m:oMathPara>
                  </a14:m>
                  <a:endParaRPr lang="zh-TW" altLang="en-US" sz="2400" dirty="0">
                    <a:solidFill>
                      <a:prstClr val="black"/>
                    </a:solidFill>
                  </a:endParaRPr>
                </a:p>
              </p:txBody>
            </p:sp>
          </mc:Choice>
          <mc:Fallback xmlns="">
            <p:sp>
              <p:nvSpPr>
                <p:cNvPr id="7" name="矩形 6"/>
                <p:cNvSpPr>
                  <a:spLocks noRot="1" noChangeAspect="1" noMove="1" noResize="1" noEditPoints="1" noAdjustHandles="1" noChangeArrowheads="1" noChangeShapeType="1" noTextEdit="1"/>
                </p:cNvSpPr>
                <p:nvPr/>
              </p:nvSpPr>
              <p:spPr>
                <a:xfrm>
                  <a:off x="7694189" y="194153"/>
                  <a:ext cx="582724" cy="461665"/>
                </a:xfrm>
                <a:prstGeom prst="rect">
                  <a:avLst/>
                </a:prstGeom>
                <a:blipFill rotWithShape="0">
                  <a:blip r:embed="rId3"/>
                  <a:stretch>
                    <a:fillRect t="-3947" r="-16667" b="-9211"/>
                  </a:stretch>
                </a:blipFill>
              </p:spPr>
              <p:txBody>
                <a:bodyPr/>
                <a:lstStyle/>
                <a:p>
                  <a:r>
                    <a:rPr lang="zh-TW" altLang="en-US">
                      <a:noFill/>
                    </a:rPr>
                    <a:t> </a:t>
                  </a:r>
                </a:p>
              </p:txBody>
            </p:sp>
          </mc:Fallback>
        </mc:AlternateContent>
        <p:sp>
          <p:nvSpPr>
            <p:cNvPr id="8" name="上-下雙向箭號 7"/>
            <p:cNvSpPr/>
            <p:nvPr/>
          </p:nvSpPr>
          <p:spPr>
            <a:xfrm>
              <a:off x="7798718" y="657744"/>
              <a:ext cx="277545" cy="557090"/>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prstClr val="white"/>
                </a:solidFill>
              </a:endParaRPr>
            </a:p>
          </p:txBody>
        </p:sp>
      </p:grpSp>
      <p:sp>
        <p:nvSpPr>
          <p:cNvPr id="10" name="矩形 9"/>
          <p:cNvSpPr/>
          <p:nvPr/>
        </p:nvSpPr>
        <p:spPr>
          <a:xfrm>
            <a:off x="7082267" y="4028801"/>
            <a:ext cx="1800000" cy="27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sp>
        <p:nvSpPr>
          <p:cNvPr id="11" name="矩形 10"/>
          <p:cNvSpPr/>
          <p:nvPr/>
        </p:nvSpPr>
        <p:spPr>
          <a:xfrm>
            <a:off x="5177738" y="4021750"/>
            <a:ext cx="1800000" cy="270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13" name="文字方塊 12"/>
          <p:cNvSpPr txBox="1"/>
          <p:nvPr/>
        </p:nvSpPr>
        <p:spPr>
          <a:xfrm>
            <a:off x="6483825" y="5284610"/>
            <a:ext cx="1086869" cy="461665"/>
          </a:xfrm>
          <a:prstGeom prst="rect">
            <a:avLst/>
          </a:prstGeom>
          <a:noFill/>
        </p:spPr>
        <p:txBody>
          <a:bodyPr wrap="square" rtlCol="0">
            <a:spAutoFit/>
          </a:bodyPr>
          <a:lstStyle/>
          <a:p>
            <a:pPr algn="ctr"/>
            <a:r>
              <a:rPr lang="en-US" altLang="zh-TW" sz="2400" dirty="0">
                <a:solidFill>
                  <a:prstClr val="black"/>
                </a:solidFill>
              </a:rPr>
              <a:t>x</a:t>
            </a:r>
            <a:r>
              <a:rPr lang="en-US" altLang="zh-TW" sz="2400" baseline="30000" dirty="0">
                <a:solidFill>
                  <a:prstClr val="black"/>
                </a:solidFill>
              </a:rPr>
              <a:t>2</a:t>
            </a:r>
            <a:endParaRPr lang="zh-TW" altLang="en-US" sz="2400" baseline="30000" dirty="0">
              <a:solidFill>
                <a:prstClr val="black"/>
              </a:solidFill>
            </a:endParaRPr>
          </a:p>
        </p:txBody>
      </p:sp>
      <p:sp>
        <p:nvSpPr>
          <p:cNvPr id="18" name="矩形 17"/>
          <p:cNvSpPr/>
          <p:nvPr/>
        </p:nvSpPr>
        <p:spPr>
          <a:xfrm>
            <a:off x="5031056" y="6097270"/>
            <a:ext cx="1800000" cy="27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sp>
        <p:nvSpPr>
          <p:cNvPr id="19" name="矩形 18"/>
          <p:cNvSpPr/>
          <p:nvPr/>
        </p:nvSpPr>
        <p:spPr>
          <a:xfrm>
            <a:off x="4131056" y="5047935"/>
            <a:ext cx="1800000" cy="270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20" name="矩形 19"/>
          <p:cNvSpPr/>
          <p:nvPr/>
        </p:nvSpPr>
        <p:spPr>
          <a:xfrm>
            <a:off x="3159031" y="6103860"/>
            <a:ext cx="1800000" cy="2700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solidFill>
                <a:prstClr val="white"/>
              </a:solidFill>
            </a:endParaRPr>
          </a:p>
        </p:txBody>
      </p:sp>
      <p:sp>
        <p:nvSpPr>
          <p:cNvPr id="22" name="文字方塊 21"/>
          <p:cNvSpPr txBox="1"/>
          <p:nvPr/>
        </p:nvSpPr>
        <p:spPr>
          <a:xfrm>
            <a:off x="5344186" y="6294179"/>
            <a:ext cx="1173739" cy="461665"/>
          </a:xfrm>
          <a:prstGeom prst="rect">
            <a:avLst/>
          </a:prstGeom>
          <a:noFill/>
        </p:spPr>
        <p:txBody>
          <a:bodyPr wrap="square" rtlCol="0">
            <a:spAutoFit/>
          </a:bodyPr>
          <a:lstStyle/>
          <a:p>
            <a:pPr algn="ctr"/>
            <a:r>
              <a:rPr lang="en-US" altLang="zh-TW" sz="2400" dirty="0">
                <a:solidFill>
                  <a:prstClr val="black"/>
                </a:solidFill>
              </a:rPr>
              <a:t>x</a:t>
            </a:r>
            <a:r>
              <a:rPr lang="en-US" altLang="zh-TW" sz="2400" baseline="30000" dirty="0">
                <a:solidFill>
                  <a:prstClr val="black"/>
                </a:solidFill>
              </a:rPr>
              <a:t>1</a:t>
            </a:r>
            <a:endParaRPr lang="zh-TW" altLang="en-US" sz="2400" baseline="30000" dirty="0">
              <a:solidFill>
                <a:prstClr val="black"/>
              </a:solidFill>
            </a:endParaRPr>
          </a:p>
        </p:txBody>
      </p:sp>
      <p:sp>
        <p:nvSpPr>
          <p:cNvPr id="24" name="向右箭號 23"/>
          <p:cNvSpPr/>
          <p:nvPr/>
        </p:nvSpPr>
        <p:spPr>
          <a:xfrm rot="18987241">
            <a:off x="5108604" y="4416137"/>
            <a:ext cx="652570" cy="468290"/>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sp>
        <p:nvSpPr>
          <p:cNvPr id="25" name="向右箭號 24"/>
          <p:cNvSpPr/>
          <p:nvPr/>
        </p:nvSpPr>
        <p:spPr>
          <a:xfrm rot="18987241">
            <a:off x="4097615" y="5468623"/>
            <a:ext cx="652570" cy="468290"/>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sp>
        <p:nvSpPr>
          <p:cNvPr id="26" name="矩形 25"/>
          <p:cNvSpPr/>
          <p:nvPr/>
        </p:nvSpPr>
        <p:spPr>
          <a:xfrm>
            <a:off x="6237896" y="3080247"/>
            <a:ext cx="1800000" cy="270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27" name="矩形 26"/>
          <p:cNvSpPr/>
          <p:nvPr/>
        </p:nvSpPr>
        <p:spPr>
          <a:xfrm>
            <a:off x="6249064" y="2115815"/>
            <a:ext cx="1800000" cy="27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white"/>
              </a:solidFill>
            </a:endParaRPr>
          </a:p>
        </p:txBody>
      </p:sp>
      <p:sp>
        <p:nvSpPr>
          <p:cNvPr id="31" name="向上箭號 30"/>
          <p:cNvSpPr/>
          <p:nvPr/>
        </p:nvSpPr>
        <p:spPr>
          <a:xfrm>
            <a:off x="6936023" y="2486347"/>
            <a:ext cx="439406" cy="537205"/>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prstClr val="white"/>
              </a:solidFill>
            </a:endParaRPr>
          </a:p>
        </p:txBody>
      </p:sp>
      <p:sp>
        <p:nvSpPr>
          <p:cNvPr id="35" name="文字方塊 34"/>
          <p:cNvSpPr txBox="1"/>
          <p:nvPr/>
        </p:nvSpPr>
        <p:spPr>
          <a:xfrm>
            <a:off x="155610" y="3046223"/>
            <a:ext cx="2491828" cy="830997"/>
          </a:xfrm>
          <a:prstGeom prst="rect">
            <a:avLst/>
          </a:prstGeom>
          <a:noFill/>
        </p:spPr>
        <p:txBody>
          <a:bodyPr wrap="square" rtlCol="0">
            <a:spAutoFit/>
          </a:bodyPr>
          <a:lstStyle/>
          <a:p>
            <a:r>
              <a:rPr lang="en-US" altLang="zh-TW" sz="2400" dirty="0">
                <a:solidFill>
                  <a:srgbClr val="0000FF"/>
                </a:solidFill>
              </a:rPr>
              <a:t>Some parameters are shared.</a:t>
            </a:r>
            <a:endParaRPr lang="zh-TW" altLang="en-US" sz="2400" dirty="0">
              <a:solidFill>
                <a:srgbClr val="0000FF"/>
              </a:solidFill>
            </a:endParaRPr>
          </a:p>
        </p:txBody>
      </p:sp>
      <p:pic>
        <p:nvPicPr>
          <p:cNvPr id="2" name="圖片 1"/>
          <p:cNvPicPr>
            <a:picLocks noChangeAspect="1"/>
          </p:cNvPicPr>
          <p:nvPr/>
        </p:nvPicPr>
        <p:blipFill>
          <a:blip r:embed="rId4"/>
          <a:stretch>
            <a:fillRect/>
          </a:stretch>
        </p:blipFill>
        <p:spPr>
          <a:xfrm>
            <a:off x="356815" y="258930"/>
            <a:ext cx="4225731" cy="2091523"/>
          </a:xfrm>
          <a:prstGeom prst="rect">
            <a:avLst/>
          </a:prstGeom>
        </p:spPr>
      </p:pic>
      <p:sp>
        <p:nvSpPr>
          <p:cNvPr id="38" name="向右箭號 37"/>
          <p:cNvSpPr/>
          <p:nvPr/>
        </p:nvSpPr>
        <p:spPr>
          <a:xfrm rot="18987241">
            <a:off x="6164380" y="3416183"/>
            <a:ext cx="652570" cy="468290"/>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sp>
        <p:nvSpPr>
          <p:cNvPr id="41" name="向右箭號 40"/>
          <p:cNvSpPr/>
          <p:nvPr/>
        </p:nvSpPr>
        <p:spPr>
          <a:xfrm rot="13587241">
            <a:off x="5262753" y="5529427"/>
            <a:ext cx="652570" cy="46829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solidFill>
                <a:prstClr val="white"/>
              </a:solidFill>
            </a:endParaRPr>
          </a:p>
        </p:txBody>
      </p:sp>
      <p:sp>
        <p:nvSpPr>
          <p:cNvPr id="42" name="向右箭號 41"/>
          <p:cNvSpPr/>
          <p:nvPr/>
        </p:nvSpPr>
        <p:spPr>
          <a:xfrm rot="13587241">
            <a:off x="6279160" y="4441254"/>
            <a:ext cx="652570" cy="46829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solidFill>
                <a:prstClr val="white"/>
              </a:solidFill>
            </a:endParaRPr>
          </a:p>
        </p:txBody>
      </p:sp>
      <p:sp>
        <p:nvSpPr>
          <p:cNvPr id="43" name="向右箭號 42"/>
          <p:cNvSpPr/>
          <p:nvPr/>
        </p:nvSpPr>
        <p:spPr>
          <a:xfrm rot="13587241">
            <a:off x="7434654" y="3451854"/>
            <a:ext cx="652570" cy="46829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solidFill>
                <a:prstClr val="white"/>
              </a:solidFill>
            </a:endParaRPr>
          </a:p>
        </p:txBody>
      </p:sp>
      <p:sp>
        <p:nvSpPr>
          <p:cNvPr id="5" name="文字方塊 4"/>
          <p:cNvSpPr txBox="1"/>
          <p:nvPr/>
        </p:nvSpPr>
        <p:spPr>
          <a:xfrm>
            <a:off x="7536282" y="4291750"/>
            <a:ext cx="1108004" cy="461665"/>
          </a:xfrm>
          <a:prstGeom prst="rect">
            <a:avLst/>
          </a:prstGeom>
          <a:noFill/>
        </p:spPr>
        <p:txBody>
          <a:bodyPr wrap="square" rtlCol="0">
            <a:spAutoFit/>
          </a:bodyPr>
          <a:lstStyle/>
          <a:p>
            <a:pPr algn="ctr"/>
            <a:r>
              <a:rPr lang="en-US" altLang="zh-TW" sz="2400" dirty="0">
                <a:solidFill>
                  <a:prstClr val="black"/>
                </a:solidFill>
              </a:rPr>
              <a:t>x</a:t>
            </a:r>
            <a:r>
              <a:rPr lang="en-US" altLang="zh-TW" sz="2400" baseline="30000" dirty="0">
                <a:solidFill>
                  <a:prstClr val="black"/>
                </a:solidFill>
              </a:rPr>
              <a:t>3</a:t>
            </a:r>
            <a:endParaRPr lang="zh-TW" altLang="en-US" sz="2400" baseline="30000" dirty="0">
              <a:solidFill>
                <a:prstClr val="black"/>
              </a:solidFill>
            </a:endParaRPr>
          </a:p>
        </p:txBody>
      </p:sp>
      <p:sp>
        <p:nvSpPr>
          <p:cNvPr id="12" name="右彎箭號 11"/>
          <p:cNvSpPr/>
          <p:nvPr/>
        </p:nvSpPr>
        <p:spPr>
          <a:xfrm flipV="1">
            <a:off x="2789903" y="2404871"/>
            <a:ext cx="2387835" cy="1535403"/>
          </a:xfrm>
          <a:prstGeom prst="bentArrow">
            <a:avLst>
              <a:gd name="adj1" fmla="val 15845"/>
              <a:gd name="adj2" fmla="val 15845"/>
              <a:gd name="adj3" fmla="val 25000"/>
              <a:gd name="adj4" fmla="val 4375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prstClr val="black"/>
              </a:solidFill>
            </a:endParaRPr>
          </a:p>
        </p:txBody>
      </p:sp>
      <p:sp>
        <p:nvSpPr>
          <p:cNvPr id="46" name="文字方塊 45"/>
          <p:cNvSpPr txBox="1"/>
          <p:nvPr/>
        </p:nvSpPr>
        <p:spPr>
          <a:xfrm>
            <a:off x="3822980" y="6287483"/>
            <a:ext cx="642010" cy="461665"/>
          </a:xfrm>
          <a:prstGeom prst="rect">
            <a:avLst/>
          </a:prstGeom>
          <a:noFill/>
        </p:spPr>
        <p:txBody>
          <a:bodyPr wrap="square" rtlCol="0">
            <a:spAutoFit/>
          </a:bodyPr>
          <a:lstStyle/>
          <a:p>
            <a:pPr algn="ctr"/>
            <a:r>
              <a:rPr lang="en-US" altLang="zh-TW" sz="2400" dirty="0" err="1">
                <a:solidFill>
                  <a:prstClr val="black"/>
                </a:solidFill>
              </a:rPr>
              <a:t>init</a:t>
            </a:r>
            <a:endParaRPr lang="zh-TW" altLang="en-US" sz="2400" baseline="-25000" dirty="0">
              <a:solidFill>
                <a:prstClr val="black"/>
              </a:solidFill>
            </a:endParaRPr>
          </a:p>
        </p:txBody>
      </p:sp>
      <p:sp>
        <p:nvSpPr>
          <p:cNvPr id="9" name="橢圓 8"/>
          <p:cNvSpPr/>
          <p:nvPr/>
        </p:nvSpPr>
        <p:spPr>
          <a:xfrm>
            <a:off x="6313801" y="4005147"/>
            <a:ext cx="309357" cy="309357"/>
          </a:xfrm>
          <a:prstGeom prst="ellipse">
            <a:avLst/>
          </a:prstGeom>
          <a:solidFill>
            <a:schemeClr val="accent6">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dirty="0" err="1">
                <a:solidFill>
                  <a:prstClr val="white"/>
                </a:solidFill>
              </a:rPr>
              <a:t>i</a:t>
            </a:r>
            <a:endParaRPr lang="zh-TW" altLang="en-US" dirty="0">
              <a:solidFill>
                <a:prstClr val="white"/>
              </a:solidFill>
            </a:endParaRPr>
          </a:p>
        </p:txBody>
      </p:sp>
      <p:sp>
        <p:nvSpPr>
          <p:cNvPr id="34" name="橢圓 33"/>
          <p:cNvSpPr/>
          <p:nvPr/>
        </p:nvSpPr>
        <p:spPr>
          <a:xfrm>
            <a:off x="7285763" y="3043861"/>
            <a:ext cx="309357" cy="309357"/>
          </a:xfrm>
          <a:prstGeom prst="ellipse">
            <a:avLst/>
          </a:prstGeom>
          <a:solidFill>
            <a:schemeClr val="accent6">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dirty="0" err="1">
                <a:solidFill>
                  <a:prstClr val="white"/>
                </a:solidFill>
              </a:rPr>
              <a:t>i</a:t>
            </a:r>
            <a:endParaRPr lang="zh-TW" altLang="en-US" dirty="0">
              <a:solidFill>
                <a:prstClr val="white"/>
              </a:solidFill>
            </a:endParaRPr>
          </a:p>
        </p:txBody>
      </p:sp>
      <p:sp>
        <p:nvSpPr>
          <p:cNvPr id="37" name="橢圓 36"/>
          <p:cNvSpPr/>
          <p:nvPr/>
        </p:nvSpPr>
        <p:spPr>
          <a:xfrm>
            <a:off x="7363908" y="5039413"/>
            <a:ext cx="309357" cy="309357"/>
          </a:xfrm>
          <a:prstGeom prst="ellipse">
            <a:avLst/>
          </a:prstGeom>
          <a:solidFill>
            <a:srgbClr val="FFC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dirty="0">
                <a:solidFill>
                  <a:prstClr val="black"/>
                </a:solidFill>
              </a:rPr>
              <a:t>j</a:t>
            </a:r>
            <a:endParaRPr lang="zh-TW" altLang="en-US" dirty="0">
              <a:solidFill>
                <a:prstClr val="black"/>
              </a:solidFill>
            </a:endParaRPr>
          </a:p>
        </p:txBody>
      </p:sp>
      <p:sp>
        <p:nvSpPr>
          <p:cNvPr id="39" name="橢圓 38"/>
          <p:cNvSpPr/>
          <p:nvPr/>
        </p:nvSpPr>
        <p:spPr>
          <a:xfrm>
            <a:off x="8397661" y="4005147"/>
            <a:ext cx="309357" cy="309357"/>
          </a:xfrm>
          <a:prstGeom prst="ellipse">
            <a:avLst/>
          </a:prstGeom>
          <a:solidFill>
            <a:srgbClr val="FFC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dirty="0">
                <a:solidFill>
                  <a:prstClr val="black"/>
                </a:solidFill>
              </a:rPr>
              <a:t>j</a:t>
            </a:r>
            <a:endParaRPr lang="zh-TW" altLang="en-US" dirty="0">
              <a:solidFill>
                <a:prstClr val="black"/>
              </a:solidFill>
            </a:endParaRPr>
          </a:p>
        </p:txBody>
      </p:sp>
      <p:sp>
        <p:nvSpPr>
          <p:cNvPr id="40" name="橢圓 39"/>
          <p:cNvSpPr/>
          <p:nvPr/>
        </p:nvSpPr>
        <p:spPr>
          <a:xfrm>
            <a:off x="5321846" y="5028195"/>
            <a:ext cx="309357" cy="309357"/>
          </a:xfrm>
          <a:prstGeom prst="ellipse">
            <a:avLst/>
          </a:prstGeom>
          <a:solidFill>
            <a:schemeClr val="accent6">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dirty="0" err="1">
                <a:solidFill>
                  <a:prstClr val="white"/>
                </a:solidFill>
              </a:rPr>
              <a:t>i</a:t>
            </a:r>
            <a:endParaRPr lang="zh-TW" altLang="en-US" dirty="0">
              <a:solidFill>
                <a:prstClr val="white"/>
              </a:solidFill>
            </a:endParaRPr>
          </a:p>
        </p:txBody>
      </p:sp>
      <p:sp>
        <p:nvSpPr>
          <p:cNvPr id="44" name="橢圓 43"/>
          <p:cNvSpPr/>
          <p:nvPr/>
        </p:nvSpPr>
        <p:spPr>
          <a:xfrm>
            <a:off x="6335986" y="6084181"/>
            <a:ext cx="309357" cy="309357"/>
          </a:xfrm>
          <a:prstGeom prst="ellipse">
            <a:avLst/>
          </a:prstGeom>
          <a:solidFill>
            <a:srgbClr val="FFC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dirty="0">
                <a:solidFill>
                  <a:prstClr val="black"/>
                </a:solidFill>
              </a:rPr>
              <a:t>j</a:t>
            </a:r>
            <a:endParaRPr lang="zh-TW" altLang="en-US" dirty="0">
              <a:solidFill>
                <a:prstClr val="black"/>
              </a:solidFill>
            </a:endParaRPr>
          </a:p>
        </p:txBody>
      </p:sp>
      <p:sp>
        <p:nvSpPr>
          <p:cNvPr id="51" name="橢圓 50"/>
          <p:cNvSpPr/>
          <p:nvPr/>
        </p:nvSpPr>
        <p:spPr>
          <a:xfrm>
            <a:off x="4895608" y="5015316"/>
            <a:ext cx="309357" cy="309357"/>
          </a:xfrm>
          <a:prstGeom prst="ellipse">
            <a:avLst/>
          </a:prstGeom>
          <a:solidFill>
            <a:schemeClr val="accent6">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dirty="0">
                <a:solidFill>
                  <a:prstClr val="white"/>
                </a:solidFill>
              </a:rPr>
              <a:t>k</a:t>
            </a:r>
            <a:endParaRPr lang="zh-TW" altLang="en-US" dirty="0">
              <a:solidFill>
                <a:prstClr val="white"/>
              </a:solidFill>
            </a:endParaRPr>
          </a:p>
        </p:txBody>
      </p:sp>
      <p:sp>
        <p:nvSpPr>
          <p:cNvPr id="52" name="橢圓 51"/>
          <p:cNvSpPr/>
          <p:nvPr/>
        </p:nvSpPr>
        <p:spPr>
          <a:xfrm>
            <a:off x="5881344" y="3996971"/>
            <a:ext cx="309357" cy="309357"/>
          </a:xfrm>
          <a:prstGeom prst="ellipse">
            <a:avLst/>
          </a:prstGeom>
          <a:solidFill>
            <a:schemeClr val="accent6">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dirty="0">
                <a:solidFill>
                  <a:prstClr val="white"/>
                </a:solidFill>
              </a:rPr>
              <a:t>k</a:t>
            </a:r>
            <a:endParaRPr lang="zh-TW" altLang="en-US" dirty="0">
              <a:solidFill>
                <a:prstClr val="white"/>
              </a:solidFill>
            </a:endParaRPr>
          </a:p>
        </p:txBody>
      </p:sp>
      <p:sp>
        <p:nvSpPr>
          <p:cNvPr id="53" name="橢圓 52"/>
          <p:cNvSpPr/>
          <p:nvPr/>
        </p:nvSpPr>
        <p:spPr>
          <a:xfrm>
            <a:off x="3989306" y="6077591"/>
            <a:ext cx="309357" cy="309357"/>
          </a:xfrm>
          <a:prstGeom prst="ellipse">
            <a:avLst/>
          </a:prstGeom>
          <a:solidFill>
            <a:schemeClr val="accent6">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dirty="0">
                <a:solidFill>
                  <a:prstClr val="white"/>
                </a:solidFill>
              </a:rPr>
              <a:t>k</a:t>
            </a:r>
            <a:endParaRPr lang="zh-TW" altLang="en-US" dirty="0">
              <a:solidFill>
                <a:prstClr val="white"/>
              </a:solidFill>
            </a:endParaRPr>
          </a:p>
        </p:txBody>
      </p:sp>
      <p:cxnSp>
        <p:nvCxnSpPr>
          <p:cNvPr id="15" name="直線單箭頭接點 14"/>
          <p:cNvCxnSpPr/>
          <p:nvPr/>
        </p:nvCxnSpPr>
        <p:spPr>
          <a:xfrm flipH="1" flipV="1">
            <a:off x="7570694" y="3278531"/>
            <a:ext cx="848057" cy="7774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p:nvPr/>
        </p:nvCxnSpPr>
        <p:spPr>
          <a:xfrm flipH="1" flipV="1">
            <a:off x="6592384" y="4314900"/>
            <a:ext cx="848057" cy="7774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p:nvPr/>
        </p:nvCxnSpPr>
        <p:spPr>
          <a:xfrm flipH="1" flipV="1">
            <a:off x="5554670" y="5338227"/>
            <a:ext cx="848057" cy="7774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p:cNvCxnSpPr>
            <a:endCxn id="34" idx="3"/>
          </p:cNvCxnSpPr>
          <p:nvPr/>
        </p:nvCxnSpPr>
        <p:spPr>
          <a:xfrm flipV="1">
            <a:off x="6119453" y="3307914"/>
            <a:ext cx="1211614" cy="7384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p:cNvCxnSpPr>
            <a:endCxn id="9" idx="3"/>
          </p:cNvCxnSpPr>
          <p:nvPr/>
        </p:nvCxnSpPr>
        <p:spPr>
          <a:xfrm flipV="1">
            <a:off x="5026960" y="4269200"/>
            <a:ext cx="1332145" cy="7887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a:stCxn id="53" idx="7"/>
            <a:endCxn id="40" idx="3"/>
          </p:cNvCxnSpPr>
          <p:nvPr/>
        </p:nvCxnSpPr>
        <p:spPr>
          <a:xfrm flipV="1">
            <a:off x="4253359" y="5292248"/>
            <a:ext cx="1113791" cy="8306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矩形 58"/>
              <p:cNvSpPr/>
              <p:nvPr/>
            </p:nvSpPr>
            <p:spPr>
              <a:xfrm>
                <a:off x="7968135" y="3366629"/>
                <a:ext cx="60651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solidFill>
                                <a:prstClr val="black"/>
                              </a:solidFill>
                              <a:latin typeface="Cambria Math" panose="02040503050406030204" pitchFamily="18" charset="0"/>
                            </a:rPr>
                          </m:ctrlPr>
                        </m:sSubPr>
                        <m:e>
                          <m:r>
                            <a:rPr lang="en-US" altLang="zh-TW" sz="2400" i="1" smtClean="0">
                              <a:solidFill>
                                <a:prstClr val="black"/>
                              </a:solidFill>
                              <a:latin typeface="Cambria Math" panose="02040503050406030204" pitchFamily="18" charset="0"/>
                            </a:rPr>
                            <m:t>𝑤</m:t>
                          </m:r>
                        </m:e>
                        <m:sub>
                          <m:r>
                            <a:rPr lang="en-US" altLang="zh-TW" sz="2400" i="1" smtClean="0">
                              <a:solidFill>
                                <a:prstClr val="black"/>
                              </a:solidFill>
                              <a:latin typeface="Cambria Math" panose="02040503050406030204" pitchFamily="18" charset="0"/>
                            </a:rPr>
                            <m:t>1</m:t>
                          </m:r>
                        </m:sub>
                      </m:sSub>
                    </m:oMath>
                  </m:oMathPara>
                </a14:m>
                <a:endParaRPr lang="zh-TW" altLang="en-US" sz="2400" dirty="0">
                  <a:solidFill>
                    <a:prstClr val="black"/>
                  </a:solidFill>
                </a:endParaRPr>
              </a:p>
            </p:txBody>
          </p:sp>
        </mc:Choice>
        <mc:Fallback xmlns="">
          <p:sp>
            <p:nvSpPr>
              <p:cNvPr id="59" name="矩形 58"/>
              <p:cNvSpPr>
                <a:spLocks noRot="1" noChangeAspect="1" noMove="1" noResize="1" noEditPoints="1" noAdjustHandles="1" noChangeArrowheads="1" noChangeShapeType="1" noTextEdit="1"/>
              </p:cNvSpPr>
              <p:nvPr/>
            </p:nvSpPr>
            <p:spPr>
              <a:xfrm>
                <a:off x="7968135" y="3366629"/>
                <a:ext cx="606512" cy="461665"/>
              </a:xfrm>
              <a:prstGeom prst="rect">
                <a:avLst/>
              </a:prstGeom>
              <a:blipFill rotWithShape="0">
                <a:blip r:embed="rId5"/>
                <a:stretch>
                  <a:fillRect b="-131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0" name="矩形 59"/>
              <p:cNvSpPr/>
              <p:nvPr/>
            </p:nvSpPr>
            <p:spPr>
              <a:xfrm>
                <a:off x="6984118" y="4366347"/>
                <a:ext cx="61363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solidFill>
                                <a:prstClr val="black"/>
                              </a:solidFill>
                              <a:latin typeface="Cambria Math" panose="02040503050406030204" pitchFamily="18" charset="0"/>
                            </a:rPr>
                          </m:ctrlPr>
                        </m:sSubPr>
                        <m:e>
                          <m:r>
                            <a:rPr lang="en-US" altLang="zh-TW" sz="2400" i="1" smtClean="0">
                              <a:solidFill>
                                <a:prstClr val="black"/>
                              </a:solidFill>
                              <a:latin typeface="Cambria Math" panose="02040503050406030204" pitchFamily="18" charset="0"/>
                            </a:rPr>
                            <m:t>𝑤</m:t>
                          </m:r>
                        </m:e>
                        <m:sub>
                          <m:r>
                            <a:rPr lang="en-US" altLang="zh-TW" sz="2400" i="1" smtClean="0">
                              <a:solidFill>
                                <a:prstClr val="black"/>
                              </a:solidFill>
                              <a:latin typeface="Cambria Math" panose="02040503050406030204" pitchFamily="18" charset="0"/>
                            </a:rPr>
                            <m:t>2</m:t>
                          </m:r>
                        </m:sub>
                      </m:sSub>
                    </m:oMath>
                  </m:oMathPara>
                </a14:m>
                <a:endParaRPr lang="zh-TW" altLang="en-US" sz="2400" dirty="0">
                  <a:solidFill>
                    <a:prstClr val="black"/>
                  </a:solidFill>
                </a:endParaRPr>
              </a:p>
            </p:txBody>
          </p:sp>
        </mc:Choice>
        <mc:Fallback xmlns="">
          <p:sp>
            <p:nvSpPr>
              <p:cNvPr id="60" name="矩形 59"/>
              <p:cNvSpPr>
                <a:spLocks noRot="1" noChangeAspect="1" noMove="1" noResize="1" noEditPoints="1" noAdjustHandles="1" noChangeArrowheads="1" noChangeShapeType="1" noTextEdit="1"/>
              </p:cNvSpPr>
              <p:nvPr/>
            </p:nvSpPr>
            <p:spPr>
              <a:xfrm>
                <a:off x="6984118" y="4366347"/>
                <a:ext cx="613630" cy="461665"/>
              </a:xfrm>
              <a:prstGeom prst="rect">
                <a:avLst/>
              </a:prstGeom>
              <a:blipFill rotWithShape="0">
                <a:blip r:embed="rId6"/>
                <a:stretch>
                  <a:fillRect b="-131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1" name="矩形 60"/>
              <p:cNvSpPr/>
              <p:nvPr/>
            </p:nvSpPr>
            <p:spPr>
              <a:xfrm>
                <a:off x="316346" y="4323135"/>
                <a:ext cx="2286780" cy="8550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solidFill>
                                <a:prstClr val="black"/>
                              </a:solidFill>
                              <a:latin typeface="Cambria Math" panose="02040503050406030204" pitchFamily="18" charset="0"/>
                            </a:rPr>
                          </m:ctrlPr>
                        </m:sSubPr>
                        <m:e>
                          <m:r>
                            <a:rPr lang="en-US" altLang="zh-TW" sz="2400" i="1" smtClean="0">
                              <a:solidFill>
                                <a:prstClr val="black"/>
                              </a:solidFill>
                              <a:latin typeface="Cambria Math" panose="02040503050406030204" pitchFamily="18" charset="0"/>
                            </a:rPr>
                            <m:t>𝑤</m:t>
                          </m:r>
                        </m:e>
                        <m:sub>
                          <m:r>
                            <a:rPr lang="en-US" altLang="zh-TW" sz="2400" i="1" smtClean="0">
                              <a:solidFill>
                                <a:prstClr val="black"/>
                              </a:solidFill>
                              <a:latin typeface="Cambria Math" panose="02040503050406030204" pitchFamily="18" charset="0"/>
                            </a:rPr>
                            <m:t>1</m:t>
                          </m:r>
                        </m:sub>
                      </m:sSub>
                      <m:r>
                        <a:rPr lang="en-US" altLang="zh-TW" sz="2400" i="1" smtClean="0">
                          <a:solidFill>
                            <a:prstClr val="black"/>
                          </a:solidFill>
                          <a:latin typeface="Cambria Math" panose="02040503050406030204" pitchFamily="18" charset="0"/>
                          <a:ea typeface="Cambria Math" panose="02040503050406030204" pitchFamily="18" charset="0"/>
                        </a:rPr>
                        <m:t>←</m:t>
                      </m:r>
                      <m:sSub>
                        <m:sSubPr>
                          <m:ctrlPr>
                            <a:rPr lang="en-US" altLang="zh-TW" sz="2400" i="1">
                              <a:solidFill>
                                <a:prstClr val="black"/>
                              </a:solidFill>
                              <a:latin typeface="Cambria Math" panose="02040503050406030204" pitchFamily="18" charset="0"/>
                            </a:rPr>
                          </m:ctrlPr>
                        </m:sSubPr>
                        <m:e>
                          <m:r>
                            <a:rPr lang="en-US" altLang="zh-TW" sz="2400" i="1">
                              <a:solidFill>
                                <a:prstClr val="black"/>
                              </a:solidFill>
                              <a:latin typeface="Cambria Math" panose="02040503050406030204" pitchFamily="18" charset="0"/>
                            </a:rPr>
                            <m:t>𝑤</m:t>
                          </m:r>
                        </m:e>
                        <m:sub>
                          <m:r>
                            <a:rPr lang="en-US" altLang="zh-TW" sz="2400" i="1">
                              <a:solidFill>
                                <a:prstClr val="black"/>
                              </a:solidFill>
                              <a:latin typeface="Cambria Math" panose="02040503050406030204" pitchFamily="18" charset="0"/>
                            </a:rPr>
                            <m:t>1</m:t>
                          </m:r>
                        </m:sub>
                      </m:sSub>
                      <m:r>
                        <a:rPr lang="en-US" altLang="zh-TW" sz="2400" i="1" smtClean="0">
                          <a:solidFill>
                            <a:prstClr val="black"/>
                          </a:solidFill>
                          <a:latin typeface="Cambria Math" panose="02040503050406030204" pitchFamily="18" charset="0"/>
                        </a:rPr>
                        <m:t>−</m:t>
                      </m:r>
                      <m:f>
                        <m:fPr>
                          <m:ctrlPr>
                            <a:rPr lang="en-US" altLang="zh-TW" sz="2400" i="1" smtClean="0">
                              <a:solidFill>
                                <a:prstClr val="black"/>
                              </a:solidFill>
                              <a:latin typeface="Cambria Math" panose="02040503050406030204" pitchFamily="18" charset="0"/>
                            </a:rPr>
                          </m:ctrlPr>
                        </m:fPr>
                        <m:num>
                          <m:r>
                            <a:rPr lang="zh-TW" altLang="en-US" sz="2400" i="1">
                              <a:solidFill>
                                <a:prstClr val="black"/>
                              </a:solidFill>
                              <a:latin typeface="Cambria Math" panose="02040503050406030204" pitchFamily="18" charset="0"/>
                            </a:rPr>
                            <m:t>𝜕</m:t>
                          </m:r>
                          <m:r>
                            <a:rPr lang="en-US" altLang="zh-TW" sz="2400" i="1" smtClean="0">
                              <a:solidFill>
                                <a:prstClr val="black"/>
                              </a:solidFill>
                              <a:latin typeface="Cambria Math" panose="02040503050406030204" pitchFamily="18" charset="0"/>
                            </a:rPr>
                            <m:t>𝐶</m:t>
                          </m:r>
                        </m:num>
                        <m:den>
                          <m:r>
                            <a:rPr lang="zh-TW" altLang="en-US" sz="2400" i="1" smtClean="0">
                              <a:solidFill>
                                <a:prstClr val="black"/>
                              </a:solidFill>
                              <a:latin typeface="Cambria Math" panose="02040503050406030204" pitchFamily="18" charset="0"/>
                            </a:rPr>
                            <m:t>𝜕</m:t>
                          </m:r>
                          <m:sSub>
                            <m:sSubPr>
                              <m:ctrlPr>
                                <a:rPr lang="en-US" altLang="zh-TW" sz="2400" i="1">
                                  <a:solidFill>
                                    <a:prstClr val="black"/>
                                  </a:solidFill>
                                  <a:latin typeface="Cambria Math" panose="02040503050406030204" pitchFamily="18" charset="0"/>
                                </a:rPr>
                              </m:ctrlPr>
                            </m:sSubPr>
                            <m:e>
                              <m:r>
                                <a:rPr lang="en-US" altLang="zh-TW" sz="2400" i="1">
                                  <a:solidFill>
                                    <a:prstClr val="black"/>
                                  </a:solidFill>
                                  <a:latin typeface="Cambria Math" panose="02040503050406030204" pitchFamily="18" charset="0"/>
                                </a:rPr>
                                <m:t>𝑤</m:t>
                              </m:r>
                            </m:e>
                            <m:sub>
                              <m:r>
                                <a:rPr lang="en-US" altLang="zh-TW" sz="2400" i="1">
                                  <a:solidFill>
                                    <a:prstClr val="black"/>
                                  </a:solidFill>
                                  <a:latin typeface="Cambria Math" panose="02040503050406030204" pitchFamily="18" charset="0"/>
                                </a:rPr>
                                <m:t>1</m:t>
                              </m:r>
                            </m:sub>
                          </m:sSub>
                        </m:den>
                      </m:f>
                    </m:oMath>
                  </m:oMathPara>
                </a14:m>
                <a:endParaRPr lang="zh-TW" altLang="en-US" sz="2400" dirty="0">
                  <a:solidFill>
                    <a:prstClr val="black"/>
                  </a:solidFill>
                </a:endParaRPr>
              </a:p>
            </p:txBody>
          </p:sp>
        </mc:Choice>
        <mc:Fallback xmlns="">
          <p:sp>
            <p:nvSpPr>
              <p:cNvPr id="61" name="矩形 60"/>
              <p:cNvSpPr>
                <a:spLocks noRot="1" noChangeAspect="1" noMove="1" noResize="1" noEditPoints="1" noAdjustHandles="1" noChangeArrowheads="1" noChangeShapeType="1" noTextEdit="1"/>
              </p:cNvSpPr>
              <p:nvPr/>
            </p:nvSpPr>
            <p:spPr>
              <a:xfrm>
                <a:off x="316346" y="4323135"/>
                <a:ext cx="2286780" cy="855042"/>
              </a:xfrm>
              <a:prstGeom prst="rect">
                <a:avLst/>
              </a:prstGeom>
              <a:blipFill rotWithShape="0">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2" name="矩形 61"/>
              <p:cNvSpPr/>
              <p:nvPr/>
            </p:nvSpPr>
            <p:spPr>
              <a:xfrm>
                <a:off x="292696" y="5127996"/>
                <a:ext cx="2381036" cy="8550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solidFill>
                                <a:prstClr val="black"/>
                              </a:solidFill>
                              <a:latin typeface="Cambria Math" panose="02040503050406030204" pitchFamily="18" charset="0"/>
                            </a:rPr>
                          </m:ctrlPr>
                        </m:sSubPr>
                        <m:e>
                          <m:r>
                            <a:rPr lang="en-US" altLang="zh-TW" sz="2400" i="1" smtClean="0">
                              <a:solidFill>
                                <a:prstClr val="black"/>
                              </a:solidFill>
                              <a:latin typeface="Cambria Math" panose="02040503050406030204" pitchFamily="18" charset="0"/>
                            </a:rPr>
                            <m:t>𝑤</m:t>
                          </m:r>
                        </m:e>
                        <m:sub>
                          <m:r>
                            <a:rPr lang="en-US" altLang="zh-TW" sz="2400" i="1" smtClean="0">
                              <a:solidFill>
                                <a:prstClr val="black"/>
                              </a:solidFill>
                              <a:latin typeface="Cambria Math" panose="02040503050406030204" pitchFamily="18" charset="0"/>
                            </a:rPr>
                            <m:t>2</m:t>
                          </m:r>
                        </m:sub>
                      </m:sSub>
                      <m:r>
                        <a:rPr lang="en-US" altLang="zh-TW" sz="2400" i="1" smtClean="0">
                          <a:solidFill>
                            <a:prstClr val="black"/>
                          </a:solidFill>
                          <a:latin typeface="Cambria Math" panose="02040503050406030204" pitchFamily="18" charset="0"/>
                          <a:ea typeface="Cambria Math" panose="02040503050406030204" pitchFamily="18" charset="0"/>
                        </a:rPr>
                        <m:t>←</m:t>
                      </m:r>
                      <m:sSub>
                        <m:sSubPr>
                          <m:ctrlPr>
                            <a:rPr lang="en-US" altLang="zh-TW" sz="2400" i="1">
                              <a:solidFill>
                                <a:prstClr val="black"/>
                              </a:solidFill>
                              <a:latin typeface="Cambria Math" panose="02040503050406030204" pitchFamily="18" charset="0"/>
                            </a:rPr>
                          </m:ctrlPr>
                        </m:sSubPr>
                        <m:e>
                          <m:r>
                            <a:rPr lang="en-US" altLang="zh-TW" sz="2400" i="1">
                              <a:solidFill>
                                <a:prstClr val="black"/>
                              </a:solidFill>
                              <a:latin typeface="Cambria Math" panose="02040503050406030204" pitchFamily="18" charset="0"/>
                            </a:rPr>
                            <m:t>𝑤</m:t>
                          </m:r>
                        </m:e>
                        <m:sub>
                          <m:r>
                            <a:rPr lang="en-US" altLang="zh-TW" sz="2400" i="1" smtClean="0">
                              <a:solidFill>
                                <a:prstClr val="black"/>
                              </a:solidFill>
                              <a:latin typeface="Cambria Math" panose="02040503050406030204" pitchFamily="18" charset="0"/>
                            </a:rPr>
                            <m:t>2</m:t>
                          </m:r>
                        </m:sub>
                      </m:sSub>
                      <m:r>
                        <a:rPr lang="en-US" altLang="zh-TW" sz="2400" i="1" smtClean="0">
                          <a:solidFill>
                            <a:prstClr val="black"/>
                          </a:solidFill>
                          <a:latin typeface="Cambria Math" panose="02040503050406030204" pitchFamily="18" charset="0"/>
                        </a:rPr>
                        <m:t>−</m:t>
                      </m:r>
                      <m:f>
                        <m:fPr>
                          <m:ctrlPr>
                            <a:rPr lang="en-US" altLang="zh-TW" sz="2400" i="1" smtClean="0">
                              <a:solidFill>
                                <a:prstClr val="black"/>
                              </a:solidFill>
                              <a:latin typeface="Cambria Math" panose="02040503050406030204" pitchFamily="18" charset="0"/>
                            </a:rPr>
                          </m:ctrlPr>
                        </m:fPr>
                        <m:num>
                          <m:r>
                            <a:rPr lang="zh-TW" altLang="en-US" sz="2400" i="1">
                              <a:solidFill>
                                <a:prstClr val="black"/>
                              </a:solidFill>
                              <a:latin typeface="Cambria Math" panose="02040503050406030204" pitchFamily="18" charset="0"/>
                            </a:rPr>
                            <m:t>𝜕</m:t>
                          </m:r>
                          <m:r>
                            <a:rPr lang="en-US" altLang="zh-TW" sz="2400" i="1" smtClean="0">
                              <a:solidFill>
                                <a:prstClr val="black"/>
                              </a:solidFill>
                              <a:latin typeface="Cambria Math" panose="02040503050406030204" pitchFamily="18" charset="0"/>
                            </a:rPr>
                            <m:t>𝐶</m:t>
                          </m:r>
                        </m:num>
                        <m:den>
                          <m:r>
                            <a:rPr lang="zh-TW" altLang="en-US" sz="2400" i="1" smtClean="0">
                              <a:solidFill>
                                <a:prstClr val="black"/>
                              </a:solidFill>
                              <a:latin typeface="Cambria Math" panose="02040503050406030204" pitchFamily="18" charset="0"/>
                            </a:rPr>
                            <m:t>𝜕</m:t>
                          </m:r>
                          <m:sSub>
                            <m:sSubPr>
                              <m:ctrlPr>
                                <a:rPr lang="en-US" altLang="zh-TW" sz="2400" i="1">
                                  <a:solidFill>
                                    <a:prstClr val="black"/>
                                  </a:solidFill>
                                  <a:latin typeface="Cambria Math" panose="02040503050406030204" pitchFamily="18" charset="0"/>
                                </a:rPr>
                              </m:ctrlPr>
                            </m:sSubPr>
                            <m:e>
                              <m:r>
                                <a:rPr lang="en-US" altLang="zh-TW" sz="2400" i="1">
                                  <a:solidFill>
                                    <a:prstClr val="black"/>
                                  </a:solidFill>
                                  <a:latin typeface="Cambria Math" panose="02040503050406030204" pitchFamily="18" charset="0"/>
                                </a:rPr>
                                <m:t>𝑤</m:t>
                              </m:r>
                            </m:e>
                            <m:sub>
                              <m:r>
                                <a:rPr lang="en-US" altLang="zh-TW" sz="2400" i="1" smtClean="0">
                                  <a:solidFill>
                                    <a:prstClr val="black"/>
                                  </a:solidFill>
                                  <a:latin typeface="Cambria Math" panose="02040503050406030204" pitchFamily="18" charset="0"/>
                                </a:rPr>
                                <m:t>2</m:t>
                              </m:r>
                            </m:sub>
                          </m:sSub>
                        </m:den>
                      </m:f>
                    </m:oMath>
                  </m:oMathPara>
                </a14:m>
                <a:endParaRPr lang="zh-TW" altLang="en-US" sz="2400" dirty="0">
                  <a:solidFill>
                    <a:prstClr val="black"/>
                  </a:solidFill>
                </a:endParaRPr>
              </a:p>
            </p:txBody>
          </p:sp>
        </mc:Choice>
        <mc:Fallback xmlns="">
          <p:sp>
            <p:nvSpPr>
              <p:cNvPr id="62" name="矩形 61"/>
              <p:cNvSpPr>
                <a:spLocks noRot="1" noChangeAspect="1" noMove="1" noResize="1" noEditPoints="1" noAdjustHandles="1" noChangeArrowheads="1" noChangeShapeType="1" noTextEdit="1"/>
              </p:cNvSpPr>
              <p:nvPr/>
            </p:nvSpPr>
            <p:spPr>
              <a:xfrm>
                <a:off x="292696" y="5127996"/>
                <a:ext cx="2381036" cy="855042"/>
              </a:xfrm>
              <a:prstGeom prst="rect">
                <a:avLst/>
              </a:prstGeom>
              <a:blipFill rotWithShape="0">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3" name="矩形 62"/>
              <p:cNvSpPr/>
              <p:nvPr/>
            </p:nvSpPr>
            <p:spPr>
              <a:xfrm>
                <a:off x="2413886" y="4294859"/>
                <a:ext cx="1073499" cy="8550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400" i="1" smtClean="0">
                          <a:solidFill>
                            <a:prstClr val="black"/>
                          </a:solidFill>
                          <a:latin typeface="Cambria Math" panose="02040503050406030204" pitchFamily="18" charset="0"/>
                        </a:rPr>
                        <m:t>−</m:t>
                      </m:r>
                      <m:f>
                        <m:fPr>
                          <m:ctrlPr>
                            <a:rPr lang="en-US" altLang="zh-TW" sz="2400" i="1" smtClean="0">
                              <a:solidFill>
                                <a:prstClr val="black"/>
                              </a:solidFill>
                              <a:latin typeface="Cambria Math" panose="02040503050406030204" pitchFamily="18" charset="0"/>
                            </a:rPr>
                          </m:ctrlPr>
                        </m:fPr>
                        <m:num>
                          <m:r>
                            <a:rPr lang="zh-TW" altLang="en-US" sz="2400" i="1">
                              <a:solidFill>
                                <a:prstClr val="black"/>
                              </a:solidFill>
                              <a:latin typeface="Cambria Math" panose="02040503050406030204" pitchFamily="18" charset="0"/>
                            </a:rPr>
                            <m:t>𝜕</m:t>
                          </m:r>
                          <m:r>
                            <a:rPr lang="en-US" altLang="zh-TW" sz="2400" i="1" smtClean="0">
                              <a:solidFill>
                                <a:prstClr val="black"/>
                              </a:solidFill>
                              <a:latin typeface="Cambria Math" panose="02040503050406030204" pitchFamily="18" charset="0"/>
                            </a:rPr>
                            <m:t>𝐶</m:t>
                          </m:r>
                        </m:num>
                        <m:den>
                          <m:r>
                            <a:rPr lang="zh-TW" altLang="en-US" sz="2400" i="1" smtClean="0">
                              <a:solidFill>
                                <a:prstClr val="black"/>
                              </a:solidFill>
                              <a:latin typeface="Cambria Math" panose="02040503050406030204" pitchFamily="18" charset="0"/>
                            </a:rPr>
                            <m:t>𝜕</m:t>
                          </m:r>
                          <m:sSub>
                            <m:sSubPr>
                              <m:ctrlPr>
                                <a:rPr lang="en-US" altLang="zh-TW" sz="2400" i="1">
                                  <a:solidFill>
                                    <a:prstClr val="black"/>
                                  </a:solidFill>
                                  <a:latin typeface="Cambria Math" panose="02040503050406030204" pitchFamily="18" charset="0"/>
                                </a:rPr>
                              </m:ctrlPr>
                            </m:sSubPr>
                            <m:e>
                              <m:r>
                                <a:rPr lang="en-US" altLang="zh-TW" sz="2400" i="1">
                                  <a:solidFill>
                                    <a:prstClr val="black"/>
                                  </a:solidFill>
                                  <a:latin typeface="Cambria Math" panose="02040503050406030204" pitchFamily="18" charset="0"/>
                                </a:rPr>
                                <m:t>𝑤</m:t>
                              </m:r>
                            </m:e>
                            <m:sub>
                              <m:r>
                                <a:rPr lang="en-US" altLang="zh-TW" sz="2400" i="1" smtClean="0">
                                  <a:solidFill>
                                    <a:prstClr val="black"/>
                                  </a:solidFill>
                                  <a:latin typeface="Cambria Math" panose="02040503050406030204" pitchFamily="18" charset="0"/>
                                </a:rPr>
                                <m:t>2</m:t>
                              </m:r>
                            </m:sub>
                          </m:sSub>
                        </m:den>
                      </m:f>
                    </m:oMath>
                  </m:oMathPara>
                </a14:m>
                <a:endParaRPr lang="zh-TW" altLang="en-US" sz="2400" dirty="0">
                  <a:solidFill>
                    <a:prstClr val="black"/>
                  </a:solidFill>
                </a:endParaRPr>
              </a:p>
            </p:txBody>
          </p:sp>
        </mc:Choice>
        <mc:Fallback xmlns="">
          <p:sp>
            <p:nvSpPr>
              <p:cNvPr id="63" name="矩形 62"/>
              <p:cNvSpPr>
                <a:spLocks noRot="1" noChangeAspect="1" noMove="1" noResize="1" noEditPoints="1" noAdjustHandles="1" noChangeArrowheads="1" noChangeShapeType="1" noTextEdit="1"/>
              </p:cNvSpPr>
              <p:nvPr/>
            </p:nvSpPr>
            <p:spPr>
              <a:xfrm>
                <a:off x="2413886" y="4294859"/>
                <a:ext cx="1073499" cy="855042"/>
              </a:xfrm>
              <a:prstGeom prst="rect">
                <a:avLst/>
              </a:prstGeom>
              <a:blipFill rotWithShape="0">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4" name="矩形 63"/>
              <p:cNvSpPr/>
              <p:nvPr/>
            </p:nvSpPr>
            <p:spPr>
              <a:xfrm>
                <a:off x="2417444" y="5134584"/>
                <a:ext cx="1066381" cy="8550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400" i="1" smtClean="0">
                          <a:solidFill>
                            <a:prstClr val="black"/>
                          </a:solidFill>
                          <a:latin typeface="Cambria Math" panose="02040503050406030204" pitchFamily="18" charset="0"/>
                        </a:rPr>
                        <m:t>−</m:t>
                      </m:r>
                      <m:f>
                        <m:fPr>
                          <m:ctrlPr>
                            <a:rPr lang="en-US" altLang="zh-TW" sz="2400" i="1" smtClean="0">
                              <a:solidFill>
                                <a:prstClr val="black"/>
                              </a:solidFill>
                              <a:latin typeface="Cambria Math" panose="02040503050406030204" pitchFamily="18" charset="0"/>
                            </a:rPr>
                          </m:ctrlPr>
                        </m:fPr>
                        <m:num>
                          <m:r>
                            <a:rPr lang="zh-TW" altLang="en-US" sz="2400" i="1">
                              <a:solidFill>
                                <a:prstClr val="black"/>
                              </a:solidFill>
                              <a:latin typeface="Cambria Math" panose="02040503050406030204" pitchFamily="18" charset="0"/>
                            </a:rPr>
                            <m:t>𝜕</m:t>
                          </m:r>
                          <m:r>
                            <a:rPr lang="en-US" altLang="zh-TW" sz="2400" i="1" smtClean="0">
                              <a:solidFill>
                                <a:prstClr val="black"/>
                              </a:solidFill>
                              <a:latin typeface="Cambria Math" panose="02040503050406030204" pitchFamily="18" charset="0"/>
                            </a:rPr>
                            <m:t>𝐶</m:t>
                          </m:r>
                        </m:num>
                        <m:den>
                          <m:r>
                            <a:rPr lang="zh-TW" altLang="en-US" sz="2400" i="1" smtClean="0">
                              <a:solidFill>
                                <a:prstClr val="black"/>
                              </a:solidFill>
                              <a:latin typeface="Cambria Math" panose="02040503050406030204" pitchFamily="18" charset="0"/>
                            </a:rPr>
                            <m:t>𝜕</m:t>
                          </m:r>
                          <m:sSub>
                            <m:sSubPr>
                              <m:ctrlPr>
                                <a:rPr lang="en-US" altLang="zh-TW" sz="2400" i="1">
                                  <a:solidFill>
                                    <a:prstClr val="black"/>
                                  </a:solidFill>
                                  <a:latin typeface="Cambria Math" panose="02040503050406030204" pitchFamily="18" charset="0"/>
                                </a:rPr>
                              </m:ctrlPr>
                            </m:sSubPr>
                            <m:e>
                              <m:r>
                                <a:rPr lang="en-US" altLang="zh-TW" sz="2400" i="1">
                                  <a:solidFill>
                                    <a:prstClr val="black"/>
                                  </a:solidFill>
                                  <a:latin typeface="Cambria Math" panose="02040503050406030204" pitchFamily="18" charset="0"/>
                                </a:rPr>
                                <m:t>𝑤</m:t>
                              </m:r>
                            </m:e>
                            <m:sub>
                              <m:r>
                                <a:rPr lang="en-US" altLang="zh-TW" sz="2400" i="1" smtClean="0">
                                  <a:solidFill>
                                    <a:prstClr val="black"/>
                                  </a:solidFill>
                                  <a:latin typeface="Cambria Math" panose="02040503050406030204" pitchFamily="18" charset="0"/>
                                </a:rPr>
                                <m:t>1</m:t>
                              </m:r>
                            </m:sub>
                          </m:sSub>
                        </m:den>
                      </m:f>
                    </m:oMath>
                  </m:oMathPara>
                </a14:m>
                <a:endParaRPr lang="zh-TW" altLang="en-US" sz="2400" dirty="0">
                  <a:solidFill>
                    <a:prstClr val="black"/>
                  </a:solidFill>
                </a:endParaRPr>
              </a:p>
            </p:txBody>
          </p:sp>
        </mc:Choice>
        <mc:Fallback xmlns="">
          <p:sp>
            <p:nvSpPr>
              <p:cNvPr id="64" name="矩形 63"/>
              <p:cNvSpPr>
                <a:spLocks noRot="1" noChangeAspect="1" noMove="1" noResize="1" noEditPoints="1" noAdjustHandles="1" noChangeArrowheads="1" noChangeShapeType="1" noTextEdit="1"/>
              </p:cNvSpPr>
              <p:nvPr/>
            </p:nvSpPr>
            <p:spPr>
              <a:xfrm>
                <a:off x="2417444" y="5134584"/>
                <a:ext cx="1066381" cy="855042"/>
              </a:xfrm>
              <a:prstGeom prst="rect">
                <a:avLst/>
              </a:prstGeom>
              <a:blipFill rotWithShape="0">
                <a:blip r:embed="rId10"/>
                <a:stretch>
                  <a:fillRect/>
                </a:stretch>
              </a:blipFill>
            </p:spPr>
            <p:txBody>
              <a:bodyPr/>
              <a:lstStyle/>
              <a:p>
                <a:r>
                  <a:rPr lang="zh-TW" altLang="en-US">
                    <a:noFill/>
                  </a:rPr>
                  <a:t> </a:t>
                </a:r>
              </a:p>
            </p:txBody>
          </p:sp>
        </mc:Fallback>
      </mc:AlternateContent>
      <p:sp>
        <p:nvSpPr>
          <p:cNvPr id="65" name="文字方塊 64"/>
          <p:cNvSpPr txBox="1"/>
          <p:nvPr/>
        </p:nvSpPr>
        <p:spPr>
          <a:xfrm>
            <a:off x="3191883" y="2953637"/>
            <a:ext cx="1502533" cy="523220"/>
          </a:xfrm>
          <a:prstGeom prst="rect">
            <a:avLst/>
          </a:prstGeom>
          <a:noFill/>
        </p:spPr>
        <p:txBody>
          <a:bodyPr wrap="square" rtlCol="0">
            <a:spAutoFit/>
          </a:bodyPr>
          <a:lstStyle/>
          <a:p>
            <a:pPr algn="ctr"/>
            <a:r>
              <a:rPr lang="en-US" altLang="zh-TW" sz="2800" b="1" i="1" u="sng" dirty="0">
                <a:solidFill>
                  <a:srgbClr val="0000FF"/>
                </a:solidFill>
              </a:rPr>
              <a:t>UNFOLD</a:t>
            </a:r>
            <a:endParaRPr lang="zh-TW" altLang="en-US" sz="2800" b="1" i="1" u="sng" dirty="0">
              <a:solidFill>
                <a:srgbClr val="0000FF"/>
              </a:solidFill>
            </a:endParaRPr>
          </a:p>
        </p:txBody>
      </p:sp>
      <p:sp>
        <p:nvSpPr>
          <p:cNvPr id="67" name="文字方塊 66"/>
          <p:cNvSpPr txBox="1"/>
          <p:nvPr/>
        </p:nvSpPr>
        <p:spPr>
          <a:xfrm>
            <a:off x="144514" y="3839782"/>
            <a:ext cx="4997856" cy="461665"/>
          </a:xfrm>
          <a:prstGeom prst="rect">
            <a:avLst/>
          </a:prstGeom>
          <a:noFill/>
        </p:spPr>
        <p:txBody>
          <a:bodyPr wrap="square" rtlCol="0">
            <a:spAutoFit/>
          </a:bodyPr>
          <a:lstStyle/>
          <a:p>
            <a:r>
              <a:rPr lang="en-US" altLang="zh-TW" sz="2400" dirty="0">
                <a:solidFill>
                  <a:prstClr val="black"/>
                </a:solidFill>
              </a:rPr>
              <a:t>Initialize w</a:t>
            </a:r>
            <a:r>
              <a:rPr lang="en-US" altLang="zh-TW" sz="2400" baseline="-25000" dirty="0">
                <a:solidFill>
                  <a:prstClr val="black"/>
                </a:solidFill>
              </a:rPr>
              <a:t>1</a:t>
            </a:r>
            <a:r>
              <a:rPr lang="en-US" altLang="zh-TW" sz="2400" dirty="0">
                <a:solidFill>
                  <a:prstClr val="black"/>
                </a:solidFill>
              </a:rPr>
              <a:t>, w</a:t>
            </a:r>
            <a:r>
              <a:rPr lang="en-US" altLang="zh-TW" sz="2400" baseline="-25000" dirty="0">
                <a:solidFill>
                  <a:prstClr val="black"/>
                </a:solidFill>
              </a:rPr>
              <a:t>2</a:t>
            </a:r>
            <a:r>
              <a:rPr lang="en-US" altLang="zh-TW" sz="2400" dirty="0">
                <a:solidFill>
                  <a:prstClr val="black"/>
                </a:solidFill>
              </a:rPr>
              <a:t> by the same value</a:t>
            </a:r>
            <a:endParaRPr lang="zh-TW" altLang="en-US" sz="2400" dirty="0">
              <a:solidFill>
                <a:prstClr val="black"/>
              </a:solidFill>
            </a:endParaRPr>
          </a:p>
        </p:txBody>
      </p:sp>
      <p:grpSp>
        <p:nvGrpSpPr>
          <p:cNvPr id="66" name="Group 65"/>
          <p:cNvGrpSpPr/>
          <p:nvPr/>
        </p:nvGrpSpPr>
        <p:grpSpPr>
          <a:xfrm>
            <a:off x="8655314" y="6263629"/>
            <a:ext cx="417249" cy="575481"/>
            <a:chOff x="7517647" y="4843947"/>
            <a:chExt cx="1485900" cy="1908068"/>
          </a:xfrm>
        </p:grpSpPr>
        <p:pic>
          <p:nvPicPr>
            <p:cNvPr id="68" name="Picture 2">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874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9" grpId="0" animBg="1"/>
      <p:bldP spid="34" grpId="0" animBg="1"/>
      <p:bldP spid="37" grpId="0" animBg="1"/>
      <p:bldP spid="39" grpId="0" animBg="1"/>
      <p:bldP spid="40" grpId="0" animBg="1"/>
      <p:bldP spid="44" grpId="0" animBg="1"/>
      <p:bldP spid="51" grpId="0" animBg="1"/>
      <p:bldP spid="52" grpId="0" animBg="1"/>
      <p:bldP spid="53" grpId="0" animBg="1"/>
      <p:bldP spid="59" grpId="0"/>
      <p:bldP spid="60" grpId="0"/>
      <p:bldP spid="61" grpId="0"/>
      <p:bldP spid="62" grpId="0"/>
      <p:bldP spid="63" grpId="0"/>
      <p:bldP spid="64" grpId="0"/>
      <p:bldP spid="6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Bidirectional RNN</a:t>
            </a:r>
            <a:endParaRPr lang="zh-TW" altLang="en-US" dirty="0"/>
          </a:p>
        </p:txBody>
      </p:sp>
      <p:sp>
        <p:nvSpPr>
          <p:cNvPr id="4" name="文字方塊 3"/>
          <p:cNvSpPr txBox="1"/>
          <p:nvPr/>
        </p:nvSpPr>
        <p:spPr>
          <a:xfrm>
            <a:off x="5214028" y="3826903"/>
            <a:ext cx="907572" cy="461665"/>
          </a:xfrm>
          <a:prstGeom prst="rect">
            <a:avLst/>
          </a:prstGeom>
          <a:noFill/>
        </p:spPr>
        <p:txBody>
          <a:bodyPr wrap="square" rtlCol="0">
            <a:spAutoFit/>
          </a:bodyPr>
          <a:lstStyle/>
          <a:p>
            <a:pPr algn="ctr"/>
            <a:r>
              <a:rPr lang="en-US" altLang="zh-TW" sz="2400" dirty="0" err="1">
                <a:solidFill>
                  <a:prstClr val="black"/>
                </a:solidFill>
              </a:rPr>
              <a:t>y</a:t>
            </a:r>
            <a:r>
              <a:rPr lang="en-US" altLang="zh-TW" sz="2400" baseline="30000" dirty="0" err="1">
                <a:solidFill>
                  <a:prstClr val="black"/>
                </a:solidFill>
              </a:rPr>
              <a:t>i</a:t>
            </a:r>
            <a:endParaRPr lang="zh-TW" altLang="en-US" sz="2400" baseline="30000" dirty="0">
              <a:solidFill>
                <a:prstClr val="black"/>
              </a:solidFill>
            </a:endParaRPr>
          </a:p>
        </p:txBody>
      </p:sp>
      <p:grpSp>
        <p:nvGrpSpPr>
          <p:cNvPr id="8" name="群組 7"/>
          <p:cNvGrpSpPr/>
          <p:nvPr/>
        </p:nvGrpSpPr>
        <p:grpSpPr>
          <a:xfrm>
            <a:off x="-17758" y="4720980"/>
            <a:ext cx="9161758" cy="1358775"/>
            <a:chOff x="-79576" y="5208739"/>
            <a:chExt cx="9161758" cy="1358775"/>
          </a:xfrm>
        </p:grpSpPr>
        <p:sp>
          <p:nvSpPr>
            <p:cNvPr id="9" name="矩形 8"/>
            <p:cNvSpPr/>
            <p:nvPr/>
          </p:nvSpPr>
          <p:spPr>
            <a:xfrm>
              <a:off x="1702360" y="6201250"/>
              <a:ext cx="1080000" cy="36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sp>
          <p:nvSpPr>
            <p:cNvPr id="10" name="矩形 9"/>
            <p:cNvSpPr/>
            <p:nvPr/>
          </p:nvSpPr>
          <p:spPr>
            <a:xfrm>
              <a:off x="1723870" y="5356910"/>
              <a:ext cx="1080000" cy="360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11" name="矩形 10"/>
            <p:cNvSpPr/>
            <p:nvPr/>
          </p:nvSpPr>
          <p:spPr>
            <a:xfrm>
              <a:off x="3985589" y="6207514"/>
              <a:ext cx="1080000" cy="36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sp>
          <p:nvSpPr>
            <p:cNvPr id="12" name="矩形 11"/>
            <p:cNvSpPr/>
            <p:nvPr/>
          </p:nvSpPr>
          <p:spPr>
            <a:xfrm>
              <a:off x="3969014" y="5356910"/>
              <a:ext cx="1080000" cy="360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13" name="向上箭號 12"/>
            <p:cNvSpPr/>
            <p:nvPr/>
          </p:nvSpPr>
          <p:spPr>
            <a:xfrm>
              <a:off x="2049022" y="5758583"/>
              <a:ext cx="386677" cy="43200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solidFill>
                  <a:prstClr val="white"/>
                </a:solidFill>
              </a:endParaRPr>
            </a:p>
          </p:txBody>
        </p:sp>
        <p:sp>
          <p:nvSpPr>
            <p:cNvPr id="14" name="向上箭號 13"/>
            <p:cNvSpPr/>
            <p:nvPr/>
          </p:nvSpPr>
          <p:spPr>
            <a:xfrm>
              <a:off x="4320008" y="5763162"/>
              <a:ext cx="386677" cy="43200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solidFill>
                  <a:prstClr val="white"/>
                </a:solidFill>
              </a:endParaRPr>
            </a:p>
          </p:txBody>
        </p:sp>
        <p:sp>
          <p:nvSpPr>
            <p:cNvPr id="15" name="向右箭號 14"/>
            <p:cNvSpPr/>
            <p:nvPr/>
          </p:nvSpPr>
          <p:spPr>
            <a:xfrm>
              <a:off x="736084" y="5350776"/>
              <a:ext cx="900000" cy="43206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sp>
          <p:nvSpPr>
            <p:cNvPr id="16" name="向右箭號 15"/>
            <p:cNvSpPr/>
            <p:nvPr/>
          </p:nvSpPr>
          <p:spPr>
            <a:xfrm>
              <a:off x="2963677" y="5356875"/>
              <a:ext cx="900000" cy="43206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sp>
          <p:nvSpPr>
            <p:cNvPr id="17" name="文字方塊 16"/>
            <p:cNvSpPr txBox="1"/>
            <p:nvPr/>
          </p:nvSpPr>
          <p:spPr>
            <a:xfrm>
              <a:off x="-79576" y="5239981"/>
              <a:ext cx="890772" cy="523220"/>
            </a:xfrm>
            <a:prstGeom prst="rect">
              <a:avLst/>
            </a:prstGeom>
            <a:noFill/>
          </p:spPr>
          <p:txBody>
            <a:bodyPr wrap="square" rtlCol="0">
              <a:spAutoFit/>
            </a:bodyPr>
            <a:lstStyle/>
            <a:p>
              <a:pPr algn="ctr"/>
              <a:r>
                <a:rPr lang="en-US" altLang="zh-TW" sz="2800" dirty="0">
                  <a:solidFill>
                    <a:srgbClr val="0000FF"/>
                  </a:solidFill>
                </a:rPr>
                <a:t>……</a:t>
              </a:r>
              <a:endParaRPr lang="zh-TW" altLang="en-US" sz="2800" baseline="-25000" dirty="0">
                <a:solidFill>
                  <a:srgbClr val="0000FF"/>
                </a:solidFill>
              </a:endParaRPr>
            </a:p>
          </p:txBody>
        </p:sp>
        <p:sp>
          <p:nvSpPr>
            <p:cNvPr id="18" name="文字方塊 17"/>
            <p:cNvSpPr txBox="1"/>
            <p:nvPr/>
          </p:nvSpPr>
          <p:spPr>
            <a:xfrm>
              <a:off x="8191410" y="5208739"/>
              <a:ext cx="890772" cy="523220"/>
            </a:xfrm>
            <a:prstGeom prst="rect">
              <a:avLst/>
            </a:prstGeom>
            <a:noFill/>
          </p:spPr>
          <p:txBody>
            <a:bodyPr wrap="square" rtlCol="0">
              <a:spAutoFit/>
            </a:bodyPr>
            <a:lstStyle/>
            <a:p>
              <a:pPr algn="ctr"/>
              <a:r>
                <a:rPr lang="en-US" altLang="zh-TW" sz="2800" dirty="0">
                  <a:solidFill>
                    <a:srgbClr val="0000FF"/>
                  </a:solidFill>
                </a:rPr>
                <a:t>……</a:t>
              </a:r>
              <a:endParaRPr lang="zh-TW" altLang="en-US" sz="2800" baseline="-25000" dirty="0">
                <a:solidFill>
                  <a:srgbClr val="0000FF"/>
                </a:solidFill>
              </a:endParaRPr>
            </a:p>
          </p:txBody>
        </p:sp>
        <p:sp>
          <p:nvSpPr>
            <p:cNvPr id="19" name="矩形 18"/>
            <p:cNvSpPr/>
            <p:nvPr/>
          </p:nvSpPr>
          <p:spPr>
            <a:xfrm>
              <a:off x="6249783" y="6207514"/>
              <a:ext cx="1080000" cy="36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sp>
          <p:nvSpPr>
            <p:cNvPr id="20" name="矩形 19"/>
            <p:cNvSpPr/>
            <p:nvPr/>
          </p:nvSpPr>
          <p:spPr>
            <a:xfrm>
              <a:off x="6233208" y="5356910"/>
              <a:ext cx="1080000" cy="360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21" name="向上箭號 20"/>
            <p:cNvSpPr/>
            <p:nvPr/>
          </p:nvSpPr>
          <p:spPr>
            <a:xfrm>
              <a:off x="6584202" y="5763162"/>
              <a:ext cx="386677" cy="43200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solidFill>
                  <a:prstClr val="white"/>
                </a:solidFill>
              </a:endParaRPr>
            </a:p>
          </p:txBody>
        </p:sp>
        <p:sp>
          <p:nvSpPr>
            <p:cNvPr id="22" name="向右箭號 21"/>
            <p:cNvSpPr/>
            <p:nvPr/>
          </p:nvSpPr>
          <p:spPr>
            <a:xfrm>
              <a:off x="5227871" y="5356875"/>
              <a:ext cx="900000" cy="43206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sp>
          <p:nvSpPr>
            <p:cNvPr id="23" name="向右箭號 22"/>
            <p:cNvSpPr/>
            <p:nvPr/>
          </p:nvSpPr>
          <p:spPr>
            <a:xfrm>
              <a:off x="7368334" y="5350776"/>
              <a:ext cx="900000" cy="43206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grpSp>
      <p:grpSp>
        <p:nvGrpSpPr>
          <p:cNvPr id="24" name="群組 23"/>
          <p:cNvGrpSpPr/>
          <p:nvPr/>
        </p:nvGrpSpPr>
        <p:grpSpPr>
          <a:xfrm rot="10800000">
            <a:off x="-17758" y="1979473"/>
            <a:ext cx="9161758" cy="1358775"/>
            <a:chOff x="-79576" y="5208739"/>
            <a:chExt cx="9161758" cy="1358775"/>
          </a:xfrm>
        </p:grpSpPr>
        <p:sp>
          <p:nvSpPr>
            <p:cNvPr id="25" name="矩形 24"/>
            <p:cNvSpPr/>
            <p:nvPr/>
          </p:nvSpPr>
          <p:spPr>
            <a:xfrm>
              <a:off x="1702360" y="6201250"/>
              <a:ext cx="1080000" cy="36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sp>
          <p:nvSpPr>
            <p:cNvPr id="26" name="矩形 25"/>
            <p:cNvSpPr/>
            <p:nvPr/>
          </p:nvSpPr>
          <p:spPr>
            <a:xfrm>
              <a:off x="1723870" y="5356910"/>
              <a:ext cx="1080000" cy="360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27" name="矩形 26"/>
            <p:cNvSpPr/>
            <p:nvPr/>
          </p:nvSpPr>
          <p:spPr>
            <a:xfrm>
              <a:off x="3985589" y="6207514"/>
              <a:ext cx="1080000" cy="36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sp>
          <p:nvSpPr>
            <p:cNvPr id="28" name="矩形 27"/>
            <p:cNvSpPr/>
            <p:nvPr/>
          </p:nvSpPr>
          <p:spPr>
            <a:xfrm>
              <a:off x="3969014" y="5356910"/>
              <a:ext cx="1080000" cy="360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29" name="向上箭號 28"/>
            <p:cNvSpPr/>
            <p:nvPr/>
          </p:nvSpPr>
          <p:spPr>
            <a:xfrm>
              <a:off x="2049022" y="5758583"/>
              <a:ext cx="386677" cy="43200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solidFill>
                  <a:prstClr val="white"/>
                </a:solidFill>
              </a:endParaRPr>
            </a:p>
          </p:txBody>
        </p:sp>
        <p:sp>
          <p:nvSpPr>
            <p:cNvPr id="30" name="向上箭號 29"/>
            <p:cNvSpPr/>
            <p:nvPr/>
          </p:nvSpPr>
          <p:spPr>
            <a:xfrm>
              <a:off x="4320008" y="5763162"/>
              <a:ext cx="386677" cy="43200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solidFill>
                  <a:prstClr val="white"/>
                </a:solidFill>
              </a:endParaRPr>
            </a:p>
          </p:txBody>
        </p:sp>
        <p:sp>
          <p:nvSpPr>
            <p:cNvPr id="31" name="向右箭號 30"/>
            <p:cNvSpPr/>
            <p:nvPr/>
          </p:nvSpPr>
          <p:spPr>
            <a:xfrm>
              <a:off x="736084" y="5350776"/>
              <a:ext cx="900000" cy="43206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sp>
          <p:nvSpPr>
            <p:cNvPr id="32" name="向右箭號 31"/>
            <p:cNvSpPr/>
            <p:nvPr/>
          </p:nvSpPr>
          <p:spPr>
            <a:xfrm>
              <a:off x="2963677" y="5356875"/>
              <a:ext cx="900000" cy="43206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sp>
          <p:nvSpPr>
            <p:cNvPr id="33" name="文字方塊 32"/>
            <p:cNvSpPr txBox="1"/>
            <p:nvPr/>
          </p:nvSpPr>
          <p:spPr>
            <a:xfrm>
              <a:off x="-79576" y="5239981"/>
              <a:ext cx="890772" cy="523220"/>
            </a:xfrm>
            <a:prstGeom prst="rect">
              <a:avLst/>
            </a:prstGeom>
            <a:noFill/>
          </p:spPr>
          <p:txBody>
            <a:bodyPr wrap="square" rtlCol="0">
              <a:spAutoFit/>
            </a:bodyPr>
            <a:lstStyle/>
            <a:p>
              <a:pPr algn="ctr"/>
              <a:r>
                <a:rPr lang="en-US" altLang="zh-TW" sz="2800" dirty="0">
                  <a:solidFill>
                    <a:srgbClr val="0000FF"/>
                  </a:solidFill>
                </a:rPr>
                <a:t>……</a:t>
              </a:r>
              <a:endParaRPr lang="zh-TW" altLang="en-US" sz="2800" baseline="-25000" dirty="0">
                <a:solidFill>
                  <a:srgbClr val="0000FF"/>
                </a:solidFill>
              </a:endParaRPr>
            </a:p>
          </p:txBody>
        </p:sp>
        <p:sp>
          <p:nvSpPr>
            <p:cNvPr id="34" name="文字方塊 33"/>
            <p:cNvSpPr txBox="1"/>
            <p:nvPr/>
          </p:nvSpPr>
          <p:spPr>
            <a:xfrm>
              <a:off x="8191410" y="5208739"/>
              <a:ext cx="890772" cy="523220"/>
            </a:xfrm>
            <a:prstGeom prst="rect">
              <a:avLst/>
            </a:prstGeom>
            <a:noFill/>
          </p:spPr>
          <p:txBody>
            <a:bodyPr wrap="square" rtlCol="0">
              <a:spAutoFit/>
            </a:bodyPr>
            <a:lstStyle/>
            <a:p>
              <a:pPr algn="ctr"/>
              <a:r>
                <a:rPr lang="en-US" altLang="zh-TW" sz="2800" dirty="0">
                  <a:solidFill>
                    <a:srgbClr val="0000FF"/>
                  </a:solidFill>
                </a:rPr>
                <a:t>……</a:t>
              </a:r>
              <a:endParaRPr lang="zh-TW" altLang="en-US" sz="2800" baseline="-25000" dirty="0">
                <a:solidFill>
                  <a:srgbClr val="0000FF"/>
                </a:solidFill>
              </a:endParaRPr>
            </a:p>
          </p:txBody>
        </p:sp>
        <p:sp>
          <p:nvSpPr>
            <p:cNvPr id="35" name="矩形 34"/>
            <p:cNvSpPr/>
            <p:nvPr/>
          </p:nvSpPr>
          <p:spPr>
            <a:xfrm>
              <a:off x="6249783" y="6207514"/>
              <a:ext cx="1080000" cy="36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sp>
          <p:nvSpPr>
            <p:cNvPr id="36" name="矩形 35"/>
            <p:cNvSpPr/>
            <p:nvPr/>
          </p:nvSpPr>
          <p:spPr>
            <a:xfrm>
              <a:off x="6233208" y="5356910"/>
              <a:ext cx="1080000" cy="360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37" name="向上箭號 36"/>
            <p:cNvSpPr/>
            <p:nvPr/>
          </p:nvSpPr>
          <p:spPr>
            <a:xfrm>
              <a:off x="6584202" y="5763162"/>
              <a:ext cx="386677" cy="43200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solidFill>
                  <a:prstClr val="white"/>
                </a:solidFill>
              </a:endParaRPr>
            </a:p>
          </p:txBody>
        </p:sp>
        <p:sp>
          <p:nvSpPr>
            <p:cNvPr id="38" name="向右箭號 37"/>
            <p:cNvSpPr/>
            <p:nvPr/>
          </p:nvSpPr>
          <p:spPr>
            <a:xfrm>
              <a:off x="5227871" y="5356875"/>
              <a:ext cx="900000" cy="43206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sp>
          <p:nvSpPr>
            <p:cNvPr id="39" name="向右箭號 38"/>
            <p:cNvSpPr/>
            <p:nvPr/>
          </p:nvSpPr>
          <p:spPr>
            <a:xfrm>
              <a:off x="7368334" y="5350776"/>
              <a:ext cx="900000" cy="43206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grpSp>
      <p:sp>
        <p:nvSpPr>
          <p:cNvPr id="40" name="文字方塊 39"/>
          <p:cNvSpPr txBox="1"/>
          <p:nvPr/>
        </p:nvSpPr>
        <p:spPr>
          <a:xfrm>
            <a:off x="7578334" y="3814002"/>
            <a:ext cx="907572" cy="461665"/>
          </a:xfrm>
          <a:prstGeom prst="rect">
            <a:avLst/>
          </a:prstGeom>
          <a:noFill/>
        </p:spPr>
        <p:txBody>
          <a:bodyPr wrap="square" rtlCol="0">
            <a:spAutoFit/>
          </a:bodyPr>
          <a:lstStyle/>
          <a:p>
            <a:pPr algn="ctr"/>
            <a:r>
              <a:rPr lang="en-US" altLang="zh-TW" sz="2400" dirty="0">
                <a:solidFill>
                  <a:prstClr val="black"/>
                </a:solidFill>
              </a:rPr>
              <a:t>y</a:t>
            </a:r>
            <a:r>
              <a:rPr lang="en-US" altLang="zh-TW" sz="2400" baseline="30000" dirty="0">
                <a:solidFill>
                  <a:prstClr val="black"/>
                </a:solidFill>
              </a:rPr>
              <a:t>i+1</a:t>
            </a:r>
            <a:endParaRPr lang="zh-TW" altLang="en-US" sz="2400" baseline="30000" dirty="0">
              <a:solidFill>
                <a:prstClr val="black"/>
              </a:solidFill>
            </a:endParaRPr>
          </a:p>
        </p:txBody>
      </p:sp>
      <p:sp>
        <p:nvSpPr>
          <p:cNvPr id="44" name="文字方塊 43"/>
          <p:cNvSpPr txBox="1"/>
          <p:nvPr/>
        </p:nvSpPr>
        <p:spPr>
          <a:xfrm>
            <a:off x="3030369" y="3812935"/>
            <a:ext cx="907572" cy="461665"/>
          </a:xfrm>
          <a:prstGeom prst="rect">
            <a:avLst/>
          </a:prstGeom>
          <a:noFill/>
        </p:spPr>
        <p:txBody>
          <a:bodyPr wrap="square" rtlCol="0">
            <a:spAutoFit/>
          </a:bodyPr>
          <a:lstStyle/>
          <a:p>
            <a:pPr algn="ctr"/>
            <a:r>
              <a:rPr lang="en-US" altLang="zh-TW" sz="2400" dirty="0">
                <a:solidFill>
                  <a:prstClr val="black"/>
                </a:solidFill>
              </a:rPr>
              <a:t>y</a:t>
            </a:r>
            <a:r>
              <a:rPr lang="en-US" altLang="zh-TW" sz="2400" baseline="30000" dirty="0">
                <a:solidFill>
                  <a:prstClr val="black"/>
                </a:solidFill>
              </a:rPr>
              <a:t>i-1</a:t>
            </a:r>
            <a:endParaRPr lang="zh-TW" altLang="en-US" sz="2400" baseline="30000" dirty="0">
              <a:solidFill>
                <a:prstClr val="black"/>
              </a:solidFill>
            </a:endParaRPr>
          </a:p>
        </p:txBody>
      </p:sp>
      <p:sp>
        <p:nvSpPr>
          <p:cNvPr id="45" name="矩形 44"/>
          <p:cNvSpPr/>
          <p:nvPr/>
        </p:nvSpPr>
        <p:spPr>
          <a:xfrm rot="5400000" flipH="1" flipV="1">
            <a:off x="2503936" y="3878989"/>
            <a:ext cx="1057792" cy="36111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white"/>
              </a:solidFill>
            </a:endParaRPr>
          </a:p>
        </p:txBody>
      </p:sp>
      <p:sp>
        <p:nvSpPr>
          <p:cNvPr id="46" name="右彎箭號 45"/>
          <p:cNvSpPr/>
          <p:nvPr/>
        </p:nvSpPr>
        <p:spPr>
          <a:xfrm>
            <a:off x="2207272" y="4078808"/>
            <a:ext cx="620509" cy="699345"/>
          </a:xfrm>
          <a:prstGeom prst="bentArrow">
            <a:avLst>
              <a:gd name="adj1" fmla="val 35233"/>
              <a:gd name="adj2" fmla="val 36257"/>
              <a:gd name="adj3" fmla="val 25000"/>
              <a:gd name="adj4" fmla="val 437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black"/>
              </a:solidFill>
            </a:endParaRPr>
          </a:p>
        </p:txBody>
      </p:sp>
      <p:sp>
        <p:nvSpPr>
          <p:cNvPr id="48" name="文字方塊 47"/>
          <p:cNvSpPr txBox="1"/>
          <p:nvPr/>
        </p:nvSpPr>
        <p:spPr>
          <a:xfrm>
            <a:off x="1941238" y="5702824"/>
            <a:ext cx="907572" cy="461665"/>
          </a:xfrm>
          <a:prstGeom prst="rect">
            <a:avLst/>
          </a:prstGeom>
          <a:noFill/>
        </p:spPr>
        <p:txBody>
          <a:bodyPr wrap="square" rtlCol="0">
            <a:spAutoFit/>
          </a:bodyPr>
          <a:lstStyle/>
          <a:p>
            <a:pPr algn="ctr"/>
            <a:r>
              <a:rPr lang="en-US" altLang="zh-TW" sz="2400" dirty="0">
                <a:solidFill>
                  <a:prstClr val="black"/>
                </a:solidFill>
              </a:rPr>
              <a:t>x</a:t>
            </a:r>
            <a:r>
              <a:rPr lang="en-US" altLang="zh-TW" sz="2400" baseline="30000" dirty="0">
                <a:solidFill>
                  <a:prstClr val="black"/>
                </a:solidFill>
              </a:rPr>
              <a:t>i-1</a:t>
            </a:r>
            <a:endParaRPr lang="zh-TW" altLang="en-US" sz="2400" baseline="30000" dirty="0">
              <a:solidFill>
                <a:prstClr val="black"/>
              </a:solidFill>
            </a:endParaRPr>
          </a:p>
        </p:txBody>
      </p:sp>
      <p:sp>
        <p:nvSpPr>
          <p:cNvPr id="49" name="文字方塊 48"/>
          <p:cNvSpPr txBox="1"/>
          <p:nvPr/>
        </p:nvSpPr>
        <p:spPr>
          <a:xfrm>
            <a:off x="4169921" y="5675887"/>
            <a:ext cx="907572" cy="461665"/>
          </a:xfrm>
          <a:prstGeom prst="rect">
            <a:avLst/>
          </a:prstGeom>
          <a:noFill/>
        </p:spPr>
        <p:txBody>
          <a:bodyPr wrap="square" rtlCol="0">
            <a:spAutoFit/>
          </a:bodyPr>
          <a:lstStyle/>
          <a:p>
            <a:pPr algn="ctr"/>
            <a:r>
              <a:rPr lang="en-US" altLang="zh-TW" sz="2400" dirty="0">
                <a:solidFill>
                  <a:prstClr val="black"/>
                </a:solidFill>
              </a:rPr>
              <a:t>x</a:t>
            </a:r>
            <a:r>
              <a:rPr lang="en-US" altLang="zh-TW" sz="2400" baseline="30000" dirty="0">
                <a:solidFill>
                  <a:prstClr val="black"/>
                </a:solidFill>
              </a:rPr>
              <a:t>i</a:t>
            </a:r>
            <a:endParaRPr lang="zh-TW" altLang="en-US" sz="2400" baseline="30000" dirty="0">
              <a:solidFill>
                <a:prstClr val="black"/>
              </a:solidFill>
            </a:endParaRPr>
          </a:p>
        </p:txBody>
      </p:sp>
      <p:sp>
        <p:nvSpPr>
          <p:cNvPr id="50" name="文字方塊 49"/>
          <p:cNvSpPr txBox="1"/>
          <p:nvPr/>
        </p:nvSpPr>
        <p:spPr>
          <a:xfrm>
            <a:off x="6493372" y="5702823"/>
            <a:ext cx="907572" cy="461665"/>
          </a:xfrm>
          <a:prstGeom prst="rect">
            <a:avLst/>
          </a:prstGeom>
          <a:noFill/>
        </p:spPr>
        <p:txBody>
          <a:bodyPr wrap="square" rtlCol="0">
            <a:spAutoFit/>
          </a:bodyPr>
          <a:lstStyle/>
          <a:p>
            <a:pPr algn="ctr"/>
            <a:r>
              <a:rPr lang="en-US" altLang="zh-TW" sz="2400" dirty="0">
                <a:solidFill>
                  <a:prstClr val="black"/>
                </a:solidFill>
              </a:rPr>
              <a:t>x</a:t>
            </a:r>
            <a:r>
              <a:rPr lang="en-US" altLang="zh-TW" sz="2400" baseline="30000" dirty="0">
                <a:solidFill>
                  <a:prstClr val="black"/>
                </a:solidFill>
              </a:rPr>
              <a:t>i+1</a:t>
            </a:r>
            <a:endParaRPr lang="zh-TW" altLang="en-US" sz="2400" baseline="30000" dirty="0">
              <a:solidFill>
                <a:prstClr val="black"/>
              </a:solidFill>
            </a:endParaRPr>
          </a:p>
        </p:txBody>
      </p:sp>
      <p:sp>
        <p:nvSpPr>
          <p:cNvPr id="51" name="文字方塊 50"/>
          <p:cNvSpPr txBox="1"/>
          <p:nvPr/>
        </p:nvSpPr>
        <p:spPr>
          <a:xfrm>
            <a:off x="1912759" y="1929266"/>
            <a:ext cx="907572" cy="461665"/>
          </a:xfrm>
          <a:prstGeom prst="rect">
            <a:avLst/>
          </a:prstGeom>
          <a:noFill/>
        </p:spPr>
        <p:txBody>
          <a:bodyPr wrap="square" rtlCol="0">
            <a:spAutoFit/>
          </a:bodyPr>
          <a:lstStyle/>
          <a:p>
            <a:pPr algn="ctr"/>
            <a:r>
              <a:rPr lang="en-US" altLang="zh-TW" sz="2400" dirty="0">
                <a:solidFill>
                  <a:prstClr val="black"/>
                </a:solidFill>
              </a:rPr>
              <a:t>x</a:t>
            </a:r>
            <a:r>
              <a:rPr lang="en-US" altLang="zh-TW" sz="2400" baseline="30000" dirty="0">
                <a:solidFill>
                  <a:prstClr val="black"/>
                </a:solidFill>
              </a:rPr>
              <a:t>i-1</a:t>
            </a:r>
            <a:endParaRPr lang="zh-TW" altLang="en-US" sz="2400" baseline="30000" dirty="0">
              <a:solidFill>
                <a:prstClr val="black"/>
              </a:solidFill>
            </a:endParaRPr>
          </a:p>
        </p:txBody>
      </p:sp>
      <p:sp>
        <p:nvSpPr>
          <p:cNvPr id="52" name="文字方塊 51"/>
          <p:cNvSpPr txBox="1"/>
          <p:nvPr/>
        </p:nvSpPr>
        <p:spPr>
          <a:xfrm>
            <a:off x="4141442" y="1902329"/>
            <a:ext cx="907572" cy="461665"/>
          </a:xfrm>
          <a:prstGeom prst="rect">
            <a:avLst/>
          </a:prstGeom>
          <a:noFill/>
        </p:spPr>
        <p:txBody>
          <a:bodyPr wrap="square" rtlCol="0">
            <a:spAutoFit/>
          </a:bodyPr>
          <a:lstStyle/>
          <a:p>
            <a:pPr algn="ctr"/>
            <a:r>
              <a:rPr lang="en-US" altLang="zh-TW" sz="2400" dirty="0">
                <a:solidFill>
                  <a:prstClr val="black"/>
                </a:solidFill>
              </a:rPr>
              <a:t>x</a:t>
            </a:r>
            <a:r>
              <a:rPr lang="en-US" altLang="zh-TW" sz="2400" baseline="30000" dirty="0">
                <a:solidFill>
                  <a:prstClr val="black"/>
                </a:solidFill>
              </a:rPr>
              <a:t>i</a:t>
            </a:r>
            <a:endParaRPr lang="zh-TW" altLang="en-US" sz="2400" baseline="30000" dirty="0">
              <a:solidFill>
                <a:prstClr val="black"/>
              </a:solidFill>
            </a:endParaRPr>
          </a:p>
        </p:txBody>
      </p:sp>
      <p:sp>
        <p:nvSpPr>
          <p:cNvPr id="53" name="文字方塊 52"/>
          <p:cNvSpPr txBox="1"/>
          <p:nvPr/>
        </p:nvSpPr>
        <p:spPr>
          <a:xfrm>
            <a:off x="6464893" y="1929265"/>
            <a:ext cx="907572" cy="461665"/>
          </a:xfrm>
          <a:prstGeom prst="rect">
            <a:avLst/>
          </a:prstGeom>
          <a:noFill/>
        </p:spPr>
        <p:txBody>
          <a:bodyPr wrap="square" rtlCol="0">
            <a:spAutoFit/>
          </a:bodyPr>
          <a:lstStyle/>
          <a:p>
            <a:pPr algn="ctr"/>
            <a:r>
              <a:rPr lang="en-US" altLang="zh-TW" sz="2400" dirty="0">
                <a:solidFill>
                  <a:prstClr val="black"/>
                </a:solidFill>
              </a:rPr>
              <a:t>x</a:t>
            </a:r>
            <a:r>
              <a:rPr lang="en-US" altLang="zh-TW" sz="2400" baseline="30000" dirty="0">
                <a:solidFill>
                  <a:prstClr val="black"/>
                </a:solidFill>
              </a:rPr>
              <a:t>i+1</a:t>
            </a:r>
            <a:endParaRPr lang="zh-TW" altLang="en-US" sz="2400" baseline="30000" dirty="0">
              <a:solidFill>
                <a:prstClr val="black"/>
              </a:solidFill>
            </a:endParaRPr>
          </a:p>
        </p:txBody>
      </p:sp>
      <p:sp>
        <p:nvSpPr>
          <p:cNvPr id="54" name="右彎箭號 53"/>
          <p:cNvSpPr/>
          <p:nvPr/>
        </p:nvSpPr>
        <p:spPr>
          <a:xfrm flipV="1">
            <a:off x="2217637" y="3288465"/>
            <a:ext cx="620509" cy="699345"/>
          </a:xfrm>
          <a:prstGeom prst="bentArrow">
            <a:avLst>
              <a:gd name="adj1" fmla="val 35233"/>
              <a:gd name="adj2" fmla="val 36257"/>
              <a:gd name="adj3" fmla="val 25000"/>
              <a:gd name="adj4" fmla="val 437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black"/>
              </a:solidFill>
            </a:endParaRPr>
          </a:p>
        </p:txBody>
      </p:sp>
      <p:sp>
        <p:nvSpPr>
          <p:cNvPr id="55" name="矩形 54"/>
          <p:cNvSpPr/>
          <p:nvPr/>
        </p:nvSpPr>
        <p:spPr>
          <a:xfrm rot="5400000" flipH="1" flipV="1">
            <a:off x="4748033" y="3902385"/>
            <a:ext cx="1057792" cy="36111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white"/>
              </a:solidFill>
            </a:endParaRPr>
          </a:p>
        </p:txBody>
      </p:sp>
      <p:sp>
        <p:nvSpPr>
          <p:cNvPr id="56" name="右彎箭號 55"/>
          <p:cNvSpPr/>
          <p:nvPr/>
        </p:nvSpPr>
        <p:spPr>
          <a:xfrm>
            <a:off x="4451369" y="4102204"/>
            <a:ext cx="620509" cy="699345"/>
          </a:xfrm>
          <a:prstGeom prst="bentArrow">
            <a:avLst>
              <a:gd name="adj1" fmla="val 35233"/>
              <a:gd name="adj2" fmla="val 36257"/>
              <a:gd name="adj3" fmla="val 25000"/>
              <a:gd name="adj4" fmla="val 437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black"/>
              </a:solidFill>
            </a:endParaRPr>
          </a:p>
        </p:txBody>
      </p:sp>
      <p:sp>
        <p:nvSpPr>
          <p:cNvPr id="57" name="右彎箭號 56"/>
          <p:cNvSpPr/>
          <p:nvPr/>
        </p:nvSpPr>
        <p:spPr>
          <a:xfrm flipV="1">
            <a:off x="4461734" y="3311861"/>
            <a:ext cx="620509" cy="699345"/>
          </a:xfrm>
          <a:prstGeom prst="bentArrow">
            <a:avLst>
              <a:gd name="adj1" fmla="val 35233"/>
              <a:gd name="adj2" fmla="val 36257"/>
              <a:gd name="adj3" fmla="val 25000"/>
              <a:gd name="adj4" fmla="val 437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black"/>
              </a:solidFill>
            </a:endParaRPr>
          </a:p>
        </p:txBody>
      </p:sp>
      <p:sp>
        <p:nvSpPr>
          <p:cNvPr id="58" name="矩形 57"/>
          <p:cNvSpPr/>
          <p:nvPr/>
        </p:nvSpPr>
        <p:spPr>
          <a:xfrm rot="5400000" flipH="1" flipV="1">
            <a:off x="7019657" y="3877178"/>
            <a:ext cx="1057792" cy="36111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white"/>
              </a:solidFill>
            </a:endParaRPr>
          </a:p>
        </p:txBody>
      </p:sp>
      <p:sp>
        <p:nvSpPr>
          <p:cNvPr id="59" name="右彎箭號 58"/>
          <p:cNvSpPr/>
          <p:nvPr/>
        </p:nvSpPr>
        <p:spPr>
          <a:xfrm>
            <a:off x="6722993" y="4076997"/>
            <a:ext cx="620509" cy="699345"/>
          </a:xfrm>
          <a:prstGeom prst="bentArrow">
            <a:avLst>
              <a:gd name="adj1" fmla="val 35233"/>
              <a:gd name="adj2" fmla="val 36257"/>
              <a:gd name="adj3" fmla="val 25000"/>
              <a:gd name="adj4" fmla="val 437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black"/>
              </a:solidFill>
            </a:endParaRPr>
          </a:p>
        </p:txBody>
      </p:sp>
      <p:sp>
        <p:nvSpPr>
          <p:cNvPr id="60" name="右彎箭號 59"/>
          <p:cNvSpPr/>
          <p:nvPr/>
        </p:nvSpPr>
        <p:spPr>
          <a:xfrm flipV="1">
            <a:off x="6733358" y="3286654"/>
            <a:ext cx="620509" cy="699345"/>
          </a:xfrm>
          <a:prstGeom prst="bentArrow">
            <a:avLst>
              <a:gd name="adj1" fmla="val 35233"/>
              <a:gd name="adj2" fmla="val 36257"/>
              <a:gd name="adj3" fmla="val 25000"/>
              <a:gd name="adj4" fmla="val 437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black"/>
              </a:solidFill>
            </a:endParaRPr>
          </a:p>
        </p:txBody>
      </p:sp>
      <p:grpSp>
        <p:nvGrpSpPr>
          <p:cNvPr id="61" name="Group 60"/>
          <p:cNvGrpSpPr/>
          <p:nvPr/>
        </p:nvGrpSpPr>
        <p:grpSpPr>
          <a:xfrm>
            <a:off x="8655314" y="6263629"/>
            <a:ext cx="417249" cy="575481"/>
            <a:chOff x="7517647" y="4843947"/>
            <a:chExt cx="1485900" cy="1908068"/>
          </a:xfrm>
        </p:grpSpPr>
        <p:pic>
          <p:nvPicPr>
            <p:cNvPr id="62"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26061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0" grpId="0"/>
      <p:bldP spid="44" grpId="0"/>
      <p:bldP spid="45" grpId="0" animBg="1"/>
      <p:bldP spid="46" grpId="0" animBg="1"/>
      <p:bldP spid="48" grpId="0"/>
      <p:bldP spid="49" grpId="0"/>
      <p:bldP spid="50" grpId="0"/>
      <p:bldP spid="51" grpId="0"/>
      <p:bldP spid="52" grpId="0"/>
      <p:bldP spid="53" grpId="0"/>
      <p:bldP spid="54" grpId="0" animBg="1"/>
      <p:bldP spid="55" grpId="0" animBg="1"/>
      <p:bldP spid="56" grpId="0" animBg="1"/>
      <p:bldP spid="57" grpId="0" animBg="1"/>
      <p:bldP spid="58" grpId="0" animBg="1"/>
      <p:bldP spid="59" grpId="0" animBg="1"/>
      <p:bldP spid="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5467" y="188640"/>
            <a:ext cx="8932333" cy="2492970"/>
          </a:xfrm>
          <a:prstGeom prst="rect">
            <a:avLst/>
          </a:prstGeom>
          <a:noFill/>
        </p:spPr>
        <p:txBody>
          <a:bodyPr wrap="square" lIns="91420" tIns="45710" rIns="91420" bIns="45710" rtlCol="0">
            <a:spAutoFit/>
          </a:bodyPr>
          <a:lstStyle/>
          <a:p>
            <a:pPr algn="ctr"/>
            <a:r>
              <a:rPr lang="en-US" sz="3600" b="1" dirty="0">
                <a:solidFill>
                  <a:srgbClr val="FF0000"/>
                </a:solidFill>
              </a:rPr>
              <a:t>Concerns of the Part-IV:</a:t>
            </a:r>
          </a:p>
          <a:p>
            <a:endParaRPr lang="en-US" sz="2400" b="1" dirty="0">
              <a:solidFill>
                <a:srgbClr val="FF0000"/>
              </a:solidFill>
            </a:endParaRPr>
          </a:p>
          <a:p>
            <a:r>
              <a:rPr lang="en-US" sz="2400" b="1" dirty="0">
                <a:solidFill>
                  <a:srgbClr val="FF0000"/>
                </a:solidFill>
              </a:rPr>
              <a:t>What is Recurrent Neural Network (RNN) and how it works;</a:t>
            </a:r>
          </a:p>
          <a:p>
            <a:r>
              <a:rPr lang="en-US" sz="2400" b="1" dirty="0">
                <a:solidFill>
                  <a:srgbClr val="FF0000"/>
                </a:solidFill>
              </a:rPr>
              <a:t>What is Long Short-Term Memory (LSTM) network and how it works;</a:t>
            </a:r>
          </a:p>
          <a:p>
            <a:r>
              <a:rPr lang="en-US" sz="2400" b="1" dirty="0">
                <a:solidFill>
                  <a:srgbClr val="FF0000"/>
                </a:solidFill>
              </a:rPr>
              <a:t>How they are used;</a:t>
            </a:r>
          </a:p>
          <a:p>
            <a:r>
              <a:rPr lang="en-US" sz="2400" b="1" dirty="0">
                <a:solidFill>
                  <a:srgbClr val="FF0000"/>
                </a:solidFill>
              </a:rPr>
              <a:t>How to train a RNN and LSTM.</a:t>
            </a:r>
          </a:p>
        </p:txBody>
      </p:sp>
      <p:sp>
        <p:nvSpPr>
          <p:cNvPr id="9" name="副標題 2"/>
          <p:cNvSpPr txBox="1">
            <a:spLocks/>
          </p:cNvSpPr>
          <p:nvPr/>
        </p:nvSpPr>
        <p:spPr>
          <a:xfrm>
            <a:off x="369906" y="3394717"/>
            <a:ext cx="8407400" cy="779323"/>
          </a:xfrm>
          <a:prstGeom prst="rect">
            <a:avLst/>
          </a:prstGeom>
          <a:solidFill>
            <a:schemeClr val="bg1">
              <a:lumMod val="85000"/>
            </a:schemeClr>
          </a:solidFill>
          <a:ln w="25400">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2400" dirty="0"/>
              <a:t>Content is provided mostly on the basis of slides from </a:t>
            </a:r>
            <a:r>
              <a:rPr lang="en-US" altLang="zh-TW" sz="2400" b="1" dirty="0">
                <a:solidFill>
                  <a:srgbClr val="C00000"/>
                </a:solidFill>
              </a:rPr>
              <a:t>Hung-</a:t>
            </a:r>
            <a:r>
              <a:rPr lang="en-US" altLang="zh-TW" sz="2400" b="1" dirty="0" err="1">
                <a:solidFill>
                  <a:srgbClr val="C00000"/>
                </a:solidFill>
              </a:rPr>
              <a:t>yi</a:t>
            </a:r>
            <a:r>
              <a:rPr lang="en-US" altLang="zh-TW" sz="2400" b="1" dirty="0">
                <a:solidFill>
                  <a:srgbClr val="C00000"/>
                </a:solidFill>
              </a:rPr>
              <a:t> Lee </a:t>
            </a:r>
            <a:r>
              <a:rPr lang="en-US" altLang="zh-TW" sz="2400" dirty="0"/>
              <a:t>courses, compiled and edited by Vagan Terziyan</a:t>
            </a:r>
          </a:p>
        </p:txBody>
      </p:sp>
      <p:grpSp>
        <p:nvGrpSpPr>
          <p:cNvPr id="10" name="Group 9"/>
          <p:cNvGrpSpPr/>
          <p:nvPr/>
        </p:nvGrpSpPr>
        <p:grpSpPr>
          <a:xfrm>
            <a:off x="7205132" y="3844410"/>
            <a:ext cx="1529839" cy="2133027"/>
            <a:chOff x="7517647" y="4843947"/>
            <a:chExt cx="1485900" cy="1908068"/>
          </a:xfrm>
        </p:grpSpPr>
        <p:pic>
          <p:nvPicPr>
            <p:cNvPr id="11"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2">
            <a:hlinkClick r:id="rId5"/>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10" y="5173129"/>
            <a:ext cx="3689823" cy="1587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75912" y="5132907"/>
            <a:ext cx="2907499" cy="1639103"/>
          </a:xfrm>
          <a:prstGeom prst="rect">
            <a:avLst/>
          </a:prstGeom>
        </p:spPr>
      </p:pic>
    </p:spTree>
    <p:extLst>
      <p:ext uri="{BB962C8B-B14F-4D97-AF65-F5344CB8AC3E}">
        <p14:creationId xmlns:p14="http://schemas.microsoft.com/office/powerpoint/2010/main" val="3545148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628650" y="153749"/>
            <a:ext cx="7886700" cy="87415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TW" dirty="0">
                <a:solidFill>
                  <a:prstClr val="black"/>
                </a:solidFill>
              </a:rPr>
              <a:t>Unfortunately …… </a:t>
            </a:r>
            <a:endParaRPr lang="zh-TW" altLang="en-US" dirty="0">
              <a:solidFill>
                <a:prstClr val="black"/>
              </a:solidFill>
            </a:endParaRPr>
          </a:p>
        </p:txBody>
      </p:sp>
      <p:sp>
        <p:nvSpPr>
          <p:cNvPr id="6" name="內容版面配置區 2"/>
          <p:cNvSpPr txBox="1">
            <a:spLocks/>
          </p:cNvSpPr>
          <p:nvPr/>
        </p:nvSpPr>
        <p:spPr>
          <a:xfrm>
            <a:off x="628650" y="1825625"/>
            <a:ext cx="78867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prstClr val="black"/>
                </a:solidFill>
              </a:rPr>
              <a:t>RNN-based network is not always easy to learn</a:t>
            </a:r>
            <a:endParaRPr lang="en-US" altLang="zh-TW" dirty="0">
              <a:solidFill>
                <a:prstClr val="black"/>
              </a:solidFill>
            </a:endParaRPr>
          </a:p>
        </p:txBody>
      </p:sp>
      <p:pic>
        <p:nvPicPr>
          <p:cNvPr id="7" name="圖片 3"/>
          <p:cNvPicPr>
            <a:picLocks noChangeAspect="1"/>
          </p:cNvPicPr>
          <p:nvPr/>
        </p:nvPicPr>
        <p:blipFill>
          <a:blip r:embed="rId3"/>
          <a:stretch>
            <a:fillRect/>
          </a:stretch>
        </p:blipFill>
        <p:spPr>
          <a:xfrm>
            <a:off x="879649" y="2682401"/>
            <a:ext cx="7384702" cy="4035551"/>
          </a:xfrm>
          <a:prstGeom prst="rect">
            <a:avLst/>
          </a:prstGeom>
        </p:spPr>
      </p:pic>
      <p:sp>
        <p:nvSpPr>
          <p:cNvPr id="8" name="文字方塊 7"/>
          <p:cNvSpPr txBox="1"/>
          <p:nvPr/>
        </p:nvSpPr>
        <p:spPr>
          <a:xfrm>
            <a:off x="2022651" y="2316633"/>
            <a:ext cx="5559251" cy="461645"/>
          </a:xfrm>
          <a:prstGeom prst="rect">
            <a:avLst/>
          </a:prstGeom>
          <a:noFill/>
        </p:spPr>
        <p:txBody>
          <a:bodyPr wrap="square" lIns="91420" tIns="45710" rIns="91420" bIns="45710" rtlCol="0">
            <a:spAutoFit/>
          </a:bodyPr>
          <a:lstStyle/>
          <a:p>
            <a:r>
              <a:rPr lang="en-US" altLang="zh-TW" sz="2400" dirty="0">
                <a:solidFill>
                  <a:prstClr val="black"/>
                </a:solidFill>
              </a:rPr>
              <a:t>Real experiments on Language modeling</a:t>
            </a:r>
            <a:endParaRPr lang="zh-TW" altLang="en-US" sz="2400" dirty="0">
              <a:solidFill>
                <a:prstClr val="black"/>
              </a:solidFill>
            </a:endParaRPr>
          </a:p>
        </p:txBody>
      </p:sp>
      <p:sp>
        <p:nvSpPr>
          <p:cNvPr id="9" name="文字方塊 8"/>
          <p:cNvSpPr txBox="1"/>
          <p:nvPr/>
        </p:nvSpPr>
        <p:spPr>
          <a:xfrm>
            <a:off x="6798790" y="4691999"/>
            <a:ext cx="962973" cy="461645"/>
          </a:xfrm>
          <a:prstGeom prst="rect">
            <a:avLst/>
          </a:prstGeom>
        </p:spPr>
        <p:style>
          <a:lnRef idx="1">
            <a:schemeClr val="accent5"/>
          </a:lnRef>
          <a:fillRef idx="2">
            <a:schemeClr val="accent5"/>
          </a:fillRef>
          <a:effectRef idx="1">
            <a:schemeClr val="accent5"/>
          </a:effectRef>
          <a:fontRef idx="minor">
            <a:schemeClr val="dk1"/>
          </a:fontRef>
        </p:style>
        <p:txBody>
          <a:bodyPr wrap="square" lIns="91420" tIns="45710" rIns="91420" bIns="45710" rtlCol="0">
            <a:spAutoFit/>
          </a:bodyPr>
          <a:lstStyle/>
          <a:p>
            <a:pPr algn="ctr"/>
            <a:r>
              <a:rPr lang="en-US" altLang="zh-TW" sz="2400" dirty="0">
                <a:solidFill>
                  <a:prstClr val="black"/>
                </a:solidFill>
              </a:rPr>
              <a:t>Lucky</a:t>
            </a:r>
            <a:endParaRPr lang="zh-TW" altLang="en-US" sz="2400" dirty="0">
              <a:solidFill>
                <a:prstClr val="black"/>
              </a:solidFill>
            </a:endParaRPr>
          </a:p>
        </p:txBody>
      </p:sp>
      <p:sp>
        <p:nvSpPr>
          <p:cNvPr id="10" name="文字方塊 9"/>
          <p:cNvSpPr txBox="1"/>
          <p:nvPr/>
        </p:nvSpPr>
        <p:spPr>
          <a:xfrm>
            <a:off x="5864130" y="3668701"/>
            <a:ext cx="1593566" cy="461645"/>
          </a:xfrm>
          <a:prstGeom prst="rect">
            <a:avLst/>
          </a:prstGeom>
        </p:spPr>
        <p:style>
          <a:lnRef idx="1">
            <a:schemeClr val="accent6"/>
          </a:lnRef>
          <a:fillRef idx="2">
            <a:schemeClr val="accent6"/>
          </a:fillRef>
          <a:effectRef idx="1">
            <a:schemeClr val="accent6"/>
          </a:effectRef>
          <a:fontRef idx="minor">
            <a:schemeClr val="dk1"/>
          </a:fontRef>
        </p:style>
        <p:txBody>
          <a:bodyPr wrap="square" lIns="91420" tIns="45710" rIns="91420" bIns="45710" rtlCol="0">
            <a:spAutoFit/>
          </a:bodyPr>
          <a:lstStyle/>
          <a:p>
            <a:pPr algn="ctr"/>
            <a:r>
              <a:rPr lang="en-US" altLang="zh-TW" sz="2400" dirty="0">
                <a:solidFill>
                  <a:prstClr val="black"/>
                </a:solidFill>
              </a:rPr>
              <a:t>sometimes</a:t>
            </a:r>
            <a:endParaRPr lang="zh-TW" altLang="en-US" sz="2400" dirty="0">
              <a:solidFill>
                <a:prstClr val="black"/>
              </a:solidFill>
            </a:endParaRPr>
          </a:p>
        </p:txBody>
      </p:sp>
      <p:sp>
        <p:nvSpPr>
          <p:cNvPr id="11" name="向下箭號 10"/>
          <p:cNvSpPr/>
          <p:nvPr/>
        </p:nvSpPr>
        <p:spPr>
          <a:xfrm>
            <a:off x="7001064" y="5192145"/>
            <a:ext cx="580836" cy="34119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solidFill>
                <a:prstClr val="white"/>
              </a:solidFill>
            </a:endParaRPr>
          </a:p>
        </p:txBody>
      </p:sp>
      <p:sp>
        <p:nvSpPr>
          <p:cNvPr id="12" name="向下箭號 11"/>
          <p:cNvSpPr/>
          <p:nvPr/>
        </p:nvSpPr>
        <p:spPr>
          <a:xfrm rot="5400000">
            <a:off x="5335682" y="3754894"/>
            <a:ext cx="580836" cy="34119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solidFill>
                <a:prstClr val="white"/>
              </a:solidFill>
            </a:endParaRPr>
          </a:p>
        </p:txBody>
      </p:sp>
      <p:grpSp>
        <p:nvGrpSpPr>
          <p:cNvPr id="13" name="Group 12"/>
          <p:cNvGrpSpPr/>
          <p:nvPr/>
        </p:nvGrpSpPr>
        <p:grpSpPr>
          <a:xfrm>
            <a:off x="8655314" y="6263629"/>
            <a:ext cx="417249" cy="575481"/>
            <a:chOff x="7517647" y="4843947"/>
            <a:chExt cx="1485900" cy="1908068"/>
          </a:xfrm>
        </p:grpSpPr>
        <p:pic>
          <p:nvPicPr>
            <p:cNvPr id="14"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07658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Example: A simple RNN</a:t>
            </a:r>
            <a:endParaRPr lang="zh-TW" altLang="en-US" dirty="0"/>
          </a:p>
        </p:txBody>
      </p:sp>
      <p:sp>
        <p:nvSpPr>
          <p:cNvPr id="4" name="橢圓 3"/>
          <p:cNvSpPr/>
          <p:nvPr/>
        </p:nvSpPr>
        <p:spPr>
          <a:xfrm>
            <a:off x="628650" y="3890537"/>
            <a:ext cx="829996" cy="82999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solidFill>
                  <a:prstClr val="black"/>
                </a:solidFill>
              </a:rPr>
              <a:t>0.5</a:t>
            </a:r>
            <a:endParaRPr lang="zh-TW" altLang="en-US" sz="2400" dirty="0">
              <a:solidFill>
                <a:prstClr val="black"/>
              </a:solidFill>
            </a:endParaRPr>
          </a:p>
        </p:txBody>
      </p:sp>
      <p:sp>
        <p:nvSpPr>
          <p:cNvPr id="5" name="橢圓 4"/>
          <p:cNvSpPr/>
          <p:nvPr/>
        </p:nvSpPr>
        <p:spPr>
          <a:xfrm>
            <a:off x="2339710" y="3991664"/>
            <a:ext cx="628650" cy="62865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solidFill>
                <a:prstClr val="black"/>
              </a:solidFill>
            </a:endParaRPr>
          </a:p>
        </p:txBody>
      </p:sp>
      <p:sp>
        <p:nvSpPr>
          <p:cNvPr id="6" name="矩形 5"/>
          <p:cNvSpPr/>
          <p:nvPr/>
        </p:nvSpPr>
        <p:spPr>
          <a:xfrm>
            <a:off x="2504280" y="5458515"/>
            <a:ext cx="390525" cy="40283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solidFill>
                  <a:prstClr val="black"/>
                </a:solidFill>
              </a:rPr>
              <a:t>1</a:t>
            </a:r>
            <a:endParaRPr lang="zh-TW" altLang="en-US" sz="2400" dirty="0">
              <a:solidFill>
                <a:prstClr val="black"/>
              </a:solidFill>
            </a:endParaRPr>
          </a:p>
        </p:txBody>
      </p:sp>
      <p:sp>
        <p:nvSpPr>
          <p:cNvPr id="7" name="文字方塊 6"/>
          <p:cNvSpPr txBox="1"/>
          <p:nvPr/>
        </p:nvSpPr>
        <p:spPr>
          <a:xfrm>
            <a:off x="2620697" y="4780459"/>
            <a:ext cx="51435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i</a:t>
            </a:r>
            <a:endParaRPr lang="zh-TW" altLang="en-US" sz="2400" baseline="-25000" dirty="0">
              <a:solidFill>
                <a:prstClr val="black"/>
              </a:solidFill>
            </a:endParaRPr>
          </a:p>
        </p:txBody>
      </p:sp>
      <p:sp>
        <p:nvSpPr>
          <p:cNvPr id="8" name="文字方塊 7"/>
          <p:cNvSpPr txBox="1"/>
          <p:nvPr/>
        </p:nvSpPr>
        <p:spPr>
          <a:xfrm>
            <a:off x="1675343" y="4243314"/>
            <a:ext cx="51435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r</a:t>
            </a:r>
            <a:endParaRPr lang="zh-TW" altLang="en-US" sz="2400" baseline="-25000" dirty="0">
              <a:solidFill>
                <a:prstClr val="black"/>
              </a:solidFill>
            </a:endParaRPr>
          </a:p>
        </p:txBody>
      </p:sp>
      <p:sp>
        <p:nvSpPr>
          <p:cNvPr id="9" name="文字方塊 8"/>
          <p:cNvSpPr txBox="1"/>
          <p:nvPr/>
        </p:nvSpPr>
        <p:spPr>
          <a:xfrm>
            <a:off x="2451101" y="2761104"/>
            <a:ext cx="514350" cy="461665"/>
          </a:xfrm>
          <a:prstGeom prst="rect">
            <a:avLst/>
          </a:prstGeom>
          <a:noFill/>
        </p:spPr>
        <p:txBody>
          <a:bodyPr wrap="square" rtlCol="0">
            <a:spAutoFit/>
          </a:bodyPr>
          <a:lstStyle/>
          <a:p>
            <a:pPr algn="ctr"/>
            <a:r>
              <a:rPr lang="en-US" altLang="zh-TW" sz="2400" dirty="0">
                <a:solidFill>
                  <a:prstClr val="black"/>
                </a:solidFill>
              </a:rPr>
              <a:t>y</a:t>
            </a:r>
            <a:r>
              <a:rPr lang="en-US" altLang="zh-TW" sz="2400" baseline="30000" dirty="0">
                <a:solidFill>
                  <a:prstClr val="black"/>
                </a:solidFill>
              </a:rPr>
              <a:t>1</a:t>
            </a:r>
            <a:endParaRPr lang="zh-TW" altLang="en-US" sz="2400" baseline="30000" dirty="0">
              <a:solidFill>
                <a:prstClr val="black"/>
              </a:solidFill>
            </a:endParaRPr>
          </a:p>
        </p:txBody>
      </p:sp>
      <p:cxnSp>
        <p:nvCxnSpPr>
          <p:cNvPr id="27" name="直線單箭頭接點 26"/>
          <p:cNvCxnSpPr/>
          <p:nvPr/>
        </p:nvCxnSpPr>
        <p:spPr>
          <a:xfrm>
            <a:off x="1493044" y="4322922"/>
            <a:ext cx="8297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p:nvPr/>
        </p:nvCxnSpPr>
        <p:spPr>
          <a:xfrm rot="16200000">
            <a:off x="2271184" y="5035181"/>
            <a:ext cx="8297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p:nvPr/>
        </p:nvCxnSpPr>
        <p:spPr>
          <a:xfrm flipV="1">
            <a:off x="2682610" y="3260620"/>
            <a:ext cx="0" cy="7142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手繪多邊形 32"/>
          <p:cNvSpPr/>
          <p:nvPr/>
        </p:nvSpPr>
        <p:spPr>
          <a:xfrm>
            <a:off x="2440516" y="4151809"/>
            <a:ext cx="424395" cy="322337"/>
          </a:xfrm>
          <a:custGeom>
            <a:avLst/>
            <a:gdLst>
              <a:gd name="connsiteX0" fmla="*/ 0 w 508000"/>
              <a:gd name="connsiteY0" fmla="*/ 356146 h 356146"/>
              <a:gd name="connsiteX1" fmla="*/ 88900 w 508000"/>
              <a:gd name="connsiteY1" fmla="*/ 343446 h 356146"/>
              <a:gd name="connsiteX2" fmla="*/ 215900 w 508000"/>
              <a:gd name="connsiteY2" fmla="*/ 305346 h 356146"/>
              <a:gd name="connsiteX3" fmla="*/ 279400 w 508000"/>
              <a:gd name="connsiteY3" fmla="*/ 89446 h 356146"/>
              <a:gd name="connsiteX4" fmla="*/ 317500 w 508000"/>
              <a:gd name="connsiteY4" fmla="*/ 13246 h 356146"/>
              <a:gd name="connsiteX5" fmla="*/ 508000 w 508000"/>
              <a:gd name="connsiteY5" fmla="*/ 546 h 35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000" h="356146">
                <a:moveTo>
                  <a:pt x="0" y="356146"/>
                </a:moveTo>
                <a:cubicBezTo>
                  <a:pt x="26458" y="354029"/>
                  <a:pt x="52917" y="351913"/>
                  <a:pt x="88900" y="343446"/>
                </a:cubicBezTo>
                <a:cubicBezTo>
                  <a:pt x="124883" y="334979"/>
                  <a:pt x="184150" y="347679"/>
                  <a:pt x="215900" y="305346"/>
                </a:cubicBezTo>
                <a:cubicBezTo>
                  <a:pt x="247650" y="263013"/>
                  <a:pt x="262467" y="138129"/>
                  <a:pt x="279400" y="89446"/>
                </a:cubicBezTo>
                <a:cubicBezTo>
                  <a:pt x="296333" y="40763"/>
                  <a:pt x="279400" y="28063"/>
                  <a:pt x="317500" y="13246"/>
                </a:cubicBezTo>
                <a:cubicBezTo>
                  <a:pt x="355600" y="-1571"/>
                  <a:pt x="431800" y="-513"/>
                  <a:pt x="508000" y="54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4" name="橢圓 33"/>
          <p:cNvSpPr/>
          <p:nvPr/>
        </p:nvSpPr>
        <p:spPr>
          <a:xfrm>
            <a:off x="3915038" y="3991664"/>
            <a:ext cx="628650" cy="62865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solidFill>
                <a:prstClr val="black"/>
              </a:solidFill>
            </a:endParaRPr>
          </a:p>
        </p:txBody>
      </p:sp>
      <p:sp>
        <p:nvSpPr>
          <p:cNvPr id="35" name="矩形 34"/>
          <p:cNvSpPr/>
          <p:nvPr/>
        </p:nvSpPr>
        <p:spPr>
          <a:xfrm>
            <a:off x="4079608" y="5458515"/>
            <a:ext cx="390525" cy="40283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solidFill>
                  <a:prstClr val="black"/>
                </a:solidFill>
              </a:rPr>
              <a:t>1</a:t>
            </a:r>
            <a:endParaRPr lang="zh-TW" altLang="en-US" sz="2400" dirty="0">
              <a:solidFill>
                <a:prstClr val="black"/>
              </a:solidFill>
            </a:endParaRPr>
          </a:p>
        </p:txBody>
      </p:sp>
      <p:sp>
        <p:nvSpPr>
          <p:cNvPr id="36" name="文字方塊 35"/>
          <p:cNvSpPr txBox="1"/>
          <p:nvPr/>
        </p:nvSpPr>
        <p:spPr>
          <a:xfrm>
            <a:off x="4196025" y="4780459"/>
            <a:ext cx="51435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i</a:t>
            </a:r>
            <a:endParaRPr lang="zh-TW" altLang="en-US" sz="2400" baseline="-25000" dirty="0">
              <a:solidFill>
                <a:prstClr val="black"/>
              </a:solidFill>
            </a:endParaRPr>
          </a:p>
        </p:txBody>
      </p:sp>
      <p:sp>
        <p:nvSpPr>
          <p:cNvPr id="37" name="文字方塊 36"/>
          <p:cNvSpPr txBox="1"/>
          <p:nvPr/>
        </p:nvSpPr>
        <p:spPr>
          <a:xfrm>
            <a:off x="3250671" y="4243314"/>
            <a:ext cx="51435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r</a:t>
            </a:r>
            <a:endParaRPr lang="zh-TW" altLang="en-US" sz="2400" baseline="-25000" dirty="0">
              <a:solidFill>
                <a:prstClr val="black"/>
              </a:solidFill>
            </a:endParaRPr>
          </a:p>
        </p:txBody>
      </p:sp>
      <p:sp>
        <p:nvSpPr>
          <p:cNvPr id="38" name="文字方塊 37"/>
          <p:cNvSpPr txBox="1"/>
          <p:nvPr/>
        </p:nvSpPr>
        <p:spPr>
          <a:xfrm>
            <a:off x="4026429" y="2761104"/>
            <a:ext cx="514350" cy="461665"/>
          </a:xfrm>
          <a:prstGeom prst="rect">
            <a:avLst/>
          </a:prstGeom>
          <a:noFill/>
        </p:spPr>
        <p:txBody>
          <a:bodyPr wrap="square" rtlCol="0">
            <a:spAutoFit/>
          </a:bodyPr>
          <a:lstStyle/>
          <a:p>
            <a:pPr algn="ctr"/>
            <a:r>
              <a:rPr lang="en-US" altLang="zh-TW" sz="2400" dirty="0">
                <a:solidFill>
                  <a:prstClr val="black"/>
                </a:solidFill>
              </a:rPr>
              <a:t>y</a:t>
            </a:r>
            <a:r>
              <a:rPr lang="en-US" altLang="zh-TW" sz="2400" baseline="30000" dirty="0">
                <a:solidFill>
                  <a:prstClr val="black"/>
                </a:solidFill>
              </a:rPr>
              <a:t>2</a:t>
            </a:r>
            <a:endParaRPr lang="zh-TW" altLang="en-US" sz="2400" baseline="30000" dirty="0">
              <a:solidFill>
                <a:prstClr val="black"/>
              </a:solidFill>
            </a:endParaRPr>
          </a:p>
        </p:txBody>
      </p:sp>
      <p:cxnSp>
        <p:nvCxnSpPr>
          <p:cNvPr id="39" name="直線單箭頭接點 38"/>
          <p:cNvCxnSpPr/>
          <p:nvPr/>
        </p:nvCxnSpPr>
        <p:spPr>
          <a:xfrm>
            <a:off x="3068372" y="4322922"/>
            <a:ext cx="8297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rot="16200000">
            <a:off x="3846512" y="5035181"/>
            <a:ext cx="8297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p:nvPr/>
        </p:nvCxnSpPr>
        <p:spPr>
          <a:xfrm flipV="1">
            <a:off x="4257938" y="3260620"/>
            <a:ext cx="0" cy="7142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手繪多邊形 41"/>
          <p:cNvSpPr/>
          <p:nvPr/>
        </p:nvSpPr>
        <p:spPr>
          <a:xfrm>
            <a:off x="4015844" y="4151809"/>
            <a:ext cx="424395" cy="322337"/>
          </a:xfrm>
          <a:custGeom>
            <a:avLst/>
            <a:gdLst>
              <a:gd name="connsiteX0" fmla="*/ 0 w 508000"/>
              <a:gd name="connsiteY0" fmla="*/ 356146 h 356146"/>
              <a:gd name="connsiteX1" fmla="*/ 88900 w 508000"/>
              <a:gd name="connsiteY1" fmla="*/ 343446 h 356146"/>
              <a:gd name="connsiteX2" fmla="*/ 215900 w 508000"/>
              <a:gd name="connsiteY2" fmla="*/ 305346 h 356146"/>
              <a:gd name="connsiteX3" fmla="*/ 279400 w 508000"/>
              <a:gd name="connsiteY3" fmla="*/ 89446 h 356146"/>
              <a:gd name="connsiteX4" fmla="*/ 317500 w 508000"/>
              <a:gd name="connsiteY4" fmla="*/ 13246 h 356146"/>
              <a:gd name="connsiteX5" fmla="*/ 508000 w 508000"/>
              <a:gd name="connsiteY5" fmla="*/ 546 h 35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000" h="356146">
                <a:moveTo>
                  <a:pt x="0" y="356146"/>
                </a:moveTo>
                <a:cubicBezTo>
                  <a:pt x="26458" y="354029"/>
                  <a:pt x="52917" y="351913"/>
                  <a:pt x="88900" y="343446"/>
                </a:cubicBezTo>
                <a:cubicBezTo>
                  <a:pt x="124883" y="334979"/>
                  <a:pt x="184150" y="347679"/>
                  <a:pt x="215900" y="305346"/>
                </a:cubicBezTo>
                <a:cubicBezTo>
                  <a:pt x="247650" y="263013"/>
                  <a:pt x="262467" y="138129"/>
                  <a:pt x="279400" y="89446"/>
                </a:cubicBezTo>
                <a:cubicBezTo>
                  <a:pt x="296333" y="40763"/>
                  <a:pt x="279400" y="28063"/>
                  <a:pt x="317500" y="13246"/>
                </a:cubicBezTo>
                <a:cubicBezTo>
                  <a:pt x="355600" y="-1571"/>
                  <a:pt x="431800" y="-513"/>
                  <a:pt x="508000" y="54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43" name="橢圓 42"/>
          <p:cNvSpPr/>
          <p:nvPr/>
        </p:nvSpPr>
        <p:spPr>
          <a:xfrm>
            <a:off x="5455964" y="3974277"/>
            <a:ext cx="628650" cy="62865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solidFill>
                <a:prstClr val="black"/>
              </a:solidFill>
            </a:endParaRPr>
          </a:p>
        </p:txBody>
      </p:sp>
      <p:sp>
        <p:nvSpPr>
          <p:cNvPr id="44" name="矩形 43"/>
          <p:cNvSpPr/>
          <p:nvPr/>
        </p:nvSpPr>
        <p:spPr>
          <a:xfrm>
            <a:off x="5620534" y="5441128"/>
            <a:ext cx="390525" cy="40283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solidFill>
                  <a:prstClr val="black"/>
                </a:solidFill>
              </a:rPr>
              <a:t>1</a:t>
            </a:r>
            <a:endParaRPr lang="zh-TW" altLang="en-US" sz="2400" dirty="0">
              <a:solidFill>
                <a:prstClr val="black"/>
              </a:solidFill>
            </a:endParaRPr>
          </a:p>
        </p:txBody>
      </p:sp>
      <p:sp>
        <p:nvSpPr>
          <p:cNvPr id="45" name="文字方塊 44"/>
          <p:cNvSpPr txBox="1"/>
          <p:nvPr/>
        </p:nvSpPr>
        <p:spPr>
          <a:xfrm>
            <a:off x="5736951" y="4763072"/>
            <a:ext cx="51435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i</a:t>
            </a:r>
            <a:endParaRPr lang="zh-TW" altLang="en-US" sz="2400" baseline="-25000" dirty="0">
              <a:solidFill>
                <a:prstClr val="black"/>
              </a:solidFill>
            </a:endParaRPr>
          </a:p>
        </p:txBody>
      </p:sp>
      <p:sp>
        <p:nvSpPr>
          <p:cNvPr id="46" name="文字方塊 45"/>
          <p:cNvSpPr txBox="1"/>
          <p:nvPr/>
        </p:nvSpPr>
        <p:spPr>
          <a:xfrm>
            <a:off x="4791597" y="4225927"/>
            <a:ext cx="51435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r</a:t>
            </a:r>
            <a:endParaRPr lang="zh-TW" altLang="en-US" sz="2400" baseline="-25000" dirty="0">
              <a:solidFill>
                <a:prstClr val="black"/>
              </a:solidFill>
            </a:endParaRPr>
          </a:p>
        </p:txBody>
      </p:sp>
      <p:sp>
        <p:nvSpPr>
          <p:cNvPr id="47" name="文字方塊 46"/>
          <p:cNvSpPr txBox="1"/>
          <p:nvPr/>
        </p:nvSpPr>
        <p:spPr>
          <a:xfrm>
            <a:off x="5567355" y="2743717"/>
            <a:ext cx="514350" cy="461665"/>
          </a:xfrm>
          <a:prstGeom prst="rect">
            <a:avLst/>
          </a:prstGeom>
          <a:noFill/>
        </p:spPr>
        <p:txBody>
          <a:bodyPr wrap="square" rtlCol="0">
            <a:spAutoFit/>
          </a:bodyPr>
          <a:lstStyle/>
          <a:p>
            <a:pPr algn="ctr"/>
            <a:r>
              <a:rPr lang="en-US" altLang="zh-TW" sz="2400" dirty="0">
                <a:solidFill>
                  <a:prstClr val="black"/>
                </a:solidFill>
              </a:rPr>
              <a:t>y</a:t>
            </a:r>
            <a:r>
              <a:rPr lang="en-US" altLang="zh-TW" sz="2400" baseline="30000" dirty="0">
                <a:solidFill>
                  <a:prstClr val="black"/>
                </a:solidFill>
              </a:rPr>
              <a:t>3</a:t>
            </a:r>
            <a:endParaRPr lang="zh-TW" altLang="en-US" sz="2400" baseline="30000" dirty="0">
              <a:solidFill>
                <a:prstClr val="black"/>
              </a:solidFill>
            </a:endParaRPr>
          </a:p>
        </p:txBody>
      </p:sp>
      <p:cxnSp>
        <p:nvCxnSpPr>
          <p:cNvPr id="48" name="直線單箭頭接點 47"/>
          <p:cNvCxnSpPr/>
          <p:nvPr/>
        </p:nvCxnSpPr>
        <p:spPr>
          <a:xfrm>
            <a:off x="4609298" y="4305535"/>
            <a:ext cx="8297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rot="16200000">
            <a:off x="5387438" y="5017794"/>
            <a:ext cx="8297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p:nvPr/>
        </p:nvCxnSpPr>
        <p:spPr>
          <a:xfrm flipV="1">
            <a:off x="5798864" y="3243233"/>
            <a:ext cx="0" cy="7142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手繪多邊形 50"/>
          <p:cNvSpPr/>
          <p:nvPr/>
        </p:nvSpPr>
        <p:spPr>
          <a:xfrm>
            <a:off x="5556770" y="4134422"/>
            <a:ext cx="424395" cy="322337"/>
          </a:xfrm>
          <a:custGeom>
            <a:avLst/>
            <a:gdLst>
              <a:gd name="connsiteX0" fmla="*/ 0 w 508000"/>
              <a:gd name="connsiteY0" fmla="*/ 356146 h 356146"/>
              <a:gd name="connsiteX1" fmla="*/ 88900 w 508000"/>
              <a:gd name="connsiteY1" fmla="*/ 343446 h 356146"/>
              <a:gd name="connsiteX2" fmla="*/ 215900 w 508000"/>
              <a:gd name="connsiteY2" fmla="*/ 305346 h 356146"/>
              <a:gd name="connsiteX3" fmla="*/ 279400 w 508000"/>
              <a:gd name="connsiteY3" fmla="*/ 89446 h 356146"/>
              <a:gd name="connsiteX4" fmla="*/ 317500 w 508000"/>
              <a:gd name="connsiteY4" fmla="*/ 13246 h 356146"/>
              <a:gd name="connsiteX5" fmla="*/ 508000 w 508000"/>
              <a:gd name="connsiteY5" fmla="*/ 546 h 35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000" h="356146">
                <a:moveTo>
                  <a:pt x="0" y="356146"/>
                </a:moveTo>
                <a:cubicBezTo>
                  <a:pt x="26458" y="354029"/>
                  <a:pt x="52917" y="351913"/>
                  <a:pt x="88900" y="343446"/>
                </a:cubicBezTo>
                <a:cubicBezTo>
                  <a:pt x="124883" y="334979"/>
                  <a:pt x="184150" y="347679"/>
                  <a:pt x="215900" y="305346"/>
                </a:cubicBezTo>
                <a:cubicBezTo>
                  <a:pt x="247650" y="263013"/>
                  <a:pt x="262467" y="138129"/>
                  <a:pt x="279400" y="89446"/>
                </a:cubicBezTo>
                <a:cubicBezTo>
                  <a:pt x="296333" y="40763"/>
                  <a:pt x="279400" y="28063"/>
                  <a:pt x="317500" y="13246"/>
                </a:cubicBezTo>
                <a:cubicBezTo>
                  <a:pt x="355600" y="-1571"/>
                  <a:pt x="431800" y="-513"/>
                  <a:pt x="508000" y="54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52" name="橢圓 51"/>
          <p:cNvSpPr/>
          <p:nvPr/>
        </p:nvSpPr>
        <p:spPr>
          <a:xfrm>
            <a:off x="7556226" y="3974277"/>
            <a:ext cx="628650" cy="62865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solidFill>
                <a:prstClr val="black"/>
              </a:solidFill>
            </a:endParaRPr>
          </a:p>
        </p:txBody>
      </p:sp>
      <p:sp>
        <p:nvSpPr>
          <p:cNvPr id="53" name="矩形 52"/>
          <p:cNvSpPr/>
          <p:nvPr/>
        </p:nvSpPr>
        <p:spPr>
          <a:xfrm>
            <a:off x="7720796" y="5441128"/>
            <a:ext cx="390525" cy="40283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solidFill>
                  <a:prstClr val="black"/>
                </a:solidFill>
              </a:rPr>
              <a:t>1</a:t>
            </a:r>
            <a:endParaRPr lang="zh-TW" altLang="en-US" sz="2400" dirty="0">
              <a:solidFill>
                <a:prstClr val="black"/>
              </a:solidFill>
            </a:endParaRPr>
          </a:p>
        </p:txBody>
      </p:sp>
      <p:sp>
        <p:nvSpPr>
          <p:cNvPr id="54" name="文字方塊 53"/>
          <p:cNvSpPr txBox="1"/>
          <p:nvPr/>
        </p:nvSpPr>
        <p:spPr>
          <a:xfrm>
            <a:off x="7837213" y="4763072"/>
            <a:ext cx="51435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i</a:t>
            </a:r>
            <a:endParaRPr lang="zh-TW" altLang="en-US" sz="2400" baseline="-25000" dirty="0">
              <a:solidFill>
                <a:prstClr val="black"/>
              </a:solidFill>
            </a:endParaRPr>
          </a:p>
        </p:txBody>
      </p:sp>
      <p:sp>
        <p:nvSpPr>
          <p:cNvPr id="55" name="文字方塊 54"/>
          <p:cNvSpPr txBox="1"/>
          <p:nvPr/>
        </p:nvSpPr>
        <p:spPr>
          <a:xfrm>
            <a:off x="6891859" y="4225927"/>
            <a:ext cx="51435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r</a:t>
            </a:r>
            <a:endParaRPr lang="zh-TW" altLang="en-US" sz="2400" baseline="-25000" dirty="0">
              <a:solidFill>
                <a:prstClr val="black"/>
              </a:solidFill>
            </a:endParaRPr>
          </a:p>
        </p:txBody>
      </p:sp>
      <p:sp>
        <p:nvSpPr>
          <p:cNvPr id="56" name="文字方塊 55"/>
          <p:cNvSpPr txBox="1"/>
          <p:nvPr/>
        </p:nvSpPr>
        <p:spPr>
          <a:xfrm>
            <a:off x="7667617" y="2743717"/>
            <a:ext cx="683946" cy="461665"/>
          </a:xfrm>
          <a:prstGeom prst="rect">
            <a:avLst/>
          </a:prstGeom>
          <a:noFill/>
        </p:spPr>
        <p:txBody>
          <a:bodyPr wrap="square" rtlCol="0">
            <a:spAutoFit/>
          </a:bodyPr>
          <a:lstStyle/>
          <a:p>
            <a:pPr algn="ctr"/>
            <a:r>
              <a:rPr lang="en-US" altLang="zh-TW" sz="2400" dirty="0">
                <a:solidFill>
                  <a:prstClr val="black"/>
                </a:solidFill>
              </a:rPr>
              <a:t>y</a:t>
            </a:r>
            <a:r>
              <a:rPr lang="en-US" altLang="zh-TW" sz="2400" baseline="30000" dirty="0">
                <a:solidFill>
                  <a:prstClr val="black"/>
                </a:solidFill>
              </a:rPr>
              <a:t>50</a:t>
            </a:r>
            <a:endParaRPr lang="zh-TW" altLang="en-US" sz="2400" baseline="30000" dirty="0">
              <a:solidFill>
                <a:prstClr val="black"/>
              </a:solidFill>
            </a:endParaRPr>
          </a:p>
        </p:txBody>
      </p:sp>
      <p:cxnSp>
        <p:nvCxnSpPr>
          <p:cNvPr id="57" name="直線單箭頭接點 56"/>
          <p:cNvCxnSpPr/>
          <p:nvPr/>
        </p:nvCxnSpPr>
        <p:spPr>
          <a:xfrm>
            <a:off x="6709560" y="4305535"/>
            <a:ext cx="8297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p:nvPr/>
        </p:nvCxnSpPr>
        <p:spPr>
          <a:xfrm rot="16200000">
            <a:off x="7487700" y="5017794"/>
            <a:ext cx="8297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p:nvPr/>
        </p:nvCxnSpPr>
        <p:spPr>
          <a:xfrm flipV="1">
            <a:off x="7899126" y="3243233"/>
            <a:ext cx="0" cy="7142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手繪多邊形 59"/>
          <p:cNvSpPr/>
          <p:nvPr/>
        </p:nvSpPr>
        <p:spPr>
          <a:xfrm>
            <a:off x="7657032" y="4134422"/>
            <a:ext cx="424395" cy="322337"/>
          </a:xfrm>
          <a:custGeom>
            <a:avLst/>
            <a:gdLst>
              <a:gd name="connsiteX0" fmla="*/ 0 w 508000"/>
              <a:gd name="connsiteY0" fmla="*/ 356146 h 356146"/>
              <a:gd name="connsiteX1" fmla="*/ 88900 w 508000"/>
              <a:gd name="connsiteY1" fmla="*/ 343446 h 356146"/>
              <a:gd name="connsiteX2" fmla="*/ 215900 w 508000"/>
              <a:gd name="connsiteY2" fmla="*/ 305346 h 356146"/>
              <a:gd name="connsiteX3" fmla="*/ 279400 w 508000"/>
              <a:gd name="connsiteY3" fmla="*/ 89446 h 356146"/>
              <a:gd name="connsiteX4" fmla="*/ 317500 w 508000"/>
              <a:gd name="connsiteY4" fmla="*/ 13246 h 356146"/>
              <a:gd name="connsiteX5" fmla="*/ 508000 w 508000"/>
              <a:gd name="connsiteY5" fmla="*/ 546 h 35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000" h="356146">
                <a:moveTo>
                  <a:pt x="0" y="356146"/>
                </a:moveTo>
                <a:cubicBezTo>
                  <a:pt x="26458" y="354029"/>
                  <a:pt x="52917" y="351913"/>
                  <a:pt x="88900" y="343446"/>
                </a:cubicBezTo>
                <a:cubicBezTo>
                  <a:pt x="124883" y="334979"/>
                  <a:pt x="184150" y="347679"/>
                  <a:pt x="215900" y="305346"/>
                </a:cubicBezTo>
                <a:cubicBezTo>
                  <a:pt x="247650" y="263013"/>
                  <a:pt x="262467" y="138129"/>
                  <a:pt x="279400" y="89446"/>
                </a:cubicBezTo>
                <a:cubicBezTo>
                  <a:pt x="296333" y="40763"/>
                  <a:pt x="279400" y="28063"/>
                  <a:pt x="317500" y="13246"/>
                </a:cubicBezTo>
                <a:cubicBezTo>
                  <a:pt x="355600" y="-1571"/>
                  <a:pt x="431800" y="-513"/>
                  <a:pt x="508000" y="54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61" name="文字方塊 60"/>
          <p:cNvSpPr txBox="1"/>
          <p:nvPr/>
        </p:nvSpPr>
        <p:spPr>
          <a:xfrm>
            <a:off x="5994126" y="3974277"/>
            <a:ext cx="828937" cy="461665"/>
          </a:xfrm>
          <a:prstGeom prst="rect">
            <a:avLst/>
          </a:prstGeom>
          <a:noFill/>
        </p:spPr>
        <p:txBody>
          <a:bodyPr wrap="square" rtlCol="0">
            <a:spAutoFit/>
          </a:bodyPr>
          <a:lstStyle/>
          <a:p>
            <a:pPr algn="ctr"/>
            <a:r>
              <a:rPr lang="en-US" altLang="zh-TW" sz="2400" dirty="0">
                <a:solidFill>
                  <a:prstClr val="black"/>
                </a:solidFill>
              </a:rPr>
              <a:t>……</a:t>
            </a:r>
            <a:endParaRPr lang="zh-TW" altLang="en-US" sz="2400" dirty="0">
              <a:solidFill>
                <a:prstClr val="black"/>
              </a:solidFill>
            </a:endParaRPr>
          </a:p>
        </p:txBody>
      </p:sp>
      <p:sp>
        <p:nvSpPr>
          <p:cNvPr id="62" name="上-下雙向箭號 61"/>
          <p:cNvSpPr/>
          <p:nvPr/>
        </p:nvSpPr>
        <p:spPr>
          <a:xfrm>
            <a:off x="7777019" y="2188972"/>
            <a:ext cx="244214" cy="613397"/>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prstClr val="white"/>
              </a:solidFill>
            </a:endParaRPr>
          </a:p>
        </p:txBody>
      </p:sp>
      <p:sp>
        <p:nvSpPr>
          <p:cNvPr id="63" name="文字方塊 62"/>
          <p:cNvSpPr txBox="1"/>
          <p:nvPr/>
        </p:nvSpPr>
        <p:spPr>
          <a:xfrm>
            <a:off x="7381825" y="1690689"/>
            <a:ext cx="1068465" cy="461665"/>
          </a:xfrm>
          <a:prstGeom prst="rect">
            <a:avLst/>
          </a:prstGeom>
          <a:noFill/>
        </p:spPr>
        <p:txBody>
          <a:bodyPr wrap="square" rtlCol="0">
            <a:spAutoFit/>
          </a:bodyPr>
          <a:lstStyle/>
          <a:p>
            <a:pPr algn="ctr"/>
            <a:r>
              <a:rPr lang="en-US" altLang="zh-TW" sz="2400" dirty="0">
                <a:solidFill>
                  <a:prstClr val="black"/>
                </a:solidFill>
              </a:rPr>
              <a:t>0.7</a:t>
            </a:r>
            <a:endParaRPr lang="zh-TW" altLang="en-US" sz="2400" dirty="0">
              <a:solidFill>
                <a:prstClr val="black"/>
              </a:solidFill>
            </a:endParaRPr>
          </a:p>
        </p:txBody>
      </p:sp>
      <p:sp>
        <p:nvSpPr>
          <p:cNvPr id="64" name="文字方塊 63"/>
          <p:cNvSpPr txBox="1"/>
          <p:nvPr/>
        </p:nvSpPr>
        <p:spPr>
          <a:xfrm>
            <a:off x="2640503" y="1850692"/>
            <a:ext cx="4251356" cy="523220"/>
          </a:xfrm>
          <a:prstGeom prst="rect">
            <a:avLst/>
          </a:prstGeom>
          <a:noFill/>
        </p:spPr>
        <p:txBody>
          <a:bodyPr wrap="square" rtlCol="0">
            <a:spAutoFit/>
          </a:bodyPr>
          <a:lstStyle/>
          <a:p>
            <a:pPr algn="ctr"/>
            <a:r>
              <a:rPr lang="en-US" altLang="zh-TW" sz="2800" dirty="0">
                <a:solidFill>
                  <a:prstClr val="black"/>
                </a:solidFill>
              </a:rPr>
              <a:t>Cost C</a:t>
            </a:r>
            <a:r>
              <a:rPr lang="en-US" altLang="zh-TW" sz="2800" baseline="30000" dirty="0">
                <a:solidFill>
                  <a:prstClr val="black"/>
                </a:solidFill>
              </a:rPr>
              <a:t>50</a:t>
            </a:r>
            <a:r>
              <a:rPr lang="en-US" altLang="zh-TW" sz="2800" dirty="0">
                <a:solidFill>
                  <a:prstClr val="black"/>
                </a:solidFill>
              </a:rPr>
              <a:t> = (y</a:t>
            </a:r>
            <a:r>
              <a:rPr lang="en-US" altLang="zh-TW" sz="2800" baseline="30000" dirty="0">
                <a:solidFill>
                  <a:prstClr val="black"/>
                </a:solidFill>
              </a:rPr>
              <a:t>50</a:t>
            </a:r>
            <a:r>
              <a:rPr lang="en-US" altLang="zh-TW" sz="2800" dirty="0">
                <a:solidFill>
                  <a:prstClr val="black"/>
                </a:solidFill>
              </a:rPr>
              <a:t> - 0.7)</a:t>
            </a:r>
            <a:r>
              <a:rPr lang="en-US" altLang="zh-TW" sz="2800" baseline="30000" dirty="0">
                <a:solidFill>
                  <a:prstClr val="black"/>
                </a:solidFill>
              </a:rPr>
              <a:t>2</a:t>
            </a:r>
            <a:endParaRPr lang="zh-TW" altLang="en-US" sz="2800" baseline="30000" dirty="0">
              <a:solidFill>
                <a:prstClr val="black"/>
              </a:solidFill>
            </a:endParaRPr>
          </a:p>
        </p:txBody>
      </p:sp>
      <p:grpSp>
        <p:nvGrpSpPr>
          <p:cNvPr id="65" name="Group 64"/>
          <p:cNvGrpSpPr/>
          <p:nvPr/>
        </p:nvGrpSpPr>
        <p:grpSpPr>
          <a:xfrm>
            <a:off x="8655314" y="6263629"/>
            <a:ext cx="417249" cy="575481"/>
            <a:chOff x="7517647" y="4843947"/>
            <a:chExt cx="1485900" cy="1908068"/>
          </a:xfrm>
        </p:grpSpPr>
        <p:pic>
          <p:nvPicPr>
            <p:cNvPr id="66"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42649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6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Example: A simple RNN</a:t>
            </a:r>
            <a:endParaRPr lang="zh-TW" altLang="en-US" dirty="0"/>
          </a:p>
        </p:txBody>
      </p:sp>
      <p:pic>
        <p:nvPicPr>
          <p:cNvPr id="5" name="圖片 4"/>
          <p:cNvPicPr>
            <a:picLocks noChangeAspect="1"/>
          </p:cNvPicPr>
          <p:nvPr/>
        </p:nvPicPr>
        <p:blipFill>
          <a:blip r:embed="rId3"/>
          <a:stretch>
            <a:fillRect/>
          </a:stretch>
        </p:blipFill>
        <p:spPr>
          <a:xfrm flipV="1">
            <a:off x="1928462" y="2128476"/>
            <a:ext cx="5393673" cy="4005261"/>
          </a:xfrm>
          <a:prstGeom prst="rect">
            <a:avLst/>
          </a:prstGeom>
        </p:spPr>
      </p:pic>
      <p:sp>
        <p:nvSpPr>
          <p:cNvPr id="10" name="文字方塊 9"/>
          <p:cNvSpPr txBox="1"/>
          <p:nvPr/>
        </p:nvSpPr>
        <p:spPr>
          <a:xfrm>
            <a:off x="4133849" y="6133737"/>
            <a:ext cx="97790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i</a:t>
            </a:r>
            <a:endParaRPr lang="zh-TW" altLang="en-US" sz="2400" baseline="-25000" dirty="0">
              <a:solidFill>
                <a:prstClr val="black"/>
              </a:solidFill>
            </a:endParaRPr>
          </a:p>
        </p:txBody>
      </p:sp>
      <p:sp>
        <p:nvSpPr>
          <p:cNvPr id="11" name="文字方塊 10"/>
          <p:cNvSpPr txBox="1"/>
          <p:nvPr/>
        </p:nvSpPr>
        <p:spPr>
          <a:xfrm>
            <a:off x="950562" y="3702678"/>
            <a:ext cx="97790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r</a:t>
            </a:r>
            <a:endParaRPr lang="zh-TW" altLang="en-US" sz="2400" baseline="-25000" dirty="0">
              <a:solidFill>
                <a:prstClr val="black"/>
              </a:solidFill>
            </a:endParaRPr>
          </a:p>
        </p:txBody>
      </p:sp>
      <p:sp>
        <p:nvSpPr>
          <p:cNvPr id="12" name="文字方塊 11"/>
          <p:cNvSpPr txBox="1"/>
          <p:nvPr/>
        </p:nvSpPr>
        <p:spPr>
          <a:xfrm>
            <a:off x="6606872" y="365126"/>
            <a:ext cx="2038350" cy="461665"/>
          </a:xfrm>
          <a:prstGeom prst="rect">
            <a:avLst/>
          </a:prstGeom>
          <a:noFill/>
        </p:spPr>
        <p:txBody>
          <a:bodyPr wrap="square" rtlCol="0">
            <a:spAutoFit/>
          </a:bodyPr>
          <a:lstStyle/>
          <a:p>
            <a:r>
              <a:rPr lang="en-US" altLang="zh-TW" sz="2400" dirty="0">
                <a:solidFill>
                  <a:srgbClr val="FF0000"/>
                </a:solidFill>
              </a:rPr>
              <a:t>red</a:t>
            </a:r>
            <a:r>
              <a:rPr lang="en-US" altLang="zh-TW" sz="2400" dirty="0">
                <a:solidFill>
                  <a:prstClr val="black"/>
                </a:solidFill>
              </a:rPr>
              <a:t>: large C</a:t>
            </a:r>
            <a:r>
              <a:rPr lang="en-US" altLang="zh-TW" sz="2400" baseline="30000" dirty="0">
                <a:solidFill>
                  <a:prstClr val="black"/>
                </a:solidFill>
              </a:rPr>
              <a:t>50</a:t>
            </a:r>
            <a:endParaRPr lang="zh-TW" altLang="en-US" sz="2400" baseline="30000" dirty="0">
              <a:solidFill>
                <a:prstClr val="black"/>
              </a:solidFill>
            </a:endParaRPr>
          </a:p>
        </p:txBody>
      </p:sp>
      <p:sp>
        <p:nvSpPr>
          <p:cNvPr id="13" name="文字方塊 12"/>
          <p:cNvSpPr txBox="1"/>
          <p:nvPr/>
        </p:nvSpPr>
        <p:spPr>
          <a:xfrm>
            <a:off x="6606872" y="768499"/>
            <a:ext cx="2495550" cy="461665"/>
          </a:xfrm>
          <a:prstGeom prst="rect">
            <a:avLst/>
          </a:prstGeom>
          <a:noFill/>
        </p:spPr>
        <p:txBody>
          <a:bodyPr wrap="square" rtlCol="0">
            <a:spAutoFit/>
          </a:bodyPr>
          <a:lstStyle/>
          <a:p>
            <a:r>
              <a:rPr lang="en-US" altLang="zh-TW" sz="2400" dirty="0">
                <a:solidFill>
                  <a:srgbClr val="7030A0"/>
                </a:solidFill>
              </a:rPr>
              <a:t>purple</a:t>
            </a:r>
            <a:r>
              <a:rPr lang="en-US" altLang="zh-TW" sz="2400" dirty="0">
                <a:solidFill>
                  <a:prstClr val="black"/>
                </a:solidFill>
              </a:rPr>
              <a:t>: small C</a:t>
            </a:r>
            <a:r>
              <a:rPr lang="en-US" altLang="zh-TW" sz="2400" baseline="30000" dirty="0">
                <a:solidFill>
                  <a:prstClr val="black"/>
                </a:solidFill>
              </a:rPr>
              <a:t>50</a:t>
            </a:r>
            <a:endParaRPr lang="zh-TW" altLang="en-US" sz="2400" baseline="30000" dirty="0">
              <a:solidFill>
                <a:prstClr val="black"/>
              </a:solidFill>
            </a:endParaRPr>
          </a:p>
        </p:txBody>
      </p:sp>
      <p:sp>
        <p:nvSpPr>
          <p:cNvPr id="8" name="文字方塊 7"/>
          <p:cNvSpPr txBox="1"/>
          <p:nvPr/>
        </p:nvSpPr>
        <p:spPr>
          <a:xfrm>
            <a:off x="2497121" y="1517672"/>
            <a:ext cx="4251356" cy="523220"/>
          </a:xfrm>
          <a:prstGeom prst="rect">
            <a:avLst/>
          </a:prstGeom>
          <a:noFill/>
        </p:spPr>
        <p:txBody>
          <a:bodyPr wrap="square" rtlCol="0">
            <a:spAutoFit/>
          </a:bodyPr>
          <a:lstStyle/>
          <a:p>
            <a:pPr algn="ctr"/>
            <a:r>
              <a:rPr lang="en-US" altLang="zh-TW" sz="2800" dirty="0">
                <a:solidFill>
                  <a:prstClr val="black"/>
                </a:solidFill>
              </a:rPr>
              <a:t>Cost C</a:t>
            </a:r>
            <a:r>
              <a:rPr lang="en-US" altLang="zh-TW" sz="2800" baseline="30000" dirty="0">
                <a:solidFill>
                  <a:prstClr val="black"/>
                </a:solidFill>
              </a:rPr>
              <a:t>50</a:t>
            </a:r>
            <a:r>
              <a:rPr lang="en-US" altLang="zh-TW" sz="2800" dirty="0">
                <a:solidFill>
                  <a:prstClr val="black"/>
                </a:solidFill>
              </a:rPr>
              <a:t> = (y</a:t>
            </a:r>
            <a:r>
              <a:rPr lang="en-US" altLang="zh-TW" sz="2800" baseline="30000" dirty="0">
                <a:solidFill>
                  <a:prstClr val="black"/>
                </a:solidFill>
              </a:rPr>
              <a:t>50</a:t>
            </a:r>
            <a:r>
              <a:rPr lang="en-US" altLang="zh-TW" sz="2800" dirty="0">
                <a:solidFill>
                  <a:prstClr val="black"/>
                </a:solidFill>
              </a:rPr>
              <a:t> - 0.7)</a:t>
            </a:r>
            <a:r>
              <a:rPr lang="en-US" altLang="zh-TW" sz="2800" baseline="30000" dirty="0">
                <a:solidFill>
                  <a:prstClr val="black"/>
                </a:solidFill>
              </a:rPr>
              <a:t>2</a:t>
            </a:r>
            <a:endParaRPr lang="zh-TW" altLang="en-US" sz="2800" baseline="30000" dirty="0">
              <a:solidFill>
                <a:prstClr val="black"/>
              </a:solidFill>
            </a:endParaRPr>
          </a:p>
        </p:txBody>
      </p:sp>
      <p:grpSp>
        <p:nvGrpSpPr>
          <p:cNvPr id="9" name="Group 8"/>
          <p:cNvGrpSpPr/>
          <p:nvPr/>
        </p:nvGrpSpPr>
        <p:grpSpPr>
          <a:xfrm>
            <a:off x="8655314" y="6263629"/>
            <a:ext cx="417249" cy="575481"/>
            <a:chOff x="7517647" y="4843947"/>
            <a:chExt cx="1485900" cy="1908068"/>
          </a:xfrm>
        </p:grpSpPr>
        <p:pic>
          <p:nvPicPr>
            <p:cNvPr id="14"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08443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8394" y="40462"/>
            <a:ext cx="5514975" cy="1140564"/>
          </a:xfrm>
        </p:spPr>
        <p:txBody>
          <a:bodyPr/>
          <a:lstStyle/>
          <a:p>
            <a:r>
              <a:rPr lang="en-US" altLang="zh-TW" dirty="0"/>
              <a:t>Example: A simple RNN</a:t>
            </a:r>
            <a:endParaRPr lang="zh-TW" altLang="en-US" dirty="0"/>
          </a:p>
        </p:txBody>
      </p:sp>
      <p:pic>
        <p:nvPicPr>
          <p:cNvPr id="6" name="圖片 5"/>
          <p:cNvPicPr>
            <a:picLocks noChangeAspect="1"/>
          </p:cNvPicPr>
          <p:nvPr/>
        </p:nvPicPr>
        <p:blipFill>
          <a:blip r:embed="rId3"/>
          <a:stretch>
            <a:fillRect/>
          </a:stretch>
        </p:blipFill>
        <p:spPr>
          <a:xfrm>
            <a:off x="1322012" y="1500431"/>
            <a:ext cx="6842875" cy="4633669"/>
          </a:xfrm>
          <a:prstGeom prst="rect">
            <a:avLst/>
          </a:prstGeom>
        </p:spPr>
      </p:pic>
      <p:sp>
        <p:nvSpPr>
          <p:cNvPr id="7" name="文字方塊 6"/>
          <p:cNvSpPr txBox="1"/>
          <p:nvPr/>
        </p:nvSpPr>
        <p:spPr>
          <a:xfrm>
            <a:off x="4743449" y="5903267"/>
            <a:ext cx="97790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i</a:t>
            </a:r>
            <a:endParaRPr lang="zh-TW" altLang="en-US" sz="2400" baseline="-25000" dirty="0">
              <a:solidFill>
                <a:prstClr val="black"/>
              </a:solidFill>
            </a:endParaRPr>
          </a:p>
        </p:txBody>
      </p:sp>
      <p:sp>
        <p:nvSpPr>
          <p:cNvPr id="8" name="文字方塊 7"/>
          <p:cNvSpPr txBox="1"/>
          <p:nvPr/>
        </p:nvSpPr>
        <p:spPr>
          <a:xfrm>
            <a:off x="971549" y="5182385"/>
            <a:ext cx="97790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r</a:t>
            </a:r>
            <a:endParaRPr lang="zh-TW" altLang="en-US" sz="2400" baseline="-25000" dirty="0">
              <a:solidFill>
                <a:prstClr val="black"/>
              </a:solidFill>
            </a:endParaRPr>
          </a:p>
        </p:txBody>
      </p:sp>
      <p:sp>
        <p:nvSpPr>
          <p:cNvPr id="9" name="文字方塊 8"/>
          <p:cNvSpPr txBox="1"/>
          <p:nvPr/>
        </p:nvSpPr>
        <p:spPr>
          <a:xfrm rot="5400000">
            <a:off x="7354454" y="3777622"/>
            <a:ext cx="1509662" cy="461665"/>
          </a:xfrm>
          <a:prstGeom prst="rect">
            <a:avLst/>
          </a:prstGeom>
          <a:noFill/>
        </p:spPr>
        <p:txBody>
          <a:bodyPr wrap="square" rtlCol="0">
            <a:spAutoFit/>
          </a:bodyPr>
          <a:lstStyle/>
          <a:p>
            <a:pPr algn="ctr"/>
            <a:r>
              <a:rPr lang="en-US" altLang="zh-TW" sz="2400" dirty="0">
                <a:solidFill>
                  <a:prstClr val="black"/>
                </a:solidFill>
              </a:rPr>
              <a:t>Cost C</a:t>
            </a:r>
            <a:r>
              <a:rPr lang="en-US" altLang="zh-TW" sz="2400" baseline="30000" dirty="0">
                <a:solidFill>
                  <a:prstClr val="black"/>
                </a:solidFill>
              </a:rPr>
              <a:t>50</a:t>
            </a:r>
            <a:endParaRPr lang="zh-TW" altLang="en-US" sz="2400" baseline="30000" dirty="0">
              <a:solidFill>
                <a:prstClr val="black"/>
              </a:solidFill>
            </a:endParaRPr>
          </a:p>
        </p:txBody>
      </p:sp>
      <p:grpSp>
        <p:nvGrpSpPr>
          <p:cNvPr id="12" name="群組 11"/>
          <p:cNvGrpSpPr/>
          <p:nvPr/>
        </p:nvGrpSpPr>
        <p:grpSpPr>
          <a:xfrm>
            <a:off x="6735969" y="846447"/>
            <a:ext cx="2259316" cy="830997"/>
            <a:chOff x="6343650" y="1070862"/>
            <a:chExt cx="2259316" cy="830997"/>
          </a:xfrm>
        </p:grpSpPr>
        <p:cxnSp>
          <p:nvCxnSpPr>
            <p:cNvPr id="10" name="直線單箭頭接點 9"/>
            <p:cNvCxnSpPr/>
            <p:nvPr/>
          </p:nvCxnSpPr>
          <p:spPr>
            <a:xfrm>
              <a:off x="6343650" y="1461538"/>
              <a:ext cx="876300" cy="0"/>
            </a:xfrm>
            <a:prstGeom prst="straightConnector1">
              <a:avLst/>
            </a:prstGeom>
            <a:ln w="5715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7307566" y="1070862"/>
              <a:ext cx="1295400" cy="830997"/>
            </a:xfrm>
            <a:prstGeom prst="rect">
              <a:avLst/>
            </a:prstGeom>
            <a:noFill/>
          </p:spPr>
          <p:txBody>
            <a:bodyPr wrap="square" rtlCol="0">
              <a:spAutoFit/>
            </a:bodyPr>
            <a:lstStyle/>
            <a:p>
              <a:r>
                <a:rPr lang="en-US" altLang="zh-TW" sz="2400" dirty="0">
                  <a:solidFill>
                    <a:srgbClr val="0000FF"/>
                  </a:solidFill>
                </a:rPr>
                <a:t>Clipped gradient</a:t>
              </a:r>
              <a:endParaRPr lang="zh-TW" altLang="en-US" sz="2400" dirty="0">
                <a:solidFill>
                  <a:srgbClr val="0000FF"/>
                </a:solidFill>
              </a:endParaRPr>
            </a:p>
          </p:txBody>
        </p:sp>
      </p:grpSp>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0659">
            <a:off x="5664200" y="2891469"/>
            <a:ext cx="958851" cy="958851"/>
          </a:xfrm>
          <a:prstGeom prst="rect">
            <a:avLst/>
          </a:prstGeom>
        </p:spPr>
      </p:pic>
      <p:sp>
        <p:nvSpPr>
          <p:cNvPr id="3" name="橢圓 2"/>
          <p:cNvSpPr/>
          <p:nvPr/>
        </p:nvSpPr>
        <p:spPr>
          <a:xfrm>
            <a:off x="4743449" y="4247092"/>
            <a:ext cx="147110" cy="14393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prstClr val="white"/>
              </a:solidFill>
            </a:endParaRPr>
          </a:p>
        </p:txBody>
      </p:sp>
      <p:sp>
        <p:nvSpPr>
          <p:cNvPr id="13" name="橢圓 12"/>
          <p:cNvSpPr/>
          <p:nvPr/>
        </p:nvSpPr>
        <p:spPr>
          <a:xfrm>
            <a:off x="4267199" y="4418739"/>
            <a:ext cx="147110" cy="14393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prstClr val="white"/>
              </a:solidFill>
            </a:endParaRPr>
          </a:p>
        </p:txBody>
      </p:sp>
      <p:sp>
        <p:nvSpPr>
          <p:cNvPr id="15" name="橢圓 14"/>
          <p:cNvSpPr/>
          <p:nvPr/>
        </p:nvSpPr>
        <p:spPr>
          <a:xfrm>
            <a:off x="3721205" y="4556716"/>
            <a:ext cx="147110" cy="14393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prstClr val="white"/>
              </a:solidFill>
            </a:endParaRPr>
          </a:p>
        </p:txBody>
      </p:sp>
      <p:sp>
        <p:nvSpPr>
          <p:cNvPr id="4" name="矩形 3"/>
          <p:cNvSpPr/>
          <p:nvPr/>
        </p:nvSpPr>
        <p:spPr>
          <a:xfrm>
            <a:off x="789923" y="6354479"/>
            <a:ext cx="7907052" cy="461665"/>
          </a:xfrm>
          <a:prstGeom prst="rect">
            <a:avLst/>
          </a:prstGeom>
        </p:spPr>
        <p:txBody>
          <a:bodyPr wrap="square">
            <a:spAutoFit/>
          </a:bodyPr>
          <a:lstStyle/>
          <a:p>
            <a:pPr marL="0" lvl="2" algn="ctr">
              <a:defRPr/>
            </a:pPr>
            <a:r>
              <a:rPr lang="en-US" altLang="zh-TW" sz="2400" dirty="0">
                <a:solidFill>
                  <a:prstClr val="black"/>
                </a:solidFill>
              </a:rPr>
              <a:t>http://jmlr.org/proceedings/papers/v28/pascanu13.pdf</a:t>
            </a:r>
          </a:p>
        </p:txBody>
      </p:sp>
      <p:sp>
        <p:nvSpPr>
          <p:cNvPr id="17" name="橢圓 16"/>
          <p:cNvSpPr/>
          <p:nvPr/>
        </p:nvSpPr>
        <p:spPr>
          <a:xfrm>
            <a:off x="5584033" y="4418739"/>
            <a:ext cx="147110" cy="14393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prstClr val="white"/>
              </a:solidFill>
            </a:endParaRPr>
          </a:p>
        </p:txBody>
      </p:sp>
      <p:sp>
        <p:nvSpPr>
          <p:cNvPr id="18" name="橢圓 17"/>
          <p:cNvSpPr/>
          <p:nvPr/>
        </p:nvSpPr>
        <p:spPr>
          <a:xfrm>
            <a:off x="4990277" y="4596466"/>
            <a:ext cx="147110" cy="14393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prstClr val="white"/>
              </a:solidFill>
            </a:endParaRPr>
          </a:p>
        </p:txBody>
      </p:sp>
      <p:sp>
        <p:nvSpPr>
          <p:cNvPr id="19" name="橢圓 18"/>
          <p:cNvSpPr/>
          <p:nvPr/>
        </p:nvSpPr>
        <p:spPr>
          <a:xfrm>
            <a:off x="4526677" y="4708096"/>
            <a:ext cx="147110" cy="14393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prstClr val="white"/>
              </a:solidFill>
            </a:endParaRPr>
          </a:p>
        </p:txBody>
      </p:sp>
      <p:sp>
        <p:nvSpPr>
          <p:cNvPr id="20" name="文字方塊 9"/>
          <p:cNvSpPr txBox="1"/>
          <p:nvPr/>
        </p:nvSpPr>
        <p:spPr>
          <a:xfrm>
            <a:off x="4327737" y="1754618"/>
            <a:ext cx="3433313" cy="830977"/>
          </a:xfrm>
          <a:prstGeom prst="rect">
            <a:avLst/>
          </a:prstGeom>
        </p:spPr>
        <p:style>
          <a:lnRef idx="0">
            <a:schemeClr val="accent4"/>
          </a:lnRef>
          <a:fillRef idx="3">
            <a:schemeClr val="accent4"/>
          </a:fillRef>
          <a:effectRef idx="3">
            <a:schemeClr val="accent4"/>
          </a:effectRef>
          <a:fontRef idx="minor">
            <a:schemeClr val="lt1"/>
          </a:fontRef>
        </p:style>
        <p:txBody>
          <a:bodyPr wrap="square" lIns="91420" tIns="45710" rIns="91420" bIns="45710" rtlCol="0">
            <a:spAutoFit/>
          </a:bodyPr>
          <a:lstStyle/>
          <a:p>
            <a:r>
              <a:rPr lang="en-US" altLang="zh-TW" sz="2400" dirty="0">
                <a:solidFill>
                  <a:prstClr val="white"/>
                </a:solidFill>
              </a:rPr>
              <a:t>The error surface is either very flat or very steep.</a:t>
            </a:r>
            <a:endParaRPr lang="zh-TW" altLang="en-US" sz="2400" dirty="0">
              <a:solidFill>
                <a:prstClr val="white"/>
              </a:solidFill>
            </a:endParaRPr>
          </a:p>
        </p:txBody>
      </p:sp>
      <p:grpSp>
        <p:nvGrpSpPr>
          <p:cNvPr id="21" name="Group 20"/>
          <p:cNvGrpSpPr/>
          <p:nvPr/>
        </p:nvGrpSpPr>
        <p:grpSpPr>
          <a:xfrm>
            <a:off x="8655314" y="6263629"/>
            <a:ext cx="417249" cy="575481"/>
            <a:chOff x="7517647" y="4843947"/>
            <a:chExt cx="1485900" cy="1908068"/>
          </a:xfrm>
        </p:grpSpPr>
        <p:pic>
          <p:nvPicPr>
            <p:cNvPr id="22" name="Picture 2">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64869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5" grpId="0" animBg="1"/>
      <p:bldP spid="17" grpId="0" animBg="1"/>
      <p:bldP spid="18" grpId="0" animBg="1"/>
      <p:bldP spid="19"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2"/>
          <p:cNvSpPr/>
          <p:nvPr/>
        </p:nvSpPr>
        <p:spPr>
          <a:xfrm>
            <a:off x="417655" y="2476947"/>
            <a:ext cx="4557416" cy="873457"/>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5" name="矩形 13"/>
          <p:cNvSpPr/>
          <p:nvPr/>
        </p:nvSpPr>
        <p:spPr>
          <a:xfrm>
            <a:off x="402201" y="1480895"/>
            <a:ext cx="4572870" cy="873457"/>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6" name="標題 1"/>
          <p:cNvSpPr>
            <a:spLocks noGrp="1"/>
          </p:cNvSpPr>
          <p:nvPr>
            <p:ph type="title"/>
          </p:nvPr>
        </p:nvSpPr>
        <p:spPr>
          <a:xfrm>
            <a:off x="628650" y="100739"/>
            <a:ext cx="7886700" cy="883403"/>
          </a:xfrm>
        </p:spPr>
        <p:txBody>
          <a:bodyPr>
            <a:normAutofit/>
          </a:bodyPr>
          <a:lstStyle/>
          <a:p>
            <a:r>
              <a:rPr lang="en-US" altLang="zh-TW" dirty="0"/>
              <a:t>Why? </a:t>
            </a:r>
            <a:endParaRPr lang="zh-TW" altLang="en-US" dirty="0"/>
          </a:p>
        </p:txBody>
      </p:sp>
      <p:sp>
        <p:nvSpPr>
          <p:cNvPr id="7" name="橢圓 4"/>
          <p:cNvSpPr/>
          <p:nvPr/>
        </p:nvSpPr>
        <p:spPr>
          <a:xfrm>
            <a:off x="2501930" y="4988983"/>
            <a:ext cx="628650" cy="628650"/>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8" name="矩形 5"/>
          <p:cNvSpPr/>
          <p:nvPr/>
        </p:nvSpPr>
        <p:spPr>
          <a:xfrm>
            <a:off x="2666502" y="6139312"/>
            <a:ext cx="390525" cy="402836"/>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r>
              <a:rPr lang="en-US" altLang="zh-TW" sz="2400" dirty="0">
                <a:solidFill>
                  <a:prstClr val="black"/>
                </a:solidFill>
              </a:rPr>
              <a:t>1</a:t>
            </a:r>
            <a:endParaRPr lang="zh-TW" altLang="en-US" sz="2400" dirty="0">
              <a:solidFill>
                <a:prstClr val="black"/>
              </a:solidFill>
            </a:endParaRPr>
          </a:p>
        </p:txBody>
      </p:sp>
      <p:sp>
        <p:nvSpPr>
          <p:cNvPr id="9" name="文字方塊 6"/>
          <p:cNvSpPr txBox="1"/>
          <p:nvPr/>
        </p:nvSpPr>
        <p:spPr>
          <a:xfrm>
            <a:off x="2782917" y="5654687"/>
            <a:ext cx="514350" cy="461645"/>
          </a:xfrm>
          <a:prstGeom prst="rect">
            <a:avLst/>
          </a:prstGeom>
          <a:noFill/>
        </p:spPr>
        <p:txBody>
          <a:bodyPr wrap="square" lIns="91420" tIns="45710" rIns="91420" bIns="45710" rtlCol="0">
            <a:spAutoFit/>
          </a:bodyPr>
          <a:lstStyle/>
          <a:p>
            <a:pPr algn="ctr"/>
            <a:r>
              <a:rPr lang="en-US" altLang="zh-TW" sz="2400" dirty="0">
                <a:solidFill>
                  <a:prstClr val="black"/>
                </a:solidFill>
              </a:rPr>
              <a:t>1</a:t>
            </a:r>
            <a:endParaRPr lang="zh-TW" altLang="en-US" sz="2400" baseline="-25000" dirty="0">
              <a:solidFill>
                <a:prstClr val="black"/>
              </a:solidFill>
            </a:endParaRPr>
          </a:p>
        </p:txBody>
      </p:sp>
      <p:sp>
        <p:nvSpPr>
          <p:cNvPr id="10" name="文字方塊 8"/>
          <p:cNvSpPr txBox="1"/>
          <p:nvPr/>
        </p:nvSpPr>
        <p:spPr>
          <a:xfrm>
            <a:off x="2613321" y="3951190"/>
            <a:ext cx="514350" cy="461645"/>
          </a:xfrm>
          <a:prstGeom prst="rect">
            <a:avLst/>
          </a:prstGeom>
          <a:noFill/>
        </p:spPr>
        <p:txBody>
          <a:bodyPr wrap="square" lIns="91420" tIns="45710" rIns="91420" bIns="45710" rtlCol="0">
            <a:spAutoFit/>
          </a:bodyPr>
          <a:lstStyle/>
          <a:p>
            <a:pPr algn="ctr"/>
            <a:r>
              <a:rPr lang="en-US" altLang="zh-TW" sz="2400" dirty="0">
                <a:solidFill>
                  <a:prstClr val="black"/>
                </a:solidFill>
              </a:rPr>
              <a:t>y</a:t>
            </a:r>
            <a:r>
              <a:rPr lang="en-US" altLang="zh-TW" sz="2400" baseline="30000" dirty="0">
                <a:solidFill>
                  <a:prstClr val="black"/>
                </a:solidFill>
              </a:rPr>
              <a:t>1</a:t>
            </a:r>
            <a:endParaRPr lang="zh-TW" altLang="en-US" sz="2400" baseline="30000" dirty="0">
              <a:solidFill>
                <a:prstClr val="black"/>
              </a:solidFill>
            </a:endParaRPr>
          </a:p>
        </p:txBody>
      </p:sp>
      <p:cxnSp>
        <p:nvCxnSpPr>
          <p:cNvPr id="11" name="直線單箭頭接點 27"/>
          <p:cNvCxnSpPr/>
          <p:nvPr/>
        </p:nvCxnSpPr>
        <p:spPr>
          <a:xfrm rot="16200000">
            <a:off x="2578270" y="5860842"/>
            <a:ext cx="540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28"/>
          <p:cNvCxnSpPr/>
          <p:nvPr/>
        </p:nvCxnSpPr>
        <p:spPr>
          <a:xfrm flipV="1">
            <a:off x="2827245" y="4398620"/>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橢圓 33"/>
          <p:cNvSpPr/>
          <p:nvPr/>
        </p:nvSpPr>
        <p:spPr>
          <a:xfrm>
            <a:off x="4077258" y="4988983"/>
            <a:ext cx="628650" cy="628650"/>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4" name="矩形 34"/>
          <p:cNvSpPr/>
          <p:nvPr/>
        </p:nvSpPr>
        <p:spPr>
          <a:xfrm>
            <a:off x="4241830" y="6139312"/>
            <a:ext cx="390525" cy="402836"/>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dirty="0">
                <a:solidFill>
                  <a:prstClr val="black"/>
                </a:solidFill>
              </a:rPr>
              <a:t>0</a:t>
            </a:r>
            <a:endParaRPr lang="zh-TW" altLang="en-US" sz="2400" dirty="0">
              <a:solidFill>
                <a:prstClr val="black"/>
              </a:solidFill>
            </a:endParaRPr>
          </a:p>
        </p:txBody>
      </p:sp>
      <p:sp>
        <p:nvSpPr>
          <p:cNvPr id="15" name="文字方塊 35"/>
          <p:cNvSpPr txBox="1"/>
          <p:nvPr/>
        </p:nvSpPr>
        <p:spPr>
          <a:xfrm>
            <a:off x="4358245" y="5654687"/>
            <a:ext cx="514350" cy="461645"/>
          </a:xfrm>
          <a:prstGeom prst="rect">
            <a:avLst/>
          </a:prstGeom>
          <a:noFill/>
        </p:spPr>
        <p:txBody>
          <a:bodyPr wrap="square" lIns="91420" tIns="45710" rIns="91420" bIns="45710" rtlCol="0">
            <a:spAutoFit/>
          </a:bodyPr>
          <a:lstStyle/>
          <a:p>
            <a:pPr algn="ctr"/>
            <a:r>
              <a:rPr lang="en-US" altLang="zh-TW" sz="2400" dirty="0">
                <a:solidFill>
                  <a:prstClr val="black"/>
                </a:solidFill>
              </a:rPr>
              <a:t>1</a:t>
            </a:r>
            <a:endParaRPr lang="zh-TW" altLang="en-US" sz="2400" baseline="-25000" dirty="0">
              <a:solidFill>
                <a:prstClr val="black"/>
              </a:solidFill>
            </a:endParaRPr>
          </a:p>
        </p:txBody>
      </p:sp>
      <p:sp>
        <p:nvSpPr>
          <p:cNvPr id="16" name="文字方塊 36"/>
          <p:cNvSpPr txBox="1"/>
          <p:nvPr/>
        </p:nvSpPr>
        <p:spPr>
          <a:xfrm>
            <a:off x="3412891" y="5240633"/>
            <a:ext cx="514350" cy="461645"/>
          </a:xfrm>
          <a:prstGeom prst="rect">
            <a:avLst/>
          </a:prstGeom>
          <a:noFill/>
        </p:spPr>
        <p:txBody>
          <a:bodyPr wrap="square" lIns="91420" tIns="45710" rIns="91420" bIns="45710" rtlCol="0">
            <a:spAutoFit/>
          </a:bodyPr>
          <a:lstStyle/>
          <a:p>
            <a:pPr algn="ctr"/>
            <a:r>
              <a:rPr lang="en-US" altLang="zh-TW" sz="2400" dirty="0">
                <a:solidFill>
                  <a:prstClr val="black"/>
                </a:solidFill>
              </a:rPr>
              <a:t>w</a:t>
            </a:r>
            <a:endParaRPr lang="zh-TW" altLang="en-US" sz="2400" baseline="-25000" dirty="0">
              <a:solidFill>
                <a:prstClr val="black"/>
              </a:solidFill>
            </a:endParaRPr>
          </a:p>
        </p:txBody>
      </p:sp>
      <p:sp>
        <p:nvSpPr>
          <p:cNvPr id="17" name="文字方塊 37"/>
          <p:cNvSpPr txBox="1"/>
          <p:nvPr/>
        </p:nvSpPr>
        <p:spPr>
          <a:xfrm>
            <a:off x="4188649" y="3951190"/>
            <a:ext cx="514350" cy="461645"/>
          </a:xfrm>
          <a:prstGeom prst="rect">
            <a:avLst/>
          </a:prstGeom>
          <a:noFill/>
        </p:spPr>
        <p:txBody>
          <a:bodyPr wrap="square" lIns="91420" tIns="45710" rIns="91420" bIns="45710" rtlCol="0">
            <a:spAutoFit/>
          </a:bodyPr>
          <a:lstStyle/>
          <a:p>
            <a:pPr algn="ctr"/>
            <a:r>
              <a:rPr lang="en-US" altLang="zh-TW" sz="2400" dirty="0">
                <a:solidFill>
                  <a:prstClr val="black"/>
                </a:solidFill>
              </a:rPr>
              <a:t>y</a:t>
            </a:r>
            <a:r>
              <a:rPr lang="en-US" altLang="zh-TW" sz="2400" baseline="30000" dirty="0">
                <a:solidFill>
                  <a:prstClr val="black"/>
                </a:solidFill>
              </a:rPr>
              <a:t>2</a:t>
            </a:r>
            <a:endParaRPr lang="zh-TW" altLang="en-US" sz="2400" baseline="30000" dirty="0">
              <a:solidFill>
                <a:prstClr val="black"/>
              </a:solidFill>
            </a:endParaRPr>
          </a:p>
        </p:txBody>
      </p:sp>
      <p:cxnSp>
        <p:nvCxnSpPr>
          <p:cNvPr id="18" name="直線單箭頭接點 38"/>
          <p:cNvCxnSpPr/>
          <p:nvPr/>
        </p:nvCxnSpPr>
        <p:spPr>
          <a:xfrm>
            <a:off x="3230594" y="5320239"/>
            <a:ext cx="8297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39"/>
          <p:cNvCxnSpPr/>
          <p:nvPr/>
        </p:nvCxnSpPr>
        <p:spPr>
          <a:xfrm rot="16200000">
            <a:off x="4153598" y="5860842"/>
            <a:ext cx="540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40"/>
          <p:cNvCxnSpPr/>
          <p:nvPr/>
        </p:nvCxnSpPr>
        <p:spPr>
          <a:xfrm flipV="1">
            <a:off x="4402573" y="4398620"/>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橢圓 42"/>
          <p:cNvSpPr/>
          <p:nvPr/>
        </p:nvSpPr>
        <p:spPr>
          <a:xfrm>
            <a:off x="5618184" y="4971594"/>
            <a:ext cx="628650" cy="628650"/>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2" name="矩形 43"/>
          <p:cNvSpPr/>
          <p:nvPr/>
        </p:nvSpPr>
        <p:spPr>
          <a:xfrm>
            <a:off x="5782756" y="6121925"/>
            <a:ext cx="390525" cy="402836"/>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dirty="0">
                <a:solidFill>
                  <a:prstClr val="black"/>
                </a:solidFill>
              </a:rPr>
              <a:t>0</a:t>
            </a:r>
            <a:endParaRPr lang="zh-TW" altLang="en-US" sz="2400" dirty="0">
              <a:solidFill>
                <a:prstClr val="black"/>
              </a:solidFill>
            </a:endParaRPr>
          </a:p>
        </p:txBody>
      </p:sp>
      <p:sp>
        <p:nvSpPr>
          <p:cNvPr id="23" name="文字方塊 44"/>
          <p:cNvSpPr txBox="1"/>
          <p:nvPr/>
        </p:nvSpPr>
        <p:spPr>
          <a:xfrm>
            <a:off x="5899171" y="5637300"/>
            <a:ext cx="514350" cy="461645"/>
          </a:xfrm>
          <a:prstGeom prst="rect">
            <a:avLst/>
          </a:prstGeom>
          <a:noFill/>
        </p:spPr>
        <p:txBody>
          <a:bodyPr wrap="square" lIns="91420" tIns="45710" rIns="91420" bIns="45710" rtlCol="0">
            <a:spAutoFit/>
          </a:bodyPr>
          <a:lstStyle/>
          <a:p>
            <a:pPr algn="ctr"/>
            <a:r>
              <a:rPr lang="en-US" altLang="zh-TW" sz="2400" dirty="0">
                <a:solidFill>
                  <a:prstClr val="black"/>
                </a:solidFill>
              </a:rPr>
              <a:t>1</a:t>
            </a:r>
            <a:endParaRPr lang="zh-TW" altLang="en-US" sz="2400" baseline="-25000" dirty="0">
              <a:solidFill>
                <a:prstClr val="black"/>
              </a:solidFill>
            </a:endParaRPr>
          </a:p>
        </p:txBody>
      </p:sp>
      <p:sp>
        <p:nvSpPr>
          <p:cNvPr id="24" name="文字方塊 45"/>
          <p:cNvSpPr txBox="1"/>
          <p:nvPr/>
        </p:nvSpPr>
        <p:spPr>
          <a:xfrm>
            <a:off x="4953817" y="5223246"/>
            <a:ext cx="514350" cy="461645"/>
          </a:xfrm>
          <a:prstGeom prst="rect">
            <a:avLst/>
          </a:prstGeom>
          <a:noFill/>
        </p:spPr>
        <p:txBody>
          <a:bodyPr wrap="square" lIns="91420" tIns="45710" rIns="91420" bIns="45710" rtlCol="0">
            <a:spAutoFit/>
          </a:bodyPr>
          <a:lstStyle/>
          <a:p>
            <a:pPr algn="ctr"/>
            <a:r>
              <a:rPr lang="en-US" altLang="zh-TW" sz="2400" dirty="0">
                <a:solidFill>
                  <a:prstClr val="black"/>
                </a:solidFill>
              </a:rPr>
              <a:t>w</a:t>
            </a:r>
            <a:endParaRPr lang="zh-TW" altLang="en-US" sz="2400" baseline="-25000" dirty="0">
              <a:solidFill>
                <a:prstClr val="black"/>
              </a:solidFill>
            </a:endParaRPr>
          </a:p>
        </p:txBody>
      </p:sp>
      <p:sp>
        <p:nvSpPr>
          <p:cNvPr id="25" name="文字方塊 46"/>
          <p:cNvSpPr txBox="1"/>
          <p:nvPr/>
        </p:nvSpPr>
        <p:spPr>
          <a:xfrm>
            <a:off x="5729575" y="3933802"/>
            <a:ext cx="514350" cy="461645"/>
          </a:xfrm>
          <a:prstGeom prst="rect">
            <a:avLst/>
          </a:prstGeom>
          <a:noFill/>
        </p:spPr>
        <p:txBody>
          <a:bodyPr wrap="square" lIns="91420" tIns="45710" rIns="91420" bIns="45710" rtlCol="0">
            <a:spAutoFit/>
          </a:bodyPr>
          <a:lstStyle/>
          <a:p>
            <a:pPr algn="ctr"/>
            <a:r>
              <a:rPr lang="en-US" altLang="zh-TW" sz="2400" dirty="0">
                <a:solidFill>
                  <a:prstClr val="black"/>
                </a:solidFill>
              </a:rPr>
              <a:t>y</a:t>
            </a:r>
            <a:r>
              <a:rPr lang="en-US" altLang="zh-TW" sz="2400" baseline="30000" dirty="0">
                <a:solidFill>
                  <a:prstClr val="black"/>
                </a:solidFill>
              </a:rPr>
              <a:t>3</a:t>
            </a:r>
            <a:endParaRPr lang="zh-TW" altLang="en-US" sz="2400" baseline="30000" dirty="0">
              <a:solidFill>
                <a:prstClr val="black"/>
              </a:solidFill>
            </a:endParaRPr>
          </a:p>
        </p:txBody>
      </p:sp>
      <p:cxnSp>
        <p:nvCxnSpPr>
          <p:cNvPr id="26" name="直線單箭頭接點 47"/>
          <p:cNvCxnSpPr/>
          <p:nvPr/>
        </p:nvCxnSpPr>
        <p:spPr>
          <a:xfrm>
            <a:off x="4771520" y="5302852"/>
            <a:ext cx="8297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48"/>
          <p:cNvCxnSpPr/>
          <p:nvPr/>
        </p:nvCxnSpPr>
        <p:spPr>
          <a:xfrm rot="16200000">
            <a:off x="5694524" y="5843455"/>
            <a:ext cx="540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49"/>
          <p:cNvCxnSpPr/>
          <p:nvPr/>
        </p:nvCxnSpPr>
        <p:spPr>
          <a:xfrm flipV="1">
            <a:off x="5943499" y="4381233"/>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橢圓 51"/>
          <p:cNvSpPr/>
          <p:nvPr/>
        </p:nvSpPr>
        <p:spPr>
          <a:xfrm>
            <a:off x="7718446" y="4971594"/>
            <a:ext cx="628650" cy="628650"/>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30" name="矩形 52"/>
          <p:cNvSpPr/>
          <p:nvPr/>
        </p:nvSpPr>
        <p:spPr>
          <a:xfrm>
            <a:off x="7883018" y="6121925"/>
            <a:ext cx="390525" cy="402836"/>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dirty="0">
                <a:solidFill>
                  <a:prstClr val="black"/>
                </a:solidFill>
              </a:rPr>
              <a:t>0</a:t>
            </a:r>
            <a:endParaRPr lang="zh-TW" altLang="en-US" sz="2400" dirty="0">
              <a:solidFill>
                <a:prstClr val="black"/>
              </a:solidFill>
            </a:endParaRPr>
          </a:p>
        </p:txBody>
      </p:sp>
      <p:sp>
        <p:nvSpPr>
          <p:cNvPr id="31" name="文字方塊 53"/>
          <p:cNvSpPr txBox="1"/>
          <p:nvPr/>
        </p:nvSpPr>
        <p:spPr>
          <a:xfrm>
            <a:off x="7999433" y="5637300"/>
            <a:ext cx="514350" cy="461645"/>
          </a:xfrm>
          <a:prstGeom prst="rect">
            <a:avLst/>
          </a:prstGeom>
          <a:noFill/>
        </p:spPr>
        <p:txBody>
          <a:bodyPr wrap="square" lIns="91420" tIns="45710" rIns="91420" bIns="45710" rtlCol="0">
            <a:spAutoFit/>
          </a:bodyPr>
          <a:lstStyle/>
          <a:p>
            <a:pPr algn="ctr"/>
            <a:r>
              <a:rPr lang="en-US" altLang="zh-TW" sz="2400" dirty="0">
                <a:solidFill>
                  <a:prstClr val="black"/>
                </a:solidFill>
              </a:rPr>
              <a:t>1</a:t>
            </a:r>
            <a:endParaRPr lang="zh-TW" altLang="en-US" sz="2400" baseline="-25000" dirty="0">
              <a:solidFill>
                <a:prstClr val="black"/>
              </a:solidFill>
            </a:endParaRPr>
          </a:p>
        </p:txBody>
      </p:sp>
      <p:sp>
        <p:nvSpPr>
          <p:cNvPr id="32" name="文字方塊 54"/>
          <p:cNvSpPr txBox="1"/>
          <p:nvPr/>
        </p:nvSpPr>
        <p:spPr>
          <a:xfrm>
            <a:off x="7054079" y="5223246"/>
            <a:ext cx="514350" cy="461645"/>
          </a:xfrm>
          <a:prstGeom prst="rect">
            <a:avLst/>
          </a:prstGeom>
          <a:noFill/>
        </p:spPr>
        <p:txBody>
          <a:bodyPr wrap="square" lIns="91420" tIns="45710" rIns="91420" bIns="45710" rtlCol="0">
            <a:spAutoFit/>
          </a:bodyPr>
          <a:lstStyle/>
          <a:p>
            <a:pPr algn="ctr"/>
            <a:r>
              <a:rPr lang="en-US" altLang="zh-TW" sz="2400" dirty="0">
                <a:solidFill>
                  <a:prstClr val="black"/>
                </a:solidFill>
              </a:rPr>
              <a:t>w</a:t>
            </a:r>
            <a:endParaRPr lang="zh-TW" altLang="en-US" sz="2400" baseline="-25000" dirty="0">
              <a:solidFill>
                <a:prstClr val="black"/>
              </a:solidFill>
            </a:endParaRPr>
          </a:p>
        </p:txBody>
      </p:sp>
      <p:sp>
        <p:nvSpPr>
          <p:cNvPr id="33" name="文字方塊 55"/>
          <p:cNvSpPr txBox="1"/>
          <p:nvPr/>
        </p:nvSpPr>
        <p:spPr>
          <a:xfrm>
            <a:off x="7746293" y="3933802"/>
            <a:ext cx="997870" cy="461645"/>
          </a:xfrm>
          <a:prstGeom prst="rect">
            <a:avLst/>
          </a:prstGeom>
          <a:noFill/>
        </p:spPr>
        <p:txBody>
          <a:bodyPr wrap="square" lIns="91420" tIns="45710" rIns="91420" bIns="45710" rtlCol="0">
            <a:spAutoFit/>
          </a:bodyPr>
          <a:lstStyle/>
          <a:p>
            <a:pPr algn="ctr"/>
            <a:r>
              <a:rPr lang="en-US" altLang="zh-TW" sz="2400" dirty="0">
                <a:solidFill>
                  <a:prstClr val="black"/>
                </a:solidFill>
              </a:rPr>
              <a:t>y</a:t>
            </a:r>
            <a:r>
              <a:rPr lang="en-US" altLang="zh-TW" sz="2400" baseline="30000" dirty="0">
                <a:solidFill>
                  <a:prstClr val="black"/>
                </a:solidFill>
              </a:rPr>
              <a:t>1000</a:t>
            </a:r>
            <a:endParaRPr lang="zh-TW" altLang="en-US" sz="2400" baseline="30000" dirty="0">
              <a:solidFill>
                <a:prstClr val="black"/>
              </a:solidFill>
            </a:endParaRPr>
          </a:p>
        </p:txBody>
      </p:sp>
      <p:cxnSp>
        <p:nvCxnSpPr>
          <p:cNvPr id="34" name="直線單箭頭接點 56"/>
          <p:cNvCxnSpPr/>
          <p:nvPr/>
        </p:nvCxnSpPr>
        <p:spPr>
          <a:xfrm>
            <a:off x="6871782" y="5302852"/>
            <a:ext cx="8297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57"/>
          <p:cNvCxnSpPr/>
          <p:nvPr/>
        </p:nvCxnSpPr>
        <p:spPr>
          <a:xfrm rot="16200000">
            <a:off x="7794786" y="5843455"/>
            <a:ext cx="540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58"/>
          <p:cNvCxnSpPr/>
          <p:nvPr/>
        </p:nvCxnSpPr>
        <p:spPr>
          <a:xfrm flipV="1">
            <a:off x="8043761" y="4381233"/>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文字方塊 60"/>
          <p:cNvSpPr txBox="1"/>
          <p:nvPr/>
        </p:nvSpPr>
        <p:spPr>
          <a:xfrm>
            <a:off x="6156347" y="4971595"/>
            <a:ext cx="828937" cy="461645"/>
          </a:xfrm>
          <a:prstGeom prst="rect">
            <a:avLst/>
          </a:prstGeom>
          <a:noFill/>
        </p:spPr>
        <p:txBody>
          <a:bodyPr wrap="square" lIns="91420" tIns="45710" rIns="91420" bIns="45710" rtlCol="0">
            <a:spAutoFit/>
          </a:bodyPr>
          <a:lstStyle/>
          <a:p>
            <a:pPr algn="ctr"/>
            <a:r>
              <a:rPr lang="en-US" altLang="zh-TW" sz="2400" dirty="0">
                <a:solidFill>
                  <a:prstClr val="black"/>
                </a:solidFill>
              </a:rPr>
              <a:t>……</a:t>
            </a:r>
            <a:endParaRPr lang="zh-TW" altLang="en-US" sz="2400" dirty="0">
              <a:solidFill>
                <a:prstClr val="black"/>
              </a:solidFill>
            </a:endParaRPr>
          </a:p>
        </p:txBody>
      </p:sp>
      <mc:AlternateContent xmlns:mc="http://schemas.openxmlformats.org/markup-compatibility/2006" xmlns:a14="http://schemas.microsoft.com/office/drawing/2010/main">
        <mc:Choice Requires="a14">
          <p:sp>
            <p:nvSpPr>
              <p:cNvPr id="38" name="文字方塊 67"/>
              <p:cNvSpPr txBox="1"/>
              <p:nvPr/>
            </p:nvSpPr>
            <p:spPr>
              <a:xfrm>
                <a:off x="603576" y="1473757"/>
                <a:ext cx="8756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solidFill>
                            <a:prstClr val="black"/>
                          </a:solidFill>
                          <a:latin typeface="Cambria Math" panose="02040503050406030204" pitchFamily="18" charset="0"/>
                        </a:rPr>
                        <m:t>𝑤</m:t>
                      </m:r>
                      <m:r>
                        <a:rPr lang="en-US" altLang="zh-TW" sz="2400" i="1">
                          <a:solidFill>
                            <a:prstClr val="black"/>
                          </a:solidFill>
                          <a:latin typeface="Cambria Math" panose="02040503050406030204" pitchFamily="18" charset="0"/>
                        </a:rPr>
                        <m:t>=1</m:t>
                      </m:r>
                    </m:oMath>
                  </m:oMathPara>
                </a14:m>
                <a:endParaRPr lang="zh-TW" altLang="en-US" sz="2400" dirty="0">
                  <a:solidFill>
                    <a:prstClr val="black"/>
                  </a:solidFill>
                </a:endParaRPr>
              </a:p>
            </p:txBody>
          </p:sp>
        </mc:Choice>
        <mc:Fallback xmlns="">
          <p:sp>
            <p:nvSpPr>
              <p:cNvPr id="38" name="文字方塊 67"/>
              <p:cNvSpPr txBox="1">
                <a:spLocks noRot="1" noChangeAspect="1" noMove="1" noResize="1" noEditPoints="1" noAdjustHandles="1" noChangeArrowheads="1" noChangeShapeType="1" noTextEdit="1"/>
              </p:cNvSpPr>
              <p:nvPr/>
            </p:nvSpPr>
            <p:spPr>
              <a:xfrm>
                <a:off x="603576" y="1473757"/>
                <a:ext cx="875689" cy="369332"/>
              </a:xfrm>
              <a:prstGeom prst="rect">
                <a:avLst/>
              </a:prstGeom>
              <a:blipFill rotWithShape="1">
                <a:blip r:embed="rId2"/>
                <a:stretch>
                  <a:fillRect l="-4167" r="-8333"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文字方塊 68"/>
              <p:cNvSpPr txBox="1"/>
              <p:nvPr/>
            </p:nvSpPr>
            <p:spPr>
              <a:xfrm>
                <a:off x="605371" y="1950512"/>
                <a:ext cx="127804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solidFill>
                            <a:prstClr val="black"/>
                          </a:solidFill>
                          <a:latin typeface="Cambria Math" panose="02040503050406030204" pitchFamily="18" charset="0"/>
                        </a:rPr>
                        <m:t>𝑤</m:t>
                      </m:r>
                      <m:r>
                        <a:rPr lang="en-US" altLang="zh-TW" sz="2400" i="1">
                          <a:solidFill>
                            <a:prstClr val="black"/>
                          </a:solidFill>
                          <a:latin typeface="Cambria Math" panose="02040503050406030204" pitchFamily="18" charset="0"/>
                        </a:rPr>
                        <m:t>=1.01</m:t>
                      </m:r>
                    </m:oMath>
                  </m:oMathPara>
                </a14:m>
                <a:endParaRPr lang="zh-TW" altLang="en-US" sz="2400" dirty="0">
                  <a:solidFill>
                    <a:prstClr val="black"/>
                  </a:solidFill>
                </a:endParaRPr>
              </a:p>
            </p:txBody>
          </p:sp>
        </mc:Choice>
        <mc:Fallback xmlns="">
          <p:sp>
            <p:nvSpPr>
              <p:cNvPr id="39" name="文字方塊 68"/>
              <p:cNvSpPr txBox="1">
                <a:spLocks noRot="1" noChangeAspect="1" noMove="1" noResize="1" noEditPoints="1" noAdjustHandles="1" noChangeArrowheads="1" noChangeShapeType="1" noTextEdit="1"/>
              </p:cNvSpPr>
              <p:nvPr/>
            </p:nvSpPr>
            <p:spPr>
              <a:xfrm>
                <a:off x="605371" y="1950512"/>
                <a:ext cx="1278042" cy="369332"/>
              </a:xfrm>
              <a:prstGeom prst="rect">
                <a:avLst/>
              </a:prstGeom>
              <a:blipFill rotWithShape="1">
                <a:blip r:embed="rId3"/>
                <a:stretch>
                  <a:fillRect l="-2381" r="-5714" b="-4918"/>
                </a:stretch>
              </a:blipFill>
            </p:spPr>
            <p:txBody>
              <a:bodyPr/>
              <a:lstStyle/>
              <a:p>
                <a:r>
                  <a:rPr lang="en-US">
                    <a:noFill/>
                  </a:rPr>
                  <a:t> </a:t>
                </a:r>
              </a:p>
            </p:txBody>
          </p:sp>
        </mc:Fallback>
      </mc:AlternateContent>
      <p:sp>
        <p:nvSpPr>
          <p:cNvPr id="40" name="向右箭號 9"/>
          <p:cNvSpPr/>
          <p:nvPr/>
        </p:nvSpPr>
        <p:spPr>
          <a:xfrm>
            <a:off x="2110083" y="1567546"/>
            <a:ext cx="526242" cy="2200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sp>
        <p:nvSpPr>
          <p:cNvPr id="41" name="向右箭號 69"/>
          <p:cNvSpPr/>
          <p:nvPr/>
        </p:nvSpPr>
        <p:spPr>
          <a:xfrm>
            <a:off x="2115342" y="2055677"/>
            <a:ext cx="526242" cy="2200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mc:AlternateContent xmlns:mc="http://schemas.openxmlformats.org/markup-compatibility/2006" xmlns:a14="http://schemas.microsoft.com/office/drawing/2010/main">
        <mc:Choice Requires="a14">
          <p:sp>
            <p:nvSpPr>
              <p:cNvPr id="42" name="文字方塊 70"/>
              <p:cNvSpPr txBox="1"/>
              <p:nvPr/>
            </p:nvSpPr>
            <p:spPr>
              <a:xfrm>
                <a:off x="2958837" y="1469279"/>
                <a:ext cx="135107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𝑦</m:t>
                          </m:r>
                        </m:e>
                        <m:sup>
                          <m:r>
                            <a:rPr lang="en-US" altLang="zh-TW" sz="2400" i="1">
                              <a:solidFill>
                                <a:prstClr val="black"/>
                              </a:solidFill>
                              <a:latin typeface="Cambria Math" panose="02040503050406030204" pitchFamily="18" charset="0"/>
                            </a:rPr>
                            <m:t>1000</m:t>
                          </m:r>
                        </m:sup>
                      </m:sSup>
                      <m:r>
                        <a:rPr lang="en-US" altLang="zh-TW" sz="2400" i="1">
                          <a:solidFill>
                            <a:prstClr val="black"/>
                          </a:solidFill>
                          <a:latin typeface="Cambria Math" panose="02040503050406030204" pitchFamily="18" charset="0"/>
                        </a:rPr>
                        <m:t>=</m:t>
                      </m:r>
                      <m:r>
                        <a:rPr lang="en-US" altLang="zh-TW" sz="2400" i="1">
                          <a:solidFill>
                            <a:prstClr val="black"/>
                          </a:solidFill>
                          <a:latin typeface="Cambria Math" panose="02040503050406030204" pitchFamily="18" charset="0"/>
                          <a:ea typeface="Cambria Math" panose="02040503050406030204" pitchFamily="18" charset="0"/>
                        </a:rPr>
                        <m:t>1</m:t>
                      </m:r>
                    </m:oMath>
                  </m:oMathPara>
                </a14:m>
                <a:endParaRPr lang="zh-TW" altLang="en-US" sz="2400" dirty="0">
                  <a:solidFill>
                    <a:prstClr val="black"/>
                  </a:solidFill>
                </a:endParaRPr>
              </a:p>
            </p:txBody>
          </p:sp>
        </mc:Choice>
        <mc:Fallback xmlns="">
          <p:sp>
            <p:nvSpPr>
              <p:cNvPr id="42" name="文字方塊 70"/>
              <p:cNvSpPr txBox="1">
                <a:spLocks noRot="1" noChangeAspect="1" noMove="1" noResize="1" noEditPoints="1" noAdjustHandles="1" noChangeArrowheads="1" noChangeShapeType="1" noTextEdit="1"/>
              </p:cNvSpPr>
              <p:nvPr/>
            </p:nvSpPr>
            <p:spPr>
              <a:xfrm>
                <a:off x="2958837" y="1469279"/>
                <a:ext cx="1351075" cy="369332"/>
              </a:xfrm>
              <a:prstGeom prst="rect">
                <a:avLst/>
              </a:prstGeom>
              <a:blipFill rotWithShape="1">
                <a:blip r:embed="rId4"/>
                <a:stretch>
                  <a:fillRect l="-4505" r="-4955" b="-24590"/>
                </a:stretch>
              </a:blipFill>
            </p:spPr>
            <p:txBody>
              <a:bodyPr/>
              <a:lstStyle/>
              <a:p>
                <a:r>
                  <a:rPr lang="en-US">
                    <a:noFill/>
                  </a:rPr>
                  <a:t> </a:t>
                </a:r>
              </a:p>
            </p:txBody>
          </p:sp>
        </mc:Fallback>
      </mc:AlternateContent>
      <p:cxnSp>
        <p:nvCxnSpPr>
          <p:cNvPr id="43" name="直線接點 11"/>
          <p:cNvCxnSpPr/>
          <p:nvPr/>
        </p:nvCxnSpPr>
        <p:spPr>
          <a:xfrm flipH="1">
            <a:off x="2622532" y="5108409"/>
            <a:ext cx="391313" cy="3913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接點 71"/>
          <p:cNvCxnSpPr/>
          <p:nvPr/>
        </p:nvCxnSpPr>
        <p:spPr>
          <a:xfrm flipH="1">
            <a:off x="4220136" y="5118124"/>
            <a:ext cx="391313" cy="3913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接點 72"/>
          <p:cNvCxnSpPr/>
          <p:nvPr/>
        </p:nvCxnSpPr>
        <p:spPr>
          <a:xfrm flipH="1">
            <a:off x="5736087" y="5072085"/>
            <a:ext cx="391313" cy="3913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接點 73"/>
          <p:cNvCxnSpPr/>
          <p:nvPr/>
        </p:nvCxnSpPr>
        <p:spPr>
          <a:xfrm flipH="1">
            <a:off x="7869131" y="5080812"/>
            <a:ext cx="391313" cy="3913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文字方塊 74"/>
              <p:cNvSpPr txBox="1"/>
              <p:nvPr/>
            </p:nvSpPr>
            <p:spPr>
              <a:xfrm>
                <a:off x="2947527" y="1930488"/>
                <a:ext cx="202754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𝑦</m:t>
                          </m:r>
                        </m:e>
                        <m:sup>
                          <m:r>
                            <a:rPr lang="en-US" altLang="zh-TW" sz="2400" i="1">
                              <a:solidFill>
                                <a:prstClr val="black"/>
                              </a:solidFill>
                              <a:latin typeface="Cambria Math" panose="02040503050406030204" pitchFamily="18" charset="0"/>
                            </a:rPr>
                            <m:t>1000</m:t>
                          </m:r>
                        </m:sup>
                      </m:sSup>
                      <m:r>
                        <a:rPr lang="en-US" altLang="zh-TW" sz="2400" i="1">
                          <a:solidFill>
                            <a:prstClr val="black"/>
                          </a:solidFill>
                          <a:latin typeface="Cambria Math" panose="02040503050406030204" pitchFamily="18" charset="0"/>
                          <a:ea typeface="Cambria Math" panose="02040503050406030204" pitchFamily="18" charset="0"/>
                        </a:rPr>
                        <m:t>≈</m:t>
                      </m:r>
                      <m:r>
                        <a:rPr lang="en-US" altLang="zh-TW" sz="2400">
                          <a:solidFill>
                            <a:prstClr val="black"/>
                          </a:solidFill>
                          <a:latin typeface="Cambria Math" panose="02040503050406030204" pitchFamily="18" charset="0"/>
                          <a:ea typeface="Cambria Math" panose="02040503050406030204" pitchFamily="18" charset="0"/>
                        </a:rPr>
                        <m:t>20000</m:t>
                      </m:r>
                    </m:oMath>
                  </m:oMathPara>
                </a14:m>
                <a:endParaRPr lang="zh-TW" altLang="en-US" sz="2400" dirty="0">
                  <a:solidFill>
                    <a:prstClr val="black"/>
                  </a:solidFill>
                </a:endParaRPr>
              </a:p>
            </p:txBody>
          </p:sp>
        </mc:Choice>
        <mc:Fallback xmlns="">
          <p:sp>
            <p:nvSpPr>
              <p:cNvPr id="47" name="文字方塊 74"/>
              <p:cNvSpPr txBox="1">
                <a:spLocks noRot="1" noChangeAspect="1" noMove="1" noResize="1" noEditPoints="1" noAdjustHandles="1" noChangeArrowheads="1" noChangeShapeType="1" noTextEdit="1"/>
              </p:cNvSpPr>
              <p:nvPr/>
            </p:nvSpPr>
            <p:spPr>
              <a:xfrm>
                <a:off x="2947527" y="1930488"/>
                <a:ext cx="2027543" cy="369332"/>
              </a:xfrm>
              <a:prstGeom prst="rect">
                <a:avLst/>
              </a:prstGeom>
              <a:blipFill rotWithShape="1">
                <a:blip r:embed="rId5"/>
                <a:stretch>
                  <a:fillRect l="-3313" r="-3313"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文字方塊 75"/>
              <p:cNvSpPr txBox="1"/>
              <p:nvPr/>
            </p:nvSpPr>
            <p:spPr>
              <a:xfrm>
                <a:off x="620827" y="2482114"/>
                <a:ext cx="127804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solidFill>
                            <a:prstClr val="black"/>
                          </a:solidFill>
                          <a:latin typeface="Cambria Math" panose="02040503050406030204" pitchFamily="18" charset="0"/>
                        </a:rPr>
                        <m:t>𝑤</m:t>
                      </m:r>
                      <m:r>
                        <a:rPr lang="en-US" altLang="zh-TW" sz="2400" i="1">
                          <a:solidFill>
                            <a:prstClr val="black"/>
                          </a:solidFill>
                          <a:latin typeface="Cambria Math" panose="02040503050406030204" pitchFamily="18" charset="0"/>
                        </a:rPr>
                        <m:t>=0.99</m:t>
                      </m:r>
                    </m:oMath>
                  </m:oMathPara>
                </a14:m>
                <a:endParaRPr lang="zh-TW" altLang="en-US" sz="2400" dirty="0">
                  <a:solidFill>
                    <a:prstClr val="black"/>
                  </a:solidFill>
                </a:endParaRPr>
              </a:p>
            </p:txBody>
          </p:sp>
        </mc:Choice>
        <mc:Fallback xmlns="">
          <p:sp>
            <p:nvSpPr>
              <p:cNvPr id="48" name="文字方塊 75"/>
              <p:cNvSpPr txBox="1">
                <a:spLocks noRot="1" noChangeAspect="1" noMove="1" noResize="1" noEditPoints="1" noAdjustHandles="1" noChangeArrowheads="1" noChangeShapeType="1" noTextEdit="1"/>
              </p:cNvSpPr>
              <p:nvPr/>
            </p:nvSpPr>
            <p:spPr>
              <a:xfrm>
                <a:off x="620827" y="2482114"/>
                <a:ext cx="1278042" cy="369332"/>
              </a:xfrm>
              <a:prstGeom prst="rect">
                <a:avLst/>
              </a:prstGeom>
              <a:blipFill rotWithShape="1">
                <a:blip r:embed="rId6"/>
                <a:stretch>
                  <a:fillRect l="-2871" r="-5742"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文字方塊 76"/>
              <p:cNvSpPr txBox="1"/>
              <p:nvPr/>
            </p:nvSpPr>
            <p:spPr>
              <a:xfrm>
                <a:off x="639877" y="2977917"/>
                <a:ext cx="127804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solidFill>
                            <a:prstClr val="black"/>
                          </a:solidFill>
                          <a:latin typeface="Cambria Math" panose="02040503050406030204" pitchFamily="18" charset="0"/>
                        </a:rPr>
                        <m:t>𝑤</m:t>
                      </m:r>
                      <m:r>
                        <a:rPr lang="en-US" altLang="zh-TW" sz="2400" i="1">
                          <a:solidFill>
                            <a:prstClr val="black"/>
                          </a:solidFill>
                          <a:latin typeface="Cambria Math" panose="02040503050406030204" pitchFamily="18" charset="0"/>
                        </a:rPr>
                        <m:t>=0.01</m:t>
                      </m:r>
                    </m:oMath>
                  </m:oMathPara>
                </a14:m>
                <a:endParaRPr lang="zh-TW" altLang="en-US" sz="2400" dirty="0">
                  <a:solidFill>
                    <a:prstClr val="black"/>
                  </a:solidFill>
                </a:endParaRPr>
              </a:p>
            </p:txBody>
          </p:sp>
        </mc:Choice>
        <mc:Fallback xmlns="">
          <p:sp>
            <p:nvSpPr>
              <p:cNvPr id="49" name="文字方塊 76"/>
              <p:cNvSpPr txBox="1">
                <a:spLocks noRot="1" noChangeAspect="1" noMove="1" noResize="1" noEditPoints="1" noAdjustHandles="1" noChangeArrowheads="1" noChangeShapeType="1" noTextEdit="1"/>
              </p:cNvSpPr>
              <p:nvPr/>
            </p:nvSpPr>
            <p:spPr>
              <a:xfrm>
                <a:off x="639877" y="2977917"/>
                <a:ext cx="1278042" cy="369332"/>
              </a:xfrm>
              <a:prstGeom prst="rect">
                <a:avLst/>
              </a:prstGeom>
              <a:blipFill rotWithShape="1">
                <a:blip r:embed="rId7"/>
                <a:stretch>
                  <a:fillRect l="-2857" r="-5238" b="-6667"/>
                </a:stretch>
              </a:blipFill>
            </p:spPr>
            <p:txBody>
              <a:bodyPr/>
              <a:lstStyle/>
              <a:p>
                <a:r>
                  <a:rPr lang="en-US">
                    <a:noFill/>
                  </a:rPr>
                  <a:t> </a:t>
                </a:r>
              </a:p>
            </p:txBody>
          </p:sp>
        </mc:Fallback>
      </mc:AlternateContent>
      <p:sp>
        <p:nvSpPr>
          <p:cNvPr id="50" name="向右箭號 77"/>
          <p:cNvSpPr/>
          <p:nvPr/>
        </p:nvSpPr>
        <p:spPr>
          <a:xfrm>
            <a:off x="2144589" y="2575901"/>
            <a:ext cx="526242" cy="2200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sp>
        <p:nvSpPr>
          <p:cNvPr id="51" name="向右箭號 78"/>
          <p:cNvSpPr/>
          <p:nvPr/>
        </p:nvSpPr>
        <p:spPr>
          <a:xfrm>
            <a:off x="2149848" y="3083082"/>
            <a:ext cx="526242" cy="2200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mc:AlternateContent xmlns:mc="http://schemas.openxmlformats.org/markup-compatibility/2006" xmlns:a14="http://schemas.microsoft.com/office/drawing/2010/main">
        <mc:Choice Requires="a14">
          <p:sp>
            <p:nvSpPr>
              <p:cNvPr id="52" name="文字方塊 79"/>
              <p:cNvSpPr txBox="1"/>
              <p:nvPr/>
            </p:nvSpPr>
            <p:spPr>
              <a:xfrm>
                <a:off x="2948021" y="2458109"/>
                <a:ext cx="134786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𝑦</m:t>
                          </m:r>
                        </m:e>
                        <m:sup>
                          <m:r>
                            <a:rPr lang="en-US" altLang="zh-TW" sz="2400" i="1">
                              <a:solidFill>
                                <a:prstClr val="black"/>
                              </a:solidFill>
                              <a:latin typeface="Cambria Math" panose="02040503050406030204" pitchFamily="18" charset="0"/>
                            </a:rPr>
                            <m:t>1000</m:t>
                          </m:r>
                        </m:sup>
                      </m:sSup>
                      <m:r>
                        <a:rPr lang="en-US" altLang="zh-TW" sz="2400" i="1">
                          <a:solidFill>
                            <a:prstClr val="black"/>
                          </a:solidFill>
                          <a:latin typeface="Cambria Math" panose="02040503050406030204" pitchFamily="18" charset="0"/>
                          <a:ea typeface="Cambria Math" panose="02040503050406030204" pitchFamily="18" charset="0"/>
                        </a:rPr>
                        <m:t>≈0</m:t>
                      </m:r>
                    </m:oMath>
                  </m:oMathPara>
                </a14:m>
                <a:endParaRPr lang="zh-TW" altLang="en-US" sz="2400" dirty="0">
                  <a:solidFill>
                    <a:prstClr val="black"/>
                  </a:solidFill>
                </a:endParaRPr>
              </a:p>
            </p:txBody>
          </p:sp>
        </mc:Choice>
        <mc:Fallback xmlns="">
          <p:sp>
            <p:nvSpPr>
              <p:cNvPr id="52" name="文字方塊 79"/>
              <p:cNvSpPr txBox="1">
                <a:spLocks noRot="1" noChangeAspect="1" noMove="1" noResize="1" noEditPoints="1" noAdjustHandles="1" noChangeArrowheads="1" noChangeShapeType="1" noTextEdit="1"/>
              </p:cNvSpPr>
              <p:nvPr/>
            </p:nvSpPr>
            <p:spPr>
              <a:xfrm>
                <a:off x="2948021" y="2458109"/>
                <a:ext cx="1347869" cy="369332"/>
              </a:xfrm>
              <a:prstGeom prst="rect">
                <a:avLst/>
              </a:prstGeom>
              <a:blipFill rotWithShape="1">
                <a:blip r:embed="rId8"/>
                <a:stretch>
                  <a:fillRect l="-4977" r="-497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文字方塊 80"/>
              <p:cNvSpPr txBox="1"/>
              <p:nvPr/>
            </p:nvSpPr>
            <p:spPr>
              <a:xfrm>
                <a:off x="2947527" y="2992399"/>
                <a:ext cx="134786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𝑦</m:t>
                          </m:r>
                        </m:e>
                        <m:sup>
                          <m:r>
                            <a:rPr lang="en-US" altLang="zh-TW" sz="2400" i="1">
                              <a:solidFill>
                                <a:prstClr val="black"/>
                              </a:solidFill>
                              <a:latin typeface="Cambria Math" panose="02040503050406030204" pitchFamily="18" charset="0"/>
                            </a:rPr>
                            <m:t>1000</m:t>
                          </m:r>
                        </m:sup>
                      </m:sSup>
                      <m:r>
                        <a:rPr lang="en-US" altLang="zh-TW" sz="2400" i="1">
                          <a:solidFill>
                            <a:prstClr val="black"/>
                          </a:solidFill>
                          <a:latin typeface="Cambria Math" panose="02040503050406030204" pitchFamily="18" charset="0"/>
                          <a:ea typeface="Cambria Math" panose="02040503050406030204" pitchFamily="18" charset="0"/>
                        </a:rPr>
                        <m:t>≈0</m:t>
                      </m:r>
                    </m:oMath>
                  </m:oMathPara>
                </a14:m>
                <a:endParaRPr lang="zh-TW" altLang="en-US" sz="2400" dirty="0">
                  <a:solidFill>
                    <a:prstClr val="black"/>
                  </a:solidFill>
                </a:endParaRPr>
              </a:p>
            </p:txBody>
          </p:sp>
        </mc:Choice>
        <mc:Fallback xmlns="">
          <p:sp>
            <p:nvSpPr>
              <p:cNvPr id="53" name="文字方塊 80"/>
              <p:cNvSpPr txBox="1">
                <a:spLocks noRot="1" noChangeAspect="1" noMove="1" noResize="1" noEditPoints="1" noAdjustHandles="1" noChangeArrowheads="1" noChangeShapeType="1" noTextEdit="1"/>
              </p:cNvSpPr>
              <p:nvPr/>
            </p:nvSpPr>
            <p:spPr>
              <a:xfrm>
                <a:off x="2947527" y="2992399"/>
                <a:ext cx="1347869" cy="369332"/>
              </a:xfrm>
              <a:prstGeom prst="rect">
                <a:avLst/>
              </a:prstGeom>
              <a:blipFill rotWithShape="1">
                <a:blip r:embed="rId9"/>
                <a:stretch>
                  <a:fillRect l="-4977" r="-4977" b="-25000"/>
                </a:stretch>
              </a:blipFill>
            </p:spPr>
            <p:txBody>
              <a:bodyPr/>
              <a:lstStyle/>
              <a:p>
                <a:r>
                  <a:rPr lang="en-US">
                    <a:noFill/>
                  </a:rPr>
                  <a:t> </a:t>
                </a:r>
              </a:p>
            </p:txBody>
          </p:sp>
        </mc:Fallback>
      </mc:AlternateContent>
      <p:sp>
        <p:nvSpPr>
          <p:cNvPr id="54" name="文字方塊 59"/>
          <p:cNvSpPr txBox="1"/>
          <p:nvPr/>
        </p:nvSpPr>
        <p:spPr>
          <a:xfrm>
            <a:off x="2746585" y="4517803"/>
            <a:ext cx="514350" cy="461645"/>
          </a:xfrm>
          <a:prstGeom prst="rect">
            <a:avLst/>
          </a:prstGeom>
          <a:noFill/>
        </p:spPr>
        <p:txBody>
          <a:bodyPr wrap="square" lIns="91420" tIns="45710" rIns="91420" bIns="45710" rtlCol="0">
            <a:spAutoFit/>
          </a:bodyPr>
          <a:lstStyle/>
          <a:p>
            <a:pPr algn="ctr"/>
            <a:r>
              <a:rPr lang="en-US" altLang="zh-TW" sz="2400" dirty="0">
                <a:solidFill>
                  <a:prstClr val="black"/>
                </a:solidFill>
              </a:rPr>
              <a:t>1</a:t>
            </a:r>
            <a:endParaRPr lang="zh-TW" altLang="en-US" sz="2400" baseline="-25000" dirty="0">
              <a:solidFill>
                <a:prstClr val="black"/>
              </a:solidFill>
            </a:endParaRPr>
          </a:p>
        </p:txBody>
      </p:sp>
      <p:sp>
        <p:nvSpPr>
          <p:cNvPr id="55" name="文字方塊 62"/>
          <p:cNvSpPr txBox="1"/>
          <p:nvPr/>
        </p:nvSpPr>
        <p:spPr>
          <a:xfrm>
            <a:off x="4321913" y="4517803"/>
            <a:ext cx="514350" cy="461645"/>
          </a:xfrm>
          <a:prstGeom prst="rect">
            <a:avLst/>
          </a:prstGeom>
          <a:noFill/>
        </p:spPr>
        <p:txBody>
          <a:bodyPr wrap="square" lIns="91420" tIns="45710" rIns="91420" bIns="45710" rtlCol="0">
            <a:spAutoFit/>
          </a:bodyPr>
          <a:lstStyle/>
          <a:p>
            <a:pPr algn="ctr"/>
            <a:r>
              <a:rPr lang="en-US" altLang="zh-TW" sz="2400" dirty="0">
                <a:solidFill>
                  <a:prstClr val="black"/>
                </a:solidFill>
              </a:rPr>
              <a:t>1</a:t>
            </a:r>
            <a:endParaRPr lang="zh-TW" altLang="en-US" sz="2400" baseline="-25000" dirty="0">
              <a:solidFill>
                <a:prstClr val="black"/>
              </a:solidFill>
            </a:endParaRPr>
          </a:p>
        </p:txBody>
      </p:sp>
      <p:sp>
        <p:nvSpPr>
          <p:cNvPr id="56" name="文字方塊 63"/>
          <p:cNvSpPr txBox="1"/>
          <p:nvPr/>
        </p:nvSpPr>
        <p:spPr>
          <a:xfrm>
            <a:off x="5862839" y="4500416"/>
            <a:ext cx="514350" cy="461645"/>
          </a:xfrm>
          <a:prstGeom prst="rect">
            <a:avLst/>
          </a:prstGeom>
          <a:noFill/>
        </p:spPr>
        <p:txBody>
          <a:bodyPr wrap="square" lIns="91420" tIns="45710" rIns="91420" bIns="45710" rtlCol="0">
            <a:spAutoFit/>
          </a:bodyPr>
          <a:lstStyle/>
          <a:p>
            <a:pPr algn="ctr"/>
            <a:r>
              <a:rPr lang="en-US" altLang="zh-TW" sz="2400" dirty="0">
                <a:solidFill>
                  <a:prstClr val="black"/>
                </a:solidFill>
              </a:rPr>
              <a:t>1</a:t>
            </a:r>
            <a:endParaRPr lang="zh-TW" altLang="en-US" sz="2400" baseline="-25000" dirty="0">
              <a:solidFill>
                <a:prstClr val="black"/>
              </a:solidFill>
            </a:endParaRPr>
          </a:p>
        </p:txBody>
      </p:sp>
      <p:sp>
        <p:nvSpPr>
          <p:cNvPr id="57" name="文字方塊 81"/>
          <p:cNvSpPr txBox="1"/>
          <p:nvPr/>
        </p:nvSpPr>
        <p:spPr>
          <a:xfrm>
            <a:off x="7963101" y="4500416"/>
            <a:ext cx="514350" cy="461645"/>
          </a:xfrm>
          <a:prstGeom prst="rect">
            <a:avLst/>
          </a:prstGeom>
          <a:noFill/>
        </p:spPr>
        <p:txBody>
          <a:bodyPr wrap="square" lIns="91420" tIns="45710" rIns="91420" bIns="45710" rtlCol="0">
            <a:spAutoFit/>
          </a:bodyPr>
          <a:lstStyle/>
          <a:p>
            <a:pPr algn="ctr"/>
            <a:r>
              <a:rPr lang="en-US" altLang="zh-TW" sz="2400" dirty="0">
                <a:solidFill>
                  <a:prstClr val="black"/>
                </a:solidFill>
              </a:rPr>
              <a:t>1</a:t>
            </a:r>
            <a:endParaRPr lang="zh-TW" altLang="en-US" sz="2400" baseline="-25000" dirty="0">
              <a:solidFill>
                <a:prstClr val="black"/>
              </a:solidFill>
            </a:endParaRPr>
          </a:p>
        </p:txBody>
      </p:sp>
      <p:sp>
        <p:nvSpPr>
          <p:cNvPr id="58" name="文字方塊 14"/>
          <p:cNvSpPr txBox="1"/>
          <p:nvPr/>
        </p:nvSpPr>
        <p:spPr>
          <a:xfrm>
            <a:off x="5132706" y="1481061"/>
            <a:ext cx="1428171" cy="830977"/>
          </a:xfrm>
          <a:prstGeom prst="rect">
            <a:avLst/>
          </a:prstGeom>
        </p:spPr>
        <p:style>
          <a:lnRef idx="1">
            <a:schemeClr val="accent1"/>
          </a:lnRef>
          <a:fillRef idx="3">
            <a:schemeClr val="accent1"/>
          </a:fillRef>
          <a:effectRef idx="2">
            <a:schemeClr val="accent1"/>
          </a:effectRef>
          <a:fontRef idx="minor">
            <a:schemeClr val="lt1"/>
          </a:fontRef>
        </p:style>
        <p:txBody>
          <a:bodyPr wrap="square" lIns="91420" tIns="45710" rIns="91420" bIns="45710" rtlCol="0">
            <a:spAutoFit/>
          </a:bodyPr>
          <a:lstStyle/>
          <a:p>
            <a:pPr algn="ctr"/>
            <a:r>
              <a:rPr lang="en-US" altLang="zh-TW" sz="2400" dirty="0">
                <a:solidFill>
                  <a:prstClr val="white"/>
                </a:solidFill>
              </a:rPr>
              <a:t>Large gradient</a:t>
            </a:r>
            <a:endParaRPr lang="zh-TW" altLang="en-US" sz="2400" dirty="0">
              <a:solidFill>
                <a:prstClr val="white"/>
              </a:solidFill>
            </a:endParaRPr>
          </a:p>
        </p:txBody>
      </p:sp>
      <p:sp>
        <p:nvSpPr>
          <p:cNvPr id="59" name="文字方塊 83"/>
          <p:cNvSpPr txBox="1"/>
          <p:nvPr/>
        </p:nvSpPr>
        <p:spPr>
          <a:xfrm>
            <a:off x="6987755" y="1482208"/>
            <a:ext cx="1904768" cy="830977"/>
          </a:xfrm>
          <a:prstGeom prst="rect">
            <a:avLst/>
          </a:prstGeom>
        </p:spPr>
        <p:style>
          <a:lnRef idx="1">
            <a:schemeClr val="accent5"/>
          </a:lnRef>
          <a:fillRef idx="3">
            <a:schemeClr val="accent5"/>
          </a:fillRef>
          <a:effectRef idx="2">
            <a:schemeClr val="accent5"/>
          </a:effectRef>
          <a:fontRef idx="minor">
            <a:schemeClr val="lt1"/>
          </a:fontRef>
        </p:style>
        <p:txBody>
          <a:bodyPr wrap="square" lIns="91420" tIns="45710" rIns="91420" bIns="45710" rtlCol="0">
            <a:spAutoFit/>
          </a:bodyPr>
          <a:lstStyle/>
          <a:p>
            <a:pPr algn="ctr"/>
            <a:r>
              <a:rPr lang="en-US" altLang="zh-TW" sz="2400" dirty="0">
                <a:solidFill>
                  <a:prstClr val="white"/>
                </a:solidFill>
              </a:rPr>
              <a:t>Small Learning rate?</a:t>
            </a:r>
            <a:endParaRPr lang="zh-TW" altLang="en-US" sz="2400" dirty="0">
              <a:solidFill>
                <a:prstClr val="white"/>
              </a:solidFill>
            </a:endParaRPr>
          </a:p>
        </p:txBody>
      </p:sp>
      <p:sp>
        <p:nvSpPr>
          <p:cNvPr id="60" name="文字方塊 84"/>
          <p:cNvSpPr txBox="1"/>
          <p:nvPr/>
        </p:nvSpPr>
        <p:spPr>
          <a:xfrm>
            <a:off x="5085001" y="2519327"/>
            <a:ext cx="1428171" cy="830977"/>
          </a:xfrm>
          <a:prstGeom prst="rect">
            <a:avLst/>
          </a:prstGeom>
        </p:spPr>
        <p:style>
          <a:lnRef idx="1">
            <a:schemeClr val="accent1"/>
          </a:lnRef>
          <a:fillRef idx="3">
            <a:schemeClr val="accent1"/>
          </a:fillRef>
          <a:effectRef idx="2">
            <a:schemeClr val="accent1"/>
          </a:effectRef>
          <a:fontRef idx="minor">
            <a:schemeClr val="lt1"/>
          </a:fontRef>
        </p:style>
        <p:txBody>
          <a:bodyPr wrap="square" lIns="91420" tIns="45710" rIns="91420" bIns="45710" rtlCol="0">
            <a:spAutoFit/>
          </a:bodyPr>
          <a:lstStyle/>
          <a:p>
            <a:pPr algn="ctr"/>
            <a:r>
              <a:rPr lang="en-US" altLang="zh-TW" sz="2400" dirty="0">
                <a:solidFill>
                  <a:prstClr val="white"/>
                </a:solidFill>
              </a:rPr>
              <a:t>small gradient</a:t>
            </a:r>
            <a:endParaRPr lang="zh-TW" altLang="en-US" sz="2400" dirty="0">
              <a:solidFill>
                <a:prstClr val="white"/>
              </a:solidFill>
            </a:endParaRPr>
          </a:p>
        </p:txBody>
      </p:sp>
      <p:sp>
        <p:nvSpPr>
          <p:cNvPr id="61" name="文字方塊 85"/>
          <p:cNvSpPr txBox="1"/>
          <p:nvPr/>
        </p:nvSpPr>
        <p:spPr>
          <a:xfrm>
            <a:off x="6987755" y="2553491"/>
            <a:ext cx="1904768" cy="830977"/>
          </a:xfrm>
          <a:prstGeom prst="rect">
            <a:avLst/>
          </a:prstGeom>
        </p:spPr>
        <p:style>
          <a:lnRef idx="1">
            <a:schemeClr val="accent5"/>
          </a:lnRef>
          <a:fillRef idx="3">
            <a:schemeClr val="accent5"/>
          </a:fillRef>
          <a:effectRef idx="2">
            <a:schemeClr val="accent5"/>
          </a:effectRef>
          <a:fontRef idx="minor">
            <a:schemeClr val="lt1"/>
          </a:fontRef>
        </p:style>
        <p:txBody>
          <a:bodyPr wrap="square" lIns="91420" tIns="45710" rIns="91420" bIns="45710" rtlCol="0">
            <a:spAutoFit/>
          </a:bodyPr>
          <a:lstStyle/>
          <a:p>
            <a:pPr algn="ctr"/>
            <a:r>
              <a:rPr lang="en-US" altLang="zh-TW" sz="2400" dirty="0">
                <a:solidFill>
                  <a:prstClr val="white"/>
                </a:solidFill>
              </a:rPr>
              <a:t>Large Learning rate?</a:t>
            </a:r>
            <a:endParaRPr lang="zh-TW" altLang="en-US" sz="2400" dirty="0">
              <a:solidFill>
                <a:prstClr val="white"/>
              </a:solidFill>
            </a:endParaRPr>
          </a:p>
        </p:txBody>
      </p:sp>
      <p:sp>
        <p:nvSpPr>
          <p:cNvPr id="62" name="向右箭號 15"/>
          <p:cNvSpPr/>
          <p:nvPr/>
        </p:nvSpPr>
        <p:spPr>
          <a:xfrm>
            <a:off x="6560877" y="1722492"/>
            <a:ext cx="477630" cy="399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solidFill>
                <a:prstClr val="white"/>
              </a:solidFill>
            </a:endParaRPr>
          </a:p>
        </p:txBody>
      </p:sp>
      <p:sp>
        <p:nvSpPr>
          <p:cNvPr id="63" name="向右箭號 86"/>
          <p:cNvSpPr/>
          <p:nvPr/>
        </p:nvSpPr>
        <p:spPr>
          <a:xfrm>
            <a:off x="6514755" y="2769402"/>
            <a:ext cx="477630" cy="399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solidFill>
                <a:prstClr val="white"/>
              </a:solidFill>
            </a:endParaRPr>
          </a:p>
        </p:txBody>
      </p:sp>
      <p:sp>
        <p:nvSpPr>
          <p:cNvPr id="64" name="矩形 2"/>
          <p:cNvSpPr/>
          <p:nvPr/>
        </p:nvSpPr>
        <p:spPr>
          <a:xfrm>
            <a:off x="385575" y="4182021"/>
            <a:ext cx="2036158" cy="523200"/>
          </a:xfrm>
          <a:prstGeom prst="rect">
            <a:avLst/>
          </a:prstGeom>
        </p:spPr>
        <p:txBody>
          <a:bodyPr wrap="none" lIns="91420" tIns="45710" rIns="91420" bIns="45710">
            <a:spAutoFit/>
          </a:bodyPr>
          <a:lstStyle/>
          <a:p>
            <a:r>
              <a:rPr lang="en-US" altLang="zh-TW" sz="2800" b="1" i="1" u="sng" dirty="0">
                <a:solidFill>
                  <a:prstClr val="black"/>
                </a:solidFill>
              </a:rPr>
              <a:t>Toy Example</a:t>
            </a:r>
            <a:endParaRPr lang="zh-TW" altLang="en-US" sz="2800" b="1" i="1" u="sng" dirty="0">
              <a:solidFill>
                <a:prstClr val="black"/>
              </a:solidFill>
            </a:endParaRPr>
          </a:p>
        </p:txBody>
      </p:sp>
      <p:sp>
        <p:nvSpPr>
          <p:cNvPr id="65" name="文字方塊 64"/>
          <p:cNvSpPr txBox="1"/>
          <p:nvPr/>
        </p:nvSpPr>
        <p:spPr>
          <a:xfrm>
            <a:off x="7757673" y="3498949"/>
            <a:ext cx="997870" cy="461645"/>
          </a:xfrm>
          <a:prstGeom prst="rect">
            <a:avLst/>
          </a:prstGeom>
          <a:noFill/>
        </p:spPr>
        <p:txBody>
          <a:bodyPr wrap="square" lIns="91420" tIns="45710" rIns="91420" bIns="45710" rtlCol="0">
            <a:spAutoFit/>
          </a:bodyPr>
          <a:lstStyle/>
          <a:p>
            <a:pPr algn="ctr"/>
            <a:r>
              <a:rPr lang="en-US" altLang="zh-TW" sz="2400" dirty="0">
                <a:solidFill>
                  <a:srgbClr val="0000FF"/>
                </a:solidFill>
              </a:rPr>
              <a:t>=w</a:t>
            </a:r>
            <a:r>
              <a:rPr lang="en-US" altLang="zh-TW" sz="2400" baseline="30000" dirty="0">
                <a:solidFill>
                  <a:srgbClr val="0000FF"/>
                </a:solidFill>
              </a:rPr>
              <a:t>999</a:t>
            </a:r>
            <a:endParaRPr lang="zh-TW" altLang="en-US" sz="2400" baseline="30000" dirty="0">
              <a:solidFill>
                <a:srgbClr val="0000FF"/>
              </a:solidFill>
            </a:endParaRPr>
          </a:p>
        </p:txBody>
      </p:sp>
      <p:grpSp>
        <p:nvGrpSpPr>
          <p:cNvPr id="69" name="Group 68"/>
          <p:cNvGrpSpPr/>
          <p:nvPr/>
        </p:nvGrpSpPr>
        <p:grpSpPr>
          <a:xfrm>
            <a:off x="-3327" y="5622661"/>
            <a:ext cx="2384623" cy="1223754"/>
            <a:chOff x="-3327" y="5622661"/>
            <a:chExt cx="2384623" cy="1223754"/>
          </a:xfrm>
        </p:grpSpPr>
        <p:sp>
          <p:nvSpPr>
            <p:cNvPr id="66" name="文字方塊 64"/>
            <p:cNvSpPr txBox="1"/>
            <p:nvPr/>
          </p:nvSpPr>
          <p:spPr>
            <a:xfrm>
              <a:off x="-2190" y="6034116"/>
              <a:ext cx="2383486" cy="461645"/>
            </a:xfrm>
            <a:prstGeom prst="rect">
              <a:avLst/>
            </a:prstGeom>
            <a:solidFill>
              <a:schemeClr val="bg1">
                <a:lumMod val="85000"/>
              </a:schemeClr>
            </a:solidFill>
          </p:spPr>
          <p:txBody>
            <a:bodyPr wrap="square" lIns="91420" tIns="45710" rIns="91420" bIns="45710" rtlCol="0">
              <a:spAutoFit/>
            </a:bodyPr>
            <a:lstStyle/>
            <a:p>
              <a:r>
                <a:rPr lang="en-US" altLang="zh-TW" sz="2400" dirty="0">
                  <a:solidFill>
                    <a:srgbClr val="0000FF"/>
                  </a:solidFill>
                </a:rPr>
                <a:t>0.99</a:t>
              </a:r>
              <a:r>
                <a:rPr lang="en-US" altLang="zh-TW" sz="2400" baseline="30000" dirty="0">
                  <a:solidFill>
                    <a:srgbClr val="0000FF"/>
                  </a:solidFill>
                </a:rPr>
                <a:t>999</a:t>
              </a:r>
              <a:r>
                <a:rPr lang="en-US" altLang="zh-TW" sz="2400" dirty="0">
                  <a:solidFill>
                    <a:srgbClr val="0000FF"/>
                  </a:solidFill>
                </a:rPr>
                <a:t> &lt; 4.4 ∙10</a:t>
              </a:r>
              <a:r>
                <a:rPr lang="en-US" altLang="zh-TW" sz="2400" baseline="30000" dirty="0">
                  <a:solidFill>
                    <a:srgbClr val="0000FF"/>
                  </a:solidFill>
                </a:rPr>
                <a:t>-5</a:t>
              </a:r>
              <a:endParaRPr lang="zh-TW" altLang="en-US" sz="2400" baseline="30000" dirty="0">
                <a:solidFill>
                  <a:srgbClr val="0000FF"/>
                </a:solidFill>
              </a:endParaRPr>
            </a:p>
          </p:txBody>
        </p:sp>
        <p:sp>
          <p:nvSpPr>
            <p:cNvPr id="67" name="文字方塊 64"/>
            <p:cNvSpPr txBox="1"/>
            <p:nvPr/>
          </p:nvSpPr>
          <p:spPr>
            <a:xfrm>
              <a:off x="-3327" y="5622661"/>
              <a:ext cx="2381789" cy="461645"/>
            </a:xfrm>
            <a:prstGeom prst="rect">
              <a:avLst/>
            </a:prstGeom>
            <a:solidFill>
              <a:schemeClr val="bg1">
                <a:lumMod val="85000"/>
              </a:schemeClr>
            </a:solidFill>
          </p:spPr>
          <p:txBody>
            <a:bodyPr wrap="square" lIns="91420" tIns="45710" rIns="91420" bIns="45710" rtlCol="0">
              <a:spAutoFit/>
            </a:bodyPr>
            <a:lstStyle/>
            <a:p>
              <a:r>
                <a:rPr lang="en-US" altLang="zh-TW" sz="2400" dirty="0">
                  <a:solidFill>
                    <a:srgbClr val="0000FF"/>
                  </a:solidFill>
                </a:rPr>
                <a:t>1.01</a:t>
              </a:r>
              <a:r>
                <a:rPr lang="en-US" altLang="zh-TW" sz="2400" baseline="30000" dirty="0">
                  <a:solidFill>
                    <a:srgbClr val="0000FF"/>
                  </a:solidFill>
                </a:rPr>
                <a:t>999</a:t>
              </a:r>
              <a:r>
                <a:rPr lang="en-US" altLang="zh-TW" sz="2400" dirty="0">
                  <a:solidFill>
                    <a:srgbClr val="0000FF"/>
                  </a:solidFill>
                </a:rPr>
                <a:t> &gt; 20000</a:t>
              </a:r>
              <a:endParaRPr lang="zh-TW" altLang="en-US" sz="2400" baseline="30000" dirty="0">
                <a:solidFill>
                  <a:srgbClr val="0000FF"/>
                </a:solidFill>
              </a:endParaRPr>
            </a:p>
          </p:txBody>
        </p:sp>
        <p:sp>
          <p:nvSpPr>
            <p:cNvPr id="68" name="文字方塊 64"/>
            <p:cNvSpPr txBox="1"/>
            <p:nvPr/>
          </p:nvSpPr>
          <p:spPr>
            <a:xfrm>
              <a:off x="0" y="6384770"/>
              <a:ext cx="2381296" cy="461645"/>
            </a:xfrm>
            <a:prstGeom prst="rect">
              <a:avLst/>
            </a:prstGeom>
            <a:solidFill>
              <a:schemeClr val="bg1">
                <a:lumMod val="85000"/>
              </a:schemeClr>
            </a:solidFill>
          </p:spPr>
          <p:txBody>
            <a:bodyPr wrap="square" lIns="91420" tIns="45710" rIns="91420" bIns="45710" rtlCol="0">
              <a:spAutoFit/>
            </a:bodyPr>
            <a:lstStyle/>
            <a:p>
              <a:r>
                <a:rPr lang="en-US" altLang="zh-TW" sz="2400" dirty="0">
                  <a:solidFill>
                    <a:srgbClr val="0000FF"/>
                  </a:solidFill>
                </a:rPr>
                <a:t>0.01</a:t>
              </a:r>
              <a:r>
                <a:rPr lang="en-US" altLang="zh-TW" sz="2400" baseline="30000" dirty="0">
                  <a:solidFill>
                    <a:srgbClr val="0000FF"/>
                  </a:solidFill>
                </a:rPr>
                <a:t>999</a:t>
              </a:r>
              <a:r>
                <a:rPr lang="en-US" altLang="zh-TW" sz="2400" dirty="0">
                  <a:solidFill>
                    <a:srgbClr val="0000FF"/>
                  </a:solidFill>
                </a:rPr>
                <a:t> = 10</a:t>
              </a:r>
              <a:r>
                <a:rPr lang="en-US" altLang="zh-TW" sz="2400" baseline="30000" dirty="0">
                  <a:solidFill>
                    <a:srgbClr val="0000FF"/>
                  </a:solidFill>
                </a:rPr>
                <a:t>-1998</a:t>
              </a:r>
              <a:endParaRPr lang="zh-TW" altLang="en-US" sz="2400" baseline="30000" dirty="0">
                <a:solidFill>
                  <a:srgbClr val="0000FF"/>
                </a:solidFill>
              </a:endParaRPr>
            </a:p>
          </p:txBody>
        </p:sp>
      </p:grpSp>
      <p:grpSp>
        <p:nvGrpSpPr>
          <p:cNvPr id="70" name="Group 69"/>
          <p:cNvGrpSpPr/>
          <p:nvPr/>
        </p:nvGrpSpPr>
        <p:grpSpPr>
          <a:xfrm>
            <a:off x="8655314" y="6263629"/>
            <a:ext cx="417249" cy="575481"/>
            <a:chOff x="7517647" y="4843947"/>
            <a:chExt cx="1485900" cy="1908068"/>
          </a:xfrm>
        </p:grpSpPr>
        <p:pic>
          <p:nvPicPr>
            <p:cNvPr id="71" name="Picture 2">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89134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8" grpId="0"/>
      <p:bldP spid="39" grpId="0"/>
      <p:bldP spid="40" grpId="0" animBg="1"/>
      <p:bldP spid="41" grpId="0" animBg="1"/>
      <p:bldP spid="42" grpId="0"/>
      <p:bldP spid="47" grpId="0"/>
      <p:bldP spid="48" grpId="0"/>
      <p:bldP spid="49" grpId="0"/>
      <p:bldP spid="50" grpId="0" animBg="1"/>
      <p:bldP spid="51" grpId="0" animBg="1"/>
      <p:bldP spid="52" grpId="0"/>
      <p:bldP spid="53" grpId="0"/>
      <p:bldP spid="58" grpId="0" animBg="1"/>
      <p:bldP spid="59" grpId="0" animBg="1"/>
      <p:bldP spid="60" grpId="0" animBg="1"/>
      <p:bldP spid="61" grpId="0" animBg="1"/>
      <p:bldP spid="62" grpId="0" animBg="1"/>
      <p:bldP spid="63" grpId="0" animBg="1"/>
      <p:bldP spid="6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Exploding Gradients</a:t>
            </a:r>
            <a:endParaRPr lang="zh-TW" altLang="en-US" dirty="0"/>
          </a:p>
        </p:txBody>
      </p:sp>
      <p:sp>
        <p:nvSpPr>
          <p:cNvPr id="4" name="橢圓 3"/>
          <p:cNvSpPr/>
          <p:nvPr/>
        </p:nvSpPr>
        <p:spPr>
          <a:xfrm>
            <a:off x="258677" y="4708166"/>
            <a:ext cx="829996" cy="82999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solidFill>
                  <a:prstClr val="black"/>
                </a:solidFill>
              </a:rPr>
              <a:t>0.5</a:t>
            </a:r>
            <a:endParaRPr lang="zh-TW" altLang="en-US" sz="2400" dirty="0">
              <a:solidFill>
                <a:prstClr val="black"/>
              </a:solidFill>
            </a:endParaRPr>
          </a:p>
        </p:txBody>
      </p:sp>
      <p:sp>
        <p:nvSpPr>
          <p:cNvPr id="5" name="橢圓 4"/>
          <p:cNvSpPr/>
          <p:nvPr/>
        </p:nvSpPr>
        <p:spPr>
          <a:xfrm>
            <a:off x="1969737" y="4809293"/>
            <a:ext cx="628650" cy="62865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solidFill>
                <a:prstClr val="black"/>
              </a:solidFill>
            </a:endParaRPr>
          </a:p>
        </p:txBody>
      </p:sp>
      <p:sp>
        <p:nvSpPr>
          <p:cNvPr id="6" name="矩形 5"/>
          <p:cNvSpPr/>
          <p:nvPr/>
        </p:nvSpPr>
        <p:spPr>
          <a:xfrm>
            <a:off x="2134307" y="6276144"/>
            <a:ext cx="390525" cy="40283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solidFill>
                  <a:prstClr val="black"/>
                </a:solidFill>
              </a:rPr>
              <a:t>1</a:t>
            </a:r>
            <a:endParaRPr lang="zh-TW" altLang="en-US" sz="2400" dirty="0">
              <a:solidFill>
                <a:prstClr val="black"/>
              </a:solidFill>
            </a:endParaRPr>
          </a:p>
        </p:txBody>
      </p:sp>
      <p:sp>
        <p:nvSpPr>
          <p:cNvPr id="7" name="文字方塊 6"/>
          <p:cNvSpPr txBox="1"/>
          <p:nvPr/>
        </p:nvSpPr>
        <p:spPr>
          <a:xfrm>
            <a:off x="2250724" y="5598088"/>
            <a:ext cx="51435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i</a:t>
            </a:r>
            <a:endParaRPr lang="zh-TW" altLang="en-US" sz="2400" baseline="-25000" dirty="0">
              <a:solidFill>
                <a:prstClr val="black"/>
              </a:solidFill>
            </a:endParaRPr>
          </a:p>
        </p:txBody>
      </p:sp>
      <p:sp>
        <p:nvSpPr>
          <p:cNvPr id="8" name="文字方塊 7"/>
          <p:cNvSpPr txBox="1"/>
          <p:nvPr/>
        </p:nvSpPr>
        <p:spPr>
          <a:xfrm>
            <a:off x="1305370" y="5060943"/>
            <a:ext cx="51435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r</a:t>
            </a:r>
            <a:endParaRPr lang="zh-TW" altLang="en-US" sz="2400" baseline="-25000" dirty="0">
              <a:solidFill>
                <a:prstClr val="black"/>
              </a:solidFill>
            </a:endParaRPr>
          </a:p>
        </p:txBody>
      </p:sp>
      <p:cxnSp>
        <p:nvCxnSpPr>
          <p:cNvPr id="27" name="直線單箭頭接點 26"/>
          <p:cNvCxnSpPr/>
          <p:nvPr/>
        </p:nvCxnSpPr>
        <p:spPr>
          <a:xfrm>
            <a:off x="1123071" y="5140551"/>
            <a:ext cx="8297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p:nvPr/>
        </p:nvCxnSpPr>
        <p:spPr>
          <a:xfrm rot="16200000">
            <a:off x="1901211" y="5852810"/>
            <a:ext cx="8297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手繪多邊形 32"/>
          <p:cNvSpPr/>
          <p:nvPr/>
        </p:nvSpPr>
        <p:spPr>
          <a:xfrm>
            <a:off x="2070543" y="4969438"/>
            <a:ext cx="424395" cy="322337"/>
          </a:xfrm>
          <a:custGeom>
            <a:avLst/>
            <a:gdLst>
              <a:gd name="connsiteX0" fmla="*/ 0 w 508000"/>
              <a:gd name="connsiteY0" fmla="*/ 356146 h 356146"/>
              <a:gd name="connsiteX1" fmla="*/ 88900 w 508000"/>
              <a:gd name="connsiteY1" fmla="*/ 343446 h 356146"/>
              <a:gd name="connsiteX2" fmla="*/ 215900 w 508000"/>
              <a:gd name="connsiteY2" fmla="*/ 305346 h 356146"/>
              <a:gd name="connsiteX3" fmla="*/ 279400 w 508000"/>
              <a:gd name="connsiteY3" fmla="*/ 89446 h 356146"/>
              <a:gd name="connsiteX4" fmla="*/ 317500 w 508000"/>
              <a:gd name="connsiteY4" fmla="*/ 13246 h 356146"/>
              <a:gd name="connsiteX5" fmla="*/ 508000 w 508000"/>
              <a:gd name="connsiteY5" fmla="*/ 546 h 35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000" h="356146">
                <a:moveTo>
                  <a:pt x="0" y="356146"/>
                </a:moveTo>
                <a:cubicBezTo>
                  <a:pt x="26458" y="354029"/>
                  <a:pt x="52917" y="351913"/>
                  <a:pt x="88900" y="343446"/>
                </a:cubicBezTo>
                <a:cubicBezTo>
                  <a:pt x="124883" y="334979"/>
                  <a:pt x="184150" y="347679"/>
                  <a:pt x="215900" y="305346"/>
                </a:cubicBezTo>
                <a:cubicBezTo>
                  <a:pt x="247650" y="263013"/>
                  <a:pt x="262467" y="138129"/>
                  <a:pt x="279400" y="89446"/>
                </a:cubicBezTo>
                <a:cubicBezTo>
                  <a:pt x="296333" y="40763"/>
                  <a:pt x="279400" y="28063"/>
                  <a:pt x="317500" y="13246"/>
                </a:cubicBezTo>
                <a:cubicBezTo>
                  <a:pt x="355600" y="-1571"/>
                  <a:pt x="431800" y="-513"/>
                  <a:pt x="508000" y="54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4" name="橢圓 33"/>
          <p:cNvSpPr/>
          <p:nvPr/>
        </p:nvSpPr>
        <p:spPr>
          <a:xfrm>
            <a:off x="3989948" y="4809293"/>
            <a:ext cx="628650" cy="62865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solidFill>
                <a:prstClr val="black"/>
              </a:solidFill>
            </a:endParaRPr>
          </a:p>
        </p:txBody>
      </p:sp>
      <p:sp>
        <p:nvSpPr>
          <p:cNvPr id="35" name="矩形 34"/>
          <p:cNvSpPr/>
          <p:nvPr/>
        </p:nvSpPr>
        <p:spPr>
          <a:xfrm>
            <a:off x="4154518" y="6276144"/>
            <a:ext cx="390525" cy="40283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solidFill>
                  <a:prstClr val="black"/>
                </a:solidFill>
              </a:rPr>
              <a:t>1</a:t>
            </a:r>
            <a:endParaRPr lang="zh-TW" altLang="en-US" sz="2400" dirty="0">
              <a:solidFill>
                <a:prstClr val="black"/>
              </a:solidFill>
            </a:endParaRPr>
          </a:p>
        </p:txBody>
      </p:sp>
      <p:sp>
        <p:nvSpPr>
          <p:cNvPr id="36" name="文字方塊 35"/>
          <p:cNvSpPr txBox="1"/>
          <p:nvPr/>
        </p:nvSpPr>
        <p:spPr>
          <a:xfrm>
            <a:off x="4270935" y="5598088"/>
            <a:ext cx="51435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i</a:t>
            </a:r>
            <a:endParaRPr lang="zh-TW" altLang="en-US" sz="2400" baseline="-25000" dirty="0">
              <a:solidFill>
                <a:prstClr val="black"/>
              </a:solidFill>
            </a:endParaRPr>
          </a:p>
        </p:txBody>
      </p:sp>
      <p:cxnSp>
        <p:nvCxnSpPr>
          <p:cNvPr id="40" name="直線單箭頭接點 39"/>
          <p:cNvCxnSpPr/>
          <p:nvPr/>
        </p:nvCxnSpPr>
        <p:spPr>
          <a:xfrm rot="16200000">
            <a:off x="3921422" y="5852810"/>
            <a:ext cx="8297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手繪多邊形 41"/>
          <p:cNvSpPr/>
          <p:nvPr/>
        </p:nvSpPr>
        <p:spPr>
          <a:xfrm>
            <a:off x="4090754" y="4969438"/>
            <a:ext cx="424395" cy="322337"/>
          </a:xfrm>
          <a:custGeom>
            <a:avLst/>
            <a:gdLst>
              <a:gd name="connsiteX0" fmla="*/ 0 w 508000"/>
              <a:gd name="connsiteY0" fmla="*/ 356146 h 356146"/>
              <a:gd name="connsiteX1" fmla="*/ 88900 w 508000"/>
              <a:gd name="connsiteY1" fmla="*/ 343446 h 356146"/>
              <a:gd name="connsiteX2" fmla="*/ 215900 w 508000"/>
              <a:gd name="connsiteY2" fmla="*/ 305346 h 356146"/>
              <a:gd name="connsiteX3" fmla="*/ 279400 w 508000"/>
              <a:gd name="connsiteY3" fmla="*/ 89446 h 356146"/>
              <a:gd name="connsiteX4" fmla="*/ 317500 w 508000"/>
              <a:gd name="connsiteY4" fmla="*/ 13246 h 356146"/>
              <a:gd name="connsiteX5" fmla="*/ 508000 w 508000"/>
              <a:gd name="connsiteY5" fmla="*/ 546 h 35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000" h="356146">
                <a:moveTo>
                  <a:pt x="0" y="356146"/>
                </a:moveTo>
                <a:cubicBezTo>
                  <a:pt x="26458" y="354029"/>
                  <a:pt x="52917" y="351913"/>
                  <a:pt x="88900" y="343446"/>
                </a:cubicBezTo>
                <a:cubicBezTo>
                  <a:pt x="124883" y="334979"/>
                  <a:pt x="184150" y="347679"/>
                  <a:pt x="215900" y="305346"/>
                </a:cubicBezTo>
                <a:cubicBezTo>
                  <a:pt x="247650" y="263013"/>
                  <a:pt x="262467" y="138129"/>
                  <a:pt x="279400" y="89446"/>
                </a:cubicBezTo>
                <a:cubicBezTo>
                  <a:pt x="296333" y="40763"/>
                  <a:pt x="279400" y="28063"/>
                  <a:pt x="317500" y="13246"/>
                </a:cubicBezTo>
                <a:cubicBezTo>
                  <a:pt x="355600" y="-1571"/>
                  <a:pt x="431800" y="-513"/>
                  <a:pt x="508000" y="54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43" name="橢圓 42"/>
          <p:cNvSpPr/>
          <p:nvPr/>
        </p:nvSpPr>
        <p:spPr>
          <a:xfrm>
            <a:off x="5841557" y="4826100"/>
            <a:ext cx="628650" cy="62865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solidFill>
                <a:prstClr val="black"/>
              </a:solidFill>
            </a:endParaRPr>
          </a:p>
        </p:txBody>
      </p:sp>
      <p:sp>
        <p:nvSpPr>
          <p:cNvPr id="44" name="矩形 43"/>
          <p:cNvSpPr/>
          <p:nvPr/>
        </p:nvSpPr>
        <p:spPr>
          <a:xfrm>
            <a:off x="6006127" y="6292951"/>
            <a:ext cx="390525" cy="40283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solidFill>
                  <a:prstClr val="black"/>
                </a:solidFill>
              </a:rPr>
              <a:t>1</a:t>
            </a:r>
            <a:endParaRPr lang="zh-TW" altLang="en-US" sz="2400" dirty="0">
              <a:solidFill>
                <a:prstClr val="black"/>
              </a:solidFill>
            </a:endParaRPr>
          </a:p>
        </p:txBody>
      </p:sp>
      <p:sp>
        <p:nvSpPr>
          <p:cNvPr id="45" name="文字方塊 44"/>
          <p:cNvSpPr txBox="1"/>
          <p:nvPr/>
        </p:nvSpPr>
        <p:spPr>
          <a:xfrm>
            <a:off x="6122544" y="5614895"/>
            <a:ext cx="51435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i</a:t>
            </a:r>
            <a:endParaRPr lang="zh-TW" altLang="en-US" sz="2400" baseline="-25000" dirty="0">
              <a:solidFill>
                <a:prstClr val="black"/>
              </a:solidFill>
            </a:endParaRPr>
          </a:p>
        </p:txBody>
      </p:sp>
      <p:cxnSp>
        <p:nvCxnSpPr>
          <p:cNvPr id="49" name="直線單箭頭接點 48"/>
          <p:cNvCxnSpPr/>
          <p:nvPr/>
        </p:nvCxnSpPr>
        <p:spPr>
          <a:xfrm rot="16200000">
            <a:off x="5773031" y="5869617"/>
            <a:ext cx="8297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手繪多邊形 50"/>
          <p:cNvSpPr/>
          <p:nvPr/>
        </p:nvSpPr>
        <p:spPr>
          <a:xfrm>
            <a:off x="5942363" y="4986245"/>
            <a:ext cx="424395" cy="322337"/>
          </a:xfrm>
          <a:custGeom>
            <a:avLst/>
            <a:gdLst>
              <a:gd name="connsiteX0" fmla="*/ 0 w 508000"/>
              <a:gd name="connsiteY0" fmla="*/ 356146 h 356146"/>
              <a:gd name="connsiteX1" fmla="*/ 88900 w 508000"/>
              <a:gd name="connsiteY1" fmla="*/ 343446 h 356146"/>
              <a:gd name="connsiteX2" fmla="*/ 215900 w 508000"/>
              <a:gd name="connsiteY2" fmla="*/ 305346 h 356146"/>
              <a:gd name="connsiteX3" fmla="*/ 279400 w 508000"/>
              <a:gd name="connsiteY3" fmla="*/ 89446 h 356146"/>
              <a:gd name="connsiteX4" fmla="*/ 317500 w 508000"/>
              <a:gd name="connsiteY4" fmla="*/ 13246 h 356146"/>
              <a:gd name="connsiteX5" fmla="*/ 508000 w 508000"/>
              <a:gd name="connsiteY5" fmla="*/ 546 h 35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000" h="356146">
                <a:moveTo>
                  <a:pt x="0" y="356146"/>
                </a:moveTo>
                <a:cubicBezTo>
                  <a:pt x="26458" y="354029"/>
                  <a:pt x="52917" y="351913"/>
                  <a:pt x="88900" y="343446"/>
                </a:cubicBezTo>
                <a:cubicBezTo>
                  <a:pt x="124883" y="334979"/>
                  <a:pt x="184150" y="347679"/>
                  <a:pt x="215900" y="305346"/>
                </a:cubicBezTo>
                <a:cubicBezTo>
                  <a:pt x="247650" y="263013"/>
                  <a:pt x="262467" y="138129"/>
                  <a:pt x="279400" y="89446"/>
                </a:cubicBezTo>
                <a:cubicBezTo>
                  <a:pt x="296333" y="40763"/>
                  <a:pt x="279400" y="28063"/>
                  <a:pt x="317500" y="13246"/>
                </a:cubicBezTo>
                <a:cubicBezTo>
                  <a:pt x="355600" y="-1571"/>
                  <a:pt x="431800" y="-513"/>
                  <a:pt x="508000" y="54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52" name="橢圓 51"/>
          <p:cNvSpPr/>
          <p:nvPr/>
        </p:nvSpPr>
        <p:spPr>
          <a:xfrm>
            <a:off x="7876717" y="4828542"/>
            <a:ext cx="628650" cy="62865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solidFill>
                <a:prstClr val="black"/>
              </a:solidFill>
            </a:endParaRPr>
          </a:p>
        </p:txBody>
      </p:sp>
      <p:sp>
        <p:nvSpPr>
          <p:cNvPr id="53" name="矩形 52"/>
          <p:cNvSpPr/>
          <p:nvPr/>
        </p:nvSpPr>
        <p:spPr>
          <a:xfrm>
            <a:off x="8041287" y="6295393"/>
            <a:ext cx="390525" cy="40283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solidFill>
                  <a:prstClr val="black"/>
                </a:solidFill>
              </a:rPr>
              <a:t>1</a:t>
            </a:r>
            <a:endParaRPr lang="zh-TW" altLang="en-US" sz="2400" dirty="0">
              <a:solidFill>
                <a:prstClr val="black"/>
              </a:solidFill>
            </a:endParaRPr>
          </a:p>
        </p:txBody>
      </p:sp>
      <p:sp>
        <p:nvSpPr>
          <p:cNvPr id="54" name="文字方塊 53"/>
          <p:cNvSpPr txBox="1"/>
          <p:nvPr/>
        </p:nvSpPr>
        <p:spPr>
          <a:xfrm>
            <a:off x="8157704" y="5617337"/>
            <a:ext cx="51435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i</a:t>
            </a:r>
            <a:endParaRPr lang="zh-TW" altLang="en-US" sz="2400" baseline="-25000" dirty="0">
              <a:solidFill>
                <a:prstClr val="black"/>
              </a:solidFill>
            </a:endParaRPr>
          </a:p>
        </p:txBody>
      </p:sp>
      <p:sp>
        <p:nvSpPr>
          <p:cNvPr id="55" name="文字方塊 54"/>
          <p:cNvSpPr txBox="1"/>
          <p:nvPr/>
        </p:nvSpPr>
        <p:spPr>
          <a:xfrm>
            <a:off x="6938729" y="5145021"/>
            <a:ext cx="51435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r</a:t>
            </a:r>
            <a:endParaRPr lang="zh-TW" altLang="en-US" sz="2400" baseline="-25000" dirty="0">
              <a:solidFill>
                <a:prstClr val="black"/>
              </a:solidFill>
            </a:endParaRPr>
          </a:p>
        </p:txBody>
      </p:sp>
      <p:sp>
        <p:nvSpPr>
          <p:cNvPr id="56" name="文字方塊 55"/>
          <p:cNvSpPr txBox="1"/>
          <p:nvPr/>
        </p:nvSpPr>
        <p:spPr>
          <a:xfrm>
            <a:off x="7988108" y="3597982"/>
            <a:ext cx="683946" cy="461665"/>
          </a:xfrm>
          <a:prstGeom prst="rect">
            <a:avLst/>
          </a:prstGeom>
          <a:noFill/>
        </p:spPr>
        <p:txBody>
          <a:bodyPr wrap="square" rtlCol="0">
            <a:spAutoFit/>
          </a:bodyPr>
          <a:lstStyle/>
          <a:p>
            <a:pPr algn="ctr"/>
            <a:r>
              <a:rPr lang="en-US" altLang="zh-TW" sz="2400" dirty="0">
                <a:solidFill>
                  <a:prstClr val="black"/>
                </a:solidFill>
              </a:rPr>
              <a:t>y</a:t>
            </a:r>
            <a:r>
              <a:rPr lang="en-US" altLang="zh-TW" sz="2400" baseline="30000" dirty="0">
                <a:solidFill>
                  <a:prstClr val="black"/>
                </a:solidFill>
              </a:rPr>
              <a:t>50</a:t>
            </a:r>
            <a:endParaRPr lang="zh-TW" altLang="en-US" sz="2400" baseline="30000" dirty="0">
              <a:solidFill>
                <a:prstClr val="black"/>
              </a:solidFill>
            </a:endParaRPr>
          </a:p>
        </p:txBody>
      </p:sp>
      <p:cxnSp>
        <p:nvCxnSpPr>
          <p:cNvPr id="57" name="直線單箭頭接點 56"/>
          <p:cNvCxnSpPr/>
          <p:nvPr/>
        </p:nvCxnSpPr>
        <p:spPr>
          <a:xfrm>
            <a:off x="6532605" y="5159800"/>
            <a:ext cx="132717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p:nvPr/>
        </p:nvCxnSpPr>
        <p:spPr>
          <a:xfrm rot="16200000">
            <a:off x="7808191" y="5872059"/>
            <a:ext cx="8297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p:nvPr/>
        </p:nvCxnSpPr>
        <p:spPr>
          <a:xfrm flipV="1">
            <a:off x="8219617" y="4097498"/>
            <a:ext cx="0" cy="7142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手繪多邊形 59"/>
          <p:cNvSpPr/>
          <p:nvPr/>
        </p:nvSpPr>
        <p:spPr>
          <a:xfrm>
            <a:off x="7977523" y="4988687"/>
            <a:ext cx="424395" cy="322337"/>
          </a:xfrm>
          <a:custGeom>
            <a:avLst/>
            <a:gdLst>
              <a:gd name="connsiteX0" fmla="*/ 0 w 508000"/>
              <a:gd name="connsiteY0" fmla="*/ 356146 h 356146"/>
              <a:gd name="connsiteX1" fmla="*/ 88900 w 508000"/>
              <a:gd name="connsiteY1" fmla="*/ 343446 h 356146"/>
              <a:gd name="connsiteX2" fmla="*/ 215900 w 508000"/>
              <a:gd name="connsiteY2" fmla="*/ 305346 h 356146"/>
              <a:gd name="connsiteX3" fmla="*/ 279400 w 508000"/>
              <a:gd name="connsiteY3" fmla="*/ 89446 h 356146"/>
              <a:gd name="connsiteX4" fmla="*/ 317500 w 508000"/>
              <a:gd name="connsiteY4" fmla="*/ 13246 h 356146"/>
              <a:gd name="connsiteX5" fmla="*/ 508000 w 508000"/>
              <a:gd name="connsiteY5" fmla="*/ 546 h 35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000" h="356146">
                <a:moveTo>
                  <a:pt x="0" y="356146"/>
                </a:moveTo>
                <a:cubicBezTo>
                  <a:pt x="26458" y="354029"/>
                  <a:pt x="52917" y="351913"/>
                  <a:pt x="88900" y="343446"/>
                </a:cubicBezTo>
                <a:cubicBezTo>
                  <a:pt x="124883" y="334979"/>
                  <a:pt x="184150" y="347679"/>
                  <a:pt x="215900" y="305346"/>
                </a:cubicBezTo>
                <a:cubicBezTo>
                  <a:pt x="247650" y="263013"/>
                  <a:pt x="262467" y="138129"/>
                  <a:pt x="279400" y="89446"/>
                </a:cubicBezTo>
                <a:cubicBezTo>
                  <a:pt x="296333" y="40763"/>
                  <a:pt x="279400" y="28063"/>
                  <a:pt x="317500" y="13246"/>
                </a:cubicBezTo>
                <a:cubicBezTo>
                  <a:pt x="355600" y="-1571"/>
                  <a:pt x="431800" y="-513"/>
                  <a:pt x="508000" y="54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62" name="上-下雙向箭號 61"/>
          <p:cNvSpPr/>
          <p:nvPr/>
        </p:nvSpPr>
        <p:spPr>
          <a:xfrm>
            <a:off x="8097510" y="3043237"/>
            <a:ext cx="244214" cy="613397"/>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prstClr val="white"/>
              </a:solidFill>
            </a:endParaRPr>
          </a:p>
        </p:txBody>
      </p:sp>
      <p:sp>
        <p:nvSpPr>
          <p:cNvPr id="63" name="文字方塊 62"/>
          <p:cNvSpPr txBox="1"/>
          <p:nvPr/>
        </p:nvSpPr>
        <p:spPr>
          <a:xfrm>
            <a:off x="7702316" y="2544954"/>
            <a:ext cx="1068465" cy="461665"/>
          </a:xfrm>
          <a:prstGeom prst="rect">
            <a:avLst/>
          </a:prstGeom>
          <a:noFill/>
        </p:spPr>
        <p:txBody>
          <a:bodyPr wrap="square" rtlCol="0">
            <a:spAutoFit/>
          </a:bodyPr>
          <a:lstStyle/>
          <a:p>
            <a:pPr algn="ctr"/>
            <a:r>
              <a:rPr lang="en-US" altLang="zh-TW" sz="2400" dirty="0">
                <a:solidFill>
                  <a:prstClr val="black"/>
                </a:solidFill>
              </a:rPr>
              <a:t>0.7</a:t>
            </a:r>
            <a:endParaRPr lang="zh-TW" altLang="en-US" sz="2400" dirty="0">
              <a:solidFill>
                <a:prstClr val="black"/>
              </a:solidFill>
            </a:endParaRPr>
          </a:p>
        </p:txBody>
      </p:sp>
      <p:sp>
        <p:nvSpPr>
          <p:cNvPr id="64" name="文字方塊 63"/>
          <p:cNvSpPr txBox="1"/>
          <p:nvPr/>
        </p:nvSpPr>
        <p:spPr>
          <a:xfrm>
            <a:off x="6488046" y="604400"/>
            <a:ext cx="2608012" cy="830997"/>
          </a:xfrm>
          <a:prstGeom prst="rect">
            <a:avLst/>
          </a:prstGeom>
          <a:noFill/>
        </p:spPr>
        <p:txBody>
          <a:bodyPr wrap="square" rtlCol="0">
            <a:spAutoFit/>
          </a:bodyPr>
          <a:lstStyle/>
          <a:p>
            <a:pPr algn="ctr"/>
            <a:r>
              <a:rPr lang="en-US" altLang="zh-TW" sz="2400" dirty="0">
                <a:solidFill>
                  <a:prstClr val="black"/>
                </a:solidFill>
              </a:rPr>
              <a:t>Cost C</a:t>
            </a:r>
            <a:r>
              <a:rPr lang="en-US" altLang="zh-TW" sz="2400" baseline="30000" dirty="0">
                <a:solidFill>
                  <a:prstClr val="black"/>
                </a:solidFill>
              </a:rPr>
              <a:t>50</a:t>
            </a:r>
            <a:r>
              <a:rPr lang="en-US" altLang="zh-TW" sz="2400" dirty="0">
                <a:solidFill>
                  <a:prstClr val="black"/>
                </a:solidFill>
              </a:rPr>
              <a:t> </a:t>
            </a:r>
          </a:p>
          <a:p>
            <a:pPr algn="ctr"/>
            <a:r>
              <a:rPr lang="en-US" altLang="zh-TW" sz="2400" dirty="0">
                <a:solidFill>
                  <a:prstClr val="black"/>
                </a:solidFill>
              </a:rPr>
              <a:t>= (y</a:t>
            </a:r>
            <a:r>
              <a:rPr lang="en-US" altLang="zh-TW" sz="2400" baseline="30000" dirty="0">
                <a:solidFill>
                  <a:prstClr val="black"/>
                </a:solidFill>
              </a:rPr>
              <a:t>50</a:t>
            </a:r>
            <a:r>
              <a:rPr lang="en-US" altLang="zh-TW" sz="2400" dirty="0">
                <a:solidFill>
                  <a:prstClr val="black"/>
                </a:solidFill>
              </a:rPr>
              <a:t> - 0.7)</a:t>
            </a:r>
            <a:r>
              <a:rPr lang="en-US" altLang="zh-TW" sz="2400" baseline="30000" dirty="0">
                <a:solidFill>
                  <a:prstClr val="black"/>
                </a:solidFill>
              </a:rPr>
              <a:t>2</a:t>
            </a:r>
            <a:endParaRPr lang="zh-TW" altLang="en-US" sz="2400" baseline="30000" dirty="0">
              <a:solidFill>
                <a:prstClr val="black"/>
              </a:solidFill>
            </a:endParaRPr>
          </a:p>
        </p:txBody>
      </p:sp>
      <mc:AlternateContent xmlns:mc="http://schemas.openxmlformats.org/markup-compatibility/2006" xmlns:a14="http://schemas.microsoft.com/office/drawing/2010/main">
        <mc:Choice Requires="a14">
          <p:sp>
            <p:nvSpPr>
              <p:cNvPr id="10" name="文字方塊 9"/>
              <p:cNvSpPr txBox="1"/>
              <p:nvPr/>
            </p:nvSpPr>
            <p:spPr>
              <a:xfrm>
                <a:off x="7481745" y="4600665"/>
                <a:ext cx="524567" cy="3735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zh-TW" altLang="en-US" sz="2400" i="1" smtClean="0">
                              <a:solidFill>
                                <a:prstClr val="black"/>
                              </a:solidFill>
                              <a:latin typeface="Cambria Math" panose="02040503050406030204" pitchFamily="18" charset="0"/>
                            </a:rPr>
                            <m:t>𝛿</m:t>
                          </m:r>
                        </m:e>
                        <m:sup>
                          <m:r>
                            <a:rPr lang="en-US" altLang="zh-TW" sz="2400" i="1" smtClean="0">
                              <a:solidFill>
                                <a:prstClr val="black"/>
                              </a:solidFill>
                              <a:latin typeface="Cambria Math" panose="02040503050406030204" pitchFamily="18" charset="0"/>
                            </a:rPr>
                            <m:t>50</m:t>
                          </m:r>
                        </m:sup>
                      </m:sSup>
                    </m:oMath>
                  </m:oMathPara>
                </a14:m>
                <a:endParaRPr lang="zh-TW" altLang="en-US" sz="2400" dirty="0">
                  <a:solidFill>
                    <a:prstClr val="black"/>
                  </a:solidFill>
                </a:endParaRPr>
              </a:p>
            </p:txBody>
          </p:sp>
        </mc:Choice>
        <mc:Fallback xmlns="">
          <p:sp>
            <p:nvSpPr>
              <p:cNvPr id="10" name="文字方塊 9"/>
              <p:cNvSpPr txBox="1">
                <a:spLocks noRot="1" noChangeAspect="1" noMove="1" noResize="1" noEditPoints="1" noAdjustHandles="1" noChangeArrowheads="1" noChangeShapeType="1" noTextEdit="1"/>
              </p:cNvSpPr>
              <p:nvPr/>
            </p:nvSpPr>
            <p:spPr>
              <a:xfrm>
                <a:off x="7481745" y="4600665"/>
                <a:ext cx="524567" cy="373500"/>
              </a:xfrm>
              <a:prstGeom prst="rect">
                <a:avLst/>
              </a:prstGeom>
              <a:blipFill rotWithShape="0">
                <a:blip r:embed="rId2"/>
                <a:stretch>
                  <a:fillRect l="-13953" t="-1639" r="-5814" b="-819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5" name="文字方塊 64"/>
              <p:cNvSpPr txBox="1"/>
              <p:nvPr/>
            </p:nvSpPr>
            <p:spPr>
              <a:xfrm>
                <a:off x="5406982" y="4607956"/>
                <a:ext cx="51815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zh-TW" altLang="en-US" sz="2400" i="1" smtClean="0">
                              <a:solidFill>
                                <a:prstClr val="black"/>
                              </a:solidFill>
                              <a:latin typeface="Cambria Math" panose="02040503050406030204" pitchFamily="18" charset="0"/>
                            </a:rPr>
                            <m:t>𝛿</m:t>
                          </m:r>
                        </m:e>
                        <m:sup>
                          <m:r>
                            <a:rPr lang="en-US" altLang="zh-TW" sz="2400" i="1" smtClean="0">
                              <a:solidFill>
                                <a:prstClr val="black"/>
                              </a:solidFill>
                              <a:latin typeface="Cambria Math" panose="02040503050406030204" pitchFamily="18" charset="0"/>
                            </a:rPr>
                            <m:t>49</m:t>
                          </m:r>
                        </m:sup>
                      </m:sSup>
                    </m:oMath>
                  </m:oMathPara>
                </a14:m>
                <a:endParaRPr lang="zh-TW" altLang="en-US" sz="2400" dirty="0">
                  <a:solidFill>
                    <a:prstClr val="black"/>
                  </a:solidFill>
                </a:endParaRPr>
              </a:p>
            </p:txBody>
          </p:sp>
        </mc:Choice>
        <mc:Fallback xmlns="">
          <p:sp>
            <p:nvSpPr>
              <p:cNvPr id="65" name="文字方塊 64"/>
              <p:cNvSpPr txBox="1">
                <a:spLocks noRot="1" noChangeAspect="1" noMove="1" noResize="1" noEditPoints="1" noAdjustHandles="1" noChangeArrowheads="1" noChangeShapeType="1" noTextEdit="1"/>
              </p:cNvSpPr>
              <p:nvPr/>
            </p:nvSpPr>
            <p:spPr>
              <a:xfrm>
                <a:off x="5406982" y="4607956"/>
                <a:ext cx="518155" cy="369332"/>
              </a:xfrm>
              <a:prstGeom prst="rect">
                <a:avLst/>
              </a:prstGeom>
              <a:blipFill rotWithShape="0">
                <a:blip r:embed="rId3"/>
                <a:stretch>
                  <a:fillRect l="-14118" r="-4706" b="-8333"/>
                </a:stretch>
              </a:blipFill>
            </p:spPr>
            <p:txBody>
              <a:bodyPr/>
              <a:lstStyle/>
              <a:p>
                <a:r>
                  <a:rPr lang="zh-TW" altLang="en-US">
                    <a:noFill/>
                  </a:rPr>
                  <a:t> </a:t>
                </a:r>
              </a:p>
            </p:txBody>
          </p:sp>
        </mc:Fallback>
      </mc:AlternateContent>
      <p:cxnSp>
        <p:nvCxnSpPr>
          <p:cNvPr id="66" name="直線單箭頭接點 65"/>
          <p:cNvCxnSpPr/>
          <p:nvPr/>
        </p:nvCxnSpPr>
        <p:spPr>
          <a:xfrm>
            <a:off x="5387016" y="5147413"/>
            <a:ext cx="45533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文字方塊 66"/>
          <p:cNvSpPr txBox="1"/>
          <p:nvPr/>
        </p:nvSpPr>
        <p:spPr>
          <a:xfrm>
            <a:off x="3041870" y="5123164"/>
            <a:ext cx="51435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r</a:t>
            </a:r>
            <a:endParaRPr lang="zh-TW" altLang="en-US" sz="2400" baseline="-25000" dirty="0">
              <a:solidFill>
                <a:prstClr val="black"/>
              </a:solidFill>
            </a:endParaRPr>
          </a:p>
        </p:txBody>
      </p:sp>
      <p:cxnSp>
        <p:nvCxnSpPr>
          <p:cNvPr id="68" name="直線單箭頭接點 67"/>
          <p:cNvCxnSpPr/>
          <p:nvPr/>
        </p:nvCxnSpPr>
        <p:spPr>
          <a:xfrm>
            <a:off x="2635746" y="5137943"/>
            <a:ext cx="132717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文字方塊 68"/>
              <p:cNvSpPr txBox="1"/>
              <p:nvPr/>
            </p:nvSpPr>
            <p:spPr>
              <a:xfrm>
                <a:off x="3609925" y="4624627"/>
                <a:ext cx="39472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zh-TW" altLang="en-US" sz="2400" i="1" smtClean="0">
                              <a:solidFill>
                                <a:prstClr val="black"/>
                              </a:solidFill>
                              <a:latin typeface="Cambria Math" panose="02040503050406030204" pitchFamily="18" charset="0"/>
                            </a:rPr>
                            <m:t>𝛿</m:t>
                          </m:r>
                        </m:e>
                        <m:sup>
                          <m:r>
                            <a:rPr lang="en-US" altLang="zh-TW" sz="2400" i="1" smtClean="0">
                              <a:solidFill>
                                <a:prstClr val="black"/>
                              </a:solidFill>
                              <a:latin typeface="Cambria Math" panose="02040503050406030204" pitchFamily="18" charset="0"/>
                            </a:rPr>
                            <m:t>2</m:t>
                          </m:r>
                        </m:sup>
                      </m:sSup>
                    </m:oMath>
                  </m:oMathPara>
                </a14:m>
                <a:endParaRPr lang="zh-TW" altLang="en-US" sz="2400" dirty="0">
                  <a:solidFill>
                    <a:prstClr val="black"/>
                  </a:solidFill>
                </a:endParaRPr>
              </a:p>
            </p:txBody>
          </p:sp>
        </mc:Choice>
        <mc:Fallback xmlns="">
          <p:sp>
            <p:nvSpPr>
              <p:cNvPr id="69" name="文字方塊 68"/>
              <p:cNvSpPr txBox="1">
                <a:spLocks noRot="1" noChangeAspect="1" noMove="1" noResize="1" noEditPoints="1" noAdjustHandles="1" noChangeArrowheads="1" noChangeShapeType="1" noTextEdit="1"/>
              </p:cNvSpPr>
              <p:nvPr/>
            </p:nvSpPr>
            <p:spPr>
              <a:xfrm>
                <a:off x="3609925" y="4624627"/>
                <a:ext cx="394723" cy="369332"/>
              </a:xfrm>
              <a:prstGeom prst="rect">
                <a:avLst/>
              </a:prstGeom>
              <a:blipFill rotWithShape="0">
                <a:blip r:embed="rId4"/>
                <a:stretch>
                  <a:fillRect l="-18462" t="-1667" r="-6154" b="-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0" name="文字方塊 69"/>
              <p:cNvSpPr txBox="1"/>
              <p:nvPr/>
            </p:nvSpPr>
            <p:spPr>
              <a:xfrm>
                <a:off x="1611520" y="4617941"/>
                <a:ext cx="3881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zh-TW" altLang="en-US" sz="2400" i="1" smtClean="0">
                              <a:solidFill>
                                <a:prstClr val="black"/>
                              </a:solidFill>
                              <a:latin typeface="Cambria Math" panose="02040503050406030204" pitchFamily="18" charset="0"/>
                            </a:rPr>
                            <m:t>𝛿</m:t>
                          </m:r>
                        </m:e>
                        <m:sup>
                          <m:r>
                            <a:rPr lang="en-US" altLang="zh-TW" sz="2400" i="1" smtClean="0">
                              <a:solidFill>
                                <a:prstClr val="black"/>
                              </a:solidFill>
                              <a:latin typeface="Cambria Math" panose="02040503050406030204" pitchFamily="18" charset="0"/>
                            </a:rPr>
                            <m:t>1</m:t>
                          </m:r>
                        </m:sup>
                      </m:sSup>
                    </m:oMath>
                  </m:oMathPara>
                </a14:m>
                <a:endParaRPr lang="zh-TW" altLang="en-US" sz="2400" dirty="0">
                  <a:solidFill>
                    <a:prstClr val="black"/>
                  </a:solidFill>
                </a:endParaRPr>
              </a:p>
            </p:txBody>
          </p:sp>
        </mc:Choice>
        <mc:Fallback xmlns="">
          <p:sp>
            <p:nvSpPr>
              <p:cNvPr id="70" name="文字方塊 69"/>
              <p:cNvSpPr txBox="1">
                <a:spLocks noRot="1" noChangeAspect="1" noMove="1" noResize="1" noEditPoints="1" noAdjustHandles="1" noChangeArrowheads="1" noChangeShapeType="1" noTextEdit="1"/>
              </p:cNvSpPr>
              <p:nvPr/>
            </p:nvSpPr>
            <p:spPr>
              <a:xfrm>
                <a:off x="1611520" y="4617941"/>
                <a:ext cx="388119" cy="369332"/>
              </a:xfrm>
              <a:prstGeom prst="rect">
                <a:avLst/>
              </a:prstGeom>
              <a:blipFill rotWithShape="0">
                <a:blip r:embed="rId5"/>
                <a:stretch>
                  <a:fillRect l="-18750" t="-1667" r="-6250" b="-8333"/>
                </a:stretch>
              </a:blipFill>
            </p:spPr>
            <p:txBody>
              <a:bodyPr/>
              <a:lstStyle/>
              <a:p>
                <a:r>
                  <a:rPr lang="zh-TW" altLang="en-US">
                    <a:noFill/>
                  </a:rPr>
                  <a:t> </a:t>
                </a:r>
              </a:p>
            </p:txBody>
          </p:sp>
        </mc:Fallback>
      </mc:AlternateContent>
      <p:cxnSp>
        <p:nvCxnSpPr>
          <p:cNvPr id="17" name="直線接點 16"/>
          <p:cNvCxnSpPr/>
          <p:nvPr/>
        </p:nvCxnSpPr>
        <p:spPr>
          <a:xfrm>
            <a:off x="4700620" y="5145021"/>
            <a:ext cx="765416"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8097510" y="4156071"/>
            <a:ext cx="0" cy="5585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p:nvPr/>
        </p:nvCxnSpPr>
        <p:spPr>
          <a:xfrm rot="5400000">
            <a:off x="7512756" y="4730430"/>
            <a:ext cx="0" cy="5585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p:nvPr/>
        </p:nvCxnSpPr>
        <p:spPr>
          <a:xfrm rot="5400000">
            <a:off x="5519871" y="4697992"/>
            <a:ext cx="0" cy="5585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rot="5400000">
            <a:off x="3683629" y="4697992"/>
            <a:ext cx="0" cy="5585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p:nvPr/>
        </p:nvCxnSpPr>
        <p:spPr>
          <a:xfrm rot="5400000">
            <a:off x="1611520" y="4730430"/>
            <a:ext cx="0" cy="5585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文字方塊 75"/>
              <p:cNvSpPr txBox="1"/>
              <p:nvPr/>
            </p:nvSpPr>
            <p:spPr>
              <a:xfrm>
                <a:off x="654940" y="1750404"/>
                <a:ext cx="2620974" cy="809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zh-TW" altLang="en-US" sz="2400" i="1" smtClean="0">
                              <a:solidFill>
                                <a:prstClr val="black"/>
                              </a:solidFill>
                              <a:latin typeface="Cambria Math" panose="02040503050406030204" pitchFamily="18" charset="0"/>
                            </a:rPr>
                            <m:t>𝛿</m:t>
                          </m:r>
                        </m:e>
                        <m:sup>
                          <m:r>
                            <a:rPr lang="en-US" altLang="zh-TW" sz="2400" i="1" smtClean="0">
                              <a:solidFill>
                                <a:prstClr val="black"/>
                              </a:solidFill>
                              <a:latin typeface="Cambria Math" panose="02040503050406030204" pitchFamily="18" charset="0"/>
                            </a:rPr>
                            <m:t>50</m:t>
                          </m:r>
                        </m:sup>
                      </m:sSup>
                      <m:r>
                        <a:rPr lang="en-US" altLang="zh-TW" sz="2400" i="1" smtClean="0">
                          <a:solidFill>
                            <a:prstClr val="black"/>
                          </a:solidFill>
                          <a:latin typeface="Cambria Math" panose="02040503050406030204" pitchFamily="18" charset="0"/>
                        </a:rPr>
                        <m:t>=</m:t>
                      </m:r>
                      <m:f>
                        <m:fPr>
                          <m:ctrlPr>
                            <a:rPr lang="en-US" altLang="zh-TW" sz="2400" i="1" smtClean="0">
                              <a:solidFill>
                                <a:prstClr val="black"/>
                              </a:solidFill>
                              <a:latin typeface="Cambria Math" panose="02040503050406030204" pitchFamily="18" charset="0"/>
                            </a:rPr>
                          </m:ctrlPr>
                        </m:fPr>
                        <m:num>
                          <m:r>
                            <a:rPr lang="en-US" altLang="zh-TW" sz="2400" i="1">
                              <a:solidFill>
                                <a:prstClr val="black"/>
                              </a:solidFill>
                              <a:latin typeface="Cambria Math" panose="02040503050406030204" pitchFamily="18" charset="0"/>
                            </a:rPr>
                            <m:t>𝑑</m:t>
                          </m:r>
                          <m:sSup>
                            <m:sSupPr>
                              <m:ctrlPr>
                                <a:rPr lang="en-US" altLang="zh-TW" sz="2400" i="1">
                                  <a:solidFill>
                                    <a:prstClr val="black"/>
                                  </a:solidFill>
                                  <a:latin typeface="Cambria Math" panose="02040503050406030204" pitchFamily="18" charset="0"/>
                                </a:rPr>
                              </m:ctrlPr>
                            </m:sSupPr>
                            <m:e>
                              <m:r>
                                <a:rPr lang="en-US" altLang="zh-TW" sz="2400" i="1" smtClean="0">
                                  <a:solidFill>
                                    <a:prstClr val="black"/>
                                  </a:solidFill>
                                  <a:latin typeface="Cambria Math" panose="02040503050406030204" pitchFamily="18" charset="0"/>
                                </a:rPr>
                                <m:t>𝐶</m:t>
                              </m:r>
                            </m:e>
                            <m:sup>
                              <m:r>
                                <a:rPr lang="en-US" altLang="zh-TW" sz="2400" i="1">
                                  <a:solidFill>
                                    <a:prstClr val="black"/>
                                  </a:solidFill>
                                  <a:latin typeface="Cambria Math" panose="02040503050406030204" pitchFamily="18" charset="0"/>
                                </a:rPr>
                                <m:t>50</m:t>
                              </m:r>
                            </m:sup>
                          </m:sSup>
                        </m:num>
                        <m:den>
                          <m:r>
                            <a:rPr lang="en-US" altLang="zh-TW" sz="2400" i="1" smtClean="0">
                              <a:solidFill>
                                <a:prstClr val="black"/>
                              </a:solidFill>
                              <a:latin typeface="Cambria Math" panose="02040503050406030204" pitchFamily="18" charset="0"/>
                            </a:rPr>
                            <m:t>𝑑</m:t>
                          </m:r>
                          <m:sSup>
                            <m:sSupPr>
                              <m:ctrlPr>
                                <a:rPr lang="en-US" altLang="zh-TW" sz="2400" i="1" smtClean="0">
                                  <a:solidFill>
                                    <a:prstClr val="black"/>
                                  </a:solidFill>
                                  <a:latin typeface="Cambria Math" panose="02040503050406030204" pitchFamily="18" charset="0"/>
                                </a:rPr>
                              </m:ctrlPr>
                            </m:sSupPr>
                            <m:e>
                              <m:r>
                                <a:rPr lang="en-US" altLang="zh-TW" sz="2400" i="1" smtClean="0">
                                  <a:solidFill>
                                    <a:prstClr val="black"/>
                                  </a:solidFill>
                                  <a:latin typeface="Cambria Math" panose="02040503050406030204" pitchFamily="18" charset="0"/>
                                </a:rPr>
                                <m:t>𝑦</m:t>
                              </m:r>
                            </m:e>
                            <m:sup>
                              <m:r>
                                <a:rPr lang="en-US" altLang="zh-TW" sz="2400" i="1" smtClean="0">
                                  <a:solidFill>
                                    <a:prstClr val="black"/>
                                  </a:solidFill>
                                  <a:latin typeface="Cambria Math" panose="02040503050406030204" pitchFamily="18" charset="0"/>
                                </a:rPr>
                                <m:t>50</m:t>
                              </m:r>
                            </m:sup>
                          </m:sSup>
                        </m:den>
                      </m:f>
                      <m:sSup>
                        <m:sSupPr>
                          <m:ctrlPr>
                            <a:rPr lang="en-US" altLang="zh-TW" sz="2400" i="1" smtClean="0">
                              <a:solidFill>
                                <a:prstClr val="black"/>
                              </a:solidFill>
                              <a:latin typeface="Cambria Math" panose="02040503050406030204" pitchFamily="18" charset="0"/>
                            </a:rPr>
                          </m:ctrlPr>
                        </m:sSupPr>
                        <m:e>
                          <m:r>
                            <a:rPr lang="zh-TW" altLang="en-US" sz="2400" i="1" smtClean="0">
                              <a:solidFill>
                                <a:prstClr val="black"/>
                              </a:solidFill>
                              <a:latin typeface="Cambria Math" panose="02040503050406030204" pitchFamily="18" charset="0"/>
                            </a:rPr>
                            <m:t>𝜎</m:t>
                          </m:r>
                        </m:e>
                        <m:sup>
                          <m:r>
                            <a:rPr lang="en-US" altLang="zh-TW" sz="2400" i="1" smtClean="0">
                              <a:solidFill>
                                <a:prstClr val="black"/>
                              </a:solidFill>
                              <a:latin typeface="Cambria Math" panose="02040503050406030204" pitchFamily="18" charset="0"/>
                            </a:rPr>
                            <m:t>′</m:t>
                          </m:r>
                        </m:sup>
                      </m:sSup>
                      <m:d>
                        <m:dPr>
                          <m:ctrlPr>
                            <a:rPr lang="en-US" altLang="zh-TW" sz="2400" i="1" smtClean="0">
                              <a:solidFill>
                                <a:prstClr val="black"/>
                              </a:solidFill>
                              <a:latin typeface="Cambria Math" panose="02040503050406030204" pitchFamily="18" charset="0"/>
                            </a:rPr>
                          </m:ctrlPr>
                        </m:dPr>
                        <m:e>
                          <m:sSup>
                            <m:sSupPr>
                              <m:ctrlPr>
                                <a:rPr lang="en-US" altLang="zh-TW" sz="2400" i="1" smtClean="0">
                                  <a:solidFill>
                                    <a:prstClr val="black"/>
                                  </a:solidFill>
                                  <a:latin typeface="Cambria Math" panose="02040503050406030204" pitchFamily="18" charset="0"/>
                                </a:rPr>
                              </m:ctrlPr>
                            </m:sSupPr>
                            <m:e>
                              <m:r>
                                <a:rPr lang="en-US" altLang="zh-TW" sz="2400" i="1" smtClean="0">
                                  <a:solidFill>
                                    <a:prstClr val="black"/>
                                  </a:solidFill>
                                  <a:latin typeface="Cambria Math" panose="02040503050406030204" pitchFamily="18" charset="0"/>
                                </a:rPr>
                                <m:t>𝑧</m:t>
                              </m:r>
                            </m:e>
                            <m:sup>
                              <m:r>
                                <a:rPr lang="en-US" altLang="zh-TW" sz="2400" i="1" smtClean="0">
                                  <a:solidFill>
                                    <a:prstClr val="black"/>
                                  </a:solidFill>
                                  <a:latin typeface="Cambria Math" panose="02040503050406030204" pitchFamily="18" charset="0"/>
                                </a:rPr>
                                <m:t>50</m:t>
                              </m:r>
                            </m:sup>
                          </m:sSup>
                        </m:e>
                      </m:d>
                    </m:oMath>
                  </m:oMathPara>
                </a14:m>
                <a:endParaRPr lang="zh-TW" altLang="en-US" sz="2400" dirty="0">
                  <a:solidFill>
                    <a:prstClr val="black"/>
                  </a:solidFill>
                </a:endParaRPr>
              </a:p>
            </p:txBody>
          </p:sp>
        </mc:Choice>
        <mc:Fallback xmlns="">
          <p:sp>
            <p:nvSpPr>
              <p:cNvPr id="76" name="文字方塊 75"/>
              <p:cNvSpPr txBox="1">
                <a:spLocks noRot="1" noChangeAspect="1" noMove="1" noResize="1" noEditPoints="1" noAdjustHandles="1" noChangeArrowheads="1" noChangeShapeType="1" noTextEdit="1"/>
              </p:cNvSpPr>
              <p:nvPr/>
            </p:nvSpPr>
            <p:spPr>
              <a:xfrm>
                <a:off x="654940" y="1750404"/>
                <a:ext cx="2620974" cy="809517"/>
              </a:xfrm>
              <a:prstGeom prst="rect">
                <a:avLst/>
              </a:prstGeom>
              <a:blipFill rotWithShape="0">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7" name="文字方塊 76"/>
              <p:cNvSpPr txBox="1"/>
              <p:nvPr/>
            </p:nvSpPr>
            <p:spPr>
              <a:xfrm>
                <a:off x="654940" y="2780252"/>
                <a:ext cx="2696572" cy="3735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zh-TW" altLang="en-US" sz="2400" i="1" smtClean="0">
                              <a:solidFill>
                                <a:prstClr val="black"/>
                              </a:solidFill>
                              <a:latin typeface="Cambria Math" panose="02040503050406030204" pitchFamily="18" charset="0"/>
                            </a:rPr>
                            <m:t>𝛿</m:t>
                          </m:r>
                        </m:e>
                        <m:sup>
                          <m:r>
                            <a:rPr lang="en-US" altLang="zh-TW" sz="2400" i="1" smtClean="0">
                              <a:solidFill>
                                <a:prstClr val="black"/>
                              </a:solidFill>
                              <a:latin typeface="Cambria Math" panose="02040503050406030204" pitchFamily="18" charset="0"/>
                            </a:rPr>
                            <m:t>49</m:t>
                          </m:r>
                        </m:sup>
                      </m:sSup>
                      <m:r>
                        <a:rPr lang="en-US" altLang="zh-TW" sz="2400" i="1" smtClean="0">
                          <a:solidFill>
                            <a:prstClr val="black"/>
                          </a:solidFill>
                          <a:latin typeface="Cambria Math" panose="02040503050406030204" pitchFamily="18" charset="0"/>
                        </a:rPr>
                        <m:t>=</m:t>
                      </m:r>
                      <m:sSup>
                        <m:sSupPr>
                          <m:ctrlPr>
                            <a:rPr lang="en-US" altLang="zh-TW" sz="2400" i="1">
                              <a:solidFill>
                                <a:prstClr val="black"/>
                              </a:solidFill>
                              <a:latin typeface="Cambria Math" panose="02040503050406030204" pitchFamily="18" charset="0"/>
                            </a:rPr>
                          </m:ctrlPr>
                        </m:sSupPr>
                        <m:e>
                          <m:r>
                            <a:rPr lang="zh-TW" altLang="en-US" sz="2400" i="1">
                              <a:solidFill>
                                <a:prstClr val="black"/>
                              </a:solidFill>
                              <a:latin typeface="Cambria Math" panose="02040503050406030204" pitchFamily="18" charset="0"/>
                            </a:rPr>
                            <m:t>𝛿</m:t>
                          </m:r>
                        </m:e>
                        <m:sup>
                          <m:r>
                            <a:rPr lang="en-US" altLang="zh-TW" sz="2400" i="1">
                              <a:solidFill>
                                <a:prstClr val="black"/>
                              </a:solidFill>
                              <a:latin typeface="Cambria Math" panose="02040503050406030204" pitchFamily="18" charset="0"/>
                            </a:rPr>
                            <m:t>50</m:t>
                          </m:r>
                        </m:sup>
                      </m:sSup>
                      <m:sSub>
                        <m:sSubPr>
                          <m:ctrlPr>
                            <a:rPr lang="en-US" altLang="zh-TW" sz="2400" i="1" smtClean="0">
                              <a:solidFill>
                                <a:prstClr val="black"/>
                              </a:solidFill>
                              <a:latin typeface="Cambria Math" panose="02040503050406030204" pitchFamily="18" charset="0"/>
                            </a:rPr>
                          </m:ctrlPr>
                        </m:sSubPr>
                        <m:e>
                          <m:r>
                            <a:rPr lang="en-US" altLang="zh-TW" sz="2400" i="1" smtClean="0">
                              <a:solidFill>
                                <a:prstClr val="black"/>
                              </a:solidFill>
                              <a:latin typeface="Cambria Math" panose="02040503050406030204" pitchFamily="18" charset="0"/>
                            </a:rPr>
                            <m:t>𝑤</m:t>
                          </m:r>
                        </m:e>
                        <m:sub>
                          <m:r>
                            <a:rPr lang="en-US" altLang="zh-TW" sz="2400" i="1" smtClean="0">
                              <a:solidFill>
                                <a:prstClr val="black"/>
                              </a:solidFill>
                              <a:latin typeface="Cambria Math" panose="02040503050406030204" pitchFamily="18" charset="0"/>
                            </a:rPr>
                            <m:t>𝑟</m:t>
                          </m:r>
                        </m:sub>
                      </m:sSub>
                      <m:sSup>
                        <m:sSupPr>
                          <m:ctrlPr>
                            <a:rPr lang="en-US" altLang="zh-TW" sz="2400" i="1" smtClean="0">
                              <a:solidFill>
                                <a:prstClr val="black"/>
                              </a:solidFill>
                              <a:latin typeface="Cambria Math" panose="02040503050406030204" pitchFamily="18" charset="0"/>
                            </a:rPr>
                          </m:ctrlPr>
                        </m:sSupPr>
                        <m:e>
                          <m:r>
                            <a:rPr lang="zh-TW" altLang="en-US" sz="2400" i="1" smtClean="0">
                              <a:solidFill>
                                <a:prstClr val="black"/>
                              </a:solidFill>
                              <a:latin typeface="Cambria Math" panose="02040503050406030204" pitchFamily="18" charset="0"/>
                            </a:rPr>
                            <m:t>𝜎</m:t>
                          </m:r>
                        </m:e>
                        <m:sup>
                          <m:r>
                            <a:rPr lang="en-US" altLang="zh-TW" sz="2400" i="1" smtClean="0">
                              <a:solidFill>
                                <a:prstClr val="black"/>
                              </a:solidFill>
                              <a:latin typeface="Cambria Math" panose="02040503050406030204" pitchFamily="18" charset="0"/>
                            </a:rPr>
                            <m:t>′</m:t>
                          </m:r>
                        </m:sup>
                      </m:sSup>
                      <m:d>
                        <m:dPr>
                          <m:ctrlPr>
                            <a:rPr lang="en-US" altLang="zh-TW" sz="2400" i="1" smtClean="0">
                              <a:solidFill>
                                <a:prstClr val="black"/>
                              </a:solidFill>
                              <a:latin typeface="Cambria Math" panose="02040503050406030204" pitchFamily="18" charset="0"/>
                            </a:rPr>
                          </m:ctrlPr>
                        </m:dPr>
                        <m:e>
                          <m:sSup>
                            <m:sSupPr>
                              <m:ctrlPr>
                                <a:rPr lang="en-US" altLang="zh-TW" sz="2400" i="1" smtClean="0">
                                  <a:solidFill>
                                    <a:prstClr val="black"/>
                                  </a:solidFill>
                                  <a:latin typeface="Cambria Math" panose="02040503050406030204" pitchFamily="18" charset="0"/>
                                </a:rPr>
                              </m:ctrlPr>
                            </m:sSupPr>
                            <m:e>
                              <m:r>
                                <a:rPr lang="en-US" altLang="zh-TW" sz="2400" i="1" smtClean="0">
                                  <a:solidFill>
                                    <a:prstClr val="black"/>
                                  </a:solidFill>
                                  <a:latin typeface="Cambria Math" panose="02040503050406030204" pitchFamily="18" charset="0"/>
                                </a:rPr>
                                <m:t>𝑧</m:t>
                              </m:r>
                            </m:e>
                            <m:sup>
                              <m:r>
                                <a:rPr lang="en-US" altLang="zh-TW" sz="2400" i="1" smtClean="0">
                                  <a:solidFill>
                                    <a:prstClr val="black"/>
                                  </a:solidFill>
                                  <a:latin typeface="Cambria Math" panose="02040503050406030204" pitchFamily="18" charset="0"/>
                                </a:rPr>
                                <m:t>49</m:t>
                              </m:r>
                            </m:sup>
                          </m:sSup>
                        </m:e>
                      </m:d>
                    </m:oMath>
                  </m:oMathPara>
                </a14:m>
                <a:endParaRPr lang="zh-TW" altLang="en-US" sz="2400" dirty="0">
                  <a:solidFill>
                    <a:prstClr val="black"/>
                  </a:solidFill>
                </a:endParaRPr>
              </a:p>
            </p:txBody>
          </p:sp>
        </mc:Choice>
        <mc:Fallback xmlns="">
          <p:sp>
            <p:nvSpPr>
              <p:cNvPr id="77" name="文字方塊 76"/>
              <p:cNvSpPr txBox="1">
                <a:spLocks noRot="1" noChangeAspect="1" noMove="1" noResize="1" noEditPoints="1" noAdjustHandles="1" noChangeArrowheads="1" noChangeShapeType="1" noTextEdit="1"/>
              </p:cNvSpPr>
              <p:nvPr/>
            </p:nvSpPr>
            <p:spPr>
              <a:xfrm>
                <a:off x="654940" y="2780252"/>
                <a:ext cx="2696572" cy="373500"/>
              </a:xfrm>
              <a:prstGeom prst="rect">
                <a:avLst/>
              </a:prstGeom>
              <a:blipFill rotWithShape="0">
                <a:blip r:embed="rId7"/>
                <a:stretch>
                  <a:fillRect l="-2257" b="-1147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8" name="文字方塊 77"/>
              <p:cNvSpPr txBox="1"/>
              <p:nvPr/>
            </p:nvSpPr>
            <p:spPr>
              <a:xfrm>
                <a:off x="792164" y="3696472"/>
                <a:ext cx="230665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zh-TW" altLang="en-US" sz="2400" i="1" smtClean="0">
                              <a:solidFill>
                                <a:prstClr val="black"/>
                              </a:solidFill>
                              <a:latin typeface="Cambria Math" panose="02040503050406030204" pitchFamily="18" charset="0"/>
                            </a:rPr>
                            <m:t>𝛿</m:t>
                          </m:r>
                        </m:e>
                        <m:sup>
                          <m:r>
                            <a:rPr lang="en-US" altLang="zh-TW" sz="2400" i="1" smtClean="0">
                              <a:solidFill>
                                <a:prstClr val="black"/>
                              </a:solidFill>
                              <a:latin typeface="Cambria Math" panose="02040503050406030204" pitchFamily="18" charset="0"/>
                            </a:rPr>
                            <m:t>1</m:t>
                          </m:r>
                        </m:sup>
                      </m:sSup>
                      <m:r>
                        <a:rPr lang="en-US" altLang="zh-TW" sz="2400" i="1" smtClean="0">
                          <a:solidFill>
                            <a:prstClr val="black"/>
                          </a:solidFill>
                          <a:latin typeface="Cambria Math" panose="02040503050406030204" pitchFamily="18" charset="0"/>
                        </a:rPr>
                        <m:t>=</m:t>
                      </m:r>
                      <m:sSup>
                        <m:sSupPr>
                          <m:ctrlPr>
                            <a:rPr lang="en-US" altLang="zh-TW" sz="2400" i="1">
                              <a:solidFill>
                                <a:prstClr val="black"/>
                              </a:solidFill>
                              <a:latin typeface="Cambria Math" panose="02040503050406030204" pitchFamily="18" charset="0"/>
                            </a:rPr>
                          </m:ctrlPr>
                        </m:sSupPr>
                        <m:e>
                          <m:r>
                            <a:rPr lang="zh-TW" altLang="en-US" sz="2400" i="1">
                              <a:solidFill>
                                <a:prstClr val="black"/>
                              </a:solidFill>
                              <a:latin typeface="Cambria Math" panose="02040503050406030204" pitchFamily="18" charset="0"/>
                            </a:rPr>
                            <m:t>𝛿</m:t>
                          </m:r>
                        </m:e>
                        <m:sup>
                          <m:r>
                            <a:rPr lang="en-US" altLang="zh-TW" sz="2400" i="1" smtClean="0">
                              <a:solidFill>
                                <a:prstClr val="black"/>
                              </a:solidFill>
                              <a:latin typeface="Cambria Math" panose="02040503050406030204" pitchFamily="18" charset="0"/>
                            </a:rPr>
                            <m:t>2</m:t>
                          </m:r>
                        </m:sup>
                      </m:sSup>
                      <m:sSub>
                        <m:sSubPr>
                          <m:ctrlPr>
                            <a:rPr lang="en-US" altLang="zh-TW" sz="2400" i="1" smtClean="0">
                              <a:solidFill>
                                <a:prstClr val="black"/>
                              </a:solidFill>
                              <a:latin typeface="Cambria Math" panose="02040503050406030204" pitchFamily="18" charset="0"/>
                            </a:rPr>
                          </m:ctrlPr>
                        </m:sSubPr>
                        <m:e>
                          <m:r>
                            <a:rPr lang="en-US" altLang="zh-TW" sz="2400" i="1" smtClean="0">
                              <a:solidFill>
                                <a:prstClr val="black"/>
                              </a:solidFill>
                              <a:latin typeface="Cambria Math" panose="02040503050406030204" pitchFamily="18" charset="0"/>
                            </a:rPr>
                            <m:t>𝑤</m:t>
                          </m:r>
                        </m:e>
                        <m:sub>
                          <m:r>
                            <a:rPr lang="en-US" altLang="zh-TW" sz="2400" i="1" smtClean="0">
                              <a:solidFill>
                                <a:prstClr val="black"/>
                              </a:solidFill>
                              <a:latin typeface="Cambria Math" panose="02040503050406030204" pitchFamily="18" charset="0"/>
                            </a:rPr>
                            <m:t>𝑟</m:t>
                          </m:r>
                        </m:sub>
                      </m:sSub>
                      <m:sSup>
                        <m:sSupPr>
                          <m:ctrlPr>
                            <a:rPr lang="en-US" altLang="zh-TW" sz="2400" i="1" smtClean="0">
                              <a:solidFill>
                                <a:prstClr val="black"/>
                              </a:solidFill>
                              <a:latin typeface="Cambria Math" panose="02040503050406030204" pitchFamily="18" charset="0"/>
                            </a:rPr>
                          </m:ctrlPr>
                        </m:sSupPr>
                        <m:e>
                          <m:r>
                            <a:rPr lang="zh-TW" altLang="en-US" sz="2400" i="1" smtClean="0">
                              <a:solidFill>
                                <a:prstClr val="black"/>
                              </a:solidFill>
                              <a:latin typeface="Cambria Math" panose="02040503050406030204" pitchFamily="18" charset="0"/>
                            </a:rPr>
                            <m:t>𝜎</m:t>
                          </m:r>
                        </m:e>
                        <m:sup>
                          <m:r>
                            <a:rPr lang="en-US" altLang="zh-TW" sz="2400" i="1" smtClean="0">
                              <a:solidFill>
                                <a:prstClr val="black"/>
                              </a:solidFill>
                              <a:latin typeface="Cambria Math" panose="02040503050406030204" pitchFamily="18" charset="0"/>
                            </a:rPr>
                            <m:t>′</m:t>
                          </m:r>
                        </m:sup>
                      </m:sSup>
                      <m:d>
                        <m:dPr>
                          <m:ctrlPr>
                            <a:rPr lang="en-US" altLang="zh-TW" sz="2400" i="1" smtClean="0">
                              <a:solidFill>
                                <a:prstClr val="black"/>
                              </a:solidFill>
                              <a:latin typeface="Cambria Math" panose="02040503050406030204" pitchFamily="18" charset="0"/>
                            </a:rPr>
                          </m:ctrlPr>
                        </m:dPr>
                        <m:e>
                          <m:sSup>
                            <m:sSupPr>
                              <m:ctrlPr>
                                <a:rPr lang="en-US" altLang="zh-TW" sz="2400" i="1" smtClean="0">
                                  <a:solidFill>
                                    <a:prstClr val="black"/>
                                  </a:solidFill>
                                  <a:latin typeface="Cambria Math" panose="02040503050406030204" pitchFamily="18" charset="0"/>
                                </a:rPr>
                              </m:ctrlPr>
                            </m:sSupPr>
                            <m:e>
                              <m:r>
                                <a:rPr lang="en-US" altLang="zh-TW" sz="2400" i="1" smtClean="0">
                                  <a:solidFill>
                                    <a:prstClr val="black"/>
                                  </a:solidFill>
                                  <a:latin typeface="Cambria Math" panose="02040503050406030204" pitchFamily="18" charset="0"/>
                                </a:rPr>
                                <m:t>𝑧</m:t>
                              </m:r>
                            </m:e>
                            <m:sup>
                              <m:r>
                                <a:rPr lang="en-US" altLang="zh-TW" sz="2400" i="1" smtClean="0">
                                  <a:solidFill>
                                    <a:prstClr val="black"/>
                                  </a:solidFill>
                                  <a:latin typeface="Cambria Math" panose="02040503050406030204" pitchFamily="18" charset="0"/>
                                </a:rPr>
                                <m:t>1</m:t>
                              </m:r>
                            </m:sup>
                          </m:sSup>
                        </m:e>
                      </m:d>
                    </m:oMath>
                  </m:oMathPara>
                </a14:m>
                <a:endParaRPr lang="zh-TW" altLang="en-US" sz="2400" dirty="0">
                  <a:solidFill>
                    <a:prstClr val="black"/>
                  </a:solidFill>
                </a:endParaRPr>
              </a:p>
            </p:txBody>
          </p:sp>
        </mc:Choice>
        <mc:Fallback xmlns="">
          <p:sp>
            <p:nvSpPr>
              <p:cNvPr id="78" name="文字方塊 77"/>
              <p:cNvSpPr txBox="1">
                <a:spLocks noRot="1" noChangeAspect="1" noMove="1" noResize="1" noEditPoints="1" noAdjustHandles="1" noChangeArrowheads="1" noChangeShapeType="1" noTextEdit="1"/>
              </p:cNvSpPr>
              <p:nvPr/>
            </p:nvSpPr>
            <p:spPr>
              <a:xfrm>
                <a:off x="792164" y="3696472"/>
                <a:ext cx="2306657" cy="369332"/>
              </a:xfrm>
              <a:prstGeom prst="rect">
                <a:avLst/>
              </a:prstGeom>
              <a:blipFill rotWithShape="0">
                <a:blip r:embed="rId8"/>
                <a:stretch>
                  <a:fillRect l="-2910" b="-983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9" name="文字方塊 78"/>
              <p:cNvSpPr txBox="1"/>
              <p:nvPr/>
            </p:nvSpPr>
            <p:spPr>
              <a:xfrm>
                <a:off x="1693532" y="3173687"/>
                <a:ext cx="581891"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altLang="zh-TW" sz="2400" i="1" smtClean="0">
                          <a:solidFill>
                            <a:prstClr val="black"/>
                          </a:solidFill>
                          <a:latin typeface="Cambria Math" panose="02040503050406030204" pitchFamily="18" charset="0"/>
                        </a:rPr>
                        <m:t>……</m:t>
                      </m:r>
                    </m:oMath>
                  </m:oMathPara>
                </a14:m>
                <a:endParaRPr lang="zh-TW" altLang="en-US" sz="2400" dirty="0">
                  <a:solidFill>
                    <a:prstClr val="black"/>
                  </a:solidFill>
                </a:endParaRPr>
              </a:p>
            </p:txBody>
          </p:sp>
        </mc:Choice>
        <mc:Fallback xmlns="">
          <p:sp>
            <p:nvSpPr>
              <p:cNvPr id="79" name="文字方塊 78"/>
              <p:cNvSpPr txBox="1">
                <a:spLocks noRot="1" noChangeAspect="1" noMove="1" noResize="1" noEditPoints="1" noAdjustHandles="1" noChangeArrowheads="1" noChangeShapeType="1" noTextEdit="1"/>
              </p:cNvSpPr>
              <p:nvPr/>
            </p:nvSpPr>
            <p:spPr>
              <a:xfrm>
                <a:off x="1693532" y="3173687"/>
                <a:ext cx="581891" cy="369332"/>
              </a:xfrm>
              <a:prstGeom prst="rect">
                <a:avLst/>
              </a:prstGeom>
              <a:blipFill rotWithShape="0">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0" name="文字方塊 79"/>
              <p:cNvSpPr txBox="1"/>
              <p:nvPr/>
            </p:nvSpPr>
            <p:spPr>
              <a:xfrm>
                <a:off x="3751257" y="1976338"/>
                <a:ext cx="22206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zh-TW" altLang="en-US" sz="2400" i="1">
                              <a:solidFill>
                                <a:prstClr val="black"/>
                              </a:solidFill>
                              <a:latin typeface="Cambria Math" panose="02040503050406030204" pitchFamily="18" charset="0"/>
                            </a:rPr>
                            <m:t>𝛿</m:t>
                          </m:r>
                        </m:e>
                        <m:sup>
                          <m:r>
                            <a:rPr lang="en-US" altLang="zh-TW" sz="2400" i="1" smtClean="0">
                              <a:solidFill>
                                <a:prstClr val="black"/>
                              </a:solidFill>
                              <a:latin typeface="Cambria Math" panose="02040503050406030204" pitchFamily="18" charset="0"/>
                            </a:rPr>
                            <m:t>1</m:t>
                          </m:r>
                        </m:sup>
                      </m:sSup>
                      <m:r>
                        <a:rPr lang="en-US" altLang="zh-TW" sz="2400" i="1" smtClean="0">
                          <a:solidFill>
                            <a:prstClr val="black"/>
                          </a:solidFill>
                          <a:latin typeface="Cambria Math" panose="02040503050406030204" pitchFamily="18" charset="0"/>
                        </a:rPr>
                        <m:t>=</m:t>
                      </m:r>
                      <m:sSup>
                        <m:sSupPr>
                          <m:ctrlPr>
                            <a:rPr lang="en-US" altLang="zh-TW" sz="2400" i="1" smtClean="0">
                              <a:solidFill>
                                <a:prstClr val="black"/>
                              </a:solidFill>
                              <a:latin typeface="Cambria Math" panose="02040503050406030204" pitchFamily="18" charset="0"/>
                            </a:rPr>
                          </m:ctrlPr>
                        </m:sSupPr>
                        <m:e>
                          <m:d>
                            <m:dPr>
                              <m:ctrlPr>
                                <a:rPr lang="en-US" altLang="zh-TW" sz="2400" i="1">
                                  <a:solidFill>
                                    <a:prstClr val="black"/>
                                  </a:solidFill>
                                  <a:latin typeface="Cambria Math" panose="02040503050406030204" pitchFamily="18" charset="0"/>
                                </a:rPr>
                              </m:ctrlPr>
                            </m:dPr>
                            <m:e>
                              <m:sSub>
                                <m:sSubPr>
                                  <m:ctrlPr>
                                    <a:rPr lang="en-US" altLang="zh-TW" sz="2400" i="1">
                                      <a:solidFill>
                                        <a:prstClr val="black"/>
                                      </a:solidFill>
                                      <a:latin typeface="Cambria Math" panose="02040503050406030204" pitchFamily="18" charset="0"/>
                                    </a:rPr>
                                  </m:ctrlPr>
                                </m:sSubPr>
                                <m:e>
                                  <m:r>
                                    <a:rPr lang="en-US" altLang="zh-TW" sz="2400" i="1">
                                      <a:solidFill>
                                        <a:prstClr val="black"/>
                                      </a:solidFill>
                                      <a:latin typeface="Cambria Math" panose="02040503050406030204" pitchFamily="18" charset="0"/>
                                    </a:rPr>
                                    <m:t>𝑤</m:t>
                                  </m:r>
                                </m:e>
                                <m:sub>
                                  <m:r>
                                    <a:rPr lang="en-US" altLang="zh-TW" sz="2400" i="1">
                                      <a:solidFill>
                                        <a:prstClr val="black"/>
                                      </a:solidFill>
                                      <a:latin typeface="Cambria Math" panose="02040503050406030204" pitchFamily="18" charset="0"/>
                                    </a:rPr>
                                    <m:t>𝑟</m:t>
                                  </m:r>
                                </m:sub>
                              </m:sSub>
                            </m:e>
                          </m:d>
                        </m:e>
                        <m:sup>
                          <m:r>
                            <a:rPr lang="en-US" altLang="zh-TW" sz="2400" i="1" smtClean="0">
                              <a:solidFill>
                                <a:prstClr val="black"/>
                              </a:solidFill>
                              <a:latin typeface="Cambria Math" panose="02040503050406030204" pitchFamily="18" charset="0"/>
                            </a:rPr>
                            <m:t>49</m:t>
                          </m:r>
                        </m:sup>
                      </m:sSup>
                      <m:r>
                        <a:rPr lang="en-US" altLang="zh-TW" sz="2400" i="1" smtClean="0">
                          <a:solidFill>
                            <a:prstClr val="black"/>
                          </a:solidFill>
                          <a:latin typeface="Cambria Math" panose="02040503050406030204" pitchFamily="18" charset="0"/>
                        </a:rPr>
                        <m:t>……</m:t>
                      </m:r>
                    </m:oMath>
                  </m:oMathPara>
                </a14:m>
                <a:endParaRPr lang="zh-TW" altLang="en-US" sz="2400" dirty="0">
                  <a:solidFill>
                    <a:prstClr val="black"/>
                  </a:solidFill>
                </a:endParaRPr>
              </a:p>
            </p:txBody>
          </p:sp>
        </mc:Choice>
        <mc:Fallback xmlns="">
          <p:sp>
            <p:nvSpPr>
              <p:cNvPr id="80" name="文字方塊 79"/>
              <p:cNvSpPr txBox="1">
                <a:spLocks noRot="1" noChangeAspect="1" noMove="1" noResize="1" noEditPoints="1" noAdjustHandles="1" noChangeArrowheads="1" noChangeShapeType="1" noTextEdit="1"/>
              </p:cNvSpPr>
              <p:nvPr/>
            </p:nvSpPr>
            <p:spPr>
              <a:xfrm>
                <a:off x="3751257" y="1976338"/>
                <a:ext cx="2220608" cy="369332"/>
              </a:xfrm>
              <a:prstGeom prst="rect">
                <a:avLst/>
              </a:prstGeom>
              <a:blipFill rotWithShape="0">
                <a:blip r:embed="rId10"/>
                <a:stretch>
                  <a:fillRect l="-3014" b="-9836"/>
                </a:stretch>
              </a:blipFill>
            </p:spPr>
            <p:txBody>
              <a:bodyPr/>
              <a:lstStyle/>
              <a:p>
                <a:r>
                  <a:rPr lang="zh-TW" altLang="en-US">
                    <a:noFill/>
                  </a:rPr>
                  <a:t> </a:t>
                </a:r>
              </a:p>
            </p:txBody>
          </p:sp>
        </mc:Fallback>
      </mc:AlternateContent>
      <p:sp>
        <p:nvSpPr>
          <p:cNvPr id="81" name="文字方塊 80"/>
          <p:cNvSpPr txBox="1"/>
          <p:nvPr/>
        </p:nvSpPr>
        <p:spPr>
          <a:xfrm>
            <a:off x="3369055" y="2508973"/>
            <a:ext cx="2297004" cy="461665"/>
          </a:xfrm>
          <a:prstGeom prst="rect">
            <a:avLst/>
          </a:prstGeom>
          <a:noFill/>
        </p:spPr>
        <p:txBody>
          <a:bodyPr wrap="square" rtlCol="0">
            <a:spAutoFit/>
          </a:bodyPr>
          <a:lstStyle/>
          <a:p>
            <a:pPr algn="ctr"/>
            <a:r>
              <a:rPr lang="en-US" altLang="zh-TW" sz="2400" dirty="0">
                <a:solidFill>
                  <a:prstClr val="black"/>
                </a:solidFill>
              </a:rPr>
              <a:t>If </a:t>
            </a:r>
            <a:r>
              <a:rPr lang="en-US" altLang="zh-TW" sz="2400" dirty="0" err="1">
                <a:solidFill>
                  <a:prstClr val="black"/>
                </a:solidFill>
              </a:rPr>
              <a:t>w</a:t>
            </a:r>
            <a:r>
              <a:rPr lang="en-US" altLang="zh-TW" sz="2400" baseline="-25000" dirty="0" err="1">
                <a:solidFill>
                  <a:prstClr val="black"/>
                </a:solidFill>
              </a:rPr>
              <a:t>r</a:t>
            </a:r>
            <a:r>
              <a:rPr lang="en-US" altLang="zh-TW" sz="2400" baseline="-25000" dirty="0">
                <a:solidFill>
                  <a:prstClr val="black"/>
                </a:solidFill>
              </a:rPr>
              <a:t> </a:t>
            </a:r>
            <a:r>
              <a:rPr lang="en-US" altLang="zh-TW" sz="2400" dirty="0">
                <a:solidFill>
                  <a:prstClr val="black"/>
                </a:solidFill>
              </a:rPr>
              <a:t>is large</a:t>
            </a:r>
            <a:r>
              <a:rPr lang="en-US" altLang="zh-TW" sz="2400" baseline="-25000" dirty="0">
                <a:solidFill>
                  <a:prstClr val="black"/>
                </a:solidFill>
              </a:rPr>
              <a:t> </a:t>
            </a:r>
            <a:endParaRPr lang="zh-TW" altLang="en-US" sz="2400" baseline="-25000" dirty="0">
              <a:solidFill>
                <a:prstClr val="black"/>
              </a:solidFill>
            </a:endParaRPr>
          </a:p>
        </p:txBody>
      </p:sp>
      <p:sp>
        <p:nvSpPr>
          <p:cNvPr id="82" name="文字方塊 81"/>
          <p:cNvSpPr txBox="1"/>
          <p:nvPr/>
        </p:nvSpPr>
        <p:spPr>
          <a:xfrm>
            <a:off x="3984636" y="2937145"/>
            <a:ext cx="2844691" cy="461665"/>
          </a:xfrm>
          <a:prstGeom prst="rect">
            <a:avLst/>
          </a:prstGeom>
          <a:noFill/>
        </p:spPr>
        <p:txBody>
          <a:bodyPr wrap="square" rtlCol="0">
            <a:spAutoFit/>
          </a:bodyPr>
          <a:lstStyle/>
          <a:p>
            <a:pPr algn="ctr"/>
            <a:r>
              <a:rPr lang="en-US" altLang="zh-TW" sz="2400" dirty="0">
                <a:solidFill>
                  <a:prstClr val="black"/>
                </a:solidFill>
              </a:rPr>
              <a:t>Gradient explode</a:t>
            </a:r>
            <a:endParaRPr lang="zh-TW" altLang="en-US" sz="2400" baseline="-25000" dirty="0">
              <a:solidFill>
                <a:prstClr val="black"/>
              </a:solidFill>
            </a:endParaRPr>
          </a:p>
        </p:txBody>
      </p:sp>
      <p:sp>
        <p:nvSpPr>
          <p:cNvPr id="83" name="文字方塊 82"/>
          <p:cNvSpPr txBox="1"/>
          <p:nvPr/>
        </p:nvSpPr>
        <p:spPr>
          <a:xfrm>
            <a:off x="3368475" y="3376746"/>
            <a:ext cx="2297004" cy="461665"/>
          </a:xfrm>
          <a:prstGeom prst="rect">
            <a:avLst/>
          </a:prstGeom>
          <a:noFill/>
        </p:spPr>
        <p:txBody>
          <a:bodyPr wrap="square" rtlCol="0">
            <a:spAutoFit/>
          </a:bodyPr>
          <a:lstStyle/>
          <a:p>
            <a:pPr algn="ctr"/>
            <a:r>
              <a:rPr lang="en-US" altLang="zh-TW" sz="2400" dirty="0">
                <a:solidFill>
                  <a:prstClr val="black"/>
                </a:solidFill>
              </a:rPr>
              <a:t>If </a:t>
            </a:r>
            <a:r>
              <a:rPr lang="en-US" altLang="zh-TW" sz="2400" dirty="0" err="1">
                <a:solidFill>
                  <a:prstClr val="black"/>
                </a:solidFill>
              </a:rPr>
              <a:t>w</a:t>
            </a:r>
            <a:r>
              <a:rPr lang="en-US" altLang="zh-TW" sz="2400" baseline="-25000" dirty="0" err="1">
                <a:solidFill>
                  <a:prstClr val="black"/>
                </a:solidFill>
              </a:rPr>
              <a:t>r</a:t>
            </a:r>
            <a:r>
              <a:rPr lang="en-US" altLang="zh-TW" sz="2400" baseline="-25000" dirty="0">
                <a:solidFill>
                  <a:prstClr val="black"/>
                </a:solidFill>
              </a:rPr>
              <a:t> </a:t>
            </a:r>
            <a:r>
              <a:rPr lang="en-US" altLang="zh-TW" sz="2400" dirty="0">
                <a:solidFill>
                  <a:prstClr val="black"/>
                </a:solidFill>
              </a:rPr>
              <a:t>is small</a:t>
            </a:r>
            <a:r>
              <a:rPr lang="en-US" altLang="zh-TW" sz="2400" baseline="-25000" dirty="0">
                <a:solidFill>
                  <a:prstClr val="black"/>
                </a:solidFill>
              </a:rPr>
              <a:t> </a:t>
            </a:r>
            <a:endParaRPr lang="zh-TW" altLang="en-US" sz="2400" baseline="-25000" dirty="0">
              <a:solidFill>
                <a:prstClr val="black"/>
              </a:solidFill>
            </a:endParaRPr>
          </a:p>
        </p:txBody>
      </p:sp>
      <p:sp>
        <p:nvSpPr>
          <p:cNvPr id="84" name="文字方塊 83"/>
          <p:cNvSpPr txBox="1"/>
          <p:nvPr/>
        </p:nvSpPr>
        <p:spPr>
          <a:xfrm>
            <a:off x="4068951" y="3804152"/>
            <a:ext cx="3250598" cy="461665"/>
          </a:xfrm>
          <a:prstGeom prst="rect">
            <a:avLst/>
          </a:prstGeom>
          <a:noFill/>
        </p:spPr>
        <p:txBody>
          <a:bodyPr wrap="square" rtlCol="0">
            <a:spAutoFit/>
          </a:bodyPr>
          <a:lstStyle/>
          <a:p>
            <a:pPr algn="ctr"/>
            <a:r>
              <a:rPr lang="en-US" altLang="zh-TW" sz="2400" dirty="0">
                <a:solidFill>
                  <a:prstClr val="black"/>
                </a:solidFill>
              </a:rPr>
              <a:t>RNN would be useless</a:t>
            </a:r>
            <a:endParaRPr lang="zh-TW" altLang="en-US" sz="2400" baseline="-25000" dirty="0">
              <a:solidFill>
                <a:prstClr val="black"/>
              </a:solidFill>
            </a:endParaRPr>
          </a:p>
        </p:txBody>
      </p:sp>
      <p:sp>
        <p:nvSpPr>
          <p:cNvPr id="85" name="文字方塊 84"/>
          <p:cNvSpPr txBox="1"/>
          <p:nvPr/>
        </p:nvSpPr>
        <p:spPr>
          <a:xfrm>
            <a:off x="6033244" y="1745506"/>
            <a:ext cx="2400431"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TW" sz="2400" dirty="0">
                <a:solidFill>
                  <a:srgbClr val="0000FF"/>
                </a:solidFill>
              </a:rPr>
              <a:t>Some parameters are shared.</a:t>
            </a:r>
            <a:endParaRPr lang="zh-TW" altLang="en-US" sz="2400" dirty="0">
              <a:solidFill>
                <a:srgbClr val="0000FF"/>
              </a:solidFill>
            </a:endParaRPr>
          </a:p>
        </p:txBody>
      </p:sp>
      <p:grpSp>
        <p:nvGrpSpPr>
          <p:cNvPr id="61" name="Group 60"/>
          <p:cNvGrpSpPr/>
          <p:nvPr/>
        </p:nvGrpSpPr>
        <p:grpSpPr>
          <a:xfrm>
            <a:off x="8655314" y="6263629"/>
            <a:ext cx="417249" cy="575481"/>
            <a:chOff x="7517647" y="4843947"/>
            <a:chExt cx="1485900" cy="1908068"/>
          </a:xfrm>
        </p:grpSpPr>
        <p:pic>
          <p:nvPicPr>
            <p:cNvPr id="75" name="Picture 2">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87609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5" grpId="0"/>
      <p:bldP spid="69" grpId="0"/>
      <p:bldP spid="70" grpId="0"/>
      <p:bldP spid="76" grpId="0"/>
      <p:bldP spid="77" grpId="0"/>
      <p:bldP spid="78" grpId="0"/>
      <p:bldP spid="79" grpId="0"/>
      <p:bldP spid="80" grpId="0"/>
      <p:bldP spid="81" grpId="0"/>
      <p:bldP spid="82" grpId="0"/>
      <p:bldP spid="83" grpId="0"/>
      <p:bldP spid="84" grpId="0"/>
      <p:bldP spid="8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Exploding Gradients</a:t>
            </a:r>
            <a:endParaRPr lang="zh-TW" altLang="en-US" dirty="0"/>
          </a:p>
        </p:txBody>
      </p:sp>
      <p:sp>
        <p:nvSpPr>
          <p:cNvPr id="4" name="矩形 3"/>
          <p:cNvSpPr/>
          <p:nvPr/>
        </p:nvSpPr>
        <p:spPr>
          <a:xfrm>
            <a:off x="5951356" y="5179937"/>
            <a:ext cx="1800000" cy="27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grpSp>
        <p:nvGrpSpPr>
          <p:cNvPr id="5" name="群組 4"/>
          <p:cNvGrpSpPr/>
          <p:nvPr/>
        </p:nvGrpSpPr>
        <p:grpSpPr>
          <a:xfrm>
            <a:off x="6666447" y="783611"/>
            <a:ext cx="907572" cy="1403611"/>
            <a:chOff x="7552230" y="194153"/>
            <a:chExt cx="907572" cy="1403611"/>
          </a:xfrm>
        </p:grpSpPr>
        <p:sp>
          <p:nvSpPr>
            <p:cNvPr id="6" name="文字方塊 5"/>
            <p:cNvSpPr txBox="1"/>
            <p:nvPr/>
          </p:nvSpPr>
          <p:spPr>
            <a:xfrm>
              <a:off x="7552230" y="1136099"/>
              <a:ext cx="907572" cy="461665"/>
            </a:xfrm>
            <a:prstGeom prst="rect">
              <a:avLst/>
            </a:prstGeom>
            <a:noFill/>
          </p:spPr>
          <p:txBody>
            <a:bodyPr wrap="square" rtlCol="0">
              <a:spAutoFit/>
            </a:bodyPr>
            <a:lstStyle/>
            <a:p>
              <a:pPr algn="ctr"/>
              <a:r>
                <a:rPr lang="en-US" altLang="zh-TW" sz="2400" dirty="0">
                  <a:solidFill>
                    <a:prstClr val="black"/>
                  </a:solidFill>
                </a:rPr>
                <a:t>y</a:t>
              </a:r>
              <a:r>
                <a:rPr lang="en-US" altLang="zh-TW" sz="2400" baseline="30000" dirty="0">
                  <a:solidFill>
                    <a:prstClr val="black"/>
                  </a:solidFill>
                </a:rPr>
                <a:t>3</a:t>
              </a:r>
              <a:endParaRPr lang="zh-TW" altLang="en-US" sz="2400" baseline="30000" dirty="0">
                <a:solidFill>
                  <a:prstClr val="black"/>
                </a:solidFill>
              </a:endParaRPr>
            </a:p>
          </p:txBody>
        </p:sp>
        <mc:AlternateContent xmlns:mc="http://schemas.openxmlformats.org/markup-compatibility/2006" xmlns:a14="http://schemas.microsoft.com/office/drawing/2010/main">
          <mc:Choice Requires="a14">
            <p:sp>
              <p:nvSpPr>
                <p:cNvPr id="7" name="矩形 6"/>
                <p:cNvSpPr/>
                <p:nvPr/>
              </p:nvSpPr>
              <p:spPr>
                <a:xfrm>
                  <a:off x="7694189" y="194153"/>
                  <a:ext cx="5827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acc>
                              <m:accPr>
                                <m:chr m:val="̂"/>
                                <m:ctrlPr>
                                  <a:rPr lang="en-US" altLang="zh-TW" sz="2400" i="1" smtClean="0">
                                    <a:solidFill>
                                      <a:prstClr val="black"/>
                                    </a:solidFill>
                                    <a:latin typeface="Cambria Math" panose="02040503050406030204" pitchFamily="18" charset="0"/>
                                  </a:rPr>
                                </m:ctrlPr>
                              </m:accPr>
                              <m:e>
                                <m:r>
                                  <a:rPr lang="en-US" altLang="zh-TW" sz="2400" i="1" smtClean="0">
                                    <a:solidFill>
                                      <a:prstClr val="black"/>
                                    </a:solidFill>
                                    <a:latin typeface="Cambria Math" panose="02040503050406030204" pitchFamily="18" charset="0"/>
                                  </a:rPr>
                                  <m:t>𝑦</m:t>
                                </m:r>
                              </m:e>
                            </m:acc>
                          </m:e>
                          <m:sup>
                            <m:r>
                              <a:rPr lang="en-US" altLang="zh-TW" sz="2400" i="1" smtClean="0">
                                <a:solidFill>
                                  <a:prstClr val="black"/>
                                </a:solidFill>
                                <a:latin typeface="Cambria Math" panose="02040503050406030204" pitchFamily="18" charset="0"/>
                              </a:rPr>
                              <m:t>3</m:t>
                            </m:r>
                          </m:sup>
                        </m:sSup>
                      </m:oMath>
                    </m:oMathPara>
                  </a14:m>
                  <a:endParaRPr lang="zh-TW" altLang="en-US" sz="2400" dirty="0">
                    <a:solidFill>
                      <a:prstClr val="black"/>
                    </a:solidFill>
                  </a:endParaRPr>
                </a:p>
              </p:txBody>
            </p:sp>
          </mc:Choice>
          <mc:Fallback xmlns="">
            <p:sp>
              <p:nvSpPr>
                <p:cNvPr id="7" name="矩形 6"/>
                <p:cNvSpPr>
                  <a:spLocks noRot="1" noChangeAspect="1" noMove="1" noResize="1" noEditPoints="1" noAdjustHandles="1" noChangeArrowheads="1" noChangeShapeType="1" noTextEdit="1"/>
                </p:cNvSpPr>
                <p:nvPr/>
              </p:nvSpPr>
              <p:spPr>
                <a:xfrm>
                  <a:off x="7694189" y="194153"/>
                  <a:ext cx="582724" cy="461665"/>
                </a:xfrm>
                <a:prstGeom prst="rect">
                  <a:avLst/>
                </a:prstGeom>
                <a:blipFill rotWithShape="0">
                  <a:blip r:embed="rId3"/>
                  <a:stretch>
                    <a:fillRect t="-3947" r="-16667" b="-9211"/>
                  </a:stretch>
                </a:blipFill>
              </p:spPr>
              <p:txBody>
                <a:bodyPr/>
                <a:lstStyle/>
                <a:p>
                  <a:r>
                    <a:rPr lang="zh-TW" altLang="en-US">
                      <a:noFill/>
                    </a:rPr>
                    <a:t> </a:t>
                  </a:r>
                </a:p>
              </p:txBody>
            </p:sp>
          </mc:Fallback>
        </mc:AlternateContent>
        <p:sp>
          <p:nvSpPr>
            <p:cNvPr id="8" name="上-下雙向箭號 7"/>
            <p:cNvSpPr/>
            <p:nvPr/>
          </p:nvSpPr>
          <p:spPr>
            <a:xfrm>
              <a:off x="7798718" y="657744"/>
              <a:ext cx="277545" cy="557090"/>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prstClr val="white"/>
                </a:solidFill>
              </a:endParaRPr>
            </a:p>
          </p:txBody>
        </p:sp>
      </p:grpSp>
      <p:sp>
        <p:nvSpPr>
          <p:cNvPr id="9" name="矩形 8"/>
          <p:cNvSpPr/>
          <p:nvPr/>
        </p:nvSpPr>
        <p:spPr>
          <a:xfrm>
            <a:off x="6997600" y="4137653"/>
            <a:ext cx="1800000" cy="27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sp>
        <p:nvSpPr>
          <p:cNvPr id="10" name="矩形 9"/>
          <p:cNvSpPr/>
          <p:nvPr/>
        </p:nvSpPr>
        <p:spPr>
          <a:xfrm>
            <a:off x="5093071" y="4130602"/>
            <a:ext cx="1800000" cy="270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12" name="矩形 11"/>
          <p:cNvSpPr/>
          <p:nvPr/>
        </p:nvSpPr>
        <p:spPr>
          <a:xfrm>
            <a:off x="4946389" y="6206122"/>
            <a:ext cx="1800000" cy="27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prstClr val="white"/>
              </a:solidFill>
            </a:endParaRPr>
          </a:p>
        </p:txBody>
      </p:sp>
      <p:sp>
        <p:nvSpPr>
          <p:cNvPr id="13" name="矩形 12"/>
          <p:cNvSpPr/>
          <p:nvPr/>
        </p:nvSpPr>
        <p:spPr>
          <a:xfrm>
            <a:off x="4046389" y="5156787"/>
            <a:ext cx="1800000" cy="270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14" name="矩形 13"/>
          <p:cNvSpPr/>
          <p:nvPr/>
        </p:nvSpPr>
        <p:spPr>
          <a:xfrm>
            <a:off x="3074364" y="6212712"/>
            <a:ext cx="1800000" cy="2700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solidFill>
                <a:prstClr val="white"/>
              </a:solidFill>
            </a:endParaRPr>
          </a:p>
        </p:txBody>
      </p:sp>
      <p:sp>
        <p:nvSpPr>
          <p:cNvPr id="16" name="向右箭號 15"/>
          <p:cNvSpPr/>
          <p:nvPr/>
        </p:nvSpPr>
        <p:spPr>
          <a:xfrm rot="18987241">
            <a:off x="5023937" y="4524989"/>
            <a:ext cx="652570" cy="468290"/>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sp>
        <p:nvSpPr>
          <p:cNvPr id="17" name="向右箭號 16"/>
          <p:cNvSpPr/>
          <p:nvPr/>
        </p:nvSpPr>
        <p:spPr>
          <a:xfrm rot="18987241">
            <a:off x="4012948" y="5577475"/>
            <a:ext cx="652570" cy="468290"/>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sp>
        <p:nvSpPr>
          <p:cNvPr id="18" name="矩形 17"/>
          <p:cNvSpPr/>
          <p:nvPr/>
        </p:nvSpPr>
        <p:spPr>
          <a:xfrm>
            <a:off x="6153229" y="3189099"/>
            <a:ext cx="1800000" cy="270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sp>
        <p:nvSpPr>
          <p:cNvPr id="19" name="矩形 18"/>
          <p:cNvSpPr/>
          <p:nvPr/>
        </p:nvSpPr>
        <p:spPr>
          <a:xfrm>
            <a:off x="6164397" y="2224667"/>
            <a:ext cx="1800000" cy="27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white"/>
              </a:solidFill>
            </a:endParaRPr>
          </a:p>
        </p:txBody>
      </p:sp>
      <p:sp>
        <p:nvSpPr>
          <p:cNvPr id="20" name="向上箭號 19"/>
          <p:cNvSpPr/>
          <p:nvPr/>
        </p:nvSpPr>
        <p:spPr>
          <a:xfrm>
            <a:off x="6851356" y="2595199"/>
            <a:ext cx="439406" cy="537205"/>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prstClr val="white"/>
              </a:solidFill>
            </a:endParaRPr>
          </a:p>
        </p:txBody>
      </p:sp>
      <p:sp>
        <p:nvSpPr>
          <p:cNvPr id="21" name="向右箭號 20"/>
          <p:cNvSpPr/>
          <p:nvPr/>
        </p:nvSpPr>
        <p:spPr>
          <a:xfrm rot="18987241">
            <a:off x="6079713" y="3525035"/>
            <a:ext cx="652570" cy="468290"/>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solidFill>
                <a:prstClr val="white"/>
              </a:solidFill>
            </a:endParaRPr>
          </a:p>
        </p:txBody>
      </p:sp>
      <p:sp>
        <p:nvSpPr>
          <p:cNvPr id="22" name="向右箭號 21"/>
          <p:cNvSpPr/>
          <p:nvPr/>
        </p:nvSpPr>
        <p:spPr>
          <a:xfrm rot="13587241">
            <a:off x="5178086" y="5638279"/>
            <a:ext cx="652570" cy="46829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solidFill>
                <a:prstClr val="white"/>
              </a:solidFill>
            </a:endParaRPr>
          </a:p>
        </p:txBody>
      </p:sp>
      <p:sp>
        <p:nvSpPr>
          <p:cNvPr id="23" name="向右箭號 22"/>
          <p:cNvSpPr/>
          <p:nvPr/>
        </p:nvSpPr>
        <p:spPr>
          <a:xfrm rot="13587241">
            <a:off x="6194493" y="4550106"/>
            <a:ext cx="652570" cy="46829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solidFill>
                <a:prstClr val="white"/>
              </a:solidFill>
            </a:endParaRPr>
          </a:p>
        </p:txBody>
      </p:sp>
      <p:sp>
        <p:nvSpPr>
          <p:cNvPr id="24" name="向右箭號 23"/>
          <p:cNvSpPr/>
          <p:nvPr/>
        </p:nvSpPr>
        <p:spPr>
          <a:xfrm rot="13587241">
            <a:off x="7349987" y="3560706"/>
            <a:ext cx="652570" cy="46829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solidFill>
                <a:prstClr val="white"/>
              </a:solidFill>
            </a:endParaRPr>
          </a:p>
        </p:txBody>
      </p:sp>
      <p:sp>
        <p:nvSpPr>
          <p:cNvPr id="26" name="文字方塊 25"/>
          <p:cNvSpPr txBox="1"/>
          <p:nvPr/>
        </p:nvSpPr>
        <p:spPr>
          <a:xfrm>
            <a:off x="3738313" y="6396335"/>
            <a:ext cx="642010" cy="461665"/>
          </a:xfrm>
          <a:prstGeom prst="rect">
            <a:avLst/>
          </a:prstGeom>
          <a:noFill/>
        </p:spPr>
        <p:txBody>
          <a:bodyPr wrap="square" rtlCol="0">
            <a:spAutoFit/>
          </a:bodyPr>
          <a:lstStyle/>
          <a:p>
            <a:pPr algn="ctr"/>
            <a:r>
              <a:rPr lang="en-US" altLang="zh-TW" sz="2400" dirty="0" err="1">
                <a:solidFill>
                  <a:prstClr val="black"/>
                </a:solidFill>
              </a:rPr>
              <a:t>init</a:t>
            </a:r>
            <a:endParaRPr lang="zh-TW" altLang="en-US" sz="2400" baseline="-25000" dirty="0">
              <a:solidFill>
                <a:prstClr val="black"/>
              </a:solidFill>
            </a:endParaRPr>
          </a:p>
        </p:txBody>
      </p:sp>
      <p:sp>
        <p:nvSpPr>
          <p:cNvPr id="57" name="文字方塊 56"/>
          <p:cNvSpPr txBox="1"/>
          <p:nvPr/>
        </p:nvSpPr>
        <p:spPr>
          <a:xfrm>
            <a:off x="4553359" y="5606591"/>
            <a:ext cx="64201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h</a:t>
            </a:r>
            <a:endParaRPr lang="zh-TW" altLang="en-US" sz="2400" baseline="-25000" dirty="0">
              <a:solidFill>
                <a:prstClr val="black"/>
              </a:solidFill>
            </a:endParaRPr>
          </a:p>
        </p:txBody>
      </p:sp>
      <p:sp>
        <p:nvSpPr>
          <p:cNvPr id="58" name="文字方塊 57"/>
          <p:cNvSpPr txBox="1"/>
          <p:nvPr/>
        </p:nvSpPr>
        <p:spPr>
          <a:xfrm>
            <a:off x="5548135" y="4623502"/>
            <a:ext cx="64201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h</a:t>
            </a:r>
            <a:endParaRPr lang="zh-TW" altLang="en-US" sz="2400" baseline="-25000" dirty="0">
              <a:solidFill>
                <a:prstClr val="black"/>
              </a:solidFill>
            </a:endParaRPr>
          </a:p>
        </p:txBody>
      </p:sp>
      <p:sp>
        <p:nvSpPr>
          <p:cNvPr id="62" name="文字方塊 61"/>
          <p:cNvSpPr txBox="1"/>
          <p:nvPr/>
        </p:nvSpPr>
        <p:spPr>
          <a:xfrm>
            <a:off x="6572066" y="3595125"/>
            <a:ext cx="642010" cy="461665"/>
          </a:xfrm>
          <a:prstGeom prst="rect">
            <a:avLst/>
          </a:prstGeom>
          <a:noFill/>
        </p:spPr>
        <p:txBody>
          <a:bodyPr wrap="square" rtlCol="0">
            <a:spAutoFit/>
          </a:bodyPr>
          <a:lstStyle/>
          <a:p>
            <a:pPr algn="ctr"/>
            <a:r>
              <a:rPr lang="en-US" altLang="zh-TW" sz="2400" dirty="0" err="1">
                <a:solidFill>
                  <a:prstClr val="black"/>
                </a:solidFill>
              </a:rPr>
              <a:t>W</a:t>
            </a:r>
            <a:r>
              <a:rPr lang="en-US" altLang="zh-TW" sz="2400" baseline="-25000" dirty="0" err="1">
                <a:solidFill>
                  <a:prstClr val="black"/>
                </a:solidFill>
              </a:rPr>
              <a:t>h</a:t>
            </a:r>
            <a:endParaRPr lang="zh-TW" altLang="en-US" sz="2400" baseline="-25000" dirty="0">
              <a:solidFill>
                <a:prstClr val="black"/>
              </a:solidFill>
            </a:endParaRPr>
          </a:p>
        </p:txBody>
      </p:sp>
      <p:cxnSp>
        <p:nvCxnSpPr>
          <p:cNvPr id="67" name="直線單箭頭接點 66"/>
          <p:cNvCxnSpPr/>
          <p:nvPr/>
        </p:nvCxnSpPr>
        <p:spPr>
          <a:xfrm>
            <a:off x="7477240" y="2630507"/>
            <a:ext cx="0" cy="5018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p:cNvCxnSpPr/>
          <p:nvPr/>
        </p:nvCxnSpPr>
        <p:spPr>
          <a:xfrm flipH="1">
            <a:off x="5725567" y="3476320"/>
            <a:ext cx="337048" cy="3616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p:cNvCxnSpPr/>
          <p:nvPr/>
        </p:nvCxnSpPr>
        <p:spPr>
          <a:xfrm flipH="1">
            <a:off x="4737043" y="4541401"/>
            <a:ext cx="309448" cy="34564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p:nvPr/>
        </p:nvCxnSpPr>
        <p:spPr>
          <a:xfrm flipH="1">
            <a:off x="3782783" y="5546396"/>
            <a:ext cx="308388" cy="3444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文字方塊 72"/>
              <p:cNvSpPr txBox="1"/>
              <p:nvPr/>
            </p:nvSpPr>
            <p:spPr>
              <a:xfrm>
                <a:off x="5578592" y="3162512"/>
                <a:ext cx="39472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zh-TW" altLang="en-US" sz="2400" i="1" smtClean="0">
                              <a:solidFill>
                                <a:prstClr val="black"/>
                              </a:solidFill>
                              <a:latin typeface="Cambria Math" panose="02040503050406030204" pitchFamily="18" charset="0"/>
                            </a:rPr>
                            <m:t>𝛿</m:t>
                          </m:r>
                        </m:e>
                        <m:sup>
                          <m:r>
                            <a:rPr lang="en-US" altLang="zh-TW" sz="2400" i="1" smtClean="0">
                              <a:solidFill>
                                <a:prstClr val="black"/>
                              </a:solidFill>
                              <a:latin typeface="Cambria Math" panose="02040503050406030204" pitchFamily="18" charset="0"/>
                            </a:rPr>
                            <m:t>3</m:t>
                          </m:r>
                        </m:sup>
                      </m:sSup>
                    </m:oMath>
                  </m:oMathPara>
                </a14:m>
                <a:endParaRPr lang="zh-TW" altLang="en-US" sz="2400" dirty="0">
                  <a:solidFill>
                    <a:prstClr val="black"/>
                  </a:solidFill>
                </a:endParaRPr>
              </a:p>
            </p:txBody>
          </p:sp>
        </mc:Choice>
        <mc:Fallback xmlns="">
          <p:sp>
            <p:nvSpPr>
              <p:cNvPr id="73" name="文字方塊 72"/>
              <p:cNvSpPr txBox="1">
                <a:spLocks noRot="1" noChangeAspect="1" noMove="1" noResize="1" noEditPoints="1" noAdjustHandles="1" noChangeArrowheads="1" noChangeShapeType="1" noTextEdit="1"/>
              </p:cNvSpPr>
              <p:nvPr/>
            </p:nvSpPr>
            <p:spPr>
              <a:xfrm>
                <a:off x="5578592" y="3162512"/>
                <a:ext cx="394723" cy="369332"/>
              </a:xfrm>
              <a:prstGeom prst="rect">
                <a:avLst/>
              </a:prstGeom>
              <a:blipFill rotWithShape="0">
                <a:blip r:embed="rId4"/>
                <a:stretch>
                  <a:fillRect l="-18462" r="-6154" b="-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4" name="文字方塊 73"/>
              <p:cNvSpPr txBox="1"/>
              <p:nvPr/>
            </p:nvSpPr>
            <p:spPr>
              <a:xfrm>
                <a:off x="4615108" y="4213619"/>
                <a:ext cx="39472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zh-TW" altLang="en-US" sz="2400" i="1" smtClean="0">
                              <a:solidFill>
                                <a:prstClr val="black"/>
                              </a:solidFill>
                              <a:latin typeface="Cambria Math" panose="02040503050406030204" pitchFamily="18" charset="0"/>
                            </a:rPr>
                            <m:t>𝛿</m:t>
                          </m:r>
                        </m:e>
                        <m:sup>
                          <m:r>
                            <a:rPr lang="en-US" altLang="zh-TW" sz="2400" i="1" smtClean="0">
                              <a:solidFill>
                                <a:prstClr val="black"/>
                              </a:solidFill>
                              <a:latin typeface="Cambria Math" panose="02040503050406030204" pitchFamily="18" charset="0"/>
                            </a:rPr>
                            <m:t>2</m:t>
                          </m:r>
                        </m:sup>
                      </m:sSup>
                    </m:oMath>
                  </m:oMathPara>
                </a14:m>
                <a:endParaRPr lang="zh-TW" altLang="en-US" sz="2400" dirty="0">
                  <a:solidFill>
                    <a:prstClr val="black"/>
                  </a:solidFill>
                </a:endParaRPr>
              </a:p>
            </p:txBody>
          </p:sp>
        </mc:Choice>
        <mc:Fallback xmlns="">
          <p:sp>
            <p:nvSpPr>
              <p:cNvPr id="74" name="文字方塊 73"/>
              <p:cNvSpPr txBox="1">
                <a:spLocks noRot="1" noChangeAspect="1" noMove="1" noResize="1" noEditPoints="1" noAdjustHandles="1" noChangeArrowheads="1" noChangeShapeType="1" noTextEdit="1"/>
              </p:cNvSpPr>
              <p:nvPr/>
            </p:nvSpPr>
            <p:spPr>
              <a:xfrm>
                <a:off x="4615108" y="4213619"/>
                <a:ext cx="394723" cy="369332"/>
              </a:xfrm>
              <a:prstGeom prst="rect">
                <a:avLst/>
              </a:prstGeom>
              <a:blipFill rotWithShape="0">
                <a:blip r:embed="rId5"/>
                <a:stretch>
                  <a:fillRect l="-18462" r="-6154" b="-65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5" name="文字方塊 74"/>
              <p:cNvSpPr txBox="1"/>
              <p:nvPr/>
            </p:nvSpPr>
            <p:spPr>
              <a:xfrm>
                <a:off x="3604189" y="5340148"/>
                <a:ext cx="3881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zh-TW" altLang="en-US" sz="2400" i="1" smtClean="0">
                              <a:solidFill>
                                <a:prstClr val="black"/>
                              </a:solidFill>
                              <a:latin typeface="Cambria Math" panose="02040503050406030204" pitchFamily="18" charset="0"/>
                            </a:rPr>
                            <m:t>𝛿</m:t>
                          </m:r>
                        </m:e>
                        <m:sup>
                          <m:r>
                            <a:rPr lang="en-US" altLang="zh-TW" sz="2400" i="1" smtClean="0">
                              <a:solidFill>
                                <a:prstClr val="black"/>
                              </a:solidFill>
                              <a:latin typeface="Cambria Math" panose="02040503050406030204" pitchFamily="18" charset="0"/>
                            </a:rPr>
                            <m:t>1</m:t>
                          </m:r>
                        </m:sup>
                      </m:sSup>
                    </m:oMath>
                  </m:oMathPara>
                </a14:m>
                <a:endParaRPr lang="zh-TW" altLang="en-US" sz="2400" dirty="0">
                  <a:solidFill>
                    <a:prstClr val="black"/>
                  </a:solidFill>
                </a:endParaRPr>
              </a:p>
            </p:txBody>
          </p:sp>
        </mc:Choice>
        <mc:Fallback xmlns="">
          <p:sp>
            <p:nvSpPr>
              <p:cNvPr id="75" name="文字方塊 74"/>
              <p:cNvSpPr txBox="1">
                <a:spLocks noRot="1" noChangeAspect="1" noMove="1" noResize="1" noEditPoints="1" noAdjustHandles="1" noChangeArrowheads="1" noChangeShapeType="1" noTextEdit="1"/>
              </p:cNvSpPr>
              <p:nvPr/>
            </p:nvSpPr>
            <p:spPr>
              <a:xfrm>
                <a:off x="3604189" y="5340148"/>
                <a:ext cx="388119" cy="369332"/>
              </a:xfrm>
              <a:prstGeom prst="rect">
                <a:avLst/>
              </a:prstGeom>
              <a:blipFill rotWithShape="0">
                <a:blip r:embed="rId6"/>
                <a:stretch>
                  <a:fillRect l="-18750" r="-6250" b="-65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6" name="文字方塊 75"/>
              <p:cNvSpPr txBox="1"/>
              <p:nvPr/>
            </p:nvSpPr>
            <p:spPr>
              <a:xfrm>
                <a:off x="674566" y="1856861"/>
                <a:ext cx="303730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zh-TW" altLang="en-US" sz="2400" i="1" smtClean="0">
                              <a:solidFill>
                                <a:prstClr val="black"/>
                              </a:solidFill>
                              <a:latin typeface="Cambria Math" panose="02040503050406030204" pitchFamily="18" charset="0"/>
                            </a:rPr>
                            <m:t>𝛿</m:t>
                          </m:r>
                        </m:e>
                        <m:sup>
                          <m:r>
                            <a:rPr lang="en-US" altLang="zh-TW" sz="2400" i="1" smtClean="0">
                              <a:solidFill>
                                <a:prstClr val="black"/>
                              </a:solidFill>
                              <a:latin typeface="Cambria Math" panose="02040503050406030204" pitchFamily="18" charset="0"/>
                            </a:rPr>
                            <m:t>2</m:t>
                          </m:r>
                        </m:sup>
                      </m:sSup>
                      <m:r>
                        <a:rPr lang="en-US" altLang="zh-TW" sz="2400" i="1" smtClean="0">
                          <a:solidFill>
                            <a:prstClr val="black"/>
                          </a:solidFill>
                          <a:latin typeface="Cambria Math" panose="02040503050406030204" pitchFamily="18" charset="0"/>
                        </a:rPr>
                        <m:t>=</m:t>
                      </m:r>
                      <m:r>
                        <a:rPr lang="zh-TW" altLang="en-US" sz="2400" i="1">
                          <a:solidFill>
                            <a:prstClr val="black"/>
                          </a:solidFill>
                          <a:latin typeface="Cambria Math" panose="02040503050406030204" pitchFamily="18" charset="0"/>
                        </a:rPr>
                        <m:t>𝜎</m:t>
                      </m:r>
                      <m:r>
                        <a:rPr lang="en-US" altLang="zh-TW" sz="2400" i="1">
                          <a:solidFill>
                            <a:prstClr val="black"/>
                          </a:solidFill>
                          <a:latin typeface="Cambria Math" panose="02040503050406030204" pitchFamily="18" charset="0"/>
                        </a:rPr>
                        <m:t>′</m:t>
                      </m:r>
                      <m:d>
                        <m:dPr>
                          <m:ctrlPr>
                            <a:rPr lang="en-US" altLang="zh-TW" sz="2400" i="1">
                              <a:solidFill>
                                <a:prstClr val="black"/>
                              </a:solidFill>
                              <a:latin typeface="Cambria Math" panose="02040503050406030204" pitchFamily="18" charset="0"/>
                            </a:rPr>
                          </m:ctrlPr>
                        </m:dPr>
                        <m:e>
                          <m:sSup>
                            <m:sSupPr>
                              <m:ctrlPr>
                                <a:rPr lang="en-US" altLang="zh-TW" sz="2400" i="1" smtClean="0">
                                  <a:solidFill>
                                    <a:prstClr val="black"/>
                                  </a:solidFill>
                                  <a:latin typeface="Cambria Math" panose="02040503050406030204" pitchFamily="18" charset="0"/>
                                </a:rPr>
                              </m:ctrlPr>
                            </m:sSupPr>
                            <m:e>
                              <m:r>
                                <a:rPr lang="en-US" altLang="zh-TW" sz="2400" i="1" smtClean="0">
                                  <a:solidFill>
                                    <a:prstClr val="black"/>
                                  </a:solidFill>
                                  <a:latin typeface="Cambria Math" panose="02040503050406030204" pitchFamily="18" charset="0"/>
                                </a:rPr>
                                <m:t>𝑧</m:t>
                              </m:r>
                            </m:e>
                            <m:sup>
                              <m:r>
                                <a:rPr lang="en-US" altLang="zh-TW" sz="2400" i="1" smtClean="0">
                                  <a:solidFill>
                                    <a:prstClr val="black"/>
                                  </a:solidFill>
                                  <a:latin typeface="Cambria Math" panose="02040503050406030204" pitchFamily="18" charset="0"/>
                                </a:rPr>
                                <m:t>2</m:t>
                              </m:r>
                            </m:sup>
                          </m:sSup>
                        </m:e>
                      </m:d>
                      <m:r>
                        <a:rPr lang="en-US" altLang="zh-TW" sz="2400" i="1">
                          <a:solidFill>
                            <a:prstClr val="black"/>
                          </a:solidFill>
                          <a:latin typeface="Cambria Math" panose="02040503050406030204" pitchFamily="18" charset="0"/>
                          <a:ea typeface="Cambria Math" panose="02040503050406030204" pitchFamily="18" charset="0"/>
                        </a:rPr>
                        <m:t>∘</m:t>
                      </m:r>
                      <m:sSup>
                        <m:sSupPr>
                          <m:ctrlPr>
                            <a:rPr lang="en-US" altLang="zh-TW" sz="2400" i="1">
                              <a:solidFill>
                                <a:prstClr val="black"/>
                              </a:solidFill>
                              <a:latin typeface="Cambria Math" panose="02040503050406030204" pitchFamily="18" charset="0"/>
                            </a:rPr>
                          </m:ctrlPr>
                        </m:sSupPr>
                        <m:e>
                          <m:sSup>
                            <m:sSupPr>
                              <m:ctrlPr>
                                <a:rPr lang="en-US" altLang="zh-TW" sz="2400" i="1">
                                  <a:solidFill>
                                    <a:prstClr val="black"/>
                                  </a:solidFill>
                                  <a:latin typeface="Cambria Math" panose="02040503050406030204" pitchFamily="18" charset="0"/>
                                </a:rPr>
                              </m:ctrlPr>
                            </m:sSupPr>
                            <m:e>
                              <m:d>
                                <m:dPr>
                                  <m:ctrlPr>
                                    <a:rPr lang="en-US" altLang="zh-TW" sz="2400" i="1">
                                      <a:solidFill>
                                        <a:prstClr val="black"/>
                                      </a:solidFill>
                                      <a:latin typeface="Cambria Math" panose="02040503050406030204" pitchFamily="18" charset="0"/>
                                    </a:rPr>
                                  </m:ctrlPr>
                                </m:dPr>
                                <m:e>
                                  <m:sSub>
                                    <m:sSubPr>
                                      <m:ctrlPr>
                                        <a:rPr lang="en-US" altLang="zh-TW" sz="2400" i="1">
                                          <a:solidFill>
                                            <a:prstClr val="black"/>
                                          </a:solidFill>
                                          <a:latin typeface="Cambria Math" panose="02040503050406030204" pitchFamily="18" charset="0"/>
                                        </a:rPr>
                                      </m:ctrlPr>
                                    </m:sSubPr>
                                    <m:e>
                                      <m:r>
                                        <a:rPr lang="en-US" altLang="zh-TW" sz="2400" i="1">
                                          <a:solidFill>
                                            <a:prstClr val="black"/>
                                          </a:solidFill>
                                          <a:latin typeface="Cambria Math" panose="02040503050406030204" pitchFamily="18" charset="0"/>
                                        </a:rPr>
                                        <m:t>𝑊</m:t>
                                      </m:r>
                                    </m:e>
                                    <m:sub>
                                      <m:r>
                                        <a:rPr lang="en-US" altLang="zh-TW" sz="2400" i="1">
                                          <a:solidFill>
                                            <a:prstClr val="black"/>
                                          </a:solidFill>
                                          <a:latin typeface="Cambria Math" panose="02040503050406030204" pitchFamily="18" charset="0"/>
                                        </a:rPr>
                                        <m:t>h</m:t>
                                      </m:r>
                                    </m:sub>
                                  </m:sSub>
                                </m:e>
                              </m:d>
                            </m:e>
                            <m:sup>
                              <m:r>
                                <a:rPr lang="en-US" altLang="zh-TW" sz="2400" i="1">
                                  <a:solidFill>
                                    <a:prstClr val="black"/>
                                  </a:solidFill>
                                  <a:latin typeface="Cambria Math" panose="02040503050406030204" pitchFamily="18" charset="0"/>
                                </a:rPr>
                                <m:t>𝑇</m:t>
                              </m:r>
                            </m:sup>
                          </m:sSup>
                          <m:r>
                            <a:rPr lang="zh-TW" altLang="en-US" sz="2400" i="1">
                              <a:solidFill>
                                <a:prstClr val="black"/>
                              </a:solidFill>
                              <a:latin typeface="Cambria Math" panose="02040503050406030204" pitchFamily="18" charset="0"/>
                            </a:rPr>
                            <m:t>𝛿</m:t>
                          </m:r>
                        </m:e>
                        <m:sup>
                          <m:r>
                            <a:rPr lang="en-US" altLang="zh-TW" sz="2400" i="1">
                              <a:solidFill>
                                <a:prstClr val="black"/>
                              </a:solidFill>
                              <a:latin typeface="Cambria Math" panose="02040503050406030204" pitchFamily="18" charset="0"/>
                            </a:rPr>
                            <m:t>3</m:t>
                          </m:r>
                        </m:sup>
                      </m:sSup>
                    </m:oMath>
                  </m:oMathPara>
                </a14:m>
                <a:endParaRPr lang="zh-TW" altLang="en-US" sz="2400" dirty="0">
                  <a:solidFill>
                    <a:prstClr val="black"/>
                  </a:solidFill>
                </a:endParaRPr>
              </a:p>
            </p:txBody>
          </p:sp>
        </mc:Choice>
        <mc:Fallback xmlns="">
          <p:sp>
            <p:nvSpPr>
              <p:cNvPr id="76" name="文字方塊 75"/>
              <p:cNvSpPr txBox="1">
                <a:spLocks noRot="1" noChangeAspect="1" noMove="1" noResize="1" noEditPoints="1" noAdjustHandles="1" noChangeArrowheads="1" noChangeShapeType="1" noTextEdit="1"/>
              </p:cNvSpPr>
              <p:nvPr/>
            </p:nvSpPr>
            <p:spPr>
              <a:xfrm>
                <a:off x="674566" y="1856861"/>
                <a:ext cx="3037306" cy="369332"/>
              </a:xfrm>
              <a:prstGeom prst="rect">
                <a:avLst/>
              </a:prstGeom>
              <a:blipFill rotWithShape="0">
                <a:blip r:embed="rId7"/>
                <a:stretch>
                  <a:fillRect l="-2008" t="-1667" r="-602" b="-1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7" name="文字方塊 76"/>
              <p:cNvSpPr txBox="1"/>
              <p:nvPr/>
            </p:nvSpPr>
            <p:spPr>
              <a:xfrm>
                <a:off x="1345552" y="2346916"/>
                <a:ext cx="3845283" cy="369332"/>
              </a:xfrm>
              <a:prstGeom prst="rect">
                <a:avLst/>
              </a:prstGeom>
              <a:noFill/>
            </p:spPr>
            <p:txBody>
              <a:bodyPr wrap="none" lIns="0" tIns="0" rIns="0" bIns="0" rtlCol="0">
                <a:spAutoFit/>
              </a:bodyPr>
              <a:lstStyle/>
              <a:p>
                <a14:m>
                  <m:oMath xmlns:m="http://schemas.openxmlformats.org/officeDocument/2006/math">
                    <m:r>
                      <a:rPr lang="en-US" altLang="zh-TW" sz="2400" i="1">
                        <a:solidFill>
                          <a:prstClr val="black"/>
                        </a:solidFill>
                        <a:latin typeface="Cambria Math" panose="02040503050406030204" pitchFamily="18" charset="0"/>
                        <a:ea typeface="Cambria Math" panose="02040503050406030204" pitchFamily="18" charset="0"/>
                      </a:rPr>
                      <m:t>∘</m:t>
                    </m:r>
                  </m:oMath>
                </a14:m>
                <a:r>
                  <a:rPr lang="en-US" altLang="zh-TW" sz="2400" dirty="0">
                    <a:solidFill>
                      <a:prstClr val="black"/>
                    </a:solidFill>
                  </a:rPr>
                  <a:t> : element-wise multiplication</a:t>
                </a:r>
                <a:endParaRPr lang="zh-TW" altLang="en-US" sz="2400" dirty="0">
                  <a:solidFill>
                    <a:prstClr val="black"/>
                  </a:solidFill>
                </a:endParaRPr>
              </a:p>
            </p:txBody>
          </p:sp>
        </mc:Choice>
        <mc:Fallback xmlns="">
          <p:sp>
            <p:nvSpPr>
              <p:cNvPr id="77" name="文字方塊 76"/>
              <p:cNvSpPr txBox="1">
                <a:spLocks noRot="1" noChangeAspect="1" noMove="1" noResize="1" noEditPoints="1" noAdjustHandles="1" noChangeArrowheads="1" noChangeShapeType="1" noTextEdit="1"/>
              </p:cNvSpPr>
              <p:nvPr/>
            </p:nvSpPr>
            <p:spPr>
              <a:xfrm>
                <a:off x="1345552" y="2346916"/>
                <a:ext cx="3845283" cy="369332"/>
              </a:xfrm>
              <a:prstGeom prst="rect">
                <a:avLst/>
              </a:prstGeom>
              <a:blipFill rotWithShape="0">
                <a:blip r:embed="rId8"/>
                <a:stretch>
                  <a:fillRect l="-1902" t="-26230" r="-3487" b="-4754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8" name="文字方塊 77"/>
              <p:cNvSpPr txBox="1"/>
              <p:nvPr/>
            </p:nvSpPr>
            <p:spPr>
              <a:xfrm>
                <a:off x="628650" y="2956773"/>
                <a:ext cx="302409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solidFill>
                                <a:prstClr val="black"/>
                              </a:solidFill>
                              <a:latin typeface="Cambria Math" panose="02040503050406030204" pitchFamily="18" charset="0"/>
                            </a:rPr>
                          </m:ctrlPr>
                        </m:sSupPr>
                        <m:e>
                          <m:r>
                            <a:rPr lang="zh-TW" altLang="en-US" sz="2400" i="1" smtClean="0">
                              <a:solidFill>
                                <a:prstClr val="black"/>
                              </a:solidFill>
                              <a:latin typeface="Cambria Math" panose="02040503050406030204" pitchFamily="18" charset="0"/>
                            </a:rPr>
                            <m:t>𝛿</m:t>
                          </m:r>
                        </m:e>
                        <m:sup>
                          <m:r>
                            <a:rPr lang="en-US" altLang="zh-TW" sz="2400" i="1" smtClean="0">
                              <a:solidFill>
                                <a:prstClr val="black"/>
                              </a:solidFill>
                              <a:latin typeface="Cambria Math" panose="02040503050406030204" pitchFamily="18" charset="0"/>
                            </a:rPr>
                            <m:t>1</m:t>
                          </m:r>
                        </m:sup>
                      </m:sSup>
                      <m:r>
                        <a:rPr lang="en-US" altLang="zh-TW" sz="2400" i="1" smtClean="0">
                          <a:solidFill>
                            <a:prstClr val="black"/>
                          </a:solidFill>
                          <a:latin typeface="Cambria Math" panose="02040503050406030204" pitchFamily="18" charset="0"/>
                        </a:rPr>
                        <m:t>=</m:t>
                      </m:r>
                      <m:r>
                        <a:rPr lang="zh-TW" altLang="en-US" sz="2400" i="1">
                          <a:solidFill>
                            <a:prstClr val="black"/>
                          </a:solidFill>
                          <a:latin typeface="Cambria Math" panose="02040503050406030204" pitchFamily="18" charset="0"/>
                        </a:rPr>
                        <m:t>𝜎</m:t>
                      </m:r>
                      <m:r>
                        <a:rPr lang="en-US" altLang="zh-TW" sz="2400" i="1">
                          <a:solidFill>
                            <a:prstClr val="black"/>
                          </a:solidFill>
                          <a:latin typeface="Cambria Math" panose="02040503050406030204" pitchFamily="18" charset="0"/>
                        </a:rPr>
                        <m:t>′</m:t>
                      </m:r>
                      <m:d>
                        <m:dPr>
                          <m:ctrlPr>
                            <a:rPr lang="en-US" altLang="zh-TW" sz="2400" i="1">
                              <a:solidFill>
                                <a:prstClr val="black"/>
                              </a:solidFill>
                              <a:latin typeface="Cambria Math" panose="02040503050406030204" pitchFamily="18" charset="0"/>
                            </a:rPr>
                          </m:ctrlPr>
                        </m:dPr>
                        <m:e>
                          <m:sSup>
                            <m:sSupPr>
                              <m:ctrlPr>
                                <a:rPr lang="en-US" altLang="zh-TW" sz="2400" i="1">
                                  <a:solidFill>
                                    <a:prstClr val="black"/>
                                  </a:solidFill>
                                  <a:latin typeface="Cambria Math" panose="02040503050406030204" pitchFamily="18" charset="0"/>
                                </a:rPr>
                              </m:ctrlPr>
                            </m:sSupPr>
                            <m:e>
                              <m:r>
                                <a:rPr lang="en-US" altLang="zh-TW" sz="2400" i="1">
                                  <a:solidFill>
                                    <a:prstClr val="black"/>
                                  </a:solidFill>
                                  <a:latin typeface="Cambria Math" panose="02040503050406030204" pitchFamily="18" charset="0"/>
                                </a:rPr>
                                <m:t>𝑧</m:t>
                              </m:r>
                            </m:e>
                            <m:sup>
                              <m:r>
                                <a:rPr lang="en-US" altLang="zh-TW" sz="2400" i="1" smtClean="0">
                                  <a:solidFill>
                                    <a:prstClr val="black"/>
                                  </a:solidFill>
                                  <a:latin typeface="Cambria Math" panose="02040503050406030204" pitchFamily="18" charset="0"/>
                                </a:rPr>
                                <m:t>1</m:t>
                              </m:r>
                            </m:sup>
                          </m:sSup>
                        </m:e>
                      </m:d>
                      <m:r>
                        <a:rPr lang="en-US" altLang="zh-TW" sz="2400" i="1">
                          <a:solidFill>
                            <a:prstClr val="black"/>
                          </a:solidFill>
                          <a:latin typeface="Cambria Math" panose="02040503050406030204" pitchFamily="18" charset="0"/>
                          <a:ea typeface="Cambria Math" panose="02040503050406030204" pitchFamily="18" charset="0"/>
                        </a:rPr>
                        <m:t>∘</m:t>
                      </m:r>
                      <m:sSup>
                        <m:sSupPr>
                          <m:ctrlPr>
                            <a:rPr lang="en-US" altLang="zh-TW" sz="2400" i="1">
                              <a:solidFill>
                                <a:prstClr val="black"/>
                              </a:solidFill>
                              <a:latin typeface="Cambria Math" panose="02040503050406030204" pitchFamily="18" charset="0"/>
                            </a:rPr>
                          </m:ctrlPr>
                        </m:sSupPr>
                        <m:e>
                          <m:sSup>
                            <m:sSupPr>
                              <m:ctrlPr>
                                <a:rPr lang="en-US" altLang="zh-TW" sz="2400" i="1">
                                  <a:solidFill>
                                    <a:prstClr val="black"/>
                                  </a:solidFill>
                                  <a:latin typeface="Cambria Math" panose="02040503050406030204" pitchFamily="18" charset="0"/>
                                </a:rPr>
                              </m:ctrlPr>
                            </m:sSupPr>
                            <m:e>
                              <m:d>
                                <m:dPr>
                                  <m:ctrlPr>
                                    <a:rPr lang="en-US" altLang="zh-TW" sz="2400" i="1">
                                      <a:solidFill>
                                        <a:prstClr val="black"/>
                                      </a:solidFill>
                                      <a:latin typeface="Cambria Math" panose="02040503050406030204" pitchFamily="18" charset="0"/>
                                    </a:rPr>
                                  </m:ctrlPr>
                                </m:dPr>
                                <m:e>
                                  <m:sSub>
                                    <m:sSubPr>
                                      <m:ctrlPr>
                                        <a:rPr lang="en-US" altLang="zh-TW" sz="2400" i="1">
                                          <a:solidFill>
                                            <a:prstClr val="black"/>
                                          </a:solidFill>
                                          <a:latin typeface="Cambria Math" panose="02040503050406030204" pitchFamily="18" charset="0"/>
                                        </a:rPr>
                                      </m:ctrlPr>
                                    </m:sSubPr>
                                    <m:e>
                                      <m:r>
                                        <a:rPr lang="en-US" altLang="zh-TW" sz="2400" i="1">
                                          <a:solidFill>
                                            <a:prstClr val="black"/>
                                          </a:solidFill>
                                          <a:latin typeface="Cambria Math" panose="02040503050406030204" pitchFamily="18" charset="0"/>
                                        </a:rPr>
                                        <m:t>𝑊</m:t>
                                      </m:r>
                                    </m:e>
                                    <m:sub>
                                      <m:r>
                                        <a:rPr lang="en-US" altLang="zh-TW" sz="2400" i="1">
                                          <a:solidFill>
                                            <a:prstClr val="black"/>
                                          </a:solidFill>
                                          <a:latin typeface="Cambria Math" panose="02040503050406030204" pitchFamily="18" charset="0"/>
                                        </a:rPr>
                                        <m:t>h</m:t>
                                      </m:r>
                                    </m:sub>
                                  </m:sSub>
                                </m:e>
                              </m:d>
                            </m:e>
                            <m:sup>
                              <m:r>
                                <a:rPr lang="en-US" altLang="zh-TW" sz="2400" i="1">
                                  <a:solidFill>
                                    <a:prstClr val="black"/>
                                  </a:solidFill>
                                  <a:latin typeface="Cambria Math" panose="02040503050406030204" pitchFamily="18" charset="0"/>
                                </a:rPr>
                                <m:t>𝑇</m:t>
                              </m:r>
                            </m:sup>
                          </m:sSup>
                          <m:r>
                            <a:rPr lang="zh-TW" altLang="en-US" sz="2400" i="1">
                              <a:solidFill>
                                <a:prstClr val="black"/>
                              </a:solidFill>
                              <a:latin typeface="Cambria Math" panose="02040503050406030204" pitchFamily="18" charset="0"/>
                            </a:rPr>
                            <m:t>𝛿</m:t>
                          </m:r>
                        </m:e>
                        <m:sup>
                          <m:r>
                            <a:rPr lang="en-US" altLang="zh-TW" sz="2400" i="1" smtClean="0">
                              <a:solidFill>
                                <a:prstClr val="black"/>
                              </a:solidFill>
                              <a:latin typeface="Cambria Math" panose="02040503050406030204" pitchFamily="18" charset="0"/>
                            </a:rPr>
                            <m:t>2</m:t>
                          </m:r>
                        </m:sup>
                      </m:sSup>
                    </m:oMath>
                  </m:oMathPara>
                </a14:m>
                <a:endParaRPr lang="zh-TW" altLang="en-US" sz="2400" dirty="0">
                  <a:solidFill>
                    <a:prstClr val="black"/>
                  </a:solidFill>
                </a:endParaRPr>
              </a:p>
            </p:txBody>
          </p:sp>
        </mc:Choice>
        <mc:Fallback xmlns="">
          <p:sp>
            <p:nvSpPr>
              <p:cNvPr id="78" name="文字方塊 77"/>
              <p:cNvSpPr txBox="1">
                <a:spLocks noRot="1" noChangeAspect="1" noMove="1" noResize="1" noEditPoints="1" noAdjustHandles="1" noChangeArrowheads="1" noChangeShapeType="1" noTextEdit="1"/>
              </p:cNvSpPr>
              <p:nvPr/>
            </p:nvSpPr>
            <p:spPr>
              <a:xfrm>
                <a:off x="628650" y="2956773"/>
                <a:ext cx="3024097" cy="369332"/>
              </a:xfrm>
              <a:prstGeom prst="rect">
                <a:avLst/>
              </a:prstGeom>
              <a:blipFill rotWithShape="0">
                <a:blip r:embed="rId9"/>
                <a:stretch>
                  <a:fillRect l="-2016" t="-1639" r="-605" b="-1475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586079" y="3492277"/>
                <a:ext cx="4171574" cy="461665"/>
              </a:xfrm>
              <a:prstGeom prst="rect">
                <a:avLst/>
              </a:prstGeom>
              <a:noFill/>
            </p:spPr>
            <p:txBody>
              <a:bodyPr wrap="square" rtlCol="0">
                <a:spAutoFit/>
              </a:bodyPr>
              <a:lstStyle/>
              <a:p>
                <a:r>
                  <a:rPr lang="en-US" altLang="zh-TW" sz="2400" dirty="0">
                    <a:solidFill>
                      <a:prstClr val="black"/>
                    </a:solidFill>
                  </a:rPr>
                  <a:t>Multiplying </a:t>
                </a:r>
                <a14:m>
                  <m:oMath xmlns:m="http://schemas.openxmlformats.org/officeDocument/2006/math">
                    <m:sSup>
                      <m:sSupPr>
                        <m:ctrlPr>
                          <a:rPr lang="en-US" altLang="zh-TW" sz="2400" i="1">
                            <a:solidFill>
                              <a:prstClr val="black"/>
                            </a:solidFill>
                            <a:latin typeface="Cambria Math" panose="02040503050406030204" pitchFamily="18" charset="0"/>
                          </a:rPr>
                        </m:ctrlPr>
                      </m:sSupPr>
                      <m:e>
                        <m:d>
                          <m:dPr>
                            <m:ctrlPr>
                              <a:rPr lang="en-US" altLang="zh-TW" sz="2400" i="1">
                                <a:solidFill>
                                  <a:prstClr val="black"/>
                                </a:solidFill>
                                <a:latin typeface="Cambria Math" panose="02040503050406030204" pitchFamily="18" charset="0"/>
                              </a:rPr>
                            </m:ctrlPr>
                          </m:dPr>
                          <m:e>
                            <m:sSub>
                              <m:sSubPr>
                                <m:ctrlPr>
                                  <a:rPr lang="en-US" altLang="zh-TW" sz="2400" i="1">
                                    <a:solidFill>
                                      <a:prstClr val="black"/>
                                    </a:solidFill>
                                    <a:latin typeface="Cambria Math" panose="02040503050406030204" pitchFamily="18" charset="0"/>
                                  </a:rPr>
                                </m:ctrlPr>
                              </m:sSubPr>
                              <m:e>
                                <m:r>
                                  <a:rPr lang="en-US" altLang="zh-TW" sz="2400" i="1">
                                    <a:solidFill>
                                      <a:prstClr val="black"/>
                                    </a:solidFill>
                                    <a:latin typeface="Cambria Math" panose="02040503050406030204" pitchFamily="18" charset="0"/>
                                  </a:rPr>
                                  <m:t>𝑊</m:t>
                                </m:r>
                              </m:e>
                              <m:sub>
                                <m:r>
                                  <a:rPr lang="en-US" altLang="zh-TW" sz="2400" i="1">
                                    <a:solidFill>
                                      <a:prstClr val="black"/>
                                    </a:solidFill>
                                    <a:latin typeface="Cambria Math" panose="02040503050406030204" pitchFamily="18" charset="0"/>
                                  </a:rPr>
                                  <m:t>h</m:t>
                                </m:r>
                              </m:sub>
                            </m:sSub>
                          </m:e>
                        </m:d>
                      </m:e>
                      <m:sup>
                        <m:r>
                          <a:rPr lang="en-US" altLang="zh-TW" sz="2400" i="1">
                            <a:solidFill>
                              <a:prstClr val="black"/>
                            </a:solidFill>
                            <a:latin typeface="Cambria Math" panose="02040503050406030204" pitchFamily="18" charset="0"/>
                          </a:rPr>
                          <m:t>𝑇</m:t>
                        </m:r>
                      </m:sup>
                    </m:sSup>
                  </m:oMath>
                </a14:m>
                <a:r>
                  <a:rPr lang="en-US" altLang="zh-TW" sz="2400" dirty="0">
                    <a:solidFill>
                      <a:prstClr val="black"/>
                    </a:solidFill>
                  </a:rPr>
                  <a:t> many times</a:t>
                </a:r>
                <a:endParaRPr lang="zh-TW" altLang="en-US" sz="2400" dirty="0">
                  <a:solidFill>
                    <a:prstClr val="black"/>
                  </a:solidFill>
                </a:endParaRPr>
              </a:p>
            </p:txBody>
          </p:sp>
        </mc:Choice>
        <mc:Fallback xmlns="">
          <p:sp>
            <p:nvSpPr>
              <p:cNvPr id="3" name="文字方塊 2"/>
              <p:cNvSpPr txBox="1">
                <a:spLocks noRot="1" noChangeAspect="1" noMove="1" noResize="1" noEditPoints="1" noAdjustHandles="1" noChangeArrowheads="1" noChangeShapeType="1" noTextEdit="1"/>
              </p:cNvSpPr>
              <p:nvPr/>
            </p:nvSpPr>
            <p:spPr>
              <a:xfrm>
                <a:off x="586079" y="3492277"/>
                <a:ext cx="4171574" cy="461665"/>
              </a:xfrm>
              <a:prstGeom prst="rect">
                <a:avLst/>
              </a:prstGeom>
              <a:blipFill rotWithShape="0">
                <a:blip r:embed="rId10"/>
                <a:stretch>
                  <a:fillRect l="-2193" t="-10526" b="-28947"/>
                </a:stretch>
              </a:blipFill>
            </p:spPr>
            <p:txBody>
              <a:bodyPr/>
              <a:lstStyle/>
              <a:p>
                <a:r>
                  <a:rPr lang="zh-TW" altLang="en-US">
                    <a:noFill/>
                  </a:rPr>
                  <a:t> </a:t>
                </a:r>
              </a:p>
            </p:txBody>
          </p:sp>
        </mc:Fallback>
      </mc:AlternateContent>
      <p:grpSp>
        <p:nvGrpSpPr>
          <p:cNvPr id="37" name="Group 36"/>
          <p:cNvGrpSpPr/>
          <p:nvPr/>
        </p:nvGrpSpPr>
        <p:grpSpPr>
          <a:xfrm>
            <a:off x="8655314" y="6263629"/>
            <a:ext cx="417249" cy="575481"/>
            <a:chOff x="7517647" y="4843947"/>
            <a:chExt cx="1485900" cy="1908068"/>
          </a:xfrm>
        </p:grpSpPr>
        <p:pic>
          <p:nvPicPr>
            <p:cNvPr id="38" name="Picture 2">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0341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P spid="76" grpId="0"/>
      <p:bldP spid="77" grpId="0"/>
      <p:bldP spid="7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Be careful when training RNN …</a:t>
            </a:r>
            <a:endParaRPr lang="zh-TW" altLang="en-US" dirty="0"/>
          </a:p>
        </p:txBody>
      </p:sp>
      <p:sp>
        <p:nvSpPr>
          <p:cNvPr id="3" name="內容版面配置區 2"/>
          <p:cNvSpPr>
            <a:spLocks noGrp="1"/>
          </p:cNvSpPr>
          <p:nvPr>
            <p:ph idx="1"/>
          </p:nvPr>
        </p:nvSpPr>
        <p:spPr/>
        <p:txBody>
          <a:bodyPr>
            <a:normAutofit/>
          </a:bodyPr>
          <a:lstStyle/>
          <a:p>
            <a:r>
              <a:rPr lang="en-US" altLang="zh-TW" dirty="0"/>
              <a:t>Clipping (normalizing) the gradients</a:t>
            </a:r>
          </a:p>
          <a:p>
            <a:r>
              <a:rPr lang="en-US" altLang="zh-TW" dirty="0"/>
              <a:t>Advanced gradient descent technology</a:t>
            </a:r>
          </a:p>
          <a:p>
            <a:r>
              <a:rPr lang="en-US" altLang="zh-TW" dirty="0"/>
              <a:t>Try LSTM </a:t>
            </a:r>
          </a:p>
          <a:p>
            <a:r>
              <a:rPr lang="en-US" altLang="zh-TW" dirty="0"/>
              <a:t>Reference:</a:t>
            </a:r>
          </a:p>
          <a:p>
            <a:pPr lvl="1"/>
            <a:r>
              <a:rPr lang="en-US" altLang="zh-TW" dirty="0" err="1"/>
              <a:t>Pascanu</a:t>
            </a:r>
            <a:r>
              <a:rPr lang="en-US" altLang="zh-TW" dirty="0"/>
              <a:t>, </a:t>
            </a:r>
            <a:r>
              <a:rPr lang="en-US" altLang="zh-TW" dirty="0" err="1"/>
              <a:t>Razvan</a:t>
            </a:r>
            <a:r>
              <a:rPr lang="en-US" altLang="zh-TW" dirty="0"/>
              <a:t>, Tomas </a:t>
            </a:r>
            <a:r>
              <a:rPr lang="en-US" altLang="zh-TW" dirty="0" err="1"/>
              <a:t>Mikolov</a:t>
            </a:r>
            <a:r>
              <a:rPr lang="en-US" altLang="zh-TW" dirty="0"/>
              <a:t>, and </a:t>
            </a:r>
            <a:r>
              <a:rPr lang="en-US" altLang="zh-TW" dirty="0" err="1"/>
              <a:t>Yoshua</a:t>
            </a:r>
            <a:r>
              <a:rPr lang="en-US" altLang="zh-TW" dirty="0"/>
              <a:t> </a:t>
            </a:r>
            <a:r>
              <a:rPr lang="en-US" altLang="zh-TW" dirty="0" err="1"/>
              <a:t>Bengio</a:t>
            </a:r>
            <a:r>
              <a:rPr lang="en-US" altLang="zh-TW" dirty="0"/>
              <a:t>. "On the difficulty of training recurrent neural networks." </a:t>
            </a:r>
            <a:r>
              <a:rPr lang="en-US" altLang="zh-TW" i="1" dirty="0"/>
              <a:t>Proceedings of The 30th International Conference on Machine Learning</a:t>
            </a:r>
            <a:r>
              <a:rPr lang="en-US" altLang="zh-TW" dirty="0"/>
              <a:t>. 2013.</a:t>
            </a:r>
          </a:p>
          <a:p>
            <a:pPr lvl="1"/>
            <a:r>
              <a:rPr lang="en-US" altLang="zh-TW" dirty="0">
                <a:hlinkClick r:id="rId2"/>
              </a:rPr>
              <a:t>http://jmlr.org/proceedings/papers/v28/pascanu13.pdf</a:t>
            </a:r>
            <a:r>
              <a:rPr lang="en-US" altLang="zh-TW" dirty="0"/>
              <a:t> </a:t>
            </a:r>
          </a:p>
        </p:txBody>
      </p:sp>
      <p:grpSp>
        <p:nvGrpSpPr>
          <p:cNvPr id="4" name="Group 3"/>
          <p:cNvGrpSpPr/>
          <p:nvPr/>
        </p:nvGrpSpPr>
        <p:grpSpPr>
          <a:xfrm>
            <a:off x="8655314" y="6263629"/>
            <a:ext cx="417249" cy="575481"/>
            <a:chOff x="7517647" y="4843947"/>
            <a:chExt cx="1485900" cy="1908068"/>
          </a:xfrm>
        </p:grpSpPr>
        <p:pic>
          <p:nvPicPr>
            <p:cNvPr id="5"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78576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67768" y="4828022"/>
            <a:ext cx="4259606" cy="1982420"/>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33868" y="49278"/>
            <a:ext cx="4293506" cy="1026276"/>
            <a:chOff x="2680741" y="2242028"/>
            <a:chExt cx="5440398" cy="1297638"/>
          </a:xfrm>
        </p:grpSpPr>
        <p:pic>
          <p:nvPicPr>
            <p:cNvPr id="5"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0741" y="2243666"/>
              <a:ext cx="1208268"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555" y="2242028"/>
              <a:ext cx="4240584"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extBox 6"/>
          <p:cNvSpPr txBox="1"/>
          <p:nvPr/>
        </p:nvSpPr>
        <p:spPr>
          <a:xfrm>
            <a:off x="4359861" y="67431"/>
            <a:ext cx="4751816" cy="2893100"/>
          </a:xfrm>
          <a:prstGeom prst="rect">
            <a:avLst/>
          </a:prstGeom>
          <a:solidFill>
            <a:schemeClr val="bg1">
              <a:lumMod val="95000"/>
            </a:schemeClr>
          </a:solidFill>
          <a:ln w="19050">
            <a:solidFill>
              <a:schemeClr val="tx1"/>
            </a:solidFill>
          </a:ln>
        </p:spPr>
        <p:txBody>
          <a:bodyPr wrap="square" rtlCol="0">
            <a:spAutoFit/>
          </a:bodyPr>
          <a:lstStyle/>
          <a:p>
            <a:r>
              <a:rPr lang="en-US" sz="1400" dirty="0"/>
              <a:t>One of the appeals of RNNs is the idea that they might be able to connect previous information to the present task, such as using previous video frames might inform the understanding of the present frame. If RNNs could do this, they’d be extremely useful. But can they? It depends. Sometimes, we only need to look at recent information to perform the present task. For example, consider a language model trying to predict the next word based on the previous ones. If we are trying to predict the last word in “</a:t>
            </a:r>
            <a:r>
              <a:rPr lang="en-US" sz="1400" i="1" dirty="0">
                <a:solidFill>
                  <a:srgbClr val="C00000"/>
                </a:solidFill>
              </a:rPr>
              <a:t>The clouds </a:t>
            </a:r>
            <a:r>
              <a:rPr lang="en-US" sz="1400" dirty="0">
                <a:solidFill>
                  <a:srgbClr val="C00000"/>
                </a:solidFill>
              </a:rPr>
              <a:t>are in </a:t>
            </a:r>
            <a:r>
              <a:rPr lang="en-US" sz="1400" i="1" dirty="0">
                <a:solidFill>
                  <a:srgbClr val="C00000"/>
                </a:solidFill>
              </a:rPr>
              <a:t>the</a:t>
            </a:r>
            <a:r>
              <a:rPr lang="en-US" sz="1400" dirty="0">
                <a:solidFill>
                  <a:srgbClr val="C00000"/>
                </a:solidFill>
              </a:rPr>
              <a:t> </a:t>
            </a:r>
            <a:r>
              <a:rPr lang="en-US" sz="1400" i="1" dirty="0">
                <a:solidFill>
                  <a:srgbClr val="C00000"/>
                </a:solidFill>
              </a:rPr>
              <a:t>sky</a:t>
            </a:r>
            <a:r>
              <a:rPr lang="en-US" sz="1400" dirty="0"/>
              <a:t>”, we don’t need any further context – it’s pretty obvious the next word is going to be sky. In such cases, where the gap between the relevant information and the place that it’s needed is small, RNNs can learn to use the past information.</a:t>
            </a:r>
          </a:p>
        </p:txBody>
      </p:sp>
      <p:sp>
        <p:nvSpPr>
          <p:cNvPr id="8" name="Rectangle 7"/>
          <p:cNvSpPr/>
          <p:nvPr/>
        </p:nvSpPr>
        <p:spPr>
          <a:xfrm>
            <a:off x="104343" y="1065156"/>
            <a:ext cx="4259606" cy="1077218"/>
          </a:xfrm>
          <a:prstGeom prst="rect">
            <a:avLst/>
          </a:prstGeom>
          <a:noFill/>
        </p:spPr>
        <p:txBody>
          <a:bodyPr wrap="square" lIns="91440" tIns="45720" rIns="91440" bIns="45720">
            <a:spAutoFit/>
          </a:bodyPr>
          <a:lstStyle/>
          <a:p>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RNNs’ challenge: </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Long-term dependencies</a:t>
            </a:r>
          </a:p>
        </p:txBody>
      </p:sp>
      <p:grpSp>
        <p:nvGrpSpPr>
          <p:cNvPr id="22" name="Group 21"/>
          <p:cNvGrpSpPr/>
          <p:nvPr/>
        </p:nvGrpSpPr>
        <p:grpSpPr>
          <a:xfrm>
            <a:off x="4393568" y="3020869"/>
            <a:ext cx="4625882" cy="2420761"/>
            <a:chOff x="1965113" y="4333022"/>
            <a:chExt cx="4625882" cy="2420761"/>
          </a:xfrm>
        </p:grpSpPr>
        <p:sp>
          <p:nvSpPr>
            <p:cNvPr id="21" name="Rounded Rectangle 20"/>
            <p:cNvSpPr/>
            <p:nvPr/>
          </p:nvSpPr>
          <p:spPr>
            <a:xfrm>
              <a:off x="1965113" y="4354967"/>
              <a:ext cx="4625882" cy="2398816"/>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6998" y="4524931"/>
              <a:ext cx="4374489" cy="2016275"/>
            </a:xfrm>
            <a:prstGeom prst="rect">
              <a:avLst/>
            </a:prstGeom>
          </p:spPr>
        </p:pic>
        <p:sp>
          <p:nvSpPr>
            <p:cNvPr id="11" name="Rectangle 10"/>
            <p:cNvSpPr/>
            <p:nvPr/>
          </p:nvSpPr>
          <p:spPr>
            <a:xfrm>
              <a:off x="2071094" y="4382801"/>
              <a:ext cx="734495"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clouds</a:t>
              </a:r>
            </a:p>
          </p:txBody>
        </p:sp>
        <p:sp>
          <p:nvSpPr>
            <p:cNvPr id="12" name="Rectangle 11"/>
            <p:cNvSpPr/>
            <p:nvPr/>
          </p:nvSpPr>
          <p:spPr>
            <a:xfrm>
              <a:off x="3098538" y="4384914"/>
              <a:ext cx="459678"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are</a:t>
              </a:r>
            </a:p>
          </p:txBody>
        </p:sp>
        <p:sp>
          <p:nvSpPr>
            <p:cNvPr id="13" name="Rectangle 12"/>
            <p:cNvSpPr/>
            <p:nvPr/>
          </p:nvSpPr>
          <p:spPr>
            <a:xfrm>
              <a:off x="4047177" y="4376322"/>
              <a:ext cx="344966"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a:t>
              </a:r>
            </a:p>
          </p:txBody>
        </p:sp>
        <p:sp>
          <p:nvSpPr>
            <p:cNvPr id="14" name="Rectangle 13"/>
            <p:cNvSpPr/>
            <p:nvPr/>
          </p:nvSpPr>
          <p:spPr>
            <a:xfrm>
              <a:off x="4990016" y="4333022"/>
              <a:ext cx="468397"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a:t>
              </a:r>
            </a:p>
          </p:txBody>
        </p:sp>
        <p:sp>
          <p:nvSpPr>
            <p:cNvPr id="15" name="Rectangle 14"/>
            <p:cNvSpPr/>
            <p:nvPr/>
          </p:nvSpPr>
          <p:spPr>
            <a:xfrm>
              <a:off x="3013535" y="6407078"/>
              <a:ext cx="734495"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solidFill>
                    <a:srgbClr val="0000FF"/>
                  </a:solidFill>
                  <a:effectLst>
                    <a:outerShdw blurRad="50800" dist="39000" dir="5460000" algn="tl">
                      <a:srgbClr val="000000">
                        <a:alpha val="38000"/>
                      </a:srgbClr>
                    </a:outerShdw>
                  </a:effectLst>
                </a:rPr>
                <a:t>clouds</a:t>
              </a:r>
            </a:p>
          </p:txBody>
        </p:sp>
        <p:sp>
          <p:nvSpPr>
            <p:cNvPr id="16" name="Rectangle 15"/>
            <p:cNvSpPr/>
            <p:nvPr/>
          </p:nvSpPr>
          <p:spPr>
            <a:xfrm>
              <a:off x="4004404" y="6409191"/>
              <a:ext cx="459678"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dirty="0">
                  <a:ln w="11430"/>
                  <a:solidFill>
                    <a:srgbClr val="0000FF"/>
                  </a:solidFill>
                  <a:effectLst>
                    <a:outerShdw blurRad="50800" dist="39000" dir="5460000" algn="tl">
                      <a:srgbClr val="000000">
                        <a:alpha val="38000"/>
                      </a:srgbClr>
                    </a:outerShdw>
                  </a:effectLst>
                </a:rPr>
                <a:t>are</a:t>
              </a:r>
            </a:p>
          </p:txBody>
        </p:sp>
        <p:sp>
          <p:nvSpPr>
            <p:cNvPr id="17" name="Rectangle 16"/>
            <p:cNvSpPr/>
            <p:nvPr/>
          </p:nvSpPr>
          <p:spPr>
            <a:xfrm>
              <a:off x="4989618" y="6415229"/>
              <a:ext cx="344966"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dirty="0">
                  <a:ln w="11430"/>
                  <a:solidFill>
                    <a:srgbClr val="0000FF"/>
                  </a:solidFill>
                  <a:effectLst>
                    <a:outerShdw blurRad="50800" dist="39000" dir="5460000" algn="tl">
                      <a:srgbClr val="000000">
                        <a:alpha val="38000"/>
                      </a:srgbClr>
                    </a:outerShdw>
                  </a:effectLst>
                </a:rPr>
                <a:t>in</a:t>
              </a:r>
            </a:p>
          </p:txBody>
        </p:sp>
        <p:sp>
          <p:nvSpPr>
            <p:cNvPr id="18" name="Rectangle 17"/>
            <p:cNvSpPr/>
            <p:nvPr/>
          </p:nvSpPr>
          <p:spPr>
            <a:xfrm>
              <a:off x="5932457" y="6408504"/>
              <a:ext cx="468397"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dirty="0">
                  <a:ln w="11430"/>
                  <a:solidFill>
                    <a:srgbClr val="0000FF"/>
                  </a:solidFill>
                  <a:effectLst>
                    <a:outerShdw blurRad="50800" dist="39000" dir="5460000" algn="tl">
                      <a:srgbClr val="000000">
                        <a:alpha val="38000"/>
                      </a:srgbClr>
                    </a:outerShdw>
                  </a:effectLst>
                </a:rPr>
                <a:t>the</a:t>
              </a:r>
            </a:p>
          </p:txBody>
        </p:sp>
        <p:sp>
          <p:nvSpPr>
            <p:cNvPr id="20" name="Rectangle 19"/>
            <p:cNvSpPr/>
            <p:nvPr/>
          </p:nvSpPr>
          <p:spPr>
            <a:xfrm>
              <a:off x="2149930" y="6405863"/>
              <a:ext cx="498856"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solidFill>
                    <a:srgbClr val="0000FF"/>
                  </a:solidFill>
                  <a:effectLst>
                    <a:outerShdw blurRad="50800" dist="39000" dir="5460000" algn="tl">
                      <a:srgbClr val="000000">
                        <a:alpha val="38000"/>
                      </a:srgbClr>
                    </a:outerShdw>
                  </a:effectLst>
                </a:rPr>
                <a:t>The</a:t>
              </a:r>
            </a:p>
          </p:txBody>
        </p:sp>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9618" y="4588938"/>
              <a:ext cx="53340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5884457" y="4333022"/>
              <a:ext cx="461986"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sky</a:t>
              </a:r>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1610" y="4802581"/>
              <a:ext cx="200025" cy="13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4521" y="5128165"/>
            <a:ext cx="4044403" cy="1393019"/>
          </a:xfrm>
          <a:prstGeom prst="rect">
            <a:avLst/>
          </a:prstGeom>
        </p:spPr>
      </p:pic>
      <p:sp>
        <p:nvSpPr>
          <p:cNvPr id="26" name="TextBox 25"/>
          <p:cNvSpPr txBox="1"/>
          <p:nvPr/>
        </p:nvSpPr>
        <p:spPr>
          <a:xfrm>
            <a:off x="27200" y="2181234"/>
            <a:ext cx="4098573" cy="2462213"/>
          </a:xfrm>
          <a:prstGeom prst="rect">
            <a:avLst/>
          </a:prstGeom>
          <a:solidFill>
            <a:schemeClr val="bg1">
              <a:lumMod val="95000"/>
            </a:schemeClr>
          </a:solidFill>
          <a:ln w="19050">
            <a:solidFill>
              <a:schemeClr val="tx1"/>
            </a:solidFill>
          </a:ln>
        </p:spPr>
        <p:txBody>
          <a:bodyPr wrap="square" rtlCol="0">
            <a:spAutoFit/>
          </a:bodyPr>
          <a:lstStyle/>
          <a:p>
            <a:r>
              <a:rPr lang="en-US" sz="1400" dirty="0"/>
              <a:t>But there are also cases where we need more context. Consider trying to predict the last word in the text “</a:t>
            </a:r>
            <a:r>
              <a:rPr lang="en-US" sz="1400" dirty="0">
                <a:solidFill>
                  <a:srgbClr val="C00000"/>
                </a:solidFill>
              </a:rPr>
              <a:t>I grew up in</a:t>
            </a:r>
            <a:r>
              <a:rPr lang="en-US" sz="1400" i="1" dirty="0">
                <a:solidFill>
                  <a:srgbClr val="C00000"/>
                </a:solidFill>
              </a:rPr>
              <a:t> France </a:t>
            </a:r>
            <a:r>
              <a:rPr lang="en-US" sz="1400" dirty="0">
                <a:solidFill>
                  <a:srgbClr val="C00000"/>
                </a:solidFill>
              </a:rPr>
              <a:t>… I speak fluent</a:t>
            </a:r>
            <a:r>
              <a:rPr lang="en-US" sz="1400" i="1" dirty="0">
                <a:solidFill>
                  <a:srgbClr val="C00000"/>
                </a:solidFill>
              </a:rPr>
              <a:t> French.</a:t>
            </a:r>
            <a:r>
              <a:rPr lang="en-US" sz="1400" dirty="0"/>
              <a:t>” Recent information suggests that the next word is probably the name of a language, but if we want to narrow down which language, we need the context of France, from further back. It’s entirely possible for the gap between the relevant information and the point where it is needed to become very large. Unfortunately, as that gap grows, RNNs become unable to learn to connect the information.</a:t>
            </a:r>
          </a:p>
        </p:txBody>
      </p:sp>
      <p:sp>
        <p:nvSpPr>
          <p:cNvPr id="28" name="Rectangle 27"/>
          <p:cNvSpPr/>
          <p:nvPr/>
        </p:nvSpPr>
        <p:spPr>
          <a:xfrm>
            <a:off x="713569" y="6360994"/>
            <a:ext cx="676019"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solidFill>
                  <a:srgbClr val="0000FF"/>
                </a:solidFill>
                <a:effectLst>
                  <a:outerShdw blurRad="50800" dist="39000" dir="5460000" algn="tl">
                    <a:srgbClr val="000000">
                      <a:alpha val="38000"/>
                    </a:srgbClr>
                  </a:outerShdw>
                </a:effectLst>
              </a:rPr>
              <a:t>France</a:t>
            </a:r>
          </a:p>
        </p:txBody>
      </p:sp>
      <p:sp>
        <p:nvSpPr>
          <p:cNvPr id="29" name="Rectangle 28"/>
          <p:cNvSpPr/>
          <p:nvPr/>
        </p:nvSpPr>
        <p:spPr>
          <a:xfrm>
            <a:off x="3054960" y="6334610"/>
            <a:ext cx="628635"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solidFill>
                  <a:srgbClr val="0000FF"/>
                </a:solidFill>
                <a:effectLst>
                  <a:outerShdw blurRad="50800" dist="39000" dir="5460000" algn="tl">
                    <a:srgbClr val="000000">
                      <a:alpha val="38000"/>
                    </a:srgbClr>
                  </a:outerShdw>
                </a:effectLst>
              </a:rPr>
              <a:t>fluent</a:t>
            </a:r>
          </a:p>
        </p:txBody>
      </p:sp>
      <p:sp>
        <p:nvSpPr>
          <p:cNvPr id="30" name="Rectangle 29"/>
          <p:cNvSpPr/>
          <p:nvPr/>
        </p:nvSpPr>
        <p:spPr>
          <a:xfrm>
            <a:off x="3026266" y="4908340"/>
            <a:ext cx="686022" cy="30777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French</a:t>
            </a:r>
          </a:p>
        </p:txBody>
      </p:sp>
      <p:sp>
        <p:nvSpPr>
          <p:cNvPr id="32" name="TextBox 31"/>
          <p:cNvSpPr txBox="1"/>
          <p:nvPr/>
        </p:nvSpPr>
        <p:spPr>
          <a:xfrm>
            <a:off x="4536070" y="5622876"/>
            <a:ext cx="4423597" cy="1169551"/>
          </a:xfrm>
          <a:prstGeom prst="rect">
            <a:avLst/>
          </a:prstGeom>
          <a:solidFill>
            <a:schemeClr val="bg1">
              <a:lumMod val="95000"/>
            </a:schemeClr>
          </a:solidFill>
          <a:ln w="19050">
            <a:solidFill>
              <a:schemeClr val="tx1"/>
            </a:solidFill>
          </a:ln>
        </p:spPr>
        <p:txBody>
          <a:bodyPr wrap="square" rtlCol="0">
            <a:spAutoFit/>
          </a:bodyPr>
          <a:lstStyle/>
          <a:p>
            <a:r>
              <a:rPr lang="en-US" sz="1400" dirty="0"/>
              <a:t>In theory, RNNs are absolutely capable of handling such “</a:t>
            </a:r>
            <a:r>
              <a:rPr lang="en-US" sz="1400" b="1" dirty="0">
                <a:solidFill>
                  <a:srgbClr val="FF0000"/>
                </a:solidFill>
              </a:rPr>
              <a:t>long-term dependencies</a:t>
            </a:r>
            <a:r>
              <a:rPr lang="en-US" sz="1400" dirty="0"/>
              <a:t>.” A human could manually and carefully pick parameters for them to solve toy problems of this form. Sadly, in practice, RNNs don’t seem to be able to automatically and efficiently learn them.</a:t>
            </a:r>
          </a:p>
        </p:txBody>
      </p:sp>
    </p:spTree>
    <p:extLst>
      <p:ext uri="{BB962C8B-B14F-4D97-AF65-F5344CB8AC3E}">
        <p14:creationId xmlns:p14="http://schemas.microsoft.com/office/powerpoint/2010/main" val="935779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868" y="49278"/>
            <a:ext cx="4293506" cy="1026276"/>
            <a:chOff x="2680741" y="2242028"/>
            <a:chExt cx="5440398" cy="1297638"/>
          </a:xfrm>
        </p:grpSpPr>
        <p:pic>
          <p:nvPicPr>
            <p:cNvPr id="5"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0741" y="2243666"/>
              <a:ext cx="1208268"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555" y="2242028"/>
              <a:ext cx="4240584"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38507" y="992006"/>
            <a:ext cx="5162601" cy="1200329"/>
          </a:xfrm>
          <a:prstGeom prst="rect">
            <a:avLst/>
          </a:prstGeom>
          <a:noFill/>
        </p:spPr>
        <p:txBody>
          <a:bodyPr wrap="square" lIns="91440" tIns="45720" rIns="91440" bIns="45720">
            <a:spAutoFit/>
          </a:bodyPr>
          <a:lstStyle/>
          <a:p>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Long Short Term Memory networks (LSTMs)</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6" name="TextBox 25"/>
          <p:cNvSpPr txBox="1"/>
          <p:nvPr/>
        </p:nvSpPr>
        <p:spPr>
          <a:xfrm>
            <a:off x="27200" y="2122714"/>
            <a:ext cx="4098573" cy="2246769"/>
          </a:xfrm>
          <a:prstGeom prst="rect">
            <a:avLst/>
          </a:prstGeom>
          <a:solidFill>
            <a:schemeClr val="bg1">
              <a:lumMod val="95000"/>
            </a:schemeClr>
          </a:solidFill>
          <a:ln w="19050">
            <a:solidFill>
              <a:schemeClr val="tx1"/>
            </a:solidFill>
          </a:ln>
        </p:spPr>
        <p:txBody>
          <a:bodyPr wrap="square" rtlCol="0">
            <a:spAutoFit/>
          </a:bodyPr>
          <a:lstStyle/>
          <a:p>
            <a:r>
              <a:rPr lang="en-US" sz="1400" dirty="0"/>
              <a:t>Long Short-Term Memory networks – usually just called “LSTMs” – are a special kind of RNN, capable of learning long-term dependencies. They were introduced by </a:t>
            </a:r>
            <a:r>
              <a:rPr lang="en-US" sz="1400" dirty="0">
                <a:hlinkClick r:id="rId6"/>
              </a:rPr>
              <a:t>Hochreiter &amp; Schmidhuber (1997)</a:t>
            </a:r>
            <a:r>
              <a:rPr lang="en-US" sz="1400" dirty="0"/>
              <a:t>.  They work tremendously well on a large variety of problems, and are now widely used. LSTMs are explicitly designed to avoid the long-term dependency problem. Remembering information for long periods of time is practically their default behavior, not something they struggle to learn! </a:t>
            </a:r>
          </a:p>
        </p:txBody>
      </p:sp>
      <p:grpSp>
        <p:nvGrpSpPr>
          <p:cNvPr id="9" name="Group 8"/>
          <p:cNvGrpSpPr/>
          <p:nvPr/>
        </p:nvGrpSpPr>
        <p:grpSpPr>
          <a:xfrm>
            <a:off x="5568408" y="113243"/>
            <a:ext cx="2945044" cy="1834565"/>
            <a:chOff x="5641558" y="186393"/>
            <a:chExt cx="2945044" cy="1834565"/>
          </a:xfrm>
        </p:grpSpPr>
        <p:sp>
          <p:nvSpPr>
            <p:cNvPr id="31" name="Rounded Rectangle 30"/>
            <p:cNvSpPr/>
            <p:nvPr/>
          </p:nvSpPr>
          <p:spPr>
            <a:xfrm>
              <a:off x="5641558" y="186393"/>
              <a:ext cx="2945044" cy="1819622"/>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83298" y="223692"/>
              <a:ext cx="2556052" cy="1441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969201" y="1590071"/>
              <a:ext cx="2295542" cy="430887"/>
            </a:xfrm>
            <a:prstGeom prst="rect">
              <a:avLst/>
            </a:prstGeom>
          </p:spPr>
          <p:txBody>
            <a:bodyPr wrap="square">
              <a:spAutoFit/>
            </a:bodyPr>
            <a:lstStyle/>
            <a:p>
              <a:r>
                <a:rPr lang="en-US" sz="1100" dirty="0"/>
                <a:t>A simple LSTM block with only input, output, and forget gates. [</a:t>
              </a:r>
              <a:r>
                <a:rPr lang="en-US" sz="1100" dirty="0">
                  <a:hlinkClick r:id="rId8"/>
                </a:rPr>
                <a:t>Wikipedia</a:t>
              </a:r>
              <a:r>
                <a:rPr lang="en-US" sz="1100" dirty="0"/>
                <a:t>]</a:t>
              </a:r>
            </a:p>
          </p:txBody>
        </p:sp>
      </p:grpSp>
      <p:grpSp>
        <p:nvGrpSpPr>
          <p:cNvPr id="37" name="Group 36"/>
          <p:cNvGrpSpPr/>
          <p:nvPr/>
        </p:nvGrpSpPr>
        <p:grpSpPr>
          <a:xfrm>
            <a:off x="4236456" y="2108084"/>
            <a:ext cx="4794830" cy="2222253"/>
            <a:chOff x="4236456" y="2108084"/>
            <a:chExt cx="4794830" cy="2222253"/>
          </a:xfrm>
        </p:grpSpPr>
        <p:sp>
          <p:nvSpPr>
            <p:cNvPr id="33" name="Rounded Rectangle 32"/>
            <p:cNvSpPr/>
            <p:nvPr/>
          </p:nvSpPr>
          <p:spPr>
            <a:xfrm>
              <a:off x="4236456" y="2108084"/>
              <a:ext cx="4794830" cy="2222253"/>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08576" y="2601377"/>
              <a:ext cx="4333822" cy="1621801"/>
            </a:xfrm>
            <a:prstGeom prst="rect">
              <a:avLst/>
            </a:prstGeom>
          </p:spPr>
        </p:pic>
        <p:sp>
          <p:nvSpPr>
            <p:cNvPr id="24" name="Rectangle 23"/>
            <p:cNvSpPr/>
            <p:nvPr/>
          </p:nvSpPr>
          <p:spPr>
            <a:xfrm>
              <a:off x="4554385" y="2228910"/>
              <a:ext cx="4253789" cy="276999"/>
            </a:xfrm>
            <a:prstGeom prst="rect">
              <a:avLst/>
            </a:prstGeom>
          </p:spPr>
          <p:txBody>
            <a:bodyPr wrap="square">
              <a:spAutoFit/>
            </a:bodyPr>
            <a:lstStyle/>
            <a:p>
              <a:r>
                <a:rPr lang="en-US" sz="1200" b="1" dirty="0"/>
                <a:t>The repeating module in a standard RNN contains a single layer.</a:t>
              </a:r>
              <a:r>
                <a:rPr lang="en-US" sz="1200" dirty="0"/>
                <a:t> </a:t>
              </a:r>
            </a:p>
          </p:txBody>
        </p:sp>
      </p:grpSp>
      <p:grpSp>
        <p:nvGrpSpPr>
          <p:cNvPr id="36" name="Group 35"/>
          <p:cNvGrpSpPr/>
          <p:nvPr/>
        </p:nvGrpSpPr>
        <p:grpSpPr>
          <a:xfrm>
            <a:off x="4236456" y="4435622"/>
            <a:ext cx="4794830" cy="2298023"/>
            <a:chOff x="4236456" y="4501457"/>
            <a:chExt cx="4794830" cy="2298023"/>
          </a:xfrm>
        </p:grpSpPr>
        <p:sp>
          <p:nvSpPr>
            <p:cNvPr id="27" name="Rounded Rectangle 26"/>
            <p:cNvSpPr/>
            <p:nvPr/>
          </p:nvSpPr>
          <p:spPr>
            <a:xfrm>
              <a:off x="4236456" y="4501457"/>
              <a:ext cx="4794830" cy="2298023"/>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491480" y="4608087"/>
              <a:ext cx="4445711" cy="276999"/>
            </a:xfrm>
            <a:prstGeom prst="rect">
              <a:avLst/>
            </a:prstGeom>
            <a:noFill/>
          </p:spPr>
          <p:txBody>
            <a:bodyPr wrap="square" rtlCol="0">
              <a:spAutoFit/>
            </a:bodyPr>
            <a:lstStyle/>
            <a:p>
              <a:r>
                <a:rPr lang="en-US" sz="1200" b="1" dirty="0"/>
                <a:t>The repeating module in an LSTM contains four interacting layers.</a:t>
              </a:r>
            </a:p>
          </p:txBody>
        </p:sp>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6322" y="4971370"/>
              <a:ext cx="4622134" cy="1736664"/>
            </a:xfrm>
            <a:prstGeom prst="rect">
              <a:avLst/>
            </a:prstGeom>
          </p:spPr>
        </p:pic>
      </p:grpSp>
      <p:sp>
        <p:nvSpPr>
          <p:cNvPr id="38" name="TextBox 37"/>
          <p:cNvSpPr txBox="1"/>
          <p:nvPr/>
        </p:nvSpPr>
        <p:spPr>
          <a:xfrm>
            <a:off x="27199" y="4404175"/>
            <a:ext cx="4098573" cy="1815882"/>
          </a:xfrm>
          <a:prstGeom prst="rect">
            <a:avLst/>
          </a:prstGeom>
          <a:solidFill>
            <a:schemeClr val="bg1">
              <a:lumMod val="95000"/>
            </a:schemeClr>
          </a:solidFill>
          <a:ln w="19050">
            <a:solidFill>
              <a:schemeClr val="tx1"/>
            </a:solidFill>
          </a:ln>
        </p:spPr>
        <p:txBody>
          <a:bodyPr wrap="square" rtlCol="0">
            <a:spAutoFit/>
          </a:bodyPr>
          <a:lstStyle/>
          <a:p>
            <a:r>
              <a:rPr lang="en-US" sz="1400" dirty="0"/>
              <a:t>All recurrent neural networks have the form of a chain of repeating modules of neural network. In standard RNNs, this repeating module will have a very simple structure, such as a single tanh layer.</a:t>
            </a:r>
          </a:p>
          <a:p>
            <a:r>
              <a:rPr lang="en-US" sz="1400" dirty="0"/>
              <a:t>LSTMs also have this chain like structure, but the repeating module has a different structure. Instead of having a single neural network layer, there are four, interacting in a very special way.</a:t>
            </a:r>
          </a:p>
        </p:txBody>
      </p:sp>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4545" y="6237400"/>
            <a:ext cx="3306470" cy="616048"/>
          </a:xfrm>
          <a:prstGeom prst="rect">
            <a:avLst/>
          </a:prstGeom>
        </p:spPr>
      </p:pic>
    </p:spTree>
    <p:extLst>
      <p:ext uri="{BB962C8B-B14F-4D97-AF65-F5344CB8AC3E}">
        <p14:creationId xmlns:p14="http://schemas.microsoft.com/office/powerpoint/2010/main" val="2781950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79388" y="1412875"/>
            <a:ext cx="8785225" cy="1511300"/>
          </a:xfrm>
          <a:prstGeom prst="rect">
            <a:avLst/>
          </a:prstGeom>
        </p:spPr>
        <p:txBody>
          <a:bodyPr>
            <a:normAutofit fontScale="85000" lnSpcReduction="10000"/>
          </a:bodyPr>
          <a:lst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a:lstStyle>
          <a:p>
            <a:pPr>
              <a:buFont typeface="Wingdings" panose="05000000000000000000" pitchFamily="2" charset="2"/>
              <a:buChar char="q"/>
              <a:defRPr/>
            </a:pPr>
            <a:r>
              <a:rPr lang="en-US" altLang="en-US" sz="2600" i="0" kern="0" dirty="0"/>
              <a:t>I am </a:t>
            </a:r>
            <a:r>
              <a:rPr lang="en-US" sz="2600" i="0" kern="0" dirty="0"/>
              <a:t>grateful to </a:t>
            </a:r>
            <a:r>
              <a:rPr lang="en-US" altLang="zh-TW" sz="2800" b="1" dirty="0">
                <a:solidFill>
                  <a:srgbClr val="C00000"/>
                </a:solidFill>
              </a:rPr>
              <a:t>Hung-</a:t>
            </a:r>
            <a:r>
              <a:rPr lang="en-US" altLang="zh-TW" sz="2800" b="1" dirty="0" err="1">
                <a:solidFill>
                  <a:srgbClr val="C00000"/>
                </a:solidFill>
              </a:rPr>
              <a:t>yi</a:t>
            </a:r>
            <a:r>
              <a:rPr lang="en-US" altLang="zh-TW" sz="2800" b="1" dirty="0">
                <a:solidFill>
                  <a:srgbClr val="C00000"/>
                </a:solidFill>
              </a:rPr>
              <a:t> Lee</a:t>
            </a:r>
            <a:r>
              <a:rPr lang="en-US" sz="2600" i="0" kern="0" dirty="0"/>
              <a:t> for his excellent animated slides and ideas </a:t>
            </a:r>
            <a:r>
              <a:rPr lang="en-US" sz="2600" kern="0" dirty="0"/>
              <a:t>I have reused in the presentation</a:t>
            </a:r>
            <a:r>
              <a:rPr lang="en-US" sz="2600" i="0" kern="0" dirty="0"/>
              <a:t>, as well as anonymous photographers and artists, whose photos and pictures (or their fragments) posted on the Internet, have been used in the presentation.</a:t>
            </a:r>
            <a:endParaRPr lang="en-US" altLang="en-US" sz="2600" i="0" kern="0" dirty="0"/>
          </a:p>
          <a:p>
            <a:pPr marL="0" indent="0">
              <a:buFont typeface="Monotype Sorts" charset="0"/>
              <a:buNone/>
              <a:defRPr/>
            </a:pPr>
            <a:endParaRPr lang="en-US" i="0" kern="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025" y="28575"/>
            <a:ext cx="4392613"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113" y="2808288"/>
            <a:ext cx="7488237" cy="11366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 y="4286250"/>
            <a:ext cx="496887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051414" y="4484943"/>
            <a:ext cx="3921841" cy="156966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b="1" i="0" dirty="0">
                <a:ln w="11430"/>
                <a:solidFill>
                  <a:srgbClr val="FF0000"/>
                </a:solidFill>
                <a:effectLst>
                  <a:outerShdw blurRad="50800" dist="39000" dir="5460000" algn="tl">
                    <a:srgbClr val="000000">
                      <a:alpha val="38000"/>
                    </a:srgbClr>
                  </a:outerShdw>
                </a:effectLst>
              </a:rPr>
              <a:t>Beware on hidden slides!</a:t>
            </a:r>
          </a:p>
        </p:txBody>
      </p:sp>
    </p:spTree>
    <p:extLst>
      <p:ext uri="{BB962C8B-B14F-4D97-AF65-F5344CB8AC3E}">
        <p14:creationId xmlns:p14="http://schemas.microsoft.com/office/powerpoint/2010/main" val="1982618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868" y="49278"/>
            <a:ext cx="4293506" cy="1026276"/>
            <a:chOff x="2680741" y="2242028"/>
            <a:chExt cx="5440398" cy="1297638"/>
          </a:xfrm>
        </p:grpSpPr>
        <p:pic>
          <p:nvPicPr>
            <p:cNvPr id="5"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0741" y="2243666"/>
              <a:ext cx="1208268"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555" y="2242028"/>
              <a:ext cx="4240584"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4515072" y="49278"/>
            <a:ext cx="3028728" cy="1200329"/>
          </a:xfrm>
          <a:prstGeom prst="rect">
            <a:avLst/>
          </a:prstGeom>
          <a:noFill/>
        </p:spPr>
        <p:txBody>
          <a:bodyPr wrap="square" lIns="91440" tIns="45720" rIns="91440" bIns="45720">
            <a:spAutoFit/>
          </a:bodyPr>
          <a:lstStyle/>
          <a:p>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 core idea behind LSTM</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6" name="TextBox 25"/>
          <p:cNvSpPr txBox="1"/>
          <p:nvPr/>
        </p:nvSpPr>
        <p:spPr>
          <a:xfrm>
            <a:off x="76732" y="1766599"/>
            <a:ext cx="3745174" cy="1815882"/>
          </a:xfrm>
          <a:prstGeom prst="rect">
            <a:avLst/>
          </a:prstGeom>
          <a:solidFill>
            <a:schemeClr val="bg1">
              <a:lumMod val="95000"/>
            </a:schemeClr>
          </a:solidFill>
          <a:ln w="19050">
            <a:solidFill>
              <a:schemeClr val="tx1"/>
            </a:solidFill>
          </a:ln>
        </p:spPr>
        <p:txBody>
          <a:bodyPr wrap="square" rtlCol="0">
            <a:spAutoFit/>
          </a:bodyPr>
          <a:lstStyle/>
          <a:p>
            <a:r>
              <a:rPr lang="en-US" sz="1600" dirty="0"/>
              <a:t>The key to LSTMs is the </a:t>
            </a:r>
            <a:r>
              <a:rPr lang="en-US" sz="1600" b="1" dirty="0">
                <a:solidFill>
                  <a:srgbClr val="FF0000"/>
                </a:solidFill>
              </a:rPr>
              <a:t>cell state</a:t>
            </a:r>
            <a:r>
              <a:rPr lang="en-US" sz="1600" dirty="0"/>
              <a:t>, the horizontal line running through the top of the diagram. The cell state is kind of like a conveyor belt. It runs straight down the entire chain, with only some minor linear interactions. It’s very easy for information to just flow along it unchanged.</a:t>
            </a:r>
          </a:p>
        </p:txBody>
      </p:sp>
      <p:sp>
        <p:nvSpPr>
          <p:cNvPr id="38" name="TextBox 37"/>
          <p:cNvSpPr txBox="1"/>
          <p:nvPr/>
        </p:nvSpPr>
        <p:spPr>
          <a:xfrm>
            <a:off x="5900738" y="3825400"/>
            <a:ext cx="3151981" cy="2308324"/>
          </a:xfrm>
          <a:prstGeom prst="rect">
            <a:avLst/>
          </a:prstGeom>
          <a:solidFill>
            <a:schemeClr val="bg1">
              <a:lumMod val="95000"/>
            </a:schemeClr>
          </a:solidFill>
          <a:ln w="19050">
            <a:solidFill>
              <a:schemeClr val="tx1"/>
            </a:solidFill>
          </a:ln>
        </p:spPr>
        <p:txBody>
          <a:bodyPr wrap="square" rtlCol="0">
            <a:spAutoFit/>
          </a:bodyPr>
          <a:lstStyle/>
          <a:p>
            <a:r>
              <a:rPr lang="en-US" sz="1600" dirty="0"/>
              <a:t>The sigmoid layer outputs numbers between zero and one, describing how much of each component should be let through. A value of </a:t>
            </a:r>
            <a:r>
              <a:rPr lang="en-US" sz="1600" b="1" dirty="0">
                <a:solidFill>
                  <a:srgbClr val="FF0000"/>
                </a:solidFill>
              </a:rPr>
              <a:t>zero</a:t>
            </a:r>
            <a:r>
              <a:rPr lang="en-US" sz="1600" dirty="0"/>
              <a:t> means “</a:t>
            </a:r>
            <a:r>
              <a:rPr lang="en-US" sz="1600" b="1" dirty="0">
                <a:solidFill>
                  <a:srgbClr val="FF0000"/>
                </a:solidFill>
              </a:rPr>
              <a:t>let nothing through</a:t>
            </a:r>
            <a:r>
              <a:rPr lang="en-US" sz="1600" dirty="0"/>
              <a:t>,” while a value of </a:t>
            </a:r>
            <a:r>
              <a:rPr lang="en-US" sz="1600" b="1" dirty="0">
                <a:solidFill>
                  <a:srgbClr val="FF0000"/>
                </a:solidFill>
              </a:rPr>
              <a:t>one</a:t>
            </a:r>
            <a:r>
              <a:rPr lang="en-US" sz="1600" dirty="0"/>
              <a:t> means “</a:t>
            </a:r>
            <a:r>
              <a:rPr lang="en-US" sz="1600" b="1" dirty="0">
                <a:solidFill>
                  <a:srgbClr val="FF0000"/>
                </a:solidFill>
              </a:rPr>
              <a:t>let everything through</a:t>
            </a:r>
            <a:r>
              <a:rPr lang="en-US" sz="1600" dirty="0"/>
              <a:t>!”</a:t>
            </a:r>
          </a:p>
          <a:p>
            <a:r>
              <a:rPr lang="en-US" sz="1600" dirty="0"/>
              <a:t>An LSTM has three of these gates, to protect and control the cell state.</a:t>
            </a:r>
          </a:p>
        </p:txBody>
      </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1" y="6107475"/>
            <a:ext cx="3949090" cy="735778"/>
          </a:xfrm>
          <a:prstGeom prst="rect">
            <a:avLst/>
          </a:prstGeom>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6163" y="43096"/>
            <a:ext cx="1545123" cy="1720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76731" y="4032633"/>
            <a:ext cx="3745175" cy="1815882"/>
          </a:xfrm>
          <a:prstGeom prst="rect">
            <a:avLst/>
          </a:prstGeom>
          <a:solidFill>
            <a:schemeClr val="bg1">
              <a:lumMod val="95000"/>
            </a:schemeClr>
          </a:solidFill>
          <a:ln w="19050">
            <a:solidFill>
              <a:schemeClr val="tx1"/>
            </a:solidFill>
          </a:ln>
        </p:spPr>
        <p:txBody>
          <a:bodyPr wrap="square" rtlCol="0">
            <a:spAutoFit/>
          </a:bodyPr>
          <a:lstStyle/>
          <a:p>
            <a:r>
              <a:rPr lang="en-US" sz="1600" dirty="0"/>
              <a:t>The LSTM does have the ability to </a:t>
            </a:r>
            <a:r>
              <a:rPr lang="en-US" sz="1600" b="1" dirty="0">
                <a:solidFill>
                  <a:srgbClr val="FF0000"/>
                </a:solidFill>
              </a:rPr>
              <a:t>remove or add information</a:t>
            </a:r>
            <a:r>
              <a:rPr lang="en-US" sz="1600" dirty="0"/>
              <a:t> to the cell state, carefully regulated by structures called </a:t>
            </a:r>
            <a:r>
              <a:rPr lang="en-US" sz="1600" b="1" dirty="0">
                <a:solidFill>
                  <a:srgbClr val="FF0000"/>
                </a:solidFill>
              </a:rPr>
              <a:t>gates</a:t>
            </a:r>
            <a:r>
              <a:rPr lang="en-US" sz="1600" dirty="0"/>
              <a:t>. Gates are a way to optionally let information through. They are composed out of a </a:t>
            </a:r>
            <a:r>
              <a:rPr lang="en-US" sz="1600" b="1" dirty="0">
                <a:solidFill>
                  <a:srgbClr val="FF0000"/>
                </a:solidFill>
              </a:rPr>
              <a:t>sigmoid </a:t>
            </a:r>
            <a:r>
              <a:rPr lang="en-US" sz="1600" dirty="0"/>
              <a:t>neural net layer and a </a:t>
            </a:r>
            <a:r>
              <a:rPr lang="en-US" sz="1600" b="1" dirty="0">
                <a:solidFill>
                  <a:srgbClr val="FF0000"/>
                </a:solidFill>
              </a:rPr>
              <a:t>pointwise multiplication </a:t>
            </a:r>
            <a:r>
              <a:rPr lang="en-US" sz="1600" dirty="0"/>
              <a:t>operation.</a:t>
            </a:r>
          </a:p>
        </p:txBody>
      </p:sp>
      <p:grpSp>
        <p:nvGrpSpPr>
          <p:cNvPr id="12" name="Group 11"/>
          <p:cNvGrpSpPr/>
          <p:nvPr/>
        </p:nvGrpSpPr>
        <p:grpSpPr>
          <a:xfrm>
            <a:off x="3914775" y="3886347"/>
            <a:ext cx="1900237" cy="2192993"/>
            <a:chOff x="3914775" y="3629163"/>
            <a:chExt cx="1900237" cy="2192993"/>
          </a:xfrm>
        </p:grpSpPr>
        <p:sp>
          <p:nvSpPr>
            <p:cNvPr id="30" name="Rounded Rectangle 29"/>
            <p:cNvSpPr/>
            <p:nvPr/>
          </p:nvSpPr>
          <p:spPr>
            <a:xfrm>
              <a:off x="3914775" y="3629163"/>
              <a:ext cx="1900237" cy="2192993"/>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4890" y="3807731"/>
              <a:ext cx="1478667" cy="1807259"/>
            </a:xfrm>
            <a:prstGeom prst="rect">
              <a:avLst/>
            </a:prstGeom>
          </p:spPr>
        </p:pic>
      </p:grpSp>
      <p:grpSp>
        <p:nvGrpSpPr>
          <p:cNvPr id="11" name="Group 10"/>
          <p:cNvGrpSpPr/>
          <p:nvPr/>
        </p:nvGrpSpPr>
        <p:grpSpPr>
          <a:xfrm>
            <a:off x="4025820" y="1566566"/>
            <a:ext cx="3189368" cy="2155337"/>
            <a:chOff x="6404689" y="1249607"/>
            <a:chExt cx="1817774" cy="1111127"/>
          </a:xfrm>
        </p:grpSpPr>
        <p:sp>
          <p:nvSpPr>
            <p:cNvPr id="29" name="Rounded Rectangle 28"/>
            <p:cNvSpPr/>
            <p:nvPr/>
          </p:nvSpPr>
          <p:spPr>
            <a:xfrm>
              <a:off x="6404689" y="1249607"/>
              <a:ext cx="1817774" cy="1111127"/>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8526" y="1287951"/>
              <a:ext cx="1585942" cy="1034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54465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868" y="49278"/>
            <a:ext cx="4293506" cy="1026276"/>
            <a:chOff x="2680741" y="2242028"/>
            <a:chExt cx="5440398" cy="1297638"/>
          </a:xfrm>
        </p:grpSpPr>
        <p:pic>
          <p:nvPicPr>
            <p:cNvPr id="5"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0741" y="2243666"/>
              <a:ext cx="1208268"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555" y="2242028"/>
              <a:ext cx="4240584"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4320230" y="6414"/>
            <a:ext cx="3802213" cy="1569660"/>
          </a:xfrm>
          <a:prstGeom prst="rect">
            <a:avLst/>
          </a:prstGeom>
          <a:noFill/>
        </p:spPr>
        <p:txBody>
          <a:bodyPr wrap="square" lIns="91440" tIns="45720" rIns="91440" bIns="45720">
            <a:spAutoFit/>
          </a:bodyPr>
          <a:lstStyle/>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Step-by-Step LSTM Walk Through: “forget gate layer”</a:t>
            </a:r>
          </a:p>
        </p:txBody>
      </p:sp>
      <p:sp>
        <p:nvSpPr>
          <p:cNvPr id="26" name="TextBox 25"/>
          <p:cNvSpPr txBox="1"/>
          <p:nvPr/>
        </p:nvSpPr>
        <p:spPr>
          <a:xfrm>
            <a:off x="33867" y="1909500"/>
            <a:ext cx="4209521" cy="2585323"/>
          </a:xfrm>
          <a:prstGeom prst="rect">
            <a:avLst/>
          </a:prstGeom>
          <a:solidFill>
            <a:schemeClr val="bg1">
              <a:lumMod val="95000"/>
            </a:schemeClr>
          </a:solidFill>
          <a:ln w="19050">
            <a:solidFill>
              <a:schemeClr val="tx1"/>
            </a:solidFill>
          </a:ln>
        </p:spPr>
        <p:txBody>
          <a:bodyPr wrap="square" rtlCol="0">
            <a:spAutoFit/>
          </a:bodyPr>
          <a:lstStyle/>
          <a:p>
            <a:r>
              <a:rPr lang="en-US" dirty="0"/>
              <a:t>The first step in our LSTM is to decide what information we’re going to </a:t>
            </a:r>
            <a:r>
              <a:rPr lang="en-US" b="1" dirty="0">
                <a:solidFill>
                  <a:srgbClr val="FF0000"/>
                </a:solidFill>
              </a:rPr>
              <a:t>throw away </a:t>
            </a:r>
            <a:r>
              <a:rPr lang="en-US" dirty="0"/>
              <a:t>from the cell state. This decision is made by a sigmoid layer called the “forget gate layer.” It looks at </a:t>
            </a:r>
            <a:r>
              <a:rPr lang="en-US" i="1" dirty="0"/>
              <a:t>h</a:t>
            </a:r>
            <a:r>
              <a:rPr lang="en-US" i="1" baseline="-25000" dirty="0"/>
              <a:t>t</a:t>
            </a:r>
            <a:r>
              <a:rPr lang="en-US" baseline="-25000" dirty="0"/>
              <a:t>−1</a:t>
            </a:r>
            <a:r>
              <a:rPr lang="en-US" dirty="0"/>
              <a:t> and </a:t>
            </a:r>
            <a:r>
              <a:rPr lang="en-US" i="1" dirty="0" err="1"/>
              <a:t>x</a:t>
            </a:r>
            <a:r>
              <a:rPr lang="en-US" i="1" baseline="-25000" dirty="0" err="1"/>
              <a:t>t</a:t>
            </a:r>
            <a:r>
              <a:rPr lang="en-US" dirty="0"/>
              <a:t> , and outputs a number between 0 and 1 for each number in the cell state </a:t>
            </a:r>
            <a:r>
              <a:rPr lang="en-US" i="1" dirty="0"/>
              <a:t>C</a:t>
            </a:r>
            <a:r>
              <a:rPr lang="en-US" i="1" baseline="-25000" dirty="0"/>
              <a:t>t</a:t>
            </a:r>
            <a:r>
              <a:rPr lang="en-US" baseline="-25000" dirty="0"/>
              <a:t>−1</a:t>
            </a:r>
            <a:r>
              <a:rPr lang="en-US" dirty="0"/>
              <a:t> .   </a:t>
            </a:r>
            <a:r>
              <a:rPr lang="en-US" b="1" dirty="0">
                <a:solidFill>
                  <a:srgbClr val="FF0000"/>
                </a:solidFill>
              </a:rPr>
              <a:t>1</a:t>
            </a:r>
            <a:r>
              <a:rPr lang="en-US" dirty="0"/>
              <a:t> represents “</a:t>
            </a:r>
            <a:r>
              <a:rPr lang="en-US" u="sng" dirty="0"/>
              <a:t>completely keep this</a:t>
            </a:r>
            <a:r>
              <a:rPr lang="en-US" dirty="0"/>
              <a:t>” while </a:t>
            </a:r>
            <a:r>
              <a:rPr lang="en-US" b="1" dirty="0">
                <a:solidFill>
                  <a:srgbClr val="FF0000"/>
                </a:solidFill>
              </a:rPr>
              <a:t>0</a:t>
            </a:r>
            <a:r>
              <a:rPr lang="en-US" dirty="0"/>
              <a:t> represents “</a:t>
            </a:r>
            <a:r>
              <a:rPr lang="en-US" u="sng" dirty="0"/>
              <a:t>completely get rid of this</a:t>
            </a:r>
            <a:r>
              <a:rPr lang="en-US" dirty="0"/>
              <a:t>.”</a:t>
            </a:r>
          </a:p>
        </p:txBody>
      </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1" y="6107475"/>
            <a:ext cx="3949090" cy="735778"/>
          </a:xfrm>
          <a:prstGeom prst="rect">
            <a:avLst/>
          </a:prstGeom>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0315" y="43097"/>
            <a:ext cx="1160971" cy="1292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4407694" y="2745326"/>
            <a:ext cx="4529137" cy="2928257"/>
            <a:chOff x="5414963" y="1566566"/>
            <a:chExt cx="3521868" cy="2012453"/>
          </a:xfrm>
        </p:grpSpPr>
        <p:sp>
          <p:nvSpPr>
            <p:cNvPr id="29" name="Rounded Rectangle 28"/>
            <p:cNvSpPr/>
            <p:nvPr/>
          </p:nvSpPr>
          <p:spPr>
            <a:xfrm>
              <a:off x="5414963" y="1566566"/>
              <a:ext cx="3521868" cy="2012453"/>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1657" y="1638028"/>
              <a:ext cx="2487649" cy="1631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1336" y="3158871"/>
              <a:ext cx="2634533" cy="372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064933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868" y="49278"/>
            <a:ext cx="4293506" cy="1026276"/>
            <a:chOff x="2680741" y="2242028"/>
            <a:chExt cx="5440398" cy="1297638"/>
          </a:xfrm>
        </p:grpSpPr>
        <p:pic>
          <p:nvPicPr>
            <p:cNvPr id="5"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0741" y="2243666"/>
              <a:ext cx="1208268"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555" y="2242028"/>
              <a:ext cx="4240584"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4320230" y="6414"/>
            <a:ext cx="3802213" cy="2062103"/>
          </a:xfrm>
          <a:prstGeom prst="rect">
            <a:avLst/>
          </a:prstGeom>
          <a:noFill/>
        </p:spPr>
        <p:txBody>
          <a:bodyPr wrap="square" lIns="91440" tIns="45720" rIns="91440" bIns="45720">
            <a:spAutoFit/>
          </a:bodyPr>
          <a:lstStyle/>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Step-by-Step LSTM Walk Through: “input gate layer” and tanh layer</a:t>
            </a:r>
          </a:p>
        </p:txBody>
      </p:sp>
      <mc:AlternateContent xmlns:mc="http://schemas.openxmlformats.org/markup-compatibility/2006" xmlns:a14="http://schemas.microsoft.com/office/drawing/2010/main">
        <mc:Choice Requires="a14">
          <p:sp>
            <p:nvSpPr>
              <p:cNvPr id="26" name="TextBox 25"/>
              <p:cNvSpPr txBox="1"/>
              <p:nvPr/>
            </p:nvSpPr>
            <p:spPr>
              <a:xfrm>
                <a:off x="33867" y="1909500"/>
                <a:ext cx="4209521" cy="2591030"/>
              </a:xfrm>
              <a:prstGeom prst="rect">
                <a:avLst/>
              </a:prstGeom>
              <a:solidFill>
                <a:schemeClr val="bg1">
                  <a:lumMod val="95000"/>
                </a:schemeClr>
              </a:solidFill>
              <a:ln w="19050">
                <a:solidFill>
                  <a:schemeClr val="tx1"/>
                </a:solidFill>
              </a:ln>
            </p:spPr>
            <p:txBody>
              <a:bodyPr wrap="square" rtlCol="0">
                <a:spAutoFit/>
              </a:bodyPr>
              <a:lstStyle/>
              <a:p>
                <a:r>
                  <a:rPr lang="en-US" dirty="0"/>
                  <a:t>The next step is to decide what new information we’re going to store in the cell state. This has two parts. First, a </a:t>
                </a:r>
                <a:r>
                  <a:rPr lang="en-US" b="1" dirty="0">
                    <a:solidFill>
                      <a:srgbClr val="FF0000"/>
                    </a:solidFill>
                  </a:rPr>
                  <a:t>sigmoid </a:t>
                </a:r>
                <a:r>
                  <a:rPr lang="en-US" dirty="0"/>
                  <a:t>layer called the “</a:t>
                </a:r>
                <a:r>
                  <a:rPr lang="en-US" b="1" dirty="0">
                    <a:solidFill>
                      <a:srgbClr val="FF0000"/>
                    </a:solidFill>
                  </a:rPr>
                  <a:t>input gate layer</a:t>
                </a:r>
                <a:r>
                  <a:rPr lang="en-US" dirty="0"/>
                  <a:t>” decides which values we’ll update. Next, a </a:t>
                </a:r>
                <a:r>
                  <a:rPr lang="en-US" b="1" dirty="0">
                    <a:solidFill>
                      <a:srgbClr val="FF0000"/>
                    </a:solidFill>
                  </a:rPr>
                  <a:t>tanh layer</a:t>
                </a:r>
                <a:r>
                  <a:rPr lang="en-US" dirty="0"/>
                  <a:t> creates a vector of new candidate values, </a:t>
                </a:r>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a:rPr>
                              <m:t>𝐶</m:t>
                            </m:r>
                          </m:e>
                        </m:acc>
                      </m:e>
                      <m:sub>
                        <m:r>
                          <a:rPr lang="en-US" b="0" i="1" smtClean="0">
                            <a:latin typeface="Cambria Math"/>
                          </a:rPr>
                          <m:t>𝑡</m:t>
                        </m:r>
                      </m:sub>
                    </m:sSub>
                  </m:oMath>
                </a14:m>
                <a:r>
                  <a:rPr lang="en-US" dirty="0"/>
                  <a:t> , that could be added to the state. In the next step, we’ll combine these two to create an update to the state.</a:t>
                </a:r>
              </a:p>
            </p:txBody>
          </p:sp>
        </mc:Choice>
        <mc:Fallback xmlns="">
          <p:sp>
            <p:nvSpPr>
              <p:cNvPr id="26" name="TextBox 25"/>
              <p:cNvSpPr txBox="1">
                <a:spLocks noRot="1" noChangeAspect="1" noMove="1" noResize="1" noEditPoints="1" noAdjustHandles="1" noChangeArrowheads="1" noChangeShapeType="1" noTextEdit="1"/>
              </p:cNvSpPr>
              <p:nvPr/>
            </p:nvSpPr>
            <p:spPr>
              <a:xfrm>
                <a:off x="33867" y="1909500"/>
                <a:ext cx="4209521" cy="2591030"/>
              </a:xfrm>
              <a:prstGeom prst="rect">
                <a:avLst/>
              </a:prstGeom>
              <a:blipFill rotWithShape="1">
                <a:blip r:embed="rId6"/>
                <a:stretch>
                  <a:fillRect l="-1154" t="-935" r="-1154" b="-2336"/>
                </a:stretch>
              </a:blipFill>
              <a:ln w="19050">
                <a:solidFill>
                  <a:schemeClr val="tx1"/>
                </a:solidFill>
              </a:ln>
            </p:spPr>
            <p:txBody>
              <a:bodyPr/>
              <a:lstStyle/>
              <a:p>
                <a:r>
                  <a:rPr lang="en-US">
                    <a:noFill/>
                  </a:rPr>
                  <a:t> </a:t>
                </a:r>
              </a:p>
            </p:txBody>
          </p:sp>
        </mc:Fallback>
      </mc:AlternateContent>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35" y="6107475"/>
            <a:ext cx="3949090" cy="735778"/>
          </a:xfrm>
          <a:prstGeom prst="rect">
            <a:avLst/>
          </a:prstGeom>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0315" y="43097"/>
            <a:ext cx="1160971" cy="1292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8"/>
          <p:cNvSpPr/>
          <p:nvPr/>
        </p:nvSpPr>
        <p:spPr>
          <a:xfrm>
            <a:off x="4407694" y="2745326"/>
            <a:ext cx="4529137" cy="3455449"/>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14975" y="5324228"/>
            <a:ext cx="3164682" cy="756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33658" y="2800348"/>
            <a:ext cx="386715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3751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868" y="49278"/>
            <a:ext cx="4293506" cy="1026276"/>
            <a:chOff x="2680741" y="2242028"/>
            <a:chExt cx="5440398" cy="1297638"/>
          </a:xfrm>
        </p:grpSpPr>
        <p:pic>
          <p:nvPicPr>
            <p:cNvPr id="5"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0741" y="2243666"/>
              <a:ext cx="1208268"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555" y="2242028"/>
              <a:ext cx="4240584"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4320230" y="6414"/>
            <a:ext cx="3802213" cy="1569660"/>
          </a:xfrm>
          <a:prstGeom prst="rect">
            <a:avLst/>
          </a:prstGeom>
          <a:noFill/>
        </p:spPr>
        <p:txBody>
          <a:bodyPr wrap="square" lIns="91440" tIns="45720" rIns="91440" bIns="45720">
            <a:spAutoFit/>
          </a:bodyPr>
          <a:lstStyle/>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Step-by-Step LSTM Walk Through:</a:t>
            </a:r>
          </a:p>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cell state update</a:t>
            </a:r>
          </a:p>
        </p:txBody>
      </p:sp>
      <mc:AlternateContent xmlns:mc="http://schemas.openxmlformats.org/markup-compatibility/2006" xmlns:a14="http://schemas.microsoft.com/office/drawing/2010/main">
        <mc:Choice Requires="a14">
          <p:sp>
            <p:nvSpPr>
              <p:cNvPr id="26" name="TextBox 25"/>
              <p:cNvSpPr txBox="1"/>
              <p:nvPr/>
            </p:nvSpPr>
            <p:spPr>
              <a:xfrm>
                <a:off x="33867" y="1909500"/>
                <a:ext cx="4209521" cy="2617896"/>
              </a:xfrm>
              <a:prstGeom prst="rect">
                <a:avLst/>
              </a:prstGeom>
              <a:solidFill>
                <a:schemeClr val="bg1">
                  <a:lumMod val="95000"/>
                </a:schemeClr>
              </a:solidFill>
              <a:ln w="19050">
                <a:solidFill>
                  <a:schemeClr val="tx1"/>
                </a:solidFill>
              </a:ln>
            </p:spPr>
            <p:txBody>
              <a:bodyPr wrap="square" rtlCol="0">
                <a:spAutoFit/>
              </a:bodyPr>
              <a:lstStyle/>
              <a:p>
                <a:r>
                  <a:rPr lang="en-US" dirty="0"/>
                  <a:t>It’s now time to update the old cell state, </a:t>
                </a:r>
                <a:r>
                  <a:rPr lang="en-US" i="1" dirty="0"/>
                  <a:t>C</a:t>
                </a:r>
                <a:r>
                  <a:rPr lang="en-US" i="1" baseline="-25000" dirty="0"/>
                  <a:t>t</a:t>
                </a:r>
                <a:r>
                  <a:rPr lang="en-US" baseline="-25000" dirty="0"/>
                  <a:t>−1</a:t>
                </a:r>
                <a:r>
                  <a:rPr lang="en-US" dirty="0"/>
                  <a:t> , into the new cell state </a:t>
                </a:r>
                <a:r>
                  <a:rPr lang="en-US" i="1" dirty="0"/>
                  <a:t>C</a:t>
                </a:r>
                <a:r>
                  <a:rPr lang="en-US" i="1" baseline="-25000" dirty="0"/>
                  <a:t>t</a:t>
                </a:r>
                <a:r>
                  <a:rPr lang="en-US" dirty="0"/>
                  <a:t> . The previous steps already decided what to do, we just need to actually do it. We multiply the old state by </a:t>
                </a:r>
                <a:r>
                  <a:rPr lang="en-US" i="1" dirty="0" err="1"/>
                  <a:t>f</a:t>
                </a:r>
                <a:r>
                  <a:rPr lang="en-US" i="1" baseline="-25000" dirty="0" err="1"/>
                  <a:t>t</a:t>
                </a:r>
                <a:r>
                  <a:rPr lang="en-US" dirty="0"/>
                  <a:t>  , forgetting the things we decided to forget earlier. Then we add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𝑖</m:t>
                        </m:r>
                      </m:e>
                      <m:sub>
                        <m:r>
                          <a:rPr lang="en-US" b="0" i="1" smtClean="0">
                            <a:latin typeface="Cambria Math"/>
                          </a:rPr>
                          <m:t>𝑡</m:t>
                        </m:r>
                      </m:sub>
                    </m:sSub>
                    <m:r>
                      <a:rPr lang="en-US" i="1" smtClean="0">
                        <a:latin typeface="Cambria Math"/>
                        <a:ea typeface="Cambria Math"/>
                      </a:rPr>
                      <m:t>∙</m:t>
                    </m:r>
                    <m:sSub>
                      <m:sSubPr>
                        <m:ctrlPr>
                          <a:rPr lang="en-US" i="1" smtClean="0">
                            <a:latin typeface="Cambria Math" panose="02040503050406030204" pitchFamily="18" charset="0"/>
                            <a:ea typeface="Cambria Math"/>
                          </a:rPr>
                        </m:ctrlPr>
                      </m:sSubPr>
                      <m:e>
                        <m:acc>
                          <m:accPr>
                            <m:chr m:val="̃"/>
                            <m:ctrlPr>
                              <a:rPr lang="en-US" i="1" smtClean="0">
                                <a:latin typeface="Cambria Math" panose="02040503050406030204" pitchFamily="18" charset="0"/>
                                <a:ea typeface="Cambria Math"/>
                              </a:rPr>
                            </m:ctrlPr>
                          </m:accPr>
                          <m:e>
                            <m:r>
                              <a:rPr lang="en-US" b="0" i="1" smtClean="0">
                                <a:latin typeface="Cambria Math"/>
                                <a:ea typeface="Cambria Math"/>
                              </a:rPr>
                              <m:t>𝐶</m:t>
                            </m:r>
                          </m:e>
                        </m:acc>
                      </m:e>
                      <m:sub>
                        <m:r>
                          <a:rPr lang="en-US" b="0" i="1" smtClean="0">
                            <a:latin typeface="Cambria Math"/>
                            <a:ea typeface="Cambria Math"/>
                          </a:rPr>
                          <m:t>𝑡</m:t>
                        </m:r>
                      </m:sub>
                    </m:sSub>
                  </m:oMath>
                </a14:m>
                <a:r>
                  <a:rPr lang="en-US" dirty="0"/>
                  <a:t>. This is the </a:t>
                </a:r>
                <a:r>
                  <a:rPr lang="en-US" b="1" dirty="0">
                    <a:solidFill>
                      <a:srgbClr val="FF0000"/>
                    </a:solidFill>
                  </a:rPr>
                  <a:t>new candidate values</a:t>
                </a:r>
                <a:r>
                  <a:rPr lang="en-US" dirty="0"/>
                  <a:t>, scaled by how much we decided to update each state value.</a:t>
                </a:r>
              </a:p>
            </p:txBody>
          </p:sp>
        </mc:Choice>
        <mc:Fallback xmlns="">
          <p:sp>
            <p:nvSpPr>
              <p:cNvPr id="26" name="TextBox 25"/>
              <p:cNvSpPr txBox="1">
                <a:spLocks noRot="1" noChangeAspect="1" noMove="1" noResize="1" noEditPoints="1" noAdjustHandles="1" noChangeArrowheads="1" noChangeShapeType="1" noTextEdit="1"/>
              </p:cNvSpPr>
              <p:nvPr/>
            </p:nvSpPr>
            <p:spPr>
              <a:xfrm>
                <a:off x="33867" y="1909500"/>
                <a:ext cx="4209521" cy="2617896"/>
              </a:xfrm>
              <a:prstGeom prst="rect">
                <a:avLst/>
              </a:prstGeom>
              <a:blipFill rotWithShape="1">
                <a:blip r:embed="rId6"/>
                <a:stretch>
                  <a:fillRect l="-1154" t="-924" r="-1010" b="-1155"/>
                </a:stretch>
              </a:blipFill>
              <a:ln w="19050">
                <a:solidFill>
                  <a:schemeClr val="tx1"/>
                </a:solidFill>
              </a:ln>
            </p:spPr>
            <p:txBody>
              <a:bodyPr/>
              <a:lstStyle/>
              <a:p>
                <a:r>
                  <a:rPr lang="en-US">
                    <a:noFill/>
                  </a:rPr>
                  <a:t> </a:t>
                </a:r>
              </a:p>
            </p:txBody>
          </p:sp>
        </mc:Fallback>
      </mc:AlternateContent>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35" y="6107475"/>
            <a:ext cx="3949090" cy="735778"/>
          </a:xfrm>
          <a:prstGeom prst="rect">
            <a:avLst/>
          </a:prstGeom>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0315" y="43097"/>
            <a:ext cx="1160971" cy="1292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8"/>
          <p:cNvSpPr/>
          <p:nvPr/>
        </p:nvSpPr>
        <p:spPr>
          <a:xfrm>
            <a:off x="4407694" y="2745326"/>
            <a:ext cx="4529137" cy="3455449"/>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1994" y="2809499"/>
            <a:ext cx="4336256" cy="278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5543551"/>
            <a:ext cx="329565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0460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868" y="49278"/>
            <a:ext cx="4293506" cy="1026276"/>
            <a:chOff x="2680741" y="2242028"/>
            <a:chExt cx="5440398" cy="1297638"/>
          </a:xfrm>
        </p:grpSpPr>
        <p:pic>
          <p:nvPicPr>
            <p:cNvPr id="5"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0741" y="2243666"/>
              <a:ext cx="1208268"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555" y="2242028"/>
              <a:ext cx="4240584"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4320230" y="6414"/>
            <a:ext cx="3802213" cy="1569660"/>
          </a:xfrm>
          <a:prstGeom prst="rect">
            <a:avLst/>
          </a:prstGeom>
          <a:noFill/>
        </p:spPr>
        <p:txBody>
          <a:bodyPr wrap="square" lIns="91440" tIns="45720" rIns="91440" bIns="45720">
            <a:spAutoFit/>
          </a:bodyPr>
          <a:lstStyle/>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Step-by-Step LSTM Walk Through:</a:t>
            </a:r>
          </a:p>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 “output layer”</a:t>
            </a:r>
          </a:p>
        </p:txBody>
      </p:sp>
      <p:sp>
        <p:nvSpPr>
          <p:cNvPr id="26" name="TextBox 25"/>
          <p:cNvSpPr txBox="1"/>
          <p:nvPr/>
        </p:nvSpPr>
        <p:spPr>
          <a:xfrm>
            <a:off x="33867" y="1909500"/>
            <a:ext cx="4209521" cy="2862322"/>
          </a:xfrm>
          <a:prstGeom prst="rect">
            <a:avLst/>
          </a:prstGeom>
          <a:solidFill>
            <a:schemeClr val="bg1">
              <a:lumMod val="95000"/>
            </a:schemeClr>
          </a:solidFill>
          <a:ln w="19050">
            <a:solidFill>
              <a:schemeClr val="tx1"/>
            </a:solidFill>
          </a:ln>
        </p:spPr>
        <p:txBody>
          <a:bodyPr wrap="square" rtlCol="0">
            <a:spAutoFit/>
          </a:bodyPr>
          <a:lstStyle/>
          <a:p>
            <a:r>
              <a:rPr lang="en-US" dirty="0"/>
              <a:t>Finally, we need to decide what we’re going to output. This output will be based on our cell state, but will be a filtered version. First, we run a </a:t>
            </a:r>
            <a:r>
              <a:rPr lang="en-US" b="1" dirty="0">
                <a:solidFill>
                  <a:srgbClr val="FF0000"/>
                </a:solidFill>
              </a:rPr>
              <a:t>sigmoid</a:t>
            </a:r>
            <a:r>
              <a:rPr lang="en-US" dirty="0"/>
              <a:t> layer which decides what parts of the cell state we’re going to output. Then, we put the cell state through </a:t>
            </a:r>
            <a:r>
              <a:rPr lang="en-US" b="1" dirty="0">
                <a:solidFill>
                  <a:srgbClr val="FF0000"/>
                </a:solidFill>
              </a:rPr>
              <a:t>tanh</a:t>
            </a:r>
            <a:r>
              <a:rPr lang="en-US" dirty="0"/>
              <a:t> (to push the values to be between −1  and 1  ) and </a:t>
            </a:r>
            <a:r>
              <a:rPr lang="en-US" b="1" dirty="0">
                <a:solidFill>
                  <a:srgbClr val="FF0000"/>
                </a:solidFill>
              </a:rPr>
              <a:t>multiply</a:t>
            </a:r>
            <a:r>
              <a:rPr lang="en-US" dirty="0"/>
              <a:t> it by the output of the sigmoid gate, so that we only output the parts we decided to.</a:t>
            </a:r>
          </a:p>
        </p:txBody>
      </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35" y="6107475"/>
            <a:ext cx="3949090" cy="735778"/>
          </a:xfrm>
          <a:prstGeom prst="rect">
            <a:avLst/>
          </a:prstGeom>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0315" y="43097"/>
            <a:ext cx="1160971" cy="1292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8"/>
          <p:cNvSpPr/>
          <p:nvPr/>
        </p:nvSpPr>
        <p:spPr>
          <a:xfrm>
            <a:off x="4407694" y="2745326"/>
            <a:ext cx="4529137" cy="3648330"/>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9130" y="2807491"/>
            <a:ext cx="4250873" cy="2791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2120" y="5388974"/>
            <a:ext cx="3349324" cy="851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8689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820043" y="228943"/>
            <a:ext cx="4902351" cy="1077218"/>
          </a:xfrm>
          <a:prstGeom prst="rect">
            <a:avLst/>
          </a:prstGeom>
          <a:noFill/>
        </p:spPr>
        <p:txBody>
          <a:bodyPr wrap="square" lIns="91440" tIns="45720" rIns="91440" bIns="45720">
            <a:spAutoFit/>
          </a:bodyPr>
          <a:lstStyle/>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Lee draws a LSTM module in his slides as follows</a:t>
            </a:r>
          </a:p>
        </p:txBody>
      </p:sp>
      <p:grpSp>
        <p:nvGrpSpPr>
          <p:cNvPr id="10" name="Group 9"/>
          <p:cNvGrpSpPr/>
          <p:nvPr/>
        </p:nvGrpSpPr>
        <p:grpSpPr>
          <a:xfrm>
            <a:off x="2281638" y="1963848"/>
            <a:ext cx="3893344" cy="4564856"/>
            <a:chOff x="5143500" y="1750219"/>
            <a:chExt cx="3781425" cy="4564856"/>
          </a:xfrm>
        </p:grpSpPr>
        <p:sp>
          <p:nvSpPr>
            <p:cNvPr id="21" name="Rounded Rectangle 20"/>
            <p:cNvSpPr/>
            <p:nvPr/>
          </p:nvSpPr>
          <p:spPr>
            <a:xfrm>
              <a:off x="5143500" y="1750219"/>
              <a:ext cx="3781425" cy="4564856"/>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9629" y="1854169"/>
              <a:ext cx="3731419" cy="4360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Box 12"/>
          <p:cNvSpPr txBox="1"/>
          <p:nvPr/>
        </p:nvSpPr>
        <p:spPr>
          <a:xfrm>
            <a:off x="4105919" y="2471049"/>
            <a:ext cx="316222" cy="400110"/>
          </a:xfrm>
          <a:prstGeom prst="rect">
            <a:avLst/>
          </a:prstGeom>
          <a:noFill/>
        </p:spPr>
        <p:txBody>
          <a:bodyPr wrap="square" rtlCol="0">
            <a:spAutoFit/>
          </a:bodyPr>
          <a:lstStyle/>
          <a:p>
            <a:r>
              <a:rPr lang="en-US" sz="2000" b="1" dirty="0">
                <a:solidFill>
                  <a:schemeClr val="bg1"/>
                </a:solidFill>
              </a:rPr>
              <a:t>×</a:t>
            </a:r>
          </a:p>
        </p:txBody>
      </p:sp>
      <p:sp>
        <p:nvSpPr>
          <p:cNvPr id="28" name="TextBox 27"/>
          <p:cNvSpPr txBox="1"/>
          <p:nvPr/>
        </p:nvSpPr>
        <p:spPr>
          <a:xfrm>
            <a:off x="4106862" y="4878912"/>
            <a:ext cx="316222" cy="400110"/>
          </a:xfrm>
          <a:prstGeom prst="rect">
            <a:avLst/>
          </a:prstGeom>
          <a:noFill/>
        </p:spPr>
        <p:txBody>
          <a:bodyPr wrap="square" rtlCol="0">
            <a:spAutoFit/>
          </a:bodyPr>
          <a:lstStyle/>
          <a:p>
            <a:r>
              <a:rPr lang="en-US" sz="2000" b="1" dirty="0">
                <a:solidFill>
                  <a:schemeClr val="bg1"/>
                </a:solidFill>
              </a:rPr>
              <a:t>×</a:t>
            </a:r>
          </a:p>
        </p:txBody>
      </p:sp>
      <p:grpSp>
        <p:nvGrpSpPr>
          <p:cNvPr id="32" name="Group 31"/>
          <p:cNvGrpSpPr/>
          <p:nvPr/>
        </p:nvGrpSpPr>
        <p:grpSpPr>
          <a:xfrm>
            <a:off x="575732" y="815460"/>
            <a:ext cx="1529839" cy="2133027"/>
            <a:chOff x="7517647" y="4843947"/>
            <a:chExt cx="1485900" cy="1908068"/>
          </a:xfrm>
        </p:grpSpPr>
        <p:pic>
          <p:nvPicPr>
            <p:cNvPr id="33"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859955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86979" y="920515"/>
            <a:ext cx="4293506" cy="1026276"/>
            <a:chOff x="2680741" y="2242028"/>
            <a:chExt cx="5440398" cy="1297638"/>
          </a:xfrm>
        </p:grpSpPr>
        <p:pic>
          <p:nvPicPr>
            <p:cNvPr id="5"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0741" y="2243666"/>
              <a:ext cx="1208268"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555" y="2242028"/>
              <a:ext cx="4240584"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4426945" y="2133524"/>
            <a:ext cx="4520227" cy="3550444"/>
            <a:chOff x="237510" y="2143125"/>
            <a:chExt cx="4520227" cy="3550444"/>
          </a:xfrm>
        </p:grpSpPr>
        <p:sp>
          <p:nvSpPr>
            <p:cNvPr id="29" name="Rounded Rectangle 28"/>
            <p:cNvSpPr/>
            <p:nvPr/>
          </p:nvSpPr>
          <p:spPr>
            <a:xfrm>
              <a:off x="237510" y="2143125"/>
              <a:ext cx="4520227" cy="3550444"/>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532" y="2200275"/>
              <a:ext cx="3343275"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238" y="4328984"/>
              <a:ext cx="50482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37510" y="3248405"/>
              <a:ext cx="720069"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r>
                <a:rPr lang="en-US" sz="3200" b="1" cap="none" spc="0" baseline="-25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t-1</a:t>
              </a:r>
            </a:p>
          </p:txBody>
        </p:sp>
        <p:sp>
          <p:nvSpPr>
            <p:cNvPr id="17" name="Rectangle 16"/>
            <p:cNvSpPr/>
            <p:nvPr/>
          </p:nvSpPr>
          <p:spPr>
            <a:xfrm>
              <a:off x="4135900" y="3212685"/>
              <a:ext cx="497251"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r>
                <a:rPr lang="en-US" sz="3200" b="1" cap="none" spc="0" baseline="-25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a:t>
              </a:r>
            </a:p>
          </p:txBody>
        </p:sp>
        <p:pic>
          <p:nvPicPr>
            <p:cNvPr id="1024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5951" y="4319459"/>
              <a:ext cx="45720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141135" y="1456647"/>
            <a:ext cx="3893344" cy="4564856"/>
            <a:chOff x="141135" y="1456647"/>
            <a:chExt cx="3893344" cy="4564856"/>
          </a:xfrm>
        </p:grpSpPr>
        <p:grpSp>
          <p:nvGrpSpPr>
            <p:cNvPr id="10" name="Group 9"/>
            <p:cNvGrpSpPr/>
            <p:nvPr/>
          </p:nvGrpSpPr>
          <p:grpSpPr>
            <a:xfrm>
              <a:off x="141135" y="1456647"/>
              <a:ext cx="3893344" cy="4564856"/>
              <a:chOff x="5143500" y="1750219"/>
              <a:chExt cx="3781425" cy="4564856"/>
            </a:xfrm>
          </p:grpSpPr>
          <p:sp>
            <p:nvSpPr>
              <p:cNvPr id="21" name="Rounded Rectangle 20"/>
              <p:cNvSpPr/>
              <p:nvPr/>
            </p:nvSpPr>
            <p:spPr>
              <a:xfrm>
                <a:off x="5143500" y="1750219"/>
                <a:ext cx="3781425" cy="4564856"/>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9629" y="1854169"/>
                <a:ext cx="3731419" cy="4360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Box 12"/>
            <p:cNvSpPr txBox="1"/>
            <p:nvPr/>
          </p:nvSpPr>
          <p:spPr>
            <a:xfrm>
              <a:off x="1965416" y="1963848"/>
              <a:ext cx="316222" cy="400110"/>
            </a:xfrm>
            <a:prstGeom prst="rect">
              <a:avLst/>
            </a:prstGeom>
            <a:noFill/>
          </p:spPr>
          <p:txBody>
            <a:bodyPr wrap="square" rtlCol="0">
              <a:spAutoFit/>
            </a:bodyPr>
            <a:lstStyle/>
            <a:p>
              <a:r>
                <a:rPr lang="en-US" sz="2000" b="1" dirty="0">
                  <a:solidFill>
                    <a:schemeClr val="bg1"/>
                  </a:solidFill>
                </a:rPr>
                <a:t>×</a:t>
              </a:r>
            </a:p>
          </p:txBody>
        </p:sp>
        <p:sp>
          <p:nvSpPr>
            <p:cNvPr id="28" name="TextBox 27"/>
            <p:cNvSpPr txBox="1"/>
            <p:nvPr/>
          </p:nvSpPr>
          <p:spPr>
            <a:xfrm>
              <a:off x="1966359" y="4371711"/>
              <a:ext cx="316222" cy="400110"/>
            </a:xfrm>
            <a:prstGeom prst="rect">
              <a:avLst/>
            </a:prstGeom>
            <a:noFill/>
          </p:spPr>
          <p:txBody>
            <a:bodyPr wrap="square" rtlCol="0">
              <a:spAutoFit/>
            </a:bodyPr>
            <a:lstStyle/>
            <a:p>
              <a:r>
                <a:rPr lang="en-US" sz="2000" b="1" dirty="0">
                  <a:solidFill>
                    <a:schemeClr val="bg1"/>
                  </a:solidFill>
                </a:rPr>
                <a:t>×</a:t>
              </a:r>
            </a:p>
          </p:txBody>
        </p:sp>
      </p:grpSp>
      <p:sp>
        <p:nvSpPr>
          <p:cNvPr id="18" name="Rectangle 17"/>
          <p:cNvSpPr/>
          <p:nvPr/>
        </p:nvSpPr>
        <p:spPr>
          <a:xfrm>
            <a:off x="2015592" y="31744"/>
            <a:ext cx="5871108" cy="584775"/>
          </a:xfrm>
          <a:prstGeom prst="rect">
            <a:avLst/>
          </a:prstGeom>
          <a:noFill/>
        </p:spPr>
        <p:txBody>
          <a:bodyPr wrap="square" lIns="91440" tIns="45720" rIns="91440" bIns="45720">
            <a:spAutoFit/>
          </a:bodyPr>
          <a:lstStyle/>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Merging two representations</a:t>
            </a:r>
          </a:p>
        </p:txBody>
      </p:sp>
      <p:grpSp>
        <p:nvGrpSpPr>
          <p:cNvPr id="19" name="Group 18"/>
          <p:cNvGrpSpPr/>
          <p:nvPr/>
        </p:nvGrpSpPr>
        <p:grpSpPr>
          <a:xfrm>
            <a:off x="250041" y="58215"/>
            <a:ext cx="1235868" cy="1669882"/>
            <a:chOff x="7517647" y="4843947"/>
            <a:chExt cx="1485900" cy="1908068"/>
          </a:xfrm>
        </p:grpSpPr>
        <p:pic>
          <p:nvPicPr>
            <p:cNvPr id="20" name="Picture 2">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4" name="TextBox 43"/>
          <p:cNvSpPr txBox="1"/>
          <p:nvPr/>
        </p:nvSpPr>
        <p:spPr>
          <a:xfrm>
            <a:off x="2503592" y="3537904"/>
            <a:ext cx="316222" cy="400110"/>
          </a:xfrm>
          <a:prstGeom prst="rect">
            <a:avLst/>
          </a:prstGeom>
          <a:noFill/>
        </p:spPr>
        <p:txBody>
          <a:bodyPr wrap="square" rtlCol="0">
            <a:spAutoFit/>
          </a:bodyPr>
          <a:lstStyle/>
          <a:p>
            <a:r>
              <a:rPr lang="en-US" sz="2000" b="1" dirty="0">
                <a:solidFill>
                  <a:schemeClr val="bg1"/>
                </a:solidFill>
              </a:rPr>
              <a:t>×</a:t>
            </a:r>
          </a:p>
        </p:txBody>
      </p:sp>
    </p:spTree>
    <p:extLst>
      <p:ext uri="{BB962C8B-B14F-4D97-AF65-F5344CB8AC3E}">
        <p14:creationId xmlns:p14="http://schemas.microsoft.com/office/powerpoint/2010/main" val="864777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86979" y="920515"/>
            <a:ext cx="4293506" cy="1026276"/>
            <a:chOff x="2680741" y="2242028"/>
            <a:chExt cx="5440398" cy="1297638"/>
          </a:xfrm>
        </p:grpSpPr>
        <p:pic>
          <p:nvPicPr>
            <p:cNvPr id="5"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0741" y="2243666"/>
              <a:ext cx="1208268"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555" y="2242028"/>
              <a:ext cx="4240584"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4426945" y="2133524"/>
            <a:ext cx="4520227" cy="3550444"/>
            <a:chOff x="237510" y="2143125"/>
            <a:chExt cx="4520227" cy="3550444"/>
          </a:xfrm>
        </p:grpSpPr>
        <p:sp>
          <p:nvSpPr>
            <p:cNvPr id="29" name="Rounded Rectangle 28"/>
            <p:cNvSpPr/>
            <p:nvPr/>
          </p:nvSpPr>
          <p:spPr>
            <a:xfrm>
              <a:off x="237510" y="2143125"/>
              <a:ext cx="4520227" cy="3550444"/>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532" y="2200275"/>
              <a:ext cx="3343275"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238" y="4328984"/>
              <a:ext cx="50482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37510" y="3248405"/>
              <a:ext cx="720069"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r>
                <a:rPr lang="en-US" sz="3200" b="1" cap="none" spc="0" baseline="-25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t-1</a:t>
              </a:r>
            </a:p>
          </p:txBody>
        </p:sp>
        <p:sp>
          <p:nvSpPr>
            <p:cNvPr id="17" name="Rectangle 16"/>
            <p:cNvSpPr/>
            <p:nvPr/>
          </p:nvSpPr>
          <p:spPr>
            <a:xfrm>
              <a:off x="4135900" y="3212685"/>
              <a:ext cx="497251"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r>
                <a:rPr lang="en-US" sz="3200" b="1" cap="none" spc="0" baseline="-25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a:t>
              </a:r>
            </a:p>
          </p:txBody>
        </p:sp>
        <p:pic>
          <p:nvPicPr>
            <p:cNvPr id="1024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5951" y="4319459"/>
              <a:ext cx="45720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141135" y="1456647"/>
            <a:ext cx="3893344" cy="4564856"/>
            <a:chOff x="141135" y="1456647"/>
            <a:chExt cx="3893344" cy="4564856"/>
          </a:xfrm>
        </p:grpSpPr>
        <p:grpSp>
          <p:nvGrpSpPr>
            <p:cNvPr id="10" name="Group 9"/>
            <p:cNvGrpSpPr/>
            <p:nvPr/>
          </p:nvGrpSpPr>
          <p:grpSpPr>
            <a:xfrm>
              <a:off x="141135" y="1456647"/>
              <a:ext cx="3893344" cy="4564856"/>
              <a:chOff x="5143500" y="1750219"/>
              <a:chExt cx="3781425" cy="4564856"/>
            </a:xfrm>
          </p:grpSpPr>
          <p:sp>
            <p:nvSpPr>
              <p:cNvPr id="21" name="Rounded Rectangle 20"/>
              <p:cNvSpPr/>
              <p:nvPr/>
            </p:nvSpPr>
            <p:spPr>
              <a:xfrm>
                <a:off x="5143500" y="1750219"/>
                <a:ext cx="3781425" cy="4564856"/>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9629" y="1854169"/>
                <a:ext cx="3731419" cy="4360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Box 12"/>
            <p:cNvSpPr txBox="1"/>
            <p:nvPr/>
          </p:nvSpPr>
          <p:spPr>
            <a:xfrm>
              <a:off x="1965416" y="1963848"/>
              <a:ext cx="316222" cy="400110"/>
            </a:xfrm>
            <a:prstGeom prst="rect">
              <a:avLst/>
            </a:prstGeom>
            <a:noFill/>
          </p:spPr>
          <p:txBody>
            <a:bodyPr wrap="square" rtlCol="0">
              <a:spAutoFit/>
            </a:bodyPr>
            <a:lstStyle/>
            <a:p>
              <a:r>
                <a:rPr lang="en-US" sz="2000" b="1" dirty="0">
                  <a:solidFill>
                    <a:schemeClr val="bg1"/>
                  </a:solidFill>
                </a:rPr>
                <a:t>×</a:t>
              </a:r>
            </a:p>
          </p:txBody>
        </p:sp>
        <p:sp>
          <p:nvSpPr>
            <p:cNvPr id="28" name="TextBox 27"/>
            <p:cNvSpPr txBox="1"/>
            <p:nvPr/>
          </p:nvSpPr>
          <p:spPr>
            <a:xfrm>
              <a:off x="1966359" y="4371711"/>
              <a:ext cx="316222" cy="400110"/>
            </a:xfrm>
            <a:prstGeom prst="rect">
              <a:avLst/>
            </a:prstGeom>
            <a:noFill/>
          </p:spPr>
          <p:txBody>
            <a:bodyPr wrap="square" rtlCol="0">
              <a:spAutoFit/>
            </a:bodyPr>
            <a:lstStyle/>
            <a:p>
              <a:r>
                <a:rPr lang="en-US" sz="2000" b="1" dirty="0">
                  <a:solidFill>
                    <a:schemeClr val="bg1"/>
                  </a:solidFill>
                </a:rPr>
                <a:t>×</a:t>
              </a:r>
            </a:p>
          </p:txBody>
        </p:sp>
      </p:grpSp>
      <p:sp>
        <p:nvSpPr>
          <p:cNvPr id="18" name="Rectangle 17"/>
          <p:cNvSpPr/>
          <p:nvPr/>
        </p:nvSpPr>
        <p:spPr>
          <a:xfrm>
            <a:off x="2015592" y="31744"/>
            <a:ext cx="5871108" cy="584775"/>
          </a:xfrm>
          <a:prstGeom prst="rect">
            <a:avLst/>
          </a:prstGeom>
          <a:noFill/>
        </p:spPr>
        <p:txBody>
          <a:bodyPr wrap="square" lIns="91440" tIns="45720" rIns="91440" bIns="45720">
            <a:spAutoFit/>
          </a:bodyPr>
          <a:lstStyle/>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Merging two representations</a:t>
            </a:r>
          </a:p>
        </p:txBody>
      </p:sp>
      <p:grpSp>
        <p:nvGrpSpPr>
          <p:cNvPr id="19" name="Group 18"/>
          <p:cNvGrpSpPr/>
          <p:nvPr/>
        </p:nvGrpSpPr>
        <p:grpSpPr>
          <a:xfrm>
            <a:off x="250041" y="58215"/>
            <a:ext cx="1235868" cy="1669882"/>
            <a:chOff x="7517647" y="4843947"/>
            <a:chExt cx="1485900" cy="1908068"/>
          </a:xfrm>
        </p:grpSpPr>
        <p:pic>
          <p:nvPicPr>
            <p:cNvPr id="20" name="Picture 2">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31" name="Straight Connector 30"/>
          <p:cNvCxnSpPr>
            <a:endCxn id="25" idx="2"/>
          </p:cNvCxnSpPr>
          <p:nvPr/>
        </p:nvCxnSpPr>
        <p:spPr>
          <a:xfrm>
            <a:off x="2488232" y="3307198"/>
            <a:ext cx="1962961" cy="285336"/>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503592" y="3537904"/>
            <a:ext cx="316222" cy="400110"/>
          </a:xfrm>
          <a:prstGeom prst="rect">
            <a:avLst/>
          </a:prstGeom>
          <a:noFill/>
        </p:spPr>
        <p:txBody>
          <a:bodyPr wrap="square" rtlCol="0">
            <a:spAutoFit/>
          </a:bodyPr>
          <a:lstStyle/>
          <a:p>
            <a:r>
              <a:rPr lang="en-US" sz="2000" b="1" dirty="0">
                <a:solidFill>
                  <a:schemeClr val="bg1"/>
                </a:solidFill>
              </a:rPr>
              <a:t>×</a:t>
            </a:r>
          </a:p>
        </p:txBody>
      </p:sp>
      <p:sp>
        <p:nvSpPr>
          <p:cNvPr id="3" name="Oval 2"/>
          <p:cNvSpPr/>
          <p:nvPr/>
        </p:nvSpPr>
        <p:spPr>
          <a:xfrm>
            <a:off x="2179208" y="3245324"/>
            <a:ext cx="345816" cy="357841"/>
          </a:xfrm>
          <a:prstGeom prst="ellipse">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451193" y="3276321"/>
            <a:ext cx="695821" cy="632425"/>
          </a:xfrm>
          <a:prstGeom prst="ellipse">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179208" y="3923552"/>
            <a:ext cx="345816" cy="357841"/>
          </a:xfrm>
          <a:prstGeom prst="ellipse">
            <a:avLst/>
          </a:prstGeom>
          <a:solidFill>
            <a:srgbClr val="7030A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8325335" y="3276322"/>
            <a:ext cx="561490" cy="461638"/>
          </a:xfrm>
          <a:prstGeom prst="ellipse">
            <a:avLst/>
          </a:prstGeom>
          <a:solidFill>
            <a:srgbClr val="7030A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a:endCxn id="27" idx="3"/>
          </p:cNvCxnSpPr>
          <p:nvPr/>
        </p:nvCxnSpPr>
        <p:spPr>
          <a:xfrm flipV="1">
            <a:off x="2453816" y="3670355"/>
            <a:ext cx="5953747" cy="50636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5425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86979" y="920515"/>
            <a:ext cx="4293506" cy="1026276"/>
            <a:chOff x="2680741" y="2242028"/>
            <a:chExt cx="5440398" cy="1297638"/>
          </a:xfrm>
        </p:grpSpPr>
        <p:pic>
          <p:nvPicPr>
            <p:cNvPr id="5"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0741" y="2243666"/>
              <a:ext cx="1208268"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555" y="2242028"/>
              <a:ext cx="4240584"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4426945" y="2133524"/>
            <a:ext cx="4520227" cy="3550444"/>
            <a:chOff x="237510" y="2143125"/>
            <a:chExt cx="4520227" cy="3550444"/>
          </a:xfrm>
        </p:grpSpPr>
        <p:sp>
          <p:nvSpPr>
            <p:cNvPr id="29" name="Rounded Rectangle 28"/>
            <p:cNvSpPr/>
            <p:nvPr/>
          </p:nvSpPr>
          <p:spPr>
            <a:xfrm>
              <a:off x="237510" y="2143125"/>
              <a:ext cx="4520227" cy="3550444"/>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532" y="2200275"/>
              <a:ext cx="3343275"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238" y="4328984"/>
              <a:ext cx="50482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37510" y="3248405"/>
              <a:ext cx="720069"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r>
                <a:rPr lang="en-US" sz="3200" b="1" cap="none" spc="0" baseline="-25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t-1</a:t>
              </a:r>
            </a:p>
          </p:txBody>
        </p:sp>
        <p:sp>
          <p:nvSpPr>
            <p:cNvPr id="17" name="Rectangle 16"/>
            <p:cNvSpPr/>
            <p:nvPr/>
          </p:nvSpPr>
          <p:spPr>
            <a:xfrm>
              <a:off x="4135900" y="3212685"/>
              <a:ext cx="497251"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r>
                <a:rPr lang="en-US" sz="3200" b="1" cap="none" spc="0" baseline="-25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a:t>
              </a:r>
            </a:p>
          </p:txBody>
        </p:sp>
        <p:pic>
          <p:nvPicPr>
            <p:cNvPr id="1024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5951" y="4319459"/>
              <a:ext cx="45720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141135" y="1456647"/>
            <a:ext cx="3893344" cy="4564856"/>
            <a:chOff x="141135" y="1456647"/>
            <a:chExt cx="3893344" cy="4564856"/>
          </a:xfrm>
        </p:grpSpPr>
        <p:grpSp>
          <p:nvGrpSpPr>
            <p:cNvPr id="10" name="Group 9"/>
            <p:cNvGrpSpPr/>
            <p:nvPr/>
          </p:nvGrpSpPr>
          <p:grpSpPr>
            <a:xfrm>
              <a:off x="141135" y="1456647"/>
              <a:ext cx="3893344" cy="4564856"/>
              <a:chOff x="5143500" y="1750219"/>
              <a:chExt cx="3781425" cy="4564856"/>
            </a:xfrm>
          </p:grpSpPr>
          <p:sp>
            <p:nvSpPr>
              <p:cNvPr id="21" name="Rounded Rectangle 20"/>
              <p:cNvSpPr/>
              <p:nvPr/>
            </p:nvSpPr>
            <p:spPr>
              <a:xfrm>
                <a:off x="5143500" y="1750219"/>
                <a:ext cx="3781425" cy="4564856"/>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9629" y="1854169"/>
                <a:ext cx="3731419" cy="4360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Box 12"/>
            <p:cNvSpPr txBox="1"/>
            <p:nvPr/>
          </p:nvSpPr>
          <p:spPr>
            <a:xfrm>
              <a:off x="1965416" y="1963848"/>
              <a:ext cx="316222" cy="400110"/>
            </a:xfrm>
            <a:prstGeom prst="rect">
              <a:avLst/>
            </a:prstGeom>
            <a:noFill/>
          </p:spPr>
          <p:txBody>
            <a:bodyPr wrap="square" rtlCol="0">
              <a:spAutoFit/>
            </a:bodyPr>
            <a:lstStyle/>
            <a:p>
              <a:r>
                <a:rPr lang="en-US" sz="2000" b="1" dirty="0">
                  <a:solidFill>
                    <a:schemeClr val="bg1"/>
                  </a:solidFill>
                </a:rPr>
                <a:t>×</a:t>
              </a:r>
            </a:p>
          </p:txBody>
        </p:sp>
        <p:sp>
          <p:nvSpPr>
            <p:cNvPr id="28" name="TextBox 27"/>
            <p:cNvSpPr txBox="1"/>
            <p:nvPr/>
          </p:nvSpPr>
          <p:spPr>
            <a:xfrm>
              <a:off x="1966359" y="4371711"/>
              <a:ext cx="316222" cy="400110"/>
            </a:xfrm>
            <a:prstGeom prst="rect">
              <a:avLst/>
            </a:prstGeom>
            <a:noFill/>
          </p:spPr>
          <p:txBody>
            <a:bodyPr wrap="square" rtlCol="0">
              <a:spAutoFit/>
            </a:bodyPr>
            <a:lstStyle/>
            <a:p>
              <a:r>
                <a:rPr lang="en-US" sz="2000" b="1" dirty="0">
                  <a:solidFill>
                    <a:schemeClr val="bg1"/>
                  </a:solidFill>
                </a:rPr>
                <a:t>×</a:t>
              </a:r>
            </a:p>
          </p:txBody>
        </p:sp>
      </p:grpSp>
      <p:sp>
        <p:nvSpPr>
          <p:cNvPr id="18" name="Rectangle 17"/>
          <p:cNvSpPr/>
          <p:nvPr/>
        </p:nvSpPr>
        <p:spPr>
          <a:xfrm>
            <a:off x="2015592" y="31744"/>
            <a:ext cx="5871108" cy="584775"/>
          </a:xfrm>
          <a:prstGeom prst="rect">
            <a:avLst/>
          </a:prstGeom>
          <a:noFill/>
        </p:spPr>
        <p:txBody>
          <a:bodyPr wrap="square" lIns="91440" tIns="45720" rIns="91440" bIns="45720">
            <a:spAutoFit/>
          </a:bodyPr>
          <a:lstStyle/>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Merging two representations</a:t>
            </a:r>
          </a:p>
        </p:txBody>
      </p:sp>
      <p:grpSp>
        <p:nvGrpSpPr>
          <p:cNvPr id="19" name="Group 18"/>
          <p:cNvGrpSpPr/>
          <p:nvPr/>
        </p:nvGrpSpPr>
        <p:grpSpPr>
          <a:xfrm>
            <a:off x="250041" y="58215"/>
            <a:ext cx="1235868" cy="1669882"/>
            <a:chOff x="7517647" y="4843947"/>
            <a:chExt cx="1485900" cy="1908068"/>
          </a:xfrm>
        </p:grpSpPr>
        <p:pic>
          <p:nvPicPr>
            <p:cNvPr id="20" name="Picture 2">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31" name="Straight Connector 30"/>
          <p:cNvCxnSpPr>
            <a:stCxn id="3" idx="5"/>
            <a:endCxn id="25" idx="2"/>
          </p:cNvCxnSpPr>
          <p:nvPr/>
        </p:nvCxnSpPr>
        <p:spPr>
          <a:xfrm>
            <a:off x="3327591" y="3950350"/>
            <a:ext cx="2074713" cy="356825"/>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503592" y="3537904"/>
            <a:ext cx="316222" cy="400110"/>
          </a:xfrm>
          <a:prstGeom prst="rect">
            <a:avLst/>
          </a:prstGeom>
          <a:noFill/>
        </p:spPr>
        <p:txBody>
          <a:bodyPr wrap="square" rtlCol="0">
            <a:spAutoFit/>
          </a:bodyPr>
          <a:lstStyle/>
          <a:p>
            <a:r>
              <a:rPr lang="en-US" sz="2000" b="1" dirty="0">
                <a:solidFill>
                  <a:schemeClr val="bg1"/>
                </a:solidFill>
              </a:rPr>
              <a:t>×</a:t>
            </a:r>
          </a:p>
        </p:txBody>
      </p:sp>
      <p:sp>
        <p:nvSpPr>
          <p:cNvPr id="3" name="Oval 2"/>
          <p:cNvSpPr/>
          <p:nvPr/>
        </p:nvSpPr>
        <p:spPr>
          <a:xfrm>
            <a:off x="2819813" y="3449866"/>
            <a:ext cx="594899" cy="586353"/>
          </a:xfrm>
          <a:prstGeom prst="ellipse">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402304" y="4059608"/>
            <a:ext cx="527011" cy="495133"/>
          </a:xfrm>
          <a:prstGeom prst="ellipse">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453816" y="3580173"/>
            <a:ext cx="345816" cy="357841"/>
          </a:xfrm>
          <a:prstGeom prst="ellipse">
            <a:avLst/>
          </a:prstGeom>
          <a:solidFill>
            <a:srgbClr val="7030A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456501" y="3294556"/>
            <a:ext cx="418615" cy="401829"/>
          </a:xfrm>
          <a:prstGeom prst="ellipse">
            <a:avLst/>
          </a:prstGeom>
          <a:solidFill>
            <a:srgbClr val="7030A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a:endCxn id="27" idx="1"/>
          </p:cNvCxnSpPr>
          <p:nvPr/>
        </p:nvCxnSpPr>
        <p:spPr>
          <a:xfrm>
            <a:off x="3036094" y="2514600"/>
            <a:ext cx="2481712" cy="83880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26" idx="0"/>
          </p:cNvCxnSpPr>
          <p:nvPr/>
        </p:nvCxnSpPr>
        <p:spPr>
          <a:xfrm flipH="1">
            <a:off x="2626724" y="2514600"/>
            <a:ext cx="409370" cy="1065573"/>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335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86979" y="920515"/>
            <a:ext cx="4293506" cy="1026276"/>
            <a:chOff x="2680741" y="2242028"/>
            <a:chExt cx="5440398" cy="1297638"/>
          </a:xfrm>
        </p:grpSpPr>
        <p:pic>
          <p:nvPicPr>
            <p:cNvPr id="5"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0741" y="2243666"/>
              <a:ext cx="1208268"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555" y="2242028"/>
              <a:ext cx="4240584"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4426945" y="2133524"/>
            <a:ext cx="4520227" cy="3550444"/>
            <a:chOff x="237510" y="2143125"/>
            <a:chExt cx="4520227" cy="3550444"/>
          </a:xfrm>
        </p:grpSpPr>
        <p:sp>
          <p:nvSpPr>
            <p:cNvPr id="29" name="Rounded Rectangle 28"/>
            <p:cNvSpPr/>
            <p:nvPr/>
          </p:nvSpPr>
          <p:spPr>
            <a:xfrm>
              <a:off x="237510" y="2143125"/>
              <a:ext cx="4520227" cy="3550444"/>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532" y="2200275"/>
              <a:ext cx="3343275"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238" y="4328984"/>
              <a:ext cx="50482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37510" y="3248405"/>
              <a:ext cx="720069"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r>
                <a:rPr lang="en-US" sz="3200" b="1" cap="none" spc="0" baseline="-25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t-1</a:t>
              </a:r>
            </a:p>
          </p:txBody>
        </p:sp>
        <p:sp>
          <p:nvSpPr>
            <p:cNvPr id="17" name="Rectangle 16"/>
            <p:cNvSpPr/>
            <p:nvPr/>
          </p:nvSpPr>
          <p:spPr>
            <a:xfrm>
              <a:off x="4135900" y="3212685"/>
              <a:ext cx="497251"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r>
                <a:rPr lang="en-US" sz="3200" b="1" cap="none" spc="0" baseline="-25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a:t>
              </a:r>
            </a:p>
          </p:txBody>
        </p:sp>
        <p:pic>
          <p:nvPicPr>
            <p:cNvPr id="1024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5951" y="4319459"/>
              <a:ext cx="45720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141135" y="1456647"/>
            <a:ext cx="3893344" cy="4564856"/>
            <a:chOff x="141135" y="1456647"/>
            <a:chExt cx="3893344" cy="4564856"/>
          </a:xfrm>
        </p:grpSpPr>
        <p:grpSp>
          <p:nvGrpSpPr>
            <p:cNvPr id="10" name="Group 9"/>
            <p:cNvGrpSpPr/>
            <p:nvPr/>
          </p:nvGrpSpPr>
          <p:grpSpPr>
            <a:xfrm>
              <a:off x="141135" y="1456647"/>
              <a:ext cx="3893344" cy="4564856"/>
              <a:chOff x="5143500" y="1750219"/>
              <a:chExt cx="3781425" cy="4564856"/>
            </a:xfrm>
          </p:grpSpPr>
          <p:sp>
            <p:nvSpPr>
              <p:cNvPr id="21" name="Rounded Rectangle 20"/>
              <p:cNvSpPr/>
              <p:nvPr/>
            </p:nvSpPr>
            <p:spPr>
              <a:xfrm>
                <a:off x="5143500" y="1750219"/>
                <a:ext cx="3781425" cy="4564856"/>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9629" y="1854169"/>
                <a:ext cx="3731419" cy="4360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Box 12"/>
            <p:cNvSpPr txBox="1"/>
            <p:nvPr/>
          </p:nvSpPr>
          <p:spPr>
            <a:xfrm>
              <a:off x="1965416" y="1963848"/>
              <a:ext cx="316222" cy="400110"/>
            </a:xfrm>
            <a:prstGeom prst="rect">
              <a:avLst/>
            </a:prstGeom>
            <a:noFill/>
          </p:spPr>
          <p:txBody>
            <a:bodyPr wrap="square" rtlCol="0">
              <a:spAutoFit/>
            </a:bodyPr>
            <a:lstStyle/>
            <a:p>
              <a:r>
                <a:rPr lang="en-US" sz="2000" b="1" dirty="0">
                  <a:solidFill>
                    <a:schemeClr val="bg1"/>
                  </a:solidFill>
                </a:rPr>
                <a:t>×</a:t>
              </a:r>
            </a:p>
          </p:txBody>
        </p:sp>
        <p:sp>
          <p:nvSpPr>
            <p:cNvPr id="28" name="TextBox 27"/>
            <p:cNvSpPr txBox="1"/>
            <p:nvPr/>
          </p:nvSpPr>
          <p:spPr>
            <a:xfrm>
              <a:off x="1966359" y="4371711"/>
              <a:ext cx="316222" cy="400110"/>
            </a:xfrm>
            <a:prstGeom prst="rect">
              <a:avLst/>
            </a:prstGeom>
            <a:noFill/>
          </p:spPr>
          <p:txBody>
            <a:bodyPr wrap="square" rtlCol="0">
              <a:spAutoFit/>
            </a:bodyPr>
            <a:lstStyle/>
            <a:p>
              <a:r>
                <a:rPr lang="en-US" sz="2000" b="1" dirty="0">
                  <a:solidFill>
                    <a:schemeClr val="bg1"/>
                  </a:solidFill>
                </a:rPr>
                <a:t>×</a:t>
              </a:r>
            </a:p>
          </p:txBody>
        </p:sp>
      </p:grpSp>
      <p:sp>
        <p:nvSpPr>
          <p:cNvPr id="18" name="Rectangle 17"/>
          <p:cNvSpPr/>
          <p:nvPr/>
        </p:nvSpPr>
        <p:spPr>
          <a:xfrm>
            <a:off x="2015592" y="31744"/>
            <a:ext cx="5871108" cy="584775"/>
          </a:xfrm>
          <a:prstGeom prst="rect">
            <a:avLst/>
          </a:prstGeom>
          <a:noFill/>
        </p:spPr>
        <p:txBody>
          <a:bodyPr wrap="square" lIns="91440" tIns="45720" rIns="91440" bIns="45720">
            <a:spAutoFit/>
          </a:bodyPr>
          <a:lstStyle/>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Merging two representations</a:t>
            </a:r>
          </a:p>
        </p:txBody>
      </p:sp>
      <p:grpSp>
        <p:nvGrpSpPr>
          <p:cNvPr id="19" name="Group 18"/>
          <p:cNvGrpSpPr/>
          <p:nvPr/>
        </p:nvGrpSpPr>
        <p:grpSpPr>
          <a:xfrm>
            <a:off x="250041" y="58215"/>
            <a:ext cx="1235868" cy="1669882"/>
            <a:chOff x="7517647" y="4843947"/>
            <a:chExt cx="1485900" cy="1908068"/>
          </a:xfrm>
        </p:grpSpPr>
        <p:pic>
          <p:nvPicPr>
            <p:cNvPr id="20" name="Picture 2">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31" name="Straight Connector 30"/>
          <p:cNvCxnSpPr>
            <a:stCxn id="3" idx="5"/>
          </p:cNvCxnSpPr>
          <p:nvPr/>
        </p:nvCxnSpPr>
        <p:spPr>
          <a:xfrm flipV="1">
            <a:off x="1277335" y="4319383"/>
            <a:ext cx="4694840" cy="421619"/>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503592" y="3537904"/>
            <a:ext cx="316222" cy="400110"/>
          </a:xfrm>
          <a:prstGeom prst="rect">
            <a:avLst/>
          </a:prstGeom>
          <a:noFill/>
        </p:spPr>
        <p:txBody>
          <a:bodyPr wrap="square" rtlCol="0">
            <a:spAutoFit/>
          </a:bodyPr>
          <a:lstStyle/>
          <a:p>
            <a:r>
              <a:rPr lang="en-US" sz="2000" b="1" dirty="0">
                <a:solidFill>
                  <a:schemeClr val="bg1"/>
                </a:solidFill>
              </a:rPr>
              <a:t>×</a:t>
            </a:r>
          </a:p>
        </p:txBody>
      </p:sp>
      <p:sp>
        <p:nvSpPr>
          <p:cNvPr id="3" name="Oval 2"/>
          <p:cNvSpPr/>
          <p:nvPr/>
        </p:nvSpPr>
        <p:spPr>
          <a:xfrm>
            <a:off x="769557" y="4240518"/>
            <a:ext cx="594899" cy="586353"/>
          </a:xfrm>
          <a:prstGeom prst="ellipse">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835085" y="4043326"/>
            <a:ext cx="465704" cy="472622"/>
          </a:xfrm>
          <a:prstGeom prst="ellipse">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950619" y="4371711"/>
            <a:ext cx="345816" cy="357841"/>
          </a:xfrm>
          <a:prstGeom prst="ellipse">
            <a:avLst/>
          </a:prstGeom>
          <a:solidFill>
            <a:srgbClr val="7030A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362094" y="3787859"/>
            <a:ext cx="357310" cy="334085"/>
          </a:xfrm>
          <a:prstGeom prst="ellipse">
            <a:avLst/>
          </a:prstGeom>
          <a:solidFill>
            <a:srgbClr val="7030A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a:stCxn id="26" idx="7"/>
            <a:endCxn id="27" idx="1"/>
          </p:cNvCxnSpPr>
          <p:nvPr/>
        </p:nvCxnSpPr>
        <p:spPr>
          <a:xfrm flipV="1">
            <a:off x="2245791" y="3836785"/>
            <a:ext cx="4168630" cy="587331"/>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1793451" y="5045605"/>
            <a:ext cx="635424" cy="547951"/>
          </a:xfrm>
          <a:prstGeom prst="ellipse">
            <a:avLst/>
          </a:prstGeom>
          <a:solidFill>
            <a:srgbClr val="0070C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319229" y="4107656"/>
            <a:ext cx="496367" cy="461889"/>
          </a:xfrm>
          <a:prstGeom prst="ellipse">
            <a:avLst/>
          </a:prstGeom>
          <a:solidFill>
            <a:srgbClr val="0070C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a:stCxn id="37" idx="6"/>
          </p:cNvCxnSpPr>
          <p:nvPr/>
        </p:nvCxnSpPr>
        <p:spPr>
          <a:xfrm flipV="1">
            <a:off x="2428875" y="4424116"/>
            <a:ext cx="4138538" cy="895465"/>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8365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7492" y="38749"/>
            <a:ext cx="5587139" cy="984139"/>
          </a:xfrm>
        </p:spPr>
        <p:txBody>
          <a:bodyPr>
            <a:normAutofit/>
          </a:bodyPr>
          <a:lstStyle/>
          <a:p>
            <a:r>
              <a:rPr lang="en-US" dirty="0"/>
              <a:t>Recommended reading</a:t>
            </a:r>
          </a:p>
        </p:txBody>
      </p:sp>
      <p:sp>
        <p:nvSpPr>
          <p:cNvPr id="5" name="TextBox 4"/>
          <p:cNvSpPr txBox="1"/>
          <p:nvPr/>
        </p:nvSpPr>
        <p:spPr>
          <a:xfrm>
            <a:off x="77490" y="1390375"/>
            <a:ext cx="4618496" cy="923330"/>
          </a:xfrm>
          <a:prstGeom prst="rect">
            <a:avLst/>
          </a:prstGeom>
          <a:solidFill>
            <a:schemeClr val="bg1">
              <a:lumMod val="95000"/>
            </a:schemeClr>
          </a:solidFill>
          <a:ln w="12700">
            <a:solidFill>
              <a:schemeClr val="tx1"/>
            </a:solidFill>
          </a:ln>
        </p:spPr>
        <p:txBody>
          <a:bodyPr wrap="square" rtlCol="0">
            <a:spAutoFit/>
          </a:bodyPr>
          <a:lstStyle/>
          <a:p>
            <a:r>
              <a:rPr lang="en-US" dirty="0" err="1"/>
              <a:t>Goodfellow</a:t>
            </a:r>
            <a:r>
              <a:rPr lang="en-US" dirty="0"/>
              <a:t>, I., </a:t>
            </a:r>
            <a:r>
              <a:rPr lang="en-US" dirty="0" err="1"/>
              <a:t>Bengio</a:t>
            </a:r>
            <a:r>
              <a:rPr lang="en-US" dirty="0"/>
              <a:t>, Y., &amp; </a:t>
            </a:r>
            <a:r>
              <a:rPr lang="en-US" dirty="0" err="1"/>
              <a:t>Courville</a:t>
            </a:r>
            <a:r>
              <a:rPr lang="en-US" dirty="0"/>
              <a:t>, A. (2016). </a:t>
            </a:r>
            <a:r>
              <a:rPr lang="en-US" b="1" i="1" dirty="0"/>
              <a:t>Deep Learning</a:t>
            </a:r>
            <a:r>
              <a:rPr lang="en-US" dirty="0"/>
              <a:t>, MIT Press, 787 pp. </a:t>
            </a:r>
          </a:p>
          <a:p>
            <a:r>
              <a:rPr lang="en-US" dirty="0">
                <a:hlinkClick r:id="rId2"/>
              </a:rPr>
              <a:t>http://www.deeplearningbook.org</a:t>
            </a:r>
            <a:r>
              <a:rPr lang="en-US" dirty="0"/>
              <a:t>  </a:t>
            </a:r>
          </a:p>
        </p:txBody>
      </p:sp>
      <p:pic>
        <p:nvPicPr>
          <p:cNvPr id="6" name="Picture 2" descr="https://mitpress.mit.edu/sites/default/files/9780262035613_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1753" y="1390375"/>
            <a:ext cx="3990276" cy="532036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90" y="2642452"/>
            <a:ext cx="4887697" cy="406830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00460" y="39635"/>
            <a:ext cx="1786709" cy="1300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4623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86979" y="920515"/>
            <a:ext cx="4293506" cy="1026276"/>
            <a:chOff x="2680741" y="2242028"/>
            <a:chExt cx="5440398" cy="1297638"/>
          </a:xfrm>
        </p:grpSpPr>
        <p:pic>
          <p:nvPicPr>
            <p:cNvPr id="5"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0741" y="2243666"/>
              <a:ext cx="1208268"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555" y="2242028"/>
              <a:ext cx="4240584"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4426945" y="2133524"/>
            <a:ext cx="4520227" cy="3550444"/>
            <a:chOff x="237510" y="2143125"/>
            <a:chExt cx="4520227" cy="3550444"/>
          </a:xfrm>
        </p:grpSpPr>
        <p:sp>
          <p:nvSpPr>
            <p:cNvPr id="29" name="Rounded Rectangle 28"/>
            <p:cNvSpPr/>
            <p:nvPr/>
          </p:nvSpPr>
          <p:spPr>
            <a:xfrm>
              <a:off x="237510" y="2143125"/>
              <a:ext cx="4520227" cy="3550444"/>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532" y="2200275"/>
              <a:ext cx="3343275"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238" y="4328984"/>
              <a:ext cx="50482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37510" y="3248405"/>
              <a:ext cx="720069"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r>
                <a:rPr lang="en-US" sz="3200" b="1" cap="none" spc="0" baseline="-25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t-1</a:t>
              </a:r>
            </a:p>
          </p:txBody>
        </p:sp>
        <p:sp>
          <p:nvSpPr>
            <p:cNvPr id="17" name="Rectangle 16"/>
            <p:cNvSpPr/>
            <p:nvPr/>
          </p:nvSpPr>
          <p:spPr>
            <a:xfrm>
              <a:off x="4135900" y="3212685"/>
              <a:ext cx="497251"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r>
                <a:rPr lang="en-US" sz="3200" b="1" cap="none" spc="0" baseline="-25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a:t>
              </a:r>
            </a:p>
          </p:txBody>
        </p:sp>
        <p:pic>
          <p:nvPicPr>
            <p:cNvPr id="1024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5951" y="4319459"/>
              <a:ext cx="45720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141135" y="1456647"/>
            <a:ext cx="3893344" cy="4564856"/>
            <a:chOff x="141135" y="1456647"/>
            <a:chExt cx="3893344" cy="4564856"/>
          </a:xfrm>
        </p:grpSpPr>
        <p:grpSp>
          <p:nvGrpSpPr>
            <p:cNvPr id="10" name="Group 9"/>
            <p:cNvGrpSpPr/>
            <p:nvPr/>
          </p:nvGrpSpPr>
          <p:grpSpPr>
            <a:xfrm>
              <a:off x="141135" y="1456647"/>
              <a:ext cx="3893344" cy="4564856"/>
              <a:chOff x="5143500" y="1750219"/>
              <a:chExt cx="3781425" cy="4564856"/>
            </a:xfrm>
          </p:grpSpPr>
          <p:sp>
            <p:nvSpPr>
              <p:cNvPr id="21" name="Rounded Rectangle 20"/>
              <p:cNvSpPr/>
              <p:nvPr/>
            </p:nvSpPr>
            <p:spPr>
              <a:xfrm>
                <a:off x="5143500" y="1750219"/>
                <a:ext cx="3781425" cy="4564856"/>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9629" y="1854169"/>
                <a:ext cx="3731419" cy="4360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Box 12"/>
            <p:cNvSpPr txBox="1"/>
            <p:nvPr/>
          </p:nvSpPr>
          <p:spPr>
            <a:xfrm>
              <a:off x="1965416" y="1963848"/>
              <a:ext cx="316222" cy="400110"/>
            </a:xfrm>
            <a:prstGeom prst="rect">
              <a:avLst/>
            </a:prstGeom>
            <a:noFill/>
          </p:spPr>
          <p:txBody>
            <a:bodyPr wrap="square" rtlCol="0">
              <a:spAutoFit/>
            </a:bodyPr>
            <a:lstStyle/>
            <a:p>
              <a:r>
                <a:rPr lang="en-US" sz="2000" b="1" dirty="0">
                  <a:solidFill>
                    <a:schemeClr val="bg1"/>
                  </a:solidFill>
                </a:rPr>
                <a:t>×</a:t>
              </a:r>
            </a:p>
          </p:txBody>
        </p:sp>
        <p:sp>
          <p:nvSpPr>
            <p:cNvPr id="28" name="TextBox 27"/>
            <p:cNvSpPr txBox="1"/>
            <p:nvPr/>
          </p:nvSpPr>
          <p:spPr>
            <a:xfrm>
              <a:off x="1966359" y="4371711"/>
              <a:ext cx="316222" cy="400110"/>
            </a:xfrm>
            <a:prstGeom prst="rect">
              <a:avLst/>
            </a:prstGeom>
            <a:noFill/>
          </p:spPr>
          <p:txBody>
            <a:bodyPr wrap="square" rtlCol="0">
              <a:spAutoFit/>
            </a:bodyPr>
            <a:lstStyle/>
            <a:p>
              <a:r>
                <a:rPr lang="en-US" sz="2000" b="1" dirty="0">
                  <a:solidFill>
                    <a:schemeClr val="bg1"/>
                  </a:solidFill>
                </a:rPr>
                <a:t>×</a:t>
              </a:r>
            </a:p>
          </p:txBody>
        </p:sp>
      </p:grpSp>
      <p:sp>
        <p:nvSpPr>
          <p:cNvPr id="18" name="Rectangle 17"/>
          <p:cNvSpPr/>
          <p:nvPr/>
        </p:nvSpPr>
        <p:spPr>
          <a:xfrm>
            <a:off x="2015592" y="31744"/>
            <a:ext cx="5871108" cy="584775"/>
          </a:xfrm>
          <a:prstGeom prst="rect">
            <a:avLst/>
          </a:prstGeom>
          <a:noFill/>
        </p:spPr>
        <p:txBody>
          <a:bodyPr wrap="square" lIns="91440" tIns="45720" rIns="91440" bIns="45720">
            <a:spAutoFit/>
          </a:bodyPr>
          <a:lstStyle/>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Merging two representations</a:t>
            </a:r>
          </a:p>
        </p:txBody>
      </p:sp>
      <p:grpSp>
        <p:nvGrpSpPr>
          <p:cNvPr id="19" name="Group 18"/>
          <p:cNvGrpSpPr/>
          <p:nvPr/>
        </p:nvGrpSpPr>
        <p:grpSpPr>
          <a:xfrm>
            <a:off x="250041" y="58215"/>
            <a:ext cx="1235868" cy="1669882"/>
            <a:chOff x="7517647" y="4843947"/>
            <a:chExt cx="1485900" cy="1908068"/>
          </a:xfrm>
        </p:grpSpPr>
        <p:pic>
          <p:nvPicPr>
            <p:cNvPr id="20" name="Picture 2">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31" name="Straight Connector 30"/>
          <p:cNvCxnSpPr>
            <a:stCxn id="3" idx="5"/>
          </p:cNvCxnSpPr>
          <p:nvPr/>
        </p:nvCxnSpPr>
        <p:spPr>
          <a:xfrm>
            <a:off x="2321491" y="3117215"/>
            <a:ext cx="4969290" cy="56346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503592" y="3537904"/>
            <a:ext cx="316222" cy="400110"/>
          </a:xfrm>
          <a:prstGeom prst="rect">
            <a:avLst/>
          </a:prstGeom>
          <a:noFill/>
        </p:spPr>
        <p:txBody>
          <a:bodyPr wrap="square" rtlCol="0">
            <a:spAutoFit/>
          </a:bodyPr>
          <a:lstStyle/>
          <a:p>
            <a:r>
              <a:rPr lang="en-US" sz="2000" b="1" dirty="0">
                <a:solidFill>
                  <a:schemeClr val="bg1"/>
                </a:solidFill>
              </a:rPr>
              <a:t>×</a:t>
            </a:r>
          </a:p>
        </p:txBody>
      </p:sp>
      <p:sp>
        <p:nvSpPr>
          <p:cNvPr id="3" name="Oval 2"/>
          <p:cNvSpPr/>
          <p:nvPr/>
        </p:nvSpPr>
        <p:spPr>
          <a:xfrm>
            <a:off x="1813713" y="2616731"/>
            <a:ext cx="594899" cy="586353"/>
          </a:xfrm>
          <a:prstGeom prst="ellipse">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131688" y="3495470"/>
            <a:ext cx="662144" cy="370411"/>
          </a:xfrm>
          <a:prstGeom prst="ellipse">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926354" y="2006117"/>
            <a:ext cx="345816" cy="357841"/>
          </a:xfrm>
          <a:prstGeom prst="ellipse">
            <a:avLst/>
          </a:prstGeom>
          <a:solidFill>
            <a:srgbClr val="7030A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290781" y="3838459"/>
            <a:ext cx="357310" cy="334085"/>
          </a:xfrm>
          <a:prstGeom prst="ellipse">
            <a:avLst/>
          </a:prstGeom>
          <a:solidFill>
            <a:srgbClr val="7030A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a:stCxn id="26" idx="7"/>
            <a:endCxn id="27" idx="1"/>
          </p:cNvCxnSpPr>
          <p:nvPr/>
        </p:nvCxnSpPr>
        <p:spPr>
          <a:xfrm>
            <a:off x="2221526" y="2058522"/>
            <a:ext cx="5121582" cy="1828863"/>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700457" y="1911061"/>
            <a:ext cx="635424" cy="547951"/>
          </a:xfrm>
          <a:prstGeom prst="ellipse">
            <a:avLst/>
          </a:prstGeom>
          <a:solidFill>
            <a:srgbClr val="0070C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800848" y="4121546"/>
            <a:ext cx="447069" cy="347589"/>
          </a:xfrm>
          <a:prstGeom prst="ellipse">
            <a:avLst/>
          </a:prstGeom>
          <a:solidFill>
            <a:srgbClr val="0070C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a:stCxn id="37" idx="6"/>
          </p:cNvCxnSpPr>
          <p:nvPr/>
        </p:nvCxnSpPr>
        <p:spPr>
          <a:xfrm>
            <a:off x="1335881" y="2185037"/>
            <a:ext cx="5614988" cy="2134346"/>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1868168" y="1434300"/>
            <a:ext cx="635424" cy="476761"/>
          </a:xfrm>
          <a:prstGeom prst="ellipse">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407172" y="2125577"/>
            <a:ext cx="822428" cy="610479"/>
          </a:xfrm>
          <a:prstGeom prst="ellipse">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8182772" y="4228455"/>
            <a:ext cx="822428" cy="610479"/>
          </a:xfrm>
          <a:prstGeom prst="ellipse">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a:endCxn id="40" idx="2"/>
          </p:cNvCxnSpPr>
          <p:nvPr/>
        </p:nvCxnSpPr>
        <p:spPr>
          <a:xfrm>
            <a:off x="2450176" y="1666607"/>
            <a:ext cx="4956996" cy="76421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4619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868" y="49278"/>
            <a:ext cx="4293506" cy="1026276"/>
            <a:chOff x="2680741" y="2242028"/>
            <a:chExt cx="5440398" cy="1297638"/>
          </a:xfrm>
        </p:grpSpPr>
        <p:pic>
          <p:nvPicPr>
            <p:cNvPr id="5"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0741" y="2243666"/>
              <a:ext cx="1208268"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555" y="2242028"/>
              <a:ext cx="4240584"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4422194" y="141900"/>
            <a:ext cx="4794830" cy="1200329"/>
          </a:xfrm>
          <a:prstGeom prst="rect">
            <a:avLst/>
          </a:prstGeom>
          <a:noFill/>
        </p:spPr>
        <p:txBody>
          <a:bodyPr wrap="square" lIns="91440" tIns="45720" rIns="91440" bIns="45720">
            <a:spAutoFit/>
          </a:bodyPr>
          <a:lstStyle/>
          <a:p>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LSTMs chain</a:t>
            </a:r>
          </a:p>
          <a:p>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Olah</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representation)</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nvGrpSpPr>
          <p:cNvPr id="36" name="Group 35"/>
          <p:cNvGrpSpPr/>
          <p:nvPr/>
        </p:nvGrpSpPr>
        <p:grpSpPr>
          <a:xfrm>
            <a:off x="657225" y="1799578"/>
            <a:ext cx="8086725" cy="4308328"/>
            <a:chOff x="4236456" y="4501457"/>
            <a:chExt cx="4794830" cy="2298023"/>
          </a:xfrm>
        </p:grpSpPr>
        <p:sp>
          <p:nvSpPr>
            <p:cNvPr id="27" name="Rounded Rectangle 26"/>
            <p:cNvSpPr/>
            <p:nvPr/>
          </p:nvSpPr>
          <p:spPr>
            <a:xfrm>
              <a:off x="4236456" y="4501457"/>
              <a:ext cx="4794830" cy="2298023"/>
            </a:xfrm>
            <a:prstGeom prst="roundRect">
              <a:avLst>
                <a:gd name="adj" fmla="val 416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491480" y="4608087"/>
              <a:ext cx="4445711" cy="196998"/>
            </a:xfrm>
            <a:prstGeom prst="rect">
              <a:avLst/>
            </a:prstGeom>
            <a:noFill/>
          </p:spPr>
          <p:txBody>
            <a:bodyPr wrap="square" rtlCol="0">
              <a:spAutoFit/>
            </a:bodyPr>
            <a:lstStyle/>
            <a:p>
              <a:r>
                <a:rPr lang="en-US" b="1" dirty="0"/>
                <a:t>The repeating module in an LSTM contains four interacting layers.</a:t>
              </a: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6322" y="4971370"/>
              <a:ext cx="4622134" cy="1736664"/>
            </a:xfrm>
            <a:prstGeom prst="rect">
              <a:avLst/>
            </a:prstGeom>
          </p:spPr>
        </p:pic>
      </p:grpSp>
    </p:spTree>
    <p:extLst>
      <p:ext uri="{BB962C8B-B14F-4D97-AF65-F5344CB8AC3E}">
        <p14:creationId xmlns:p14="http://schemas.microsoft.com/office/powerpoint/2010/main" val="26548282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868" y="49278"/>
            <a:ext cx="4293506" cy="1026276"/>
            <a:chOff x="2680741" y="2242028"/>
            <a:chExt cx="5440398" cy="1297638"/>
          </a:xfrm>
        </p:grpSpPr>
        <p:pic>
          <p:nvPicPr>
            <p:cNvPr id="5"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0741" y="2243666"/>
              <a:ext cx="1208268"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555" y="2242028"/>
              <a:ext cx="4240584"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4422194" y="141900"/>
            <a:ext cx="4794830" cy="1754326"/>
          </a:xfrm>
          <a:prstGeom prst="rect">
            <a:avLst/>
          </a:prstGeom>
          <a:noFill/>
        </p:spPr>
        <p:txBody>
          <a:bodyPr wrap="square" lIns="91440" tIns="45720" rIns="91440" bIns="45720">
            <a:spAutoFit/>
          </a:bodyPr>
          <a:lstStyle/>
          <a:p>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LSTMs chain component with “peephole connections”</a:t>
            </a:r>
          </a:p>
        </p:txBody>
      </p:sp>
      <p:sp>
        <p:nvSpPr>
          <p:cNvPr id="2" name="Rectangle 1"/>
          <p:cNvSpPr/>
          <p:nvPr/>
        </p:nvSpPr>
        <p:spPr>
          <a:xfrm>
            <a:off x="292895" y="2414499"/>
            <a:ext cx="8465344" cy="646331"/>
          </a:xfrm>
          <a:prstGeom prst="rect">
            <a:avLst/>
          </a:prstGeom>
        </p:spPr>
        <p:txBody>
          <a:bodyPr wrap="square">
            <a:spAutoFit/>
          </a:bodyPr>
          <a:lstStyle/>
          <a:p>
            <a:r>
              <a:rPr lang="en-US" dirty="0"/>
              <a:t>One popular LSTM variant, introduced by </a:t>
            </a:r>
            <a:r>
              <a:rPr lang="en-US" dirty="0">
                <a:hlinkClick r:id="rId6"/>
              </a:rPr>
              <a:t>Gers &amp; Schmidhuber (2000)</a:t>
            </a:r>
            <a:r>
              <a:rPr lang="en-US" dirty="0"/>
              <a:t>, is adding “peephole connections.” This means that we let the gate layers look at the cell state.</a:t>
            </a:r>
          </a:p>
        </p:txBody>
      </p:sp>
      <p:sp>
        <p:nvSpPr>
          <p:cNvPr id="3" name="Rectangle 2"/>
          <p:cNvSpPr/>
          <p:nvPr/>
        </p:nvSpPr>
        <p:spPr>
          <a:xfrm>
            <a:off x="4422194" y="1819960"/>
            <a:ext cx="4572000" cy="307777"/>
          </a:xfrm>
          <a:prstGeom prst="rect">
            <a:avLst/>
          </a:prstGeom>
        </p:spPr>
        <p:txBody>
          <a:bodyPr>
            <a:spAutoFit/>
          </a:bodyPr>
          <a:lstStyle/>
          <a:p>
            <a:r>
              <a:rPr lang="en-US" sz="1400" dirty="0">
                <a:hlinkClick r:id="rId6"/>
              </a:rPr>
              <a:t>ftp://ftp.idsia.ch/pub/juergen/TimeCount-IJCNN2000.pdf</a:t>
            </a:r>
            <a:r>
              <a:rPr lang="en-US" sz="1400" dirty="0"/>
              <a:t> </a:t>
            </a: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7" y="3264677"/>
            <a:ext cx="9008105" cy="2782350"/>
          </a:xfrm>
          <a:prstGeom prst="rect">
            <a:avLst/>
          </a:prstGeom>
        </p:spPr>
      </p:pic>
    </p:spTree>
    <p:extLst>
      <p:ext uri="{BB962C8B-B14F-4D97-AF65-F5344CB8AC3E}">
        <p14:creationId xmlns:p14="http://schemas.microsoft.com/office/powerpoint/2010/main" val="3992289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164"/>
          <p:cNvGrpSpPr/>
          <p:nvPr/>
        </p:nvGrpSpPr>
        <p:grpSpPr>
          <a:xfrm>
            <a:off x="2197222" y="5873251"/>
            <a:ext cx="907572" cy="461665"/>
            <a:chOff x="4765592" y="6396335"/>
            <a:chExt cx="907572" cy="461663"/>
          </a:xfrm>
        </p:grpSpPr>
        <p:sp>
          <p:nvSpPr>
            <p:cNvPr id="6" name="矩形 41"/>
            <p:cNvSpPr/>
            <p:nvPr/>
          </p:nvSpPr>
          <p:spPr>
            <a:xfrm>
              <a:off x="4823114" y="6442783"/>
              <a:ext cx="720000" cy="36877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7" name="文字方塊 42"/>
            <p:cNvSpPr txBox="1"/>
            <p:nvPr/>
          </p:nvSpPr>
          <p:spPr>
            <a:xfrm>
              <a:off x="4765592" y="6396335"/>
              <a:ext cx="907572" cy="461663"/>
            </a:xfrm>
            <a:prstGeom prst="rect">
              <a:avLst/>
            </a:prstGeom>
            <a:noFill/>
          </p:spPr>
          <p:txBody>
            <a:bodyPr wrap="square" rtlCol="0">
              <a:spAutoFit/>
            </a:bodyPr>
            <a:lstStyle/>
            <a:p>
              <a:pPr algn="ctr"/>
              <a:r>
                <a:rPr lang="en-US" altLang="zh-TW" sz="2400" dirty="0" err="1"/>
                <a:t>x</a:t>
              </a:r>
              <a:r>
                <a:rPr lang="en-US" altLang="zh-TW" sz="2400" baseline="30000" dirty="0" err="1"/>
                <a:t>t</a:t>
              </a:r>
              <a:endParaRPr lang="zh-TW" altLang="en-US" sz="2400" baseline="30000" dirty="0"/>
            </a:p>
          </p:txBody>
        </p:sp>
      </p:grpSp>
      <p:sp>
        <p:nvSpPr>
          <p:cNvPr id="8" name="矩形 44"/>
          <p:cNvSpPr/>
          <p:nvPr/>
        </p:nvSpPr>
        <p:spPr>
          <a:xfrm>
            <a:off x="2637175" y="4734135"/>
            <a:ext cx="720000" cy="432000"/>
          </a:xfrm>
          <a:prstGeom prst="rect">
            <a:avLst/>
          </a:prstGeom>
        </p:spPr>
        <p:style>
          <a:lnRef idx="0">
            <a:schemeClr val="accent6"/>
          </a:lnRef>
          <a:fillRef idx="3">
            <a:schemeClr val="accent6"/>
          </a:fillRef>
          <a:effectRef idx="3">
            <a:schemeClr val="accent6"/>
          </a:effectRef>
          <a:fontRef idx="minor">
            <a:schemeClr val="lt1"/>
          </a:fontRef>
        </p:style>
        <p:txBody>
          <a:bodyPr lIns="91420" tIns="45710" rIns="91420" bIns="45710" rtlCol="0" anchor="ctr"/>
          <a:lstStyle/>
          <a:p>
            <a:pPr algn="ctr"/>
            <a:r>
              <a:rPr lang="en-US" altLang="zh-TW" sz="2400" dirty="0"/>
              <a:t>z</a:t>
            </a:r>
            <a:endParaRPr lang="zh-TW" altLang="en-US" sz="2400" dirty="0"/>
          </a:p>
        </p:txBody>
      </p:sp>
      <p:sp>
        <p:nvSpPr>
          <p:cNvPr id="9" name="矩形 45"/>
          <p:cNvSpPr/>
          <p:nvPr/>
        </p:nvSpPr>
        <p:spPr>
          <a:xfrm>
            <a:off x="1744329" y="4734135"/>
            <a:ext cx="720000" cy="432000"/>
          </a:xfrm>
          <a:prstGeom prst="rect">
            <a:avLst/>
          </a:prstGeom>
        </p:spPr>
        <p:style>
          <a:lnRef idx="0">
            <a:schemeClr val="accent6"/>
          </a:lnRef>
          <a:fillRef idx="3">
            <a:schemeClr val="accent6"/>
          </a:fillRef>
          <a:effectRef idx="3">
            <a:schemeClr val="accent6"/>
          </a:effectRef>
          <a:fontRef idx="minor">
            <a:schemeClr val="lt1"/>
          </a:fontRef>
        </p:style>
        <p:txBody>
          <a:bodyPr lIns="91420" tIns="45710" rIns="91420" bIns="45710" rtlCol="0" anchor="ctr"/>
          <a:lstStyle/>
          <a:p>
            <a:pPr algn="ctr"/>
            <a:r>
              <a:rPr lang="en-US" altLang="zh-TW" sz="2400" dirty="0" err="1"/>
              <a:t>z</a:t>
            </a:r>
            <a:r>
              <a:rPr lang="en-US" altLang="zh-TW" sz="2400" baseline="30000" dirty="0" err="1"/>
              <a:t>i</a:t>
            </a:r>
            <a:endParaRPr lang="zh-TW" altLang="en-US" sz="2400" baseline="30000" dirty="0"/>
          </a:p>
        </p:txBody>
      </p:sp>
      <p:grpSp>
        <p:nvGrpSpPr>
          <p:cNvPr id="10" name="群組 48"/>
          <p:cNvGrpSpPr/>
          <p:nvPr/>
        </p:nvGrpSpPr>
        <p:grpSpPr>
          <a:xfrm>
            <a:off x="2439114" y="3723927"/>
            <a:ext cx="438150" cy="438150"/>
            <a:chOff x="6656524" y="2699227"/>
            <a:chExt cx="438150" cy="438150"/>
          </a:xfrm>
        </p:grpSpPr>
        <p:sp>
          <p:nvSpPr>
            <p:cNvPr id="11" name="橢圓 46"/>
            <p:cNvSpPr/>
            <p:nvPr/>
          </p:nvSpPr>
          <p:spPr>
            <a:xfrm>
              <a:off x="6656524" y="2699227"/>
              <a:ext cx="438150" cy="438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 name="文字方塊 47"/>
                <p:cNvSpPr txBox="1"/>
                <p:nvPr/>
              </p:nvSpPr>
              <p:spPr>
                <a:xfrm>
                  <a:off x="6766595" y="2808578"/>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smtClean="0">
                            <a:solidFill>
                              <a:schemeClr val="bg1"/>
                            </a:solidFill>
                            <a:latin typeface="Cambria Math" panose="02040503050406030204" pitchFamily="18" charset="0"/>
                            <a:ea typeface="Cambria Math" panose="02040503050406030204" pitchFamily="18" charset="0"/>
                          </a:rPr>
                          <m:t>×</m:t>
                        </m:r>
                      </m:oMath>
                    </m:oMathPara>
                  </a14:m>
                  <a:endParaRPr lang="zh-TW" altLang="en-US" dirty="0">
                    <a:solidFill>
                      <a:schemeClr val="bg1"/>
                    </a:solidFill>
                  </a:endParaRPr>
                </a:p>
              </p:txBody>
            </p:sp>
          </mc:Choice>
          <mc:Fallback xmlns="">
            <p:sp>
              <p:nvSpPr>
                <p:cNvPr id="48" name="文字方塊 47"/>
                <p:cNvSpPr txBox="1">
                  <a:spLocks noRot="1" noChangeAspect="1" noMove="1" noResize="1" noEditPoints="1" noAdjustHandles="1" noChangeArrowheads="1" noChangeShapeType="1" noTextEdit="1"/>
                </p:cNvSpPr>
                <p:nvPr/>
              </p:nvSpPr>
              <p:spPr>
                <a:xfrm>
                  <a:off x="6766595" y="2808578"/>
                  <a:ext cx="218008" cy="276999"/>
                </a:xfrm>
                <a:prstGeom prst="rect">
                  <a:avLst/>
                </a:prstGeom>
                <a:blipFill rotWithShape="0">
                  <a:blip r:embed="rId3"/>
                  <a:stretch>
                    <a:fillRect l="-19444" r="-16667" b="-2222"/>
                  </a:stretch>
                </a:blipFill>
              </p:spPr>
              <p:txBody>
                <a:bodyPr/>
                <a:lstStyle/>
                <a:p>
                  <a:r>
                    <a:rPr lang="zh-TW" altLang="en-US">
                      <a:noFill/>
                    </a:rPr>
                    <a:t> </a:t>
                  </a:r>
                </a:p>
              </p:txBody>
            </p:sp>
          </mc:Fallback>
        </mc:AlternateContent>
      </p:grpSp>
      <p:sp>
        <p:nvSpPr>
          <p:cNvPr id="13" name="矩形 49"/>
          <p:cNvSpPr/>
          <p:nvPr/>
        </p:nvSpPr>
        <p:spPr>
          <a:xfrm>
            <a:off x="859869" y="4734135"/>
            <a:ext cx="720000" cy="432000"/>
          </a:xfrm>
          <a:prstGeom prst="rect">
            <a:avLst/>
          </a:prstGeom>
        </p:spPr>
        <p:style>
          <a:lnRef idx="0">
            <a:schemeClr val="accent6"/>
          </a:lnRef>
          <a:fillRef idx="3">
            <a:schemeClr val="accent6"/>
          </a:fillRef>
          <a:effectRef idx="3">
            <a:schemeClr val="accent6"/>
          </a:effectRef>
          <a:fontRef idx="minor">
            <a:schemeClr val="lt1"/>
          </a:fontRef>
        </p:style>
        <p:txBody>
          <a:bodyPr lIns="91420" tIns="45710" rIns="91420" bIns="45710" rtlCol="0" anchor="ctr"/>
          <a:lstStyle/>
          <a:p>
            <a:pPr algn="ctr"/>
            <a:r>
              <a:rPr lang="en-US" altLang="zh-TW" sz="2400" dirty="0" err="1"/>
              <a:t>z</a:t>
            </a:r>
            <a:r>
              <a:rPr lang="en-US" altLang="zh-TW" sz="2400" baseline="30000" dirty="0" err="1"/>
              <a:t>f</a:t>
            </a:r>
            <a:endParaRPr lang="zh-TW" altLang="en-US" sz="2400" baseline="30000" dirty="0"/>
          </a:p>
        </p:txBody>
      </p:sp>
      <p:sp>
        <p:nvSpPr>
          <p:cNvPr id="14" name="矩形 50"/>
          <p:cNvSpPr/>
          <p:nvPr/>
        </p:nvSpPr>
        <p:spPr>
          <a:xfrm>
            <a:off x="3521635" y="4739331"/>
            <a:ext cx="720000" cy="432000"/>
          </a:xfrm>
          <a:prstGeom prst="rect">
            <a:avLst/>
          </a:prstGeom>
        </p:spPr>
        <p:style>
          <a:lnRef idx="0">
            <a:schemeClr val="accent6"/>
          </a:lnRef>
          <a:fillRef idx="3">
            <a:schemeClr val="accent6"/>
          </a:fillRef>
          <a:effectRef idx="3">
            <a:schemeClr val="accent6"/>
          </a:effectRef>
          <a:fontRef idx="minor">
            <a:schemeClr val="lt1"/>
          </a:fontRef>
        </p:style>
        <p:txBody>
          <a:bodyPr lIns="91420" tIns="45710" rIns="91420" bIns="45710" rtlCol="0" anchor="ctr"/>
          <a:lstStyle/>
          <a:p>
            <a:pPr algn="ctr"/>
            <a:r>
              <a:rPr lang="en-US" altLang="zh-TW" sz="2400" dirty="0"/>
              <a:t>z</a:t>
            </a:r>
            <a:r>
              <a:rPr lang="en-US" altLang="zh-TW" sz="2400" baseline="30000" dirty="0"/>
              <a:t>o</a:t>
            </a:r>
            <a:endParaRPr lang="zh-TW" altLang="en-US" sz="2400" baseline="30000" dirty="0"/>
          </a:p>
        </p:txBody>
      </p:sp>
      <p:grpSp>
        <p:nvGrpSpPr>
          <p:cNvPr id="15" name="群組 51"/>
          <p:cNvGrpSpPr/>
          <p:nvPr/>
        </p:nvGrpSpPr>
        <p:grpSpPr>
          <a:xfrm>
            <a:off x="1000794" y="2751803"/>
            <a:ext cx="438150" cy="438150"/>
            <a:chOff x="6656524" y="2699227"/>
            <a:chExt cx="438150" cy="438150"/>
          </a:xfrm>
        </p:grpSpPr>
        <p:sp>
          <p:nvSpPr>
            <p:cNvPr id="16" name="橢圓 52"/>
            <p:cNvSpPr/>
            <p:nvPr/>
          </p:nvSpPr>
          <p:spPr>
            <a:xfrm>
              <a:off x="6656524" y="2699227"/>
              <a:ext cx="438150" cy="438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 name="文字方塊 53"/>
                <p:cNvSpPr txBox="1"/>
                <p:nvPr/>
              </p:nvSpPr>
              <p:spPr>
                <a:xfrm>
                  <a:off x="6766595" y="2808578"/>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smtClean="0">
                            <a:solidFill>
                              <a:schemeClr val="bg1"/>
                            </a:solidFill>
                            <a:latin typeface="Cambria Math" panose="02040503050406030204" pitchFamily="18" charset="0"/>
                            <a:ea typeface="Cambria Math" panose="02040503050406030204" pitchFamily="18" charset="0"/>
                          </a:rPr>
                          <m:t>×</m:t>
                        </m:r>
                      </m:oMath>
                    </m:oMathPara>
                  </a14:m>
                  <a:endParaRPr lang="zh-TW" altLang="en-US" dirty="0">
                    <a:solidFill>
                      <a:schemeClr val="bg1"/>
                    </a:solidFill>
                  </a:endParaRPr>
                </a:p>
              </p:txBody>
            </p:sp>
          </mc:Choice>
          <mc:Fallback xmlns="">
            <p:sp>
              <p:nvSpPr>
                <p:cNvPr id="54" name="文字方塊 53"/>
                <p:cNvSpPr txBox="1">
                  <a:spLocks noRot="1" noChangeAspect="1" noMove="1" noResize="1" noEditPoints="1" noAdjustHandles="1" noChangeArrowheads="1" noChangeShapeType="1" noTextEdit="1"/>
                </p:cNvSpPr>
                <p:nvPr/>
              </p:nvSpPr>
              <p:spPr>
                <a:xfrm>
                  <a:off x="6766595" y="2808578"/>
                  <a:ext cx="218008" cy="276999"/>
                </a:xfrm>
                <a:prstGeom prst="rect">
                  <a:avLst/>
                </a:prstGeom>
                <a:blipFill rotWithShape="0">
                  <a:blip r:embed="rId4"/>
                  <a:stretch>
                    <a:fillRect l="-19444" r="-16667"/>
                  </a:stretch>
                </a:blipFill>
              </p:spPr>
              <p:txBody>
                <a:bodyPr/>
                <a:lstStyle/>
                <a:p>
                  <a:r>
                    <a:rPr lang="zh-TW" altLang="en-US">
                      <a:noFill/>
                    </a:rPr>
                    <a:t> </a:t>
                  </a:r>
                </a:p>
              </p:txBody>
            </p:sp>
          </mc:Fallback>
        </mc:AlternateContent>
      </p:grpSp>
      <p:grpSp>
        <p:nvGrpSpPr>
          <p:cNvPr id="18" name="群組 54"/>
          <p:cNvGrpSpPr/>
          <p:nvPr/>
        </p:nvGrpSpPr>
        <p:grpSpPr>
          <a:xfrm>
            <a:off x="2418100" y="2738586"/>
            <a:ext cx="438150" cy="438150"/>
            <a:chOff x="6656524" y="2699227"/>
            <a:chExt cx="438150" cy="438150"/>
          </a:xfrm>
        </p:grpSpPr>
        <p:sp>
          <p:nvSpPr>
            <p:cNvPr id="19" name="橢圓 55"/>
            <p:cNvSpPr/>
            <p:nvPr/>
          </p:nvSpPr>
          <p:spPr>
            <a:xfrm>
              <a:off x="6656524" y="2699227"/>
              <a:ext cx="438150" cy="4381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0" name="文字方塊 56"/>
                <p:cNvSpPr txBox="1"/>
                <p:nvPr/>
              </p:nvSpPr>
              <p:spPr>
                <a:xfrm>
                  <a:off x="6766595" y="2808578"/>
                  <a:ext cx="283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i="1">
                            <a:solidFill>
                              <a:schemeClr val="bg1"/>
                            </a:solidFill>
                            <a:latin typeface="Cambria Math" panose="02040503050406030204" pitchFamily="18" charset="0"/>
                            <a:ea typeface="Cambria Math" panose="02040503050406030204" pitchFamily="18" charset="0"/>
                          </a:rPr>
                          <m:t>＋</m:t>
                        </m:r>
                      </m:oMath>
                    </m:oMathPara>
                  </a14:m>
                  <a:endParaRPr lang="zh-TW" altLang="en-US" dirty="0">
                    <a:solidFill>
                      <a:schemeClr val="bg1"/>
                    </a:solidFill>
                  </a:endParaRPr>
                </a:p>
              </p:txBody>
            </p:sp>
          </mc:Choice>
          <mc:Fallback xmlns="">
            <p:sp>
              <p:nvSpPr>
                <p:cNvPr id="57" name="文字方塊 56"/>
                <p:cNvSpPr txBox="1">
                  <a:spLocks noRot="1" noChangeAspect="1" noMove="1" noResize="1" noEditPoints="1" noAdjustHandles="1" noChangeArrowheads="1" noChangeShapeType="1" noTextEdit="1"/>
                </p:cNvSpPr>
                <p:nvPr/>
              </p:nvSpPr>
              <p:spPr>
                <a:xfrm>
                  <a:off x="6766595" y="2808578"/>
                  <a:ext cx="283732" cy="276999"/>
                </a:xfrm>
                <a:prstGeom prst="rect">
                  <a:avLst/>
                </a:prstGeom>
                <a:blipFill rotWithShape="0">
                  <a:blip r:embed="rId5"/>
                  <a:stretch>
                    <a:fillRect l="-19565" r="-19565" b="-6522"/>
                  </a:stretch>
                </a:blipFill>
              </p:spPr>
              <p:txBody>
                <a:bodyPr/>
                <a:lstStyle/>
                <a:p>
                  <a:r>
                    <a:rPr lang="zh-TW" altLang="en-US">
                      <a:noFill/>
                    </a:rPr>
                    <a:t> </a:t>
                  </a:r>
                </a:p>
              </p:txBody>
            </p:sp>
          </mc:Fallback>
        </mc:AlternateContent>
      </p:grpSp>
      <p:grpSp>
        <p:nvGrpSpPr>
          <p:cNvPr id="21" name="群組 57"/>
          <p:cNvGrpSpPr/>
          <p:nvPr/>
        </p:nvGrpSpPr>
        <p:grpSpPr>
          <a:xfrm>
            <a:off x="3676862" y="2747039"/>
            <a:ext cx="438150" cy="438150"/>
            <a:chOff x="6656524" y="2699227"/>
            <a:chExt cx="438150" cy="438150"/>
          </a:xfrm>
        </p:grpSpPr>
        <p:sp>
          <p:nvSpPr>
            <p:cNvPr id="22" name="橢圓 58"/>
            <p:cNvSpPr/>
            <p:nvPr/>
          </p:nvSpPr>
          <p:spPr>
            <a:xfrm>
              <a:off x="6656524" y="2699227"/>
              <a:ext cx="438150" cy="438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3" name="文字方塊 59"/>
                <p:cNvSpPr txBox="1"/>
                <p:nvPr/>
              </p:nvSpPr>
              <p:spPr>
                <a:xfrm>
                  <a:off x="6766595" y="2808578"/>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smtClean="0">
                            <a:solidFill>
                              <a:schemeClr val="bg1"/>
                            </a:solidFill>
                            <a:latin typeface="Cambria Math" panose="02040503050406030204" pitchFamily="18" charset="0"/>
                            <a:ea typeface="Cambria Math" panose="02040503050406030204" pitchFamily="18" charset="0"/>
                          </a:rPr>
                          <m:t>×</m:t>
                        </m:r>
                      </m:oMath>
                    </m:oMathPara>
                  </a14:m>
                  <a:endParaRPr lang="zh-TW" altLang="en-US" dirty="0">
                    <a:solidFill>
                      <a:schemeClr val="bg1"/>
                    </a:solidFill>
                  </a:endParaRPr>
                </a:p>
              </p:txBody>
            </p:sp>
          </mc:Choice>
          <mc:Fallback xmlns="">
            <p:sp>
              <p:nvSpPr>
                <p:cNvPr id="60" name="文字方塊 59"/>
                <p:cNvSpPr txBox="1">
                  <a:spLocks noRot="1" noChangeAspect="1" noMove="1" noResize="1" noEditPoints="1" noAdjustHandles="1" noChangeArrowheads="1" noChangeShapeType="1" noTextEdit="1"/>
                </p:cNvSpPr>
                <p:nvPr/>
              </p:nvSpPr>
              <p:spPr>
                <a:xfrm>
                  <a:off x="6766595" y="2808578"/>
                  <a:ext cx="218008" cy="276999"/>
                </a:xfrm>
                <a:prstGeom prst="rect">
                  <a:avLst/>
                </a:prstGeom>
                <a:blipFill rotWithShape="0">
                  <a:blip r:embed="rId6"/>
                  <a:stretch>
                    <a:fillRect l="-19444" r="-16667" b="-2222"/>
                  </a:stretch>
                </a:blipFill>
              </p:spPr>
              <p:txBody>
                <a:bodyPr/>
                <a:lstStyle/>
                <a:p>
                  <a:r>
                    <a:rPr lang="zh-TW" altLang="en-US">
                      <a:noFill/>
                    </a:rPr>
                    <a:t> </a:t>
                  </a:r>
                </a:p>
              </p:txBody>
            </p:sp>
          </mc:Fallback>
        </mc:AlternateContent>
      </p:grpSp>
      <p:sp>
        <p:nvSpPr>
          <p:cNvPr id="24" name="矩形 61"/>
          <p:cNvSpPr/>
          <p:nvPr/>
        </p:nvSpPr>
        <p:spPr>
          <a:xfrm>
            <a:off x="3538504" y="1409486"/>
            <a:ext cx="720000" cy="432000"/>
          </a:xfrm>
          <a:prstGeom prst="rect">
            <a:avLst/>
          </a:prstGeom>
        </p:spPr>
        <p:style>
          <a:lnRef idx="0">
            <a:schemeClr val="accent2"/>
          </a:lnRef>
          <a:fillRef idx="3">
            <a:schemeClr val="accent2"/>
          </a:fillRef>
          <a:effectRef idx="3">
            <a:schemeClr val="accent2"/>
          </a:effectRef>
          <a:fontRef idx="minor">
            <a:schemeClr val="lt1"/>
          </a:fontRef>
        </p:style>
        <p:txBody>
          <a:bodyPr lIns="91420" tIns="45710" rIns="91420" bIns="45710" rtlCol="0" anchor="ctr"/>
          <a:lstStyle/>
          <a:p>
            <a:pPr algn="ctr"/>
            <a:endParaRPr lang="zh-TW" altLang="en-US"/>
          </a:p>
        </p:txBody>
      </p:sp>
      <p:sp>
        <p:nvSpPr>
          <p:cNvPr id="25" name="文字方塊 62"/>
          <p:cNvSpPr txBox="1"/>
          <p:nvPr/>
        </p:nvSpPr>
        <p:spPr>
          <a:xfrm>
            <a:off x="3456933" y="1395097"/>
            <a:ext cx="907572" cy="461645"/>
          </a:xfrm>
          <a:prstGeom prst="rect">
            <a:avLst/>
          </a:prstGeom>
          <a:noFill/>
        </p:spPr>
        <p:txBody>
          <a:bodyPr wrap="square" lIns="91420" tIns="45710" rIns="91420" bIns="45710" rtlCol="0">
            <a:spAutoFit/>
          </a:bodyPr>
          <a:lstStyle/>
          <a:p>
            <a:pPr algn="ctr"/>
            <a:r>
              <a:rPr lang="en-US" altLang="zh-TW" sz="2400" dirty="0" err="1"/>
              <a:t>y</a:t>
            </a:r>
            <a:r>
              <a:rPr lang="en-US" altLang="zh-TW" sz="2400" baseline="30000" dirty="0" err="1"/>
              <a:t>t</a:t>
            </a:r>
            <a:endParaRPr lang="zh-TW" altLang="en-US" sz="2400" baseline="30000" dirty="0"/>
          </a:p>
        </p:txBody>
      </p:sp>
      <p:pic>
        <p:nvPicPr>
          <p:cNvPr id="26" name="圖片 132"/>
          <p:cNvPicPr>
            <a:picLocks noChangeAspect="1"/>
          </p:cNvPicPr>
          <p:nvPr/>
        </p:nvPicPr>
        <p:blipFill>
          <a:blip r:embed="rId7"/>
          <a:stretch>
            <a:fillRect/>
          </a:stretch>
        </p:blipFill>
        <p:spPr>
          <a:xfrm>
            <a:off x="1894220" y="3760795"/>
            <a:ext cx="371475" cy="371475"/>
          </a:xfrm>
          <a:prstGeom prst="rect">
            <a:avLst/>
          </a:prstGeom>
        </p:spPr>
      </p:pic>
      <p:pic>
        <p:nvPicPr>
          <p:cNvPr id="27" name="圖片 133"/>
          <p:cNvPicPr>
            <a:picLocks noChangeAspect="1"/>
          </p:cNvPicPr>
          <p:nvPr/>
        </p:nvPicPr>
        <p:blipFill>
          <a:blip r:embed="rId7"/>
          <a:stretch>
            <a:fillRect/>
          </a:stretch>
        </p:blipFill>
        <p:spPr>
          <a:xfrm>
            <a:off x="1030039" y="3757263"/>
            <a:ext cx="371475" cy="371475"/>
          </a:xfrm>
          <a:prstGeom prst="rect">
            <a:avLst/>
          </a:prstGeom>
        </p:spPr>
      </p:pic>
      <p:pic>
        <p:nvPicPr>
          <p:cNvPr id="28" name="圖片 134"/>
          <p:cNvPicPr>
            <a:picLocks noChangeAspect="1"/>
          </p:cNvPicPr>
          <p:nvPr/>
        </p:nvPicPr>
        <p:blipFill>
          <a:blip r:embed="rId7"/>
          <a:stretch>
            <a:fillRect/>
          </a:stretch>
        </p:blipFill>
        <p:spPr>
          <a:xfrm>
            <a:off x="3691643" y="3757262"/>
            <a:ext cx="371475" cy="371475"/>
          </a:xfrm>
          <a:prstGeom prst="rect">
            <a:avLst/>
          </a:prstGeom>
        </p:spPr>
      </p:pic>
      <p:pic>
        <p:nvPicPr>
          <p:cNvPr id="29" name="圖片 135"/>
          <p:cNvPicPr>
            <a:picLocks noChangeAspect="1"/>
          </p:cNvPicPr>
          <p:nvPr/>
        </p:nvPicPr>
        <p:blipFill>
          <a:blip r:embed="rId7"/>
          <a:stretch>
            <a:fillRect/>
          </a:stretch>
        </p:blipFill>
        <p:spPr>
          <a:xfrm>
            <a:off x="3115743" y="2764255"/>
            <a:ext cx="371475" cy="371475"/>
          </a:xfrm>
          <a:prstGeom prst="rect">
            <a:avLst/>
          </a:prstGeom>
        </p:spPr>
      </p:pic>
      <p:cxnSp>
        <p:nvCxnSpPr>
          <p:cNvPr id="30" name="直線單箭頭接點 138"/>
          <p:cNvCxnSpPr/>
          <p:nvPr/>
        </p:nvCxnSpPr>
        <p:spPr>
          <a:xfrm flipH="1" flipV="1">
            <a:off x="1213029" y="4138591"/>
            <a:ext cx="1" cy="5765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141"/>
          <p:cNvCxnSpPr/>
          <p:nvPr/>
        </p:nvCxnSpPr>
        <p:spPr>
          <a:xfrm flipH="1" flipV="1">
            <a:off x="1219191" y="3166147"/>
            <a:ext cx="1" cy="5765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143"/>
          <p:cNvCxnSpPr>
            <a:endCxn id="19" idx="2"/>
          </p:cNvCxnSpPr>
          <p:nvPr/>
        </p:nvCxnSpPr>
        <p:spPr>
          <a:xfrm flipV="1">
            <a:off x="1464257" y="2957657"/>
            <a:ext cx="95384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148"/>
          <p:cNvCxnSpPr>
            <a:endCxn id="11" idx="4"/>
          </p:cNvCxnSpPr>
          <p:nvPr/>
        </p:nvCxnSpPr>
        <p:spPr>
          <a:xfrm flipH="1" flipV="1">
            <a:off x="2658190" y="4162075"/>
            <a:ext cx="295984" cy="5488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151"/>
          <p:cNvCxnSpPr/>
          <p:nvPr/>
        </p:nvCxnSpPr>
        <p:spPr>
          <a:xfrm flipH="1" flipV="1">
            <a:off x="2079956" y="4125538"/>
            <a:ext cx="1" cy="5765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152"/>
          <p:cNvCxnSpPr/>
          <p:nvPr/>
        </p:nvCxnSpPr>
        <p:spPr>
          <a:xfrm flipH="1" flipV="1">
            <a:off x="2655228" y="3111098"/>
            <a:ext cx="1" cy="5765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153"/>
          <p:cNvCxnSpPr>
            <a:endCxn id="11" idx="2"/>
          </p:cNvCxnSpPr>
          <p:nvPr/>
        </p:nvCxnSpPr>
        <p:spPr>
          <a:xfrm>
            <a:off x="2242352" y="3929424"/>
            <a:ext cx="196762" cy="135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156"/>
          <p:cNvCxnSpPr/>
          <p:nvPr/>
        </p:nvCxnSpPr>
        <p:spPr>
          <a:xfrm flipH="1" flipV="1">
            <a:off x="3881636" y="4098155"/>
            <a:ext cx="1" cy="5765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157"/>
          <p:cNvCxnSpPr/>
          <p:nvPr/>
        </p:nvCxnSpPr>
        <p:spPr>
          <a:xfrm flipH="1" flipV="1">
            <a:off x="3892961" y="3186828"/>
            <a:ext cx="1" cy="5765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158"/>
          <p:cNvCxnSpPr/>
          <p:nvPr/>
        </p:nvCxnSpPr>
        <p:spPr>
          <a:xfrm>
            <a:off x="2896937" y="2949990"/>
            <a:ext cx="275067" cy="189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160"/>
          <p:cNvCxnSpPr/>
          <p:nvPr/>
        </p:nvCxnSpPr>
        <p:spPr>
          <a:xfrm>
            <a:off x="3455390" y="2962288"/>
            <a:ext cx="275067" cy="189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向下箭號 161"/>
          <p:cNvSpPr/>
          <p:nvPr/>
        </p:nvSpPr>
        <p:spPr>
          <a:xfrm flipV="1">
            <a:off x="3691643" y="1935577"/>
            <a:ext cx="438150" cy="748396"/>
          </a:xfrm>
          <a:prstGeom prst="downArrow">
            <a:avLst/>
          </a:prstGeom>
        </p:spPr>
        <p:style>
          <a:lnRef idx="0">
            <a:schemeClr val="accent3"/>
          </a:lnRef>
          <a:fillRef idx="3">
            <a:schemeClr val="accent3"/>
          </a:fillRef>
          <a:effectRef idx="3">
            <a:schemeClr val="accent3"/>
          </a:effectRef>
          <a:fontRef idx="minor">
            <a:schemeClr val="lt1"/>
          </a:fontRef>
        </p:style>
        <p:txBody>
          <a:bodyPr lIns="91420" tIns="45710" rIns="91420" bIns="45710" rtlCol="0" anchor="ctr"/>
          <a:lstStyle/>
          <a:p>
            <a:pPr algn="ctr"/>
            <a:endParaRPr lang="zh-TW" altLang="en-US"/>
          </a:p>
        </p:txBody>
      </p:sp>
      <p:sp>
        <p:nvSpPr>
          <p:cNvPr id="42" name="向下箭號 162"/>
          <p:cNvSpPr/>
          <p:nvPr/>
        </p:nvSpPr>
        <p:spPr>
          <a:xfrm rot="2610135" flipV="1">
            <a:off x="3412627" y="5176515"/>
            <a:ext cx="438150" cy="748396"/>
          </a:xfrm>
          <a:prstGeom prst="downArrow">
            <a:avLst/>
          </a:prstGeom>
        </p:spPr>
        <p:style>
          <a:lnRef idx="0">
            <a:schemeClr val="accent1"/>
          </a:lnRef>
          <a:fillRef idx="3">
            <a:schemeClr val="accent1"/>
          </a:fillRef>
          <a:effectRef idx="3">
            <a:schemeClr val="accent1"/>
          </a:effectRef>
          <a:fontRef idx="minor">
            <a:schemeClr val="lt1"/>
          </a:fontRef>
        </p:style>
        <p:txBody>
          <a:bodyPr lIns="91420" tIns="45710" rIns="91420" bIns="45710" rtlCol="0" anchor="ctr"/>
          <a:lstStyle/>
          <a:p>
            <a:pPr algn="ctr"/>
            <a:endParaRPr lang="zh-TW" altLang="en-US"/>
          </a:p>
        </p:txBody>
      </p:sp>
      <p:sp>
        <p:nvSpPr>
          <p:cNvPr id="43" name="向下箭號 163"/>
          <p:cNvSpPr/>
          <p:nvPr/>
        </p:nvSpPr>
        <p:spPr>
          <a:xfrm rot="19634133" flipV="1">
            <a:off x="2022419" y="5197308"/>
            <a:ext cx="438150" cy="625209"/>
          </a:xfrm>
          <a:prstGeom prst="downArrow">
            <a:avLst/>
          </a:prstGeom>
        </p:spPr>
        <p:style>
          <a:lnRef idx="0">
            <a:schemeClr val="accent6"/>
          </a:lnRef>
          <a:fillRef idx="3">
            <a:schemeClr val="accent6"/>
          </a:fillRef>
          <a:effectRef idx="3">
            <a:schemeClr val="accent6"/>
          </a:effectRef>
          <a:fontRef idx="minor">
            <a:schemeClr val="lt1"/>
          </a:fontRef>
        </p:style>
        <p:txBody>
          <a:bodyPr lIns="91420" tIns="45710" rIns="91420" bIns="45710" rtlCol="0" anchor="ctr"/>
          <a:lstStyle/>
          <a:p>
            <a:pPr algn="ctr"/>
            <a:endParaRPr lang="zh-TW" altLang="en-US"/>
          </a:p>
        </p:txBody>
      </p:sp>
      <p:sp>
        <p:nvSpPr>
          <p:cNvPr id="44" name="向下箭號 165"/>
          <p:cNvSpPr/>
          <p:nvPr/>
        </p:nvSpPr>
        <p:spPr>
          <a:xfrm rot="1779305" flipV="1">
            <a:off x="2714297" y="5202697"/>
            <a:ext cx="438150" cy="606679"/>
          </a:xfrm>
          <a:prstGeom prst="downArrow">
            <a:avLst/>
          </a:prstGeom>
        </p:spPr>
        <p:style>
          <a:lnRef idx="0">
            <a:schemeClr val="accent5"/>
          </a:lnRef>
          <a:fillRef idx="3">
            <a:schemeClr val="accent5"/>
          </a:fillRef>
          <a:effectRef idx="3">
            <a:schemeClr val="accent5"/>
          </a:effectRef>
          <a:fontRef idx="minor">
            <a:schemeClr val="lt1"/>
          </a:fontRef>
        </p:style>
        <p:txBody>
          <a:bodyPr lIns="91420" tIns="45710" rIns="91420" bIns="45710" rtlCol="0" anchor="ctr"/>
          <a:lstStyle/>
          <a:p>
            <a:pPr algn="ctr"/>
            <a:endParaRPr lang="zh-TW" altLang="en-US"/>
          </a:p>
        </p:txBody>
      </p:sp>
      <p:sp>
        <p:nvSpPr>
          <p:cNvPr id="45" name="向下箭號 166"/>
          <p:cNvSpPr/>
          <p:nvPr/>
        </p:nvSpPr>
        <p:spPr>
          <a:xfrm rot="18851723" flipV="1">
            <a:off x="1248914" y="5165151"/>
            <a:ext cx="438150" cy="748396"/>
          </a:xfrm>
          <a:prstGeom prst="downArrow">
            <a:avLst/>
          </a:prstGeom>
        </p:spPr>
        <p:style>
          <a:lnRef idx="0">
            <a:schemeClr val="accent4"/>
          </a:lnRef>
          <a:fillRef idx="3">
            <a:schemeClr val="accent4"/>
          </a:fillRef>
          <a:effectRef idx="3">
            <a:schemeClr val="accent4"/>
          </a:effectRef>
          <a:fontRef idx="minor">
            <a:schemeClr val="lt1"/>
          </a:fontRef>
        </p:style>
        <p:txBody>
          <a:bodyPr lIns="91420" tIns="45710" rIns="91420" bIns="45710" rtlCol="0" anchor="ctr"/>
          <a:lstStyle/>
          <a:p>
            <a:pPr algn="ctr"/>
            <a:endParaRPr lang="zh-TW" altLang="en-US"/>
          </a:p>
        </p:txBody>
      </p:sp>
      <p:grpSp>
        <p:nvGrpSpPr>
          <p:cNvPr id="46" name="群組 170"/>
          <p:cNvGrpSpPr/>
          <p:nvPr/>
        </p:nvGrpSpPr>
        <p:grpSpPr>
          <a:xfrm>
            <a:off x="6246926" y="5876110"/>
            <a:ext cx="907572" cy="461665"/>
            <a:chOff x="4765592" y="6396335"/>
            <a:chExt cx="907572" cy="461663"/>
          </a:xfrm>
        </p:grpSpPr>
        <p:sp>
          <p:nvSpPr>
            <p:cNvPr id="47" name="矩形 171"/>
            <p:cNvSpPr/>
            <p:nvPr/>
          </p:nvSpPr>
          <p:spPr>
            <a:xfrm>
              <a:off x="4823114" y="6442783"/>
              <a:ext cx="720000" cy="36877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48" name="文字方塊 172"/>
            <p:cNvSpPr txBox="1"/>
            <p:nvPr/>
          </p:nvSpPr>
          <p:spPr>
            <a:xfrm>
              <a:off x="4765592" y="6396335"/>
              <a:ext cx="907572" cy="461663"/>
            </a:xfrm>
            <a:prstGeom prst="rect">
              <a:avLst/>
            </a:prstGeom>
            <a:noFill/>
          </p:spPr>
          <p:txBody>
            <a:bodyPr wrap="square" rtlCol="0">
              <a:spAutoFit/>
            </a:bodyPr>
            <a:lstStyle/>
            <a:p>
              <a:pPr algn="ctr"/>
              <a:r>
                <a:rPr lang="en-US" altLang="zh-TW" sz="2400" dirty="0"/>
                <a:t>x</a:t>
              </a:r>
              <a:r>
                <a:rPr lang="en-US" altLang="zh-TW" sz="2400" baseline="30000" dirty="0"/>
                <a:t>t+1</a:t>
              </a:r>
              <a:endParaRPr lang="zh-TW" altLang="en-US" sz="2400" baseline="30000" dirty="0"/>
            </a:p>
          </p:txBody>
        </p:sp>
      </p:grpSp>
      <p:sp>
        <p:nvSpPr>
          <p:cNvPr id="49" name="矩形 173"/>
          <p:cNvSpPr/>
          <p:nvPr/>
        </p:nvSpPr>
        <p:spPr>
          <a:xfrm>
            <a:off x="6686878" y="4736993"/>
            <a:ext cx="720000" cy="432000"/>
          </a:xfrm>
          <a:prstGeom prst="rect">
            <a:avLst/>
          </a:prstGeom>
        </p:spPr>
        <p:style>
          <a:lnRef idx="0">
            <a:schemeClr val="accent6"/>
          </a:lnRef>
          <a:fillRef idx="3">
            <a:schemeClr val="accent6"/>
          </a:fillRef>
          <a:effectRef idx="3">
            <a:schemeClr val="accent6"/>
          </a:effectRef>
          <a:fontRef idx="minor">
            <a:schemeClr val="lt1"/>
          </a:fontRef>
        </p:style>
        <p:txBody>
          <a:bodyPr lIns="91420" tIns="45710" rIns="91420" bIns="45710" rtlCol="0" anchor="ctr"/>
          <a:lstStyle/>
          <a:p>
            <a:pPr algn="ctr"/>
            <a:r>
              <a:rPr lang="en-US" altLang="zh-TW" sz="2400" dirty="0"/>
              <a:t>z</a:t>
            </a:r>
            <a:endParaRPr lang="zh-TW" altLang="en-US" sz="2400" dirty="0"/>
          </a:p>
        </p:txBody>
      </p:sp>
      <p:sp>
        <p:nvSpPr>
          <p:cNvPr id="50" name="矩形 174"/>
          <p:cNvSpPr/>
          <p:nvPr/>
        </p:nvSpPr>
        <p:spPr>
          <a:xfrm>
            <a:off x="5794032" y="4736993"/>
            <a:ext cx="720000" cy="432000"/>
          </a:xfrm>
          <a:prstGeom prst="rect">
            <a:avLst/>
          </a:prstGeom>
        </p:spPr>
        <p:style>
          <a:lnRef idx="0">
            <a:schemeClr val="accent6"/>
          </a:lnRef>
          <a:fillRef idx="3">
            <a:schemeClr val="accent6"/>
          </a:fillRef>
          <a:effectRef idx="3">
            <a:schemeClr val="accent6"/>
          </a:effectRef>
          <a:fontRef idx="minor">
            <a:schemeClr val="lt1"/>
          </a:fontRef>
        </p:style>
        <p:txBody>
          <a:bodyPr lIns="91420" tIns="45710" rIns="91420" bIns="45710" rtlCol="0" anchor="ctr"/>
          <a:lstStyle/>
          <a:p>
            <a:pPr algn="ctr"/>
            <a:r>
              <a:rPr lang="en-US" altLang="zh-TW" sz="2400" dirty="0" err="1"/>
              <a:t>z</a:t>
            </a:r>
            <a:r>
              <a:rPr lang="en-US" altLang="zh-TW" sz="2400" baseline="30000" dirty="0" err="1"/>
              <a:t>i</a:t>
            </a:r>
            <a:endParaRPr lang="zh-TW" altLang="en-US" sz="2400" baseline="30000" dirty="0"/>
          </a:p>
        </p:txBody>
      </p:sp>
      <p:grpSp>
        <p:nvGrpSpPr>
          <p:cNvPr id="51" name="群組 175"/>
          <p:cNvGrpSpPr/>
          <p:nvPr/>
        </p:nvGrpSpPr>
        <p:grpSpPr>
          <a:xfrm>
            <a:off x="6488817" y="3726785"/>
            <a:ext cx="438150" cy="438150"/>
            <a:chOff x="6656524" y="2699227"/>
            <a:chExt cx="438150" cy="438150"/>
          </a:xfrm>
        </p:grpSpPr>
        <p:sp>
          <p:nvSpPr>
            <p:cNvPr id="52" name="橢圓 176"/>
            <p:cNvSpPr/>
            <p:nvPr/>
          </p:nvSpPr>
          <p:spPr>
            <a:xfrm>
              <a:off x="6656524" y="2699227"/>
              <a:ext cx="438150" cy="438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3" name="文字方塊 177"/>
                <p:cNvSpPr txBox="1"/>
                <p:nvPr/>
              </p:nvSpPr>
              <p:spPr>
                <a:xfrm>
                  <a:off x="6766595" y="2808578"/>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smtClean="0">
                            <a:solidFill>
                              <a:schemeClr val="bg1"/>
                            </a:solidFill>
                            <a:latin typeface="Cambria Math" panose="02040503050406030204" pitchFamily="18" charset="0"/>
                            <a:ea typeface="Cambria Math" panose="02040503050406030204" pitchFamily="18" charset="0"/>
                          </a:rPr>
                          <m:t>×</m:t>
                        </m:r>
                      </m:oMath>
                    </m:oMathPara>
                  </a14:m>
                  <a:endParaRPr lang="zh-TW" altLang="en-US" dirty="0">
                    <a:solidFill>
                      <a:schemeClr val="bg1"/>
                    </a:solidFill>
                  </a:endParaRPr>
                </a:p>
              </p:txBody>
            </p:sp>
          </mc:Choice>
          <mc:Fallback xmlns="">
            <p:sp>
              <p:nvSpPr>
                <p:cNvPr id="178" name="文字方塊 177"/>
                <p:cNvSpPr txBox="1">
                  <a:spLocks noRot="1" noChangeAspect="1" noMove="1" noResize="1" noEditPoints="1" noAdjustHandles="1" noChangeArrowheads="1" noChangeShapeType="1" noTextEdit="1"/>
                </p:cNvSpPr>
                <p:nvPr/>
              </p:nvSpPr>
              <p:spPr>
                <a:xfrm>
                  <a:off x="6766595" y="2808578"/>
                  <a:ext cx="218008" cy="276999"/>
                </a:xfrm>
                <a:prstGeom prst="rect">
                  <a:avLst/>
                </a:prstGeom>
                <a:blipFill rotWithShape="0">
                  <a:blip r:embed="rId10"/>
                  <a:stretch>
                    <a:fillRect l="-19444" r="-16667"/>
                  </a:stretch>
                </a:blipFill>
              </p:spPr>
              <p:txBody>
                <a:bodyPr/>
                <a:lstStyle/>
                <a:p>
                  <a:r>
                    <a:rPr lang="zh-TW" altLang="en-US">
                      <a:noFill/>
                    </a:rPr>
                    <a:t> </a:t>
                  </a:r>
                </a:p>
              </p:txBody>
            </p:sp>
          </mc:Fallback>
        </mc:AlternateContent>
      </p:grpSp>
      <p:sp>
        <p:nvSpPr>
          <p:cNvPr id="54" name="矩形 178"/>
          <p:cNvSpPr/>
          <p:nvPr/>
        </p:nvSpPr>
        <p:spPr>
          <a:xfrm>
            <a:off x="4909572" y="4736993"/>
            <a:ext cx="720000" cy="432000"/>
          </a:xfrm>
          <a:prstGeom prst="rect">
            <a:avLst/>
          </a:prstGeom>
        </p:spPr>
        <p:style>
          <a:lnRef idx="0">
            <a:schemeClr val="accent6"/>
          </a:lnRef>
          <a:fillRef idx="3">
            <a:schemeClr val="accent6"/>
          </a:fillRef>
          <a:effectRef idx="3">
            <a:schemeClr val="accent6"/>
          </a:effectRef>
          <a:fontRef idx="minor">
            <a:schemeClr val="lt1"/>
          </a:fontRef>
        </p:style>
        <p:txBody>
          <a:bodyPr lIns="91420" tIns="45710" rIns="91420" bIns="45710" rtlCol="0" anchor="ctr"/>
          <a:lstStyle/>
          <a:p>
            <a:pPr algn="ctr"/>
            <a:r>
              <a:rPr lang="en-US" altLang="zh-TW" sz="2400" dirty="0" err="1"/>
              <a:t>z</a:t>
            </a:r>
            <a:r>
              <a:rPr lang="en-US" altLang="zh-TW" sz="2400" baseline="30000" dirty="0" err="1"/>
              <a:t>f</a:t>
            </a:r>
            <a:endParaRPr lang="zh-TW" altLang="en-US" sz="2400" baseline="30000" dirty="0"/>
          </a:p>
        </p:txBody>
      </p:sp>
      <p:sp>
        <p:nvSpPr>
          <p:cNvPr id="55" name="矩形 179"/>
          <p:cNvSpPr/>
          <p:nvPr/>
        </p:nvSpPr>
        <p:spPr>
          <a:xfrm>
            <a:off x="7571338" y="4742189"/>
            <a:ext cx="720000" cy="432000"/>
          </a:xfrm>
          <a:prstGeom prst="rect">
            <a:avLst/>
          </a:prstGeom>
        </p:spPr>
        <p:style>
          <a:lnRef idx="0">
            <a:schemeClr val="accent6"/>
          </a:lnRef>
          <a:fillRef idx="3">
            <a:schemeClr val="accent6"/>
          </a:fillRef>
          <a:effectRef idx="3">
            <a:schemeClr val="accent6"/>
          </a:effectRef>
          <a:fontRef idx="minor">
            <a:schemeClr val="lt1"/>
          </a:fontRef>
        </p:style>
        <p:txBody>
          <a:bodyPr lIns="91420" tIns="45710" rIns="91420" bIns="45710" rtlCol="0" anchor="ctr"/>
          <a:lstStyle/>
          <a:p>
            <a:pPr algn="ctr"/>
            <a:r>
              <a:rPr lang="en-US" altLang="zh-TW" sz="2400" dirty="0"/>
              <a:t>z</a:t>
            </a:r>
            <a:r>
              <a:rPr lang="en-US" altLang="zh-TW" sz="2400" baseline="30000" dirty="0"/>
              <a:t>o</a:t>
            </a:r>
            <a:endParaRPr lang="zh-TW" altLang="en-US" sz="2400" baseline="30000" dirty="0"/>
          </a:p>
        </p:txBody>
      </p:sp>
      <p:grpSp>
        <p:nvGrpSpPr>
          <p:cNvPr id="56" name="群組 180"/>
          <p:cNvGrpSpPr/>
          <p:nvPr/>
        </p:nvGrpSpPr>
        <p:grpSpPr>
          <a:xfrm>
            <a:off x="5050497" y="2754661"/>
            <a:ext cx="438150" cy="438150"/>
            <a:chOff x="6656524" y="2699227"/>
            <a:chExt cx="438150" cy="438150"/>
          </a:xfrm>
        </p:grpSpPr>
        <p:sp>
          <p:nvSpPr>
            <p:cNvPr id="57" name="橢圓 181"/>
            <p:cNvSpPr/>
            <p:nvPr/>
          </p:nvSpPr>
          <p:spPr>
            <a:xfrm>
              <a:off x="6656524" y="2699227"/>
              <a:ext cx="438150" cy="438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8" name="文字方塊 182"/>
                <p:cNvSpPr txBox="1"/>
                <p:nvPr/>
              </p:nvSpPr>
              <p:spPr>
                <a:xfrm>
                  <a:off x="6766595" y="2808578"/>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smtClean="0">
                            <a:solidFill>
                              <a:schemeClr val="bg1"/>
                            </a:solidFill>
                            <a:latin typeface="Cambria Math" panose="02040503050406030204" pitchFamily="18" charset="0"/>
                            <a:ea typeface="Cambria Math" panose="02040503050406030204" pitchFamily="18" charset="0"/>
                          </a:rPr>
                          <m:t>×</m:t>
                        </m:r>
                      </m:oMath>
                    </m:oMathPara>
                  </a14:m>
                  <a:endParaRPr lang="zh-TW" altLang="en-US" dirty="0">
                    <a:solidFill>
                      <a:schemeClr val="bg1"/>
                    </a:solidFill>
                  </a:endParaRPr>
                </a:p>
              </p:txBody>
            </p:sp>
          </mc:Choice>
          <mc:Fallback xmlns="">
            <p:sp>
              <p:nvSpPr>
                <p:cNvPr id="183" name="文字方塊 182"/>
                <p:cNvSpPr txBox="1">
                  <a:spLocks noRot="1" noChangeAspect="1" noMove="1" noResize="1" noEditPoints="1" noAdjustHandles="1" noChangeArrowheads="1" noChangeShapeType="1" noTextEdit="1"/>
                </p:cNvSpPr>
                <p:nvPr/>
              </p:nvSpPr>
              <p:spPr>
                <a:xfrm>
                  <a:off x="6766595" y="2808578"/>
                  <a:ext cx="218008" cy="276999"/>
                </a:xfrm>
                <a:prstGeom prst="rect">
                  <a:avLst/>
                </a:prstGeom>
                <a:blipFill rotWithShape="0">
                  <a:blip r:embed="rId11"/>
                  <a:stretch>
                    <a:fillRect l="-20000" r="-20000" b="-2222"/>
                  </a:stretch>
                </a:blipFill>
              </p:spPr>
              <p:txBody>
                <a:bodyPr/>
                <a:lstStyle/>
                <a:p>
                  <a:r>
                    <a:rPr lang="zh-TW" altLang="en-US">
                      <a:noFill/>
                    </a:rPr>
                    <a:t> </a:t>
                  </a:r>
                </a:p>
              </p:txBody>
            </p:sp>
          </mc:Fallback>
        </mc:AlternateContent>
      </p:grpSp>
      <p:grpSp>
        <p:nvGrpSpPr>
          <p:cNvPr id="59" name="群組 183"/>
          <p:cNvGrpSpPr/>
          <p:nvPr/>
        </p:nvGrpSpPr>
        <p:grpSpPr>
          <a:xfrm>
            <a:off x="6467803" y="2741444"/>
            <a:ext cx="438150" cy="438150"/>
            <a:chOff x="6656524" y="2699227"/>
            <a:chExt cx="438150" cy="438150"/>
          </a:xfrm>
        </p:grpSpPr>
        <p:sp>
          <p:nvSpPr>
            <p:cNvPr id="60" name="橢圓 184"/>
            <p:cNvSpPr/>
            <p:nvPr/>
          </p:nvSpPr>
          <p:spPr>
            <a:xfrm>
              <a:off x="6656524" y="2699227"/>
              <a:ext cx="438150" cy="4381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1" name="文字方塊 185"/>
                <p:cNvSpPr txBox="1"/>
                <p:nvPr/>
              </p:nvSpPr>
              <p:spPr>
                <a:xfrm>
                  <a:off x="6766595" y="2808578"/>
                  <a:ext cx="283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i="1">
                            <a:solidFill>
                              <a:schemeClr val="bg1"/>
                            </a:solidFill>
                            <a:latin typeface="Cambria Math" panose="02040503050406030204" pitchFamily="18" charset="0"/>
                            <a:ea typeface="Cambria Math" panose="02040503050406030204" pitchFamily="18" charset="0"/>
                          </a:rPr>
                          <m:t>＋</m:t>
                        </m:r>
                      </m:oMath>
                    </m:oMathPara>
                  </a14:m>
                  <a:endParaRPr lang="zh-TW" altLang="en-US" dirty="0">
                    <a:solidFill>
                      <a:schemeClr val="bg1"/>
                    </a:solidFill>
                  </a:endParaRPr>
                </a:p>
              </p:txBody>
            </p:sp>
          </mc:Choice>
          <mc:Fallback xmlns="">
            <p:sp>
              <p:nvSpPr>
                <p:cNvPr id="186" name="文字方塊 185"/>
                <p:cNvSpPr txBox="1">
                  <a:spLocks noRot="1" noChangeAspect="1" noMove="1" noResize="1" noEditPoints="1" noAdjustHandles="1" noChangeArrowheads="1" noChangeShapeType="1" noTextEdit="1"/>
                </p:cNvSpPr>
                <p:nvPr/>
              </p:nvSpPr>
              <p:spPr>
                <a:xfrm>
                  <a:off x="6766595" y="2808578"/>
                  <a:ext cx="283732" cy="276999"/>
                </a:xfrm>
                <a:prstGeom prst="rect">
                  <a:avLst/>
                </a:prstGeom>
                <a:blipFill rotWithShape="0">
                  <a:blip r:embed="rId12"/>
                  <a:stretch>
                    <a:fillRect l="-19149" r="-17021" b="-8889"/>
                  </a:stretch>
                </a:blipFill>
              </p:spPr>
              <p:txBody>
                <a:bodyPr/>
                <a:lstStyle/>
                <a:p>
                  <a:r>
                    <a:rPr lang="zh-TW" altLang="en-US">
                      <a:noFill/>
                    </a:rPr>
                    <a:t> </a:t>
                  </a:r>
                </a:p>
              </p:txBody>
            </p:sp>
          </mc:Fallback>
        </mc:AlternateContent>
      </p:grpSp>
      <p:grpSp>
        <p:nvGrpSpPr>
          <p:cNvPr id="62" name="群組 186"/>
          <p:cNvGrpSpPr/>
          <p:nvPr/>
        </p:nvGrpSpPr>
        <p:grpSpPr>
          <a:xfrm>
            <a:off x="7726565" y="2749895"/>
            <a:ext cx="438150" cy="438150"/>
            <a:chOff x="6656524" y="2699227"/>
            <a:chExt cx="438150" cy="438150"/>
          </a:xfrm>
        </p:grpSpPr>
        <p:sp>
          <p:nvSpPr>
            <p:cNvPr id="63" name="橢圓 187"/>
            <p:cNvSpPr/>
            <p:nvPr/>
          </p:nvSpPr>
          <p:spPr>
            <a:xfrm>
              <a:off x="6656524" y="2699227"/>
              <a:ext cx="438150" cy="438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4" name="文字方塊 188"/>
                <p:cNvSpPr txBox="1"/>
                <p:nvPr/>
              </p:nvSpPr>
              <p:spPr>
                <a:xfrm>
                  <a:off x="6766595" y="2808578"/>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smtClean="0">
                            <a:solidFill>
                              <a:schemeClr val="bg1"/>
                            </a:solidFill>
                            <a:latin typeface="Cambria Math" panose="02040503050406030204" pitchFamily="18" charset="0"/>
                            <a:ea typeface="Cambria Math" panose="02040503050406030204" pitchFamily="18" charset="0"/>
                          </a:rPr>
                          <m:t>×</m:t>
                        </m:r>
                      </m:oMath>
                    </m:oMathPara>
                  </a14:m>
                  <a:endParaRPr lang="zh-TW" altLang="en-US" dirty="0">
                    <a:solidFill>
                      <a:schemeClr val="bg1"/>
                    </a:solidFill>
                  </a:endParaRPr>
                </a:p>
              </p:txBody>
            </p:sp>
          </mc:Choice>
          <mc:Fallback xmlns="">
            <p:sp>
              <p:nvSpPr>
                <p:cNvPr id="189" name="文字方塊 188"/>
                <p:cNvSpPr txBox="1">
                  <a:spLocks noRot="1" noChangeAspect="1" noMove="1" noResize="1" noEditPoints="1" noAdjustHandles="1" noChangeArrowheads="1" noChangeShapeType="1" noTextEdit="1"/>
                </p:cNvSpPr>
                <p:nvPr/>
              </p:nvSpPr>
              <p:spPr>
                <a:xfrm>
                  <a:off x="6766595" y="2808578"/>
                  <a:ext cx="218008" cy="276999"/>
                </a:xfrm>
                <a:prstGeom prst="rect">
                  <a:avLst/>
                </a:prstGeom>
                <a:blipFill rotWithShape="0">
                  <a:blip r:embed="rId13"/>
                  <a:stretch>
                    <a:fillRect l="-20000" r="-20000" b="-2222"/>
                  </a:stretch>
                </a:blipFill>
              </p:spPr>
              <p:txBody>
                <a:bodyPr/>
                <a:lstStyle/>
                <a:p>
                  <a:r>
                    <a:rPr lang="zh-TW" altLang="en-US">
                      <a:noFill/>
                    </a:rPr>
                    <a:t> </a:t>
                  </a:r>
                </a:p>
              </p:txBody>
            </p:sp>
          </mc:Fallback>
        </mc:AlternateContent>
      </p:grpSp>
      <p:grpSp>
        <p:nvGrpSpPr>
          <p:cNvPr id="65" name="群組 226"/>
          <p:cNvGrpSpPr/>
          <p:nvPr/>
        </p:nvGrpSpPr>
        <p:grpSpPr>
          <a:xfrm>
            <a:off x="7533986" y="1397860"/>
            <a:ext cx="907572" cy="461665"/>
            <a:chOff x="7533985" y="1397855"/>
            <a:chExt cx="907572" cy="461663"/>
          </a:xfrm>
        </p:grpSpPr>
        <p:sp>
          <p:nvSpPr>
            <p:cNvPr id="66" name="矩形 189"/>
            <p:cNvSpPr/>
            <p:nvPr/>
          </p:nvSpPr>
          <p:spPr>
            <a:xfrm>
              <a:off x="7588207" y="1412344"/>
              <a:ext cx="720000" cy="43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67" name="文字方塊 190"/>
            <p:cNvSpPr txBox="1"/>
            <p:nvPr/>
          </p:nvSpPr>
          <p:spPr>
            <a:xfrm>
              <a:off x="7533985" y="1397855"/>
              <a:ext cx="907572" cy="461663"/>
            </a:xfrm>
            <a:prstGeom prst="rect">
              <a:avLst/>
            </a:prstGeom>
            <a:noFill/>
          </p:spPr>
          <p:txBody>
            <a:bodyPr wrap="square" rtlCol="0">
              <a:spAutoFit/>
            </a:bodyPr>
            <a:lstStyle/>
            <a:p>
              <a:pPr algn="ctr"/>
              <a:r>
                <a:rPr lang="en-US" altLang="zh-TW" sz="2400" dirty="0"/>
                <a:t>y</a:t>
              </a:r>
              <a:r>
                <a:rPr lang="en-US" altLang="zh-TW" sz="2400" baseline="30000" dirty="0"/>
                <a:t>t+1</a:t>
              </a:r>
              <a:endParaRPr lang="zh-TW" altLang="en-US" sz="2400" baseline="30000" dirty="0"/>
            </a:p>
          </p:txBody>
        </p:sp>
      </p:grpSp>
      <p:pic>
        <p:nvPicPr>
          <p:cNvPr id="68" name="圖片 191"/>
          <p:cNvPicPr>
            <a:picLocks noChangeAspect="1"/>
          </p:cNvPicPr>
          <p:nvPr/>
        </p:nvPicPr>
        <p:blipFill>
          <a:blip r:embed="rId7"/>
          <a:stretch>
            <a:fillRect/>
          </a:stretch>
        </p:blipFill>
        <p:spPr>
          <a:xfrm>
            <a:off x="5943922" y="3763653"/>
            <a:ext cx="371475" cy="371475"/>
          </a:xfrm>
          <a:prstGeom prst="rect">
            <a:avLst/>
          </a:prstGeom>
        </p:spPr>
      </p:pic>
      <p:pic>
        <p:nvPicPr>
          <p:cNvPr id="69" name="圖片 192"/>
          <p:cNvPicPr>
            <a:picLocks noChangeAspect="1"/>
          </p:cNvPicPr>
          <p:nvPr/>
        </p:nvPicPr>
        <p:blipFill>
          <a:blip r:embed="rId7"/>
          <a:stretch>
            <a:fillRect/>
          </a:stretch>
        </p:blipFill>
        <p:spPr>
          <a:xfrm>
            <a:off x="5079741" y="3760121"/>
            <a:ext cx="371475" cy="371475"/>
          </a:xfrm>
          <a:prstGeom prst="rect">
            <a:avLst/>
          </a:prstGeom>
        </p:spPr>
      </p:pic>
      <p:pic>
        <p:nvPicPr>
          <p:cNvPr id="70" name="圖片 193"/>
          <p:cNvPicPr>
            <a:picLocks noChangeAspect="1"/>
          </p:cNvPicPr>
          <p:nvPr/>
        </p:nvPicPr>
        <p:blipFill>
          <a:blip r:embed="rId7"/>
          <a:stretch>
            <a:fillRect/>
          </a:stretch>
        </p:blipFill>
        <p:spPr>
          <a:xfrm>
            <a:off x="7741347" y="3760120"/>
            <a:ext cx="371475" cy="371475"/>
          </a:xfrm>
          <a:prstGeom prst="rect">
            <a:avLst/>
          </a:prstGeom>
        </p:spPr>
      </p:pic>
      <p:pic>
        <p:nvPicPr>
          <p:cNvPr id="71" name="圖片 194"/>
          <p:cNvPicPr>
            <a:picLocks noChangeAspect="1"/>
          </p:cNvPicPr>
          <p:nvPr/>
        </p:nvPicPr>
        <p:blipFill>
          <a:blip r:embed="rId7"/>
          <a:stretch>
            <a:fillRect/>
          </a:stretch>
        </p:blipFill>
        <p:spPr>
          <a:xfrm>
            <a:off x="7165447" y="2767113"/>
            <a:ext cx="371475" cy="371475"/>
          </a:xfrm>
          <a:prstGeom prst="rect">
            <a:avLst/>
          </a:prstGeom>
        </p:spPr>
      </p:pic>
      <p:cxnSp>
        <p:nvCxnSpPr>
          <p:cNvPr id="72" name="直線單箭頭接點 195"/>
          <p:cNvCxnSpPr/>
          <p:nvPr/>
        </p:nvCxnSpPr>
        <p:spPr>
          <a:xfrm flipH="1" flipV="1">
            <a:off x="5262732" y="4141451"/>
            <a:ext cx="1" cy="5765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196"/>
          <p:cNvCxnSpPr/>
          <p:nvPr/>
        </p:nvCxnSpPr>
        <p:spPr>
          <a:xfrm flipH="1" flipV="1">
            <a:off x="5268894" y="3169005"/>
            <a:ext cx="1" cy="5765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197"/>
          <p:cNvCxnSpPr>
            <a:endCxn id="60" idx="2"/>
          </p:cNvCxnSpPr>
          <p:nvPr/>
        </p:nvCxnSpPr>
        <p:spPr>
          <a:xfrm flipV="1">
            <a:off x="5513960" y="2960515"/>
            <a:ext cx="95384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198"/>
          <p:cNvCxnSpPr>
            <a:endCxn id="52" idx="4"/>
          </p:cNvCxnSpPr>
          <p:nvPr/>
        </p:nvCxnSpPr>
        <p:spPr>
          <a:xfrm flipH="1" flipV="1">
            <a:off x="6707892" y="4164933"/>
            <a:ext cx="295984" cy="5488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199"/>
          <p:cNvCxnSpPr/>
          <p:nvPr/>
        </p:nvCxnSpPr>
        <p:spPr>
          <a:xfrm flipH="1" flipV="1">
            <a:off x="6129659" y="4128396"/>
            <a:ext cx="1" cy="5765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200"/>
          <p:cNvCxnSpPr/>
          <p:nvPr/>
        </p:nvCxnSpPr>
        <p:spPr>
          <a:xfrm flipH="1" flipV="1">
            <a:off x="6704931" y="3113956"/>
            <a:ext cx="1" cy="5765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單箭頭接點 201"/>
          <p:cNvCxnSpPr>
            <a:endCxn id="52" idx="2"/>
          </p:cNvCxnSpPr>
          <p:nvPr/>
        </p:nvCxnSpPr>
        <p:spPr>
          <a:xfrm>
            <a:off x="6292055" y="3932282"/>
            <a:ext cx="196762" cy="135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單箭頭接點 202"/>
          <p:cNvCxnSpPr/>
          <p:nvPr/>
        </p:nvCxnSpPr>
        <p:spPr>
          <a:xfrm flipH="1" flipV="1">
            <a:off x="7931339" y="4101015"/>
            <a:ext cx="1" cy="5765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203"/>
          <p:cNvCxnSpPr/>
          <p:nvPr/>
        </p:nvCxnSpPr>
        <p:spPr>
          <a:xfrm flipH="1" flipV="1">
            <a:off x="7942664" y="3189686"/>
            <a:ext cx="1" cy="5765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204"/>
          <p:cNvCxnSpPr/>
          <p:nvPr/>
        </p:nvCxnSpPr>
        <p:spPr>
          <a:xfrm>
            <a:off x="6946639" y="2952848"/>
            <a:ext cx="275067" cy="189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205"/>
          <p:cNvCxnSpPr/>
          <p:nvPr/>
        </p:nvCxnSpPr>
        <p:spPr>
          <a:xfrm>
            <a:off x="7505093" y="2965146"/>
            <a:ext cx="275067" cy="189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向下箭號 206"/>
          <p:cNvSpPr/>
          <p:nvPr/>
        </p:nvSpPr>
        <p:spPr>
          <a:xfrm flipV="1">
            <a:off x="7741346" y="1938435"/>
            <a:ext cx="438150" cy="748396"/>
          </a:xfrm>
          <a:prstGeom prst="downArrow">
            <a:avLst/>
          </a:prstGeom>
        </p:spPr>
        <p:style>
          <a:lnRef idx="0">
            <a:schemeClr val="accent3"/>
          </a:lnRef>
          <a:fillRef idx="3">
            <a:schemeClr val="accent3"/>
          </a:fillRef>
          <a:effectRef idx="3">
            <a:schemeClr val="accent3"/>
          </a:effectRef>
          <a:fontRef idx="minor">
            <a:schemeClr val="lt1"/>
          </a:fontRef>
        </p:style>
        <p:txBody>
          <a:bodyPr lIns="91420" tIns="45710" rIns="91420" bIns="45710" rtlCol="0" anchor="ctr"/>
          <a:lstStyle/>
          <a:p>
            <a:pPr algn="ctr"/>
            <a:endParaRPr lang="zh-TW" altLang="en-US"/>
          </a:p>
        </p:txBody>
      </p:sp>
      <p:sp>
        <p:nvSpPr>
          <p:cNvPr id="84" name="向下箭號 207"/>
          <p:cNvSpPr/>
          <p:nvPr/>
        </p:nvSpPr>
        <p:spPr>
          <a:xfrm rot="2610135" flipV="1">
            <a:off x="7462330" y="5179373"/>
            <a:ext cx="438150" cy="748396"/>
          </a:xfrm>
          <a:prstGeom prst="downArrow">
            <a:avLst/>
          </a:prstGeom>
        </p:spPr>
        <p:style>
          <a:lnRef idx="0">
            <a:schemeClr val="accent1"/>
          </a:lnRef>
          <a:fillRef idx="3">
            <a:schemeClr val="accent1"/>
          </a:fillRef>
          <a:effectRef idx="3">
            <a:schemeClr val="accent1"/>
          </a:effectRef>
          <a:fontRef idx="minor">
            <a:schemeClr val="lt1"/>
          </a:fontRef>
        </p:style>
        <p:txBody>
          <a:bodyPr lIns="91420" tIns="45710" rIns="91420" bIns="45710" rtlCol="0" anchor="ctr"/>
          <a:lstStyle/>
          <a:p>
            <a:pPr algn="ctr"/>
            <a:endParaRPr lang="zh-TW" altLang="en-US"/>
          </a:p>
        </p:txBody>
      </p:sp>
      <p:sp>
        <p:nvSpPr>
          <p:cNvPr id="85" name="向下箭號 208"/>
          <p:cNvSpPr/>
          <p:nvPr/>
        </p:nvSpPr>
        <p:spPr>
          <a:xfrm rot="19634133" flipV="1">
            <a:off x="6072122" y="5200166"/>
            <a:ext cx="438150" cy="625209"/>
          </a:xfrm>
          <a:prstGeom prst="downArrow">
            <a:avLst/>
          </a:prstGeom>
        </p:spPr>
        <p:style>
          <a:lnRef idx="0">
            <a:schemeClr val="accent6"/>
          </a:lnRef>
          <a:fillRef idx="3">
            <a:schemeClr val="accent6"/>
          </a:fillRef>
          <a:effectRef idx="3">
            <a:schemeClr val="accent6"/>
          </a:effectRef>
          <a:fontRef idx="minor">
            <a:schemeClr val="lt1"/>
          </a:fontRef>
        </p:style>
        <p:txBody>
          <a:bodyPr lIns="91420" tIns="45710" rIns="91420" bIns="45710" rtlCol="0" anchor="ctr"/>
          <a:lstStyle/>
          <a:p>
            <a:pPr algn="ctr"/>
            <a:endParaRPr lang="zh-TW" altLang="en-US"/>
          </a:p>
        </p:txBody>
      </p:sp>
      <p:sp>
        <p:nvSpPr>
          <p:cNvPr id="86" name="向下箭號 209"/>
          <p:cNvSpPr/>
          <p:nvPr/>
        </p:nvSpPr>
        <p:spPr>
          <a:xfrm rot="1779305" flipV="1">
            <a:off x="6764000" y="5205555"/>
            <a:ext cx="438150" cy="606679"/>
          </a:xfrm>
          <a:prstGeom prst="downArrow">
            <a:avLst/>
          </a:prstGeom>
        </p:spPr>
        <p:style>
          <a:lnRef idx="0">
            <a:schemeClr val="accent5"/>
          </a:lnRef>
          <a:fillRef idx="3">
            <a:schemeClr val="accent5"/>
          </a:fillRef>
          <a:effectRef idx="3">
            <a:schemeClr val="accent5"/>
          </a:effectRef>
          <a:fontRef idx="minor">
            <a:schemeClr val="lt1"/>
          </a:fontRef>
        </p:style>
        <p:txBody>
          <a:bodyPr lIns="91420" tIns="45710" rIns="91420" bIns="45710" rtlCol="0" anchor="ctr"/>
          <a:lstStyle/>
          <a:p>
            <a:pPr algn="ctr"/>
            <a:endParaRPr lang="zh-TW" altLang="en-US"/>
          </a:p>
        </p:txBody>
      </p:sp>
      <p:sp>
        <p:nvSpPr>
          <p:cNvPr id="87" name="向下箭號 210"/>
          <p:cNvSpPr/>
          <p:nvPr/>
        </p:nvSpPr>
        <p:spPr>
          <a:xfrm rot="18851723" flipV="1">
            <a:off x="5298617" y="5168007"/>
            <a:ext cx="438150" cy="748396"/>
          </a:xfrm>
          <a:prstGeom prst="downArrow">
            <a:avLst/>
          </a:prstGeom>
        </p:spPr>
        <p:style>
          <a:lnRef idx="0">
            <a:schemeClr val="accent4"/>
          </a:lnRef>
          <a:fillRef idx="3">
            <a:schemeClr val="accent4"/>
          </a:fillRef>
          <a:effectRef idx="3">
            <a:schemeClr val="accent4"/>
          </a:effectRef>
          <a:fontRef idx="minor">
            <a:schemeClr val="lt1"/>
          </a:fontRef>
        </p:style>
        <p:txBody>
          <a:bodyPr lIns="91420" tIns="45710" rIns="91420" bIns="45710" rtlCol="0" anchor="ctr"/>
          <a:lstStyle/>
          <a:p>
            <a:pPr algn="ctr"/>
            <a:endParaRPr lang="zh-TW" altLang="en-US"/>
          </a:p>
        </p:txBody>
      </p:sp>
      <p:grpSp>
        <p:nvGrpSpPr>
          <p:cNvPr id="88" name="群組 212"/>
          <p:cNvGrpSpPr/>
          <p:nvPr/>
        </p:nvGrpSpPr>
        <p:grpSpPr>
          <a:xfrm>
            <a:off x="5426810" y="5885768"/>
            <a:ext cx="907572" cy="461665"/>
            <a:chOff x="4765592" y="6396335"/>
            <a:chExt cx="907572" cy="461663"/>
          </a:xfrm>
        </p:grpSpPr>
        <p:sp>
          <p:nvSpPr>
            <p:cNvPr id="89" name="矩形 213"/>
            <p:cNvSpPr/>
            <p:nvPr/>
          </p:nvSpPr>
          <p:spPr>
            <a:xfrm>
              <a:off x="4823114" y="6442783"/>
              <a:ext cx="720000" cy="36877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p>
          </p:txBody>
        </p:sp>
        <p:sp>
          <p:nvSpPr>
            <p:cNvPr id="90" name="文字方塊 214"/>
            <p:cNvSpPr txBox="1"/>
            <p:nvPr/>
          </p:nvSpPr>
          <p:spPr>
            <a:xfrm>
              <a:off x="4765592" y="6396335"/>
              <a:ext cx="907572" cy="461663"/>
            </a:xfrm>
            <a:prstGeom prst="rect">
              <a:avLst/>
            </a:prstGeom>
            <a:noFill/>
          </p:spPr>
          <p:txBody>
            <a:bodyPr wrap="square" rtlCol="0">
              <a:spAutoFit/>
            </a:bodyPr>
            <a:lstStyle/>
            <a:p>
              <a:pPr algn="ctr"/>
              <a:r>
                <a:rPr lang="en-US" altLang="zh-TW" sz="2400" dirty="0" err="1">
                  <a:solidFill>
                    <a:schemeClr val="bg1"/>
                  </a:solidFill>
                </a:rPr>
                <a:t>h</a:t>
              </a:r>
              <a:r>
                <a:rPr lang="en-US" altLang="zh-TW" sz="2400" baseline="30000" dirty="0" err="1">
                  <a:solidFill>
                    <a:schemeClr val="bg1"/>
                  </a:solidFill>
                </a:rPr>
                <a:t>t</a:t>
              </a:r>
              <a:endParaRPr lang="zh-TW" altLang="en-US" sz="2400" baseline="30000" dirty="0">
                <a:solidFill>
                  <a:schemeClr val="bg1"/>
                </a:solidFill>
              </a:endParaRPr>
            </a:p>
          </p:txBody>
        </p:sp>
      </p:grpSp>
      <p:grpSp>
        <p:nvGrpSpPr>
          <p:cNvPr id="92" name="群組 219"/>
          <p:cNvGrpSpPr/>
          <p:nvPr/>
        </p:nvGrpSpPr>
        <p:grpSpPr>
          <a:xfrm>
            <a:off x="1401513" y="5863553"/>
            <a:ext cx="907572" cy="461665"/>
            <a:chOff x="4765592" y="6396335"/>
            <a:chExt cx="907572" cy="461663"/>
          </a:xfrm>
        </p:grpSpPr>
        <p:sp>
          <p:nvSpPr>
            <p:cNvPr id="93" name="矩形 220"/>
            <p:cNvSpPr/>
            <p:nvPr/>
          </p:nvSpPr>
          <p:spPr>
            <a:xfrm>
              <a:off x="4823114" y="6442783"/>
              <a:ext cx="720000" cy="36877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p>
          </p:txBody>
        </p:sp>
        <p:sp>
          <p:nvSpPr>
            <p:cNvPr id="94" name="文字方塊 221"/>
            <p:cNvSpPr txBox="1"/>
            <p:nvPr/>
          </p:nvSpPr>
          <p:spPr>
            <a:xfrm>
              <a:off x="4765592" y="6396335"/>
              <a:ext cx="907572" cy="461663"/>
            </a:xfrm>
            <a:prstGeom prst="rect">
              <a:avLst/>
            </a:prstGeom>
            <a:noFill/>
          </p:spPr>
          <p:txBody>
            <a:bodyPr wrap="square" rtlCol="0">
              <a:spAutoFit/>
            </a:bodyPr>
            <a:lstStyle/>
            <a:p>
              <a:pPr algn="ctr"/>
              <a:r>
                <a:rPr lang="en-US" altLang="zh-TW" sz="2400" dirty="0">
                  <a:solidFill>
                    <a:schemeClr val="bg1"/>
                  </a:solidFill>
                </a:rPr>
                <a:t>h</a:t>
              </a:r>
              <a:r>
                <a:rPr lang="en-US" altLang="zh-TW" sz="2400" baseline="30000" dirty="0">
                  <a:solidFill>
                    <a:schemeClr val="bg1"/>
                  </a:solidFill>
                </a:rPr>
                <a:t>t-1</a:t>
              </a:r>
              <a:endParaRPr lang="zh-TW" altLang="en-US" sz="2400" baseline="30000" dirty="0">
                <a:solidFill>
                  <a:schemeClr val="bg1"/>
                </a:solidFill>
              </a:endParaRPr>
            </a:p>
          </p:txBody>
        </p:sp>
      </p:grpSp>
      <p:grpSp>
        <p:nvGrpSpPr>
          <p:cNvPr id="95" name="群組 101"/>
          <p:cNvGrpSpPr/>
          <p:nvPr/>
        </p:nvGrpSpPr>
        <p:grpSpPr>
          <a:xfrm>
            <a:off x="4599807" y="5873250"/>
            <a:ext cx="907572" cy="461665"/>
            <a:chOff x="4775004" y="6396335"/>
            <a:chExt cx="907572" cy="461663"/>
          </a:xfrm>
        </p:grpSpPr>
        <p:sp>
          <p:nvSpPr>
            <p:cNvPr id="96" name="矩形 102"/>
            <p:cNvSpPr/>
            <p:nvPr/>
          </p:nvSpPr>
          <p:spPr>
            <a:xfrm>
              <a:off x="4823114" y="6442783"/>
              <a:ext cx="720000" cy="3687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97" name="文字方塊 103"/>
            <p:cNvSpPr txBox="1"/>
            <p:nvPr/>
          </p:nvSpPr>
          <p:spPr>
            <a:xfrm>
              <a:off x="4775004" y="6396335"/>
              <a:ext cx="907572" cy="461663"/>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err="1">
                  <a:solidFill>
                    <a:schemeClr val="tx1"/>
                  </a:solidFill>
                </a:rPr>
                <a:t>c</a:t>
              </a:r>
              <a:r>
                <a:rPr lang="en-US" altLang="zh-TW" sz="2400" baseline="30000" dirty="0" err="1">
                  <a:solidFill>
                    <a:schemeClr val="tx1"/>
                  </a:solidFill>
                </a:rPr>
                <a:t>t</a:t>
              </a:r>
              <a:endParaRPr lang="zh-TW" altLang="en-US" sz="2400" baseline="30000" dirty="0">
                <a:solidFill>
                  <a:schemeClr val="tx1"/>
                </a:solidFill>
              </a:endParaRPr>
            </a:p>
          </p:txBody>
        </p:sp>
      </p:grpSp>
      <p:sp>
        <p:nvSpPr>
          <p:cNvPr id="98" name="手繪多邊形 105"/>
          <p:cNvSpPr/>
          <p:nvPr/>
        </p:nvSpPr>
        <p:spPr>
          <a:xfrm>
            <a:off x="8192589" y="2907527"/>
            <a:ext cx="1486237" cy="2920042"/>
          </a:xfrm>
          <a:custGeom>
            <a:avLst/>
            <a:gdLst>
              <a:gd name="connsiteX0" fmla="*/ 0 w 1320800"/>
              <a:gd name="connsiteY0" fmla="*/ 0 h 3135086"/>
              <a:gd name="connsiteX1" fmla="*/ 362857 w 1320800"/>
              <a:gd name="connsiteY1" fmla="*/ 624114 h 3135086"/>
              <a:gd name="connsiteX2" fmla="*/ 508000 w 1320800"/>
              <a:gd name="connsiteY2" fmla="*/ 2409371 h 3135086"/>
              <a:gd name="connsiteX3" fmla="*/ 1320800 w 1320800"/>
              <a:gd name="connsiteY3" fmla="*/ 3135086 h 3135086"/>
            </a:gdLst>
            <a:ahLst/>
            <a:cxnLst>
              <a:cxn ang="0">
                <a:pos x="connsiteX0" y="connsiteY0"/>
              </a:cxn>
              <a:cxn ang="0">
                <a:pos x="connsiteX1" y="connsiteY1"/>
              </a:cxn>
              <a:cxn ang="0">
                <a:pos x="connsiteX2" y="connsiteY2"/>
              </a:cxn>
              <a:cxn ang="0">
                <a:pos x="connsiteX3" y="connsiteY3"/>
              </a:cxn>
            </a:cxnLst>
            <a:rect l="l" t="t" r="r" b="b"/>
            <a:pathLst>
              <a:path w="1320800" h="3135086">
                <a:moveTo>
                  <a:pt x="0" y="0"/>
                </a:moveTo>
                <a:cubicBezTo>
                  <a:pt x="139095" y="111276"/>
                  <a:pt x="278190" y="222552"/>
                  <a:pt x="362857" y="624114"/>
                </a:cubicBezTo>
                <a:cubicBezTo>
                  <a:pt x="447524" y="1025676"/>
                  <a:pt x="348343" y="1990876"/>
                  <a:pt x="508000" y="2409371"/>
                </a:cubicBezTo>
                <a:cubicBezTo>
                  <a:pt x="667657" y="2827866"/>
                  <a:pt x="994228" y="2981476"/>
                  <a:pt x="1320800" y="3135086"/>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9" name="手繪多邊形 106"/>
          <p:cNvSpPr/>
          <p:nvPr/>
        </p:nvSpPr>
        <p:spPr>
          <a:xfrm>
            <a:off x="-58909" y="2943495"/>
            <a:ext cx="1486237" cy="2920042"/>
          </a:xfrm>
          <a:custGeom>
            <a:avLst/>
            <a:gdLst>
              <a:gd name="connsiteX0" fmla="*/ 0 w 1320800"/>
              <a:gd name="connsiteY0" fmla="*/ 0 h 3135086"/>
              <a:gd name="connsiteX1" fmla="*/ 362857 w 1320800"/>
              <a:gd name="connsiteY1" fmla="*/ 624114 h 3135086"/>
              <a:gd name="connsiteX2" fmla="*/ 508000 w 1320800"/>
              <a:gd name="connsiteY2" fmla="*/ 2409371 h 3135086"/>
              <a:gd name="connsiteX3" fmla="*/ 1320800 w 1320800"/>
              <a:gd name="connsiteY3" fmla="*/ 3135086 h 3135086"/>
            </a:gdLst>
            <a:ahLst/>
            <a:cxnLst>
              <a:cxn ang="0">
                <a:pos x="connsiteX0" y="connsiteY0"/>
              </a:cxn>
              <a:cxn ang="0">
                <a:pos x="connsiteX1" y="connsiteY1"/>
              </a:cxn>
              <a:cxn ang="0">
                <a:pos x="connsiteX2" y="connsiteY2"/>
              </a:cxn>
              <a:cxn ang="0">
                <a:pos x="connsiteX3" y="connsiteY3"/>
              </a:cxn>
            </a:cxnLst>
            <a:rect l="l" t="t" r="r" b="b"/>
            <a:pathLst>
              <a:path w="1320800" h="3135086">
                <a:moveTo>
                  <a:pt x="0" y="0"/>
                </a:moveTo>
                <a:cubicBezTo>
                  <a:pt x="139095" y="111276"/>
                  <a:pt x="278190" y="222552"/>
                  <a:pt x="362857" y="624114"/>
                </a:cubicBezTo>
                <a:cubicBezTo>
                  <a:pt x="447524" y="1025676"/>
                  <a:pt x="348343" y="1990876"/>
                  <a:pt x="508000" y="2409371"/>
                </a:cubicBezTo>
                <a:cubicBezTo>
                  <a:pt x="667657" y="2827866"/>
                  <a:pt x="994228" y="2981476"/>
                  <a:pt x="1320800" y="3135086"/>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grpSp>
        <p:nvGrpSpPr>
          <p:cNvPr id="100" name="群組 107"/>
          <p:cNvGrpSpPr/>
          <p:nvPr/>
        </p:nvGrpSpPr>
        <p:grpSpPr>
          <a:xfrm>
            <a:off x="486959" y="5850163"/>
            <a:ext cx="907572" cy="461665"/>
            <a:chOff x="4775004" y="6396335"/>
            <a:chExt cx="907572" cy="461663"/>
          </a:xfrm>
        </p:grpSpPr>
        <p:sp>
          <p:nvSpPr>
            <p:cNvPr id="101" name="矩形 108"/>
            <p:cNvSpPr/>
            <p:nvPr/>
          </p:nvSpPr>
          <p:spPr>
            <a:xfrm>
              <a:off x="4823114" y="6442783"/>
              <a:ext cx="720000" cy="3687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02" name="文字方塊 109"/>
            <p:cNvSpPr txBox="1"/>
            <p:nvPr/>
          </p:nvSpPr>
          <p:spPr>
            <a:xfrm>
              <a:off x="4775004" y="6396335"/>
              <a:ext cx="907572" cy="461663"/>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solidFill>
                    <a:schemeClr val="tx1"/>
                  </a:solidFill>
                </a:rPr>
                <a:t>c</a:t>
              </a:r>
              <a:r>
                <a:rPr lang="en-US" altLang="zh-TW" sz="2400" baseline="30000" dirty="0">
                  <a:solidFill>
                    <a:schemeClr val="tx1"/>
                  </a:solidFill>
                </a:rPr>
                <a:t>t-1</a:t>
              </a:r>
              <a:endParaRPr lang="zh-TW" altLang="en-US" sz="2400" baseline="30000" dirty="0">
                <a:solidFill>
                  <a:schemeClr val="tx1"/>
                </a:solidFill>
              </a:endParaRPr>
            </a:p>
          </p:txBody>
        </p:sp>
      </p:grpSp>
      <p:sp>
        <p:nvSpPr>
          <p:cNvPr id="103" name="手繪多邊形 110"/>
          <p:cNvSpPr/>
          <p:nvPr/>
        </p:nvSpPr>
        <p:spPr>
          <a:xfrm>
            <a:off x="4159580" y="3012158"/>
            <a:ext cx="1486237" cy="2920042"/>
          </a:xfrm>
          <a:custGeom>
            <a:avLst/>
            <a:gdLst>
              <a:gd name="connsiteX0" fmla="*/ 0 w 1320800"/>
              <a:gd name="connsiteY0" fmla="*/ 0 h 3135086"/>
              <a:gd name="connsiteX1" fmla="*/ 362857 w 1320800"/>
              <a:gd name="connsiteY1" fmla="*/ 624114 h 3135086"/>
              <a:gd name="connsiteX2" fmla="*/ 508000 w 1320800"/>
              <a:gd name="connsiteY2" fmla="*/ 2409371 h 3135086"/>
              <a:gd name="connsiteX3" fmla="*/ 1320800 w 1320800"/>
              <a:gd name="connsiteY3" fmla="*/ 3135086 h 3135086"/>
            </a:gdLst>
            <a:ahLst/>
            <a:cxnLst>
              <a:cxn ang="0">
                <a:pos x="connsiteX0" y="connsiteY0"/>
              </a:cxn>
              <a:cxn ang="0">
                <a:pos x="connsiteX1" y="connsiteY1"/>
              </a:cxn>
              <a:cxn ang="0">
                <a:pos x="connsiteX2" y="connsiteY2"/>
              </a:cxn>
              <a:cxn ang="0">
                <a:pos x="connsiteX3" y="connsiteY3"/>
              </a:cxn>
            </a:cxnLst>
            <a:rect l="l" t="t" r="r" b="b"/>
            <a:pathLst>
              <a:path w="1320800" h="3135086">
                <a:moveTo>
                  <a:pt x="0" y="0"/>
                </a:moveTo>
                <a:cubicBezTo>
                  <a:pt x="139095" y="111276"/>
                  <a:pt x="278190" y="222552"/>
                  <a:pt x="362857" y="624114"/>
                </a:cubicBezTo>
                <a:cubicBezTo>
                  <a:pt x="447524" y="1025676"/>
                  <a:pt x="348343" y="1990876"/>
                  <a:pt x="508000" y="2409371"/>
                </a:cubicBezTo>
                <a:cubicBezTo>
                  <a:pt x="667657" y="2827866"/>
                  <a:pt x="994228" y="2981476"/>
                  <a:pt x="1320800" y="3135086"/>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grpSp>
        <p:nvGrpSpPr>
          <p:cNvPr id="104" name="群組 113"/>
          <p:cNvGrpSpPr/>
          <p:nvPr/>
        </p:nvGrpSpPr>
        <p:grpSpPr>
          <a:xfrm>
            <a:off x="-34332" y="2117525"/>
            <a:ext cx="907572" cy="461665"/>
            <a:chOff x="4775004" y="6396335"/>
            <a:chExt cx="907572" cy="461663"/>
          </a:xfrm>
        </p:grpSpPr>
        <p:sp>
          <p:nvSpPr>
            <p:cNvPr id="105" name="矩形 114"/>
            <p:cNvSpPr/>
            <p:nvPr/>
          </p:nvSpPr>
          <p:spPr>
            <a:xfrm>
              <a:off x="4823114" y="6442783"/>
              <a:ext cx="720000" cy="3687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06" name="文字方塊 115"/>
            <p:cNvSpPr txBox="1"/>
            <p:nvPr/>
          </p:nvSpPr>
          <p:spPr>
            <a:xfrm>
              <a:off x="4775004" y="6396335"/>
              <a:ext cx="907572" cy="461663"/>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solidFill>
                    <a:schemeClr val="tx1"/>
                  </a:solidFill>
                </a:rPr>
                <a:t>c</a:t>
              </a:r>
              <a:r>
                <a:rPr lang="en-US" altLang="zh-TW" sz="2400" baseline="30000" dirty="0">
                  <a:solidFill>
                    <a:schemeClr val="tx1"/>
                  </a:solidFill>
                </a:rPr>
                <a:t>t-1</a:t>
              </a:r>
              <a:endParaRPr lang="zh-TW" altLang="en-US" sz="2400" baseline="30000" dirty="0">
                <a:solidFill>
                  <a:schemeClr val="tx1"/>
                </a:solidFill>
              </a:endParaRPr>
            </a:p>
          </p:txBody>
        </p:sp>
      </p:grpSp>
      <p:grpSp>
        <p:nvGrpSpPr>
          <p:cNvPr id="107" name="群組 116"/>
          <p:cNvGrpSpPr/>
          <p:nvPr/>
        </p:nvGrpSpPr>
        <p:grpSpPr>
          <a:xfrm>
            <a:off x="4155655" y="2078959"/>
            <a:ext cx="907572" cy="461665"/>
            <a:chOff x="4775004" y="6396335"/>
            <a:chExt cx="907572" cy="461663"/>
          </a:xfrm>
        </p:grpSpPr>
        <p:sp>
          <p:nvSpPr>
            <p:cNvPr id="108" name="矩形 117"/>
            <p:cNvSpPr/>
            <p:nvPr/>
          </p:nvSpPr>
          <p:spPr>
            <a:xfrm>
              <a:off x="4823114" y="6442783"/>
              <a:ext cx="720000" cy="3687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09" name="文字方塊 118"/>
            <p:cNvSpPr txBox="1"/>
            <p:nvPr/>
          </p:nvSpPr>
          <p:spPr>
            <a:xfrm>
              <a:off x="4775004" y="6396335"/>
              <a:ext cx="907572" cy="461663"/>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err="1">
                  <a:solidFill>
                    <a:schemeClr val="tx1"/>
                  </a:solidFill>
                </a:rPr>
                <a:t>c</a:t>
              </a:r>
              <a:r>
                <a:rPr lang="en-US" altLang="zh-TW" sz="2400" baseline="30000" dirty="0" err="1">
                  <a:solidFill>
                    <a:schemeClr val="tx1"/>
                  </a:solidFill>
                </a:rPr>
                <a:t>t</a:t>
              </a:r>
              <a:endParaRPr lang="zh-TW" altLang="en-US" sz="2400" baseline="30000" dirty="0">
                <a:solidFill>
                  <a:schemeClr val="tx1"/>
                </a:solidFill>
              </a:endParaRPr>
            </a:p>
          </p:txBody>
        </p:sp>
      </p:grpSp>
      <p:grpSp>
        <p:nvGrpSpPr>
          <p:cNvPr id="110" name="群組 119"/>
          <p:cNvGrpSpPr/>
          <p:nvPr/>
        </p:nvGrpSpPr>
        <p:grpSpPr>
          <a:xfrm>
            <a:off x="8336918" y="2096115"/>
            <a:ext cx="907572" cy="461665"/>
            <a:chOff x="4775004" y="6396335"/>
            <a:chExt cx="907572" cy="461663"/>
          </a:xfrm>
        </p:grpSpPr>
        <p:sp>
          <p:nvSpPr>
            <p:cNvPr id="111" name="矩形 120"/>
            <p:cNvSpPr/>
            <p:nvPr/>
          </p:nvSpPr>
          <p:spPr>
            <a:xfrm>
              <a:off x="4823114" y="6442783"/>
              <a:ext cx="720000" cy="3687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12" name="文字方塊 121"/>
            <p:cNvSpPr txBox="1"/>
            <p:nvPr/>
          </p:nvSpPr>
          <p:spPr>
            <a:xfrm>
              <a:off x="4775004" y="6396335"/>
              <a:ext cx="907572" cy="461663"/>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solidFill>
                    <a:schemeClr val="tx1"/>
                  </a:solidFill>
                </a:rPr>
                <a:t>c</a:t>
              </a:r>
              <a:r>
                <a:rPr lang="en-US" altLang="zh-TW" sz="2400" baseline="30000" dirty="0">
                  <a:solidFill>
                    <a:schemeClr val="tx1"/>
                  </a:solidFill>
                </a:rPr>
                <a:t>t+1</a:t>
              </a:r>
              <a:endParaRPr lang="zh-TW" altLang="en-US" sz="2400" baseline="30000" dirty="0">
                <a:solidFill>
                  <a:schemeClr val="tx1"/>
                </a:solidFill>
              </a:endParaRPr>
            </a:p>
          </p:txBody>
        </p:sp>
      </p:grpSp>
      <p:sp>
        <p:nvSpPr>
          <p:cNvPr id="113" name="手繪多邊形 2"/>
          <p:cNvSpPr/>
          <p:nvPr/>
        </p:nvSpPr>
        <p:spPr>
          <a:xfrm>
            <a:off x="2656114" y="2335943"/>
            <a:ext cx="1625600" cy="378228"/>
          </a:xfrm>
          <a:custGeom>
            <a:avLst/>
            <a:gdLst>
              <a:gd name="connsiteX0" fmla="*/ 0 w 1625600"/>
              <a:gd name="connsiteY0" fmla="*/ 378228 h 378228"/>
              <a:gd name="connsiteX1" fmla="*/ 508000 w 1625600"/>
              <a:gd name="connsiteY1" fmla="*/ 73428 h 378228"/>
              <a:gd name="connsiteX2" fmla="*/ 1625600 w 1625600"/>
              <a:gd name="connsiteY2" fmla="*/ 857 h 378228"/>
            </a:gdLst>
            <a:ahLst/>
            <a:cxnLst>
              <a:cxn ang="0">
                <a:pos x="connsiteX0" y="connsiteY0"/>
              </a:cxn>
              <a:cxn ang="0">
                <a:pos x="connsiteX1" y="connsiteY1"/>
              </a:cxn>
              <a:cxn ang="0">
                <a:pos x="connsiteX2" y="connsiteY2"/>
              </a:cxn>
            </a:cxnLst>
            <a:rect l="l" t="t" r="r" b="b"/>
            <a:pathLst>
              <a:path w="1625600" h="378228">
                <a:moveTo>
                  <a:pt x="0" y="378228"/>
                </a:moveTo>
                <a:cubicBezTo>
                  <a:pt x="118533" y="257275"/>
                  <a:pt x="237067" y="136323"/>
                  <a:pt x="508000" y="73428"/>
                </a:cubicBezTo>
                <a:cubicBezTo>
                  <a:pt x="778933" y="10533"/>
                  <a:pt x="1395791" y="-3981"/>
                  <a:pt x="1625600" y="857"/>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14" name="手繪多邊形 122"/>
          <p:cNvSpPr/>
          <p:nvPr/>
        </p:nvSpPr>
        <p:spPr>
          <a:xfrm>
            <a:off x="6758538" y="2329104"/>
            <a:ext cx="1625600" cy="378228"/>
          </a:xfrm>
          <a:custGeom>
            <a:avLst/>
            <a:gdLst>
              <a:gd name="connsiteX0" fmla="*/ 0 w 1625600"/>
              <a:gd name="connsiteY0" fmla="*/ 378228 h 378228"/>
              <a:gd name="connsiteX1" fmla="*/ 508000 w 1625600"/>
              <a:gd name="connsiteY1" fmla="*/ 73428 h 378228"/>
              <a:gd name="connsiteX2" fmla="*/ 1625600 w 1625600"/>
              <a:gd name="connsiteY2" fmla="*/ 857 h 378228"/>
            </a:gdLst>
            <a:ahLst/>
            <a:cxnLst>
              <a:cxn ang="0">
                <a:pos x="connsiteX0" y="connsiteY0"/>
              </a:cxn>
              <a:cxn ang="0">
                <a:pos x="connsiteX1" y="connsiteY1"/>
              </a:cxn>
              <a:cxn ang="0">
                <a:pos x="connsiteX2" y="connsiteY2"/>
              </a:cxn>
            </a:cxnLst>
            <a:rect l="l" t="t" r="r" b="b"/>
            <a:pathLst>
              <a:path w="1625600" h="378228">
                <a:moveTo>
                  <a:pt x="0" y="378228"/>
                </a:moveTo>
                <a:cubicBezTo>
                  <a:pt x="118533" y="257275"/>
                  <a:pt x="237067" y="136323"/>
                  <a:pt x="508000" y="73428"/>
                </a:cubicBezTo>
                <a:cubicBezTo>
                  <a:pt x="778933" y="10533"/>
                  <a:pt x="1395791" y="-3981"/>
                  <a:pt x="1625600" y="857"/>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15" name="手繪多邊形 3"/>
          <p:cNvSpPr/>
          <p:nvPr/>
        </p:nvSpPr>
        <p:spPr>
          <a:xfrm>
            <a:off x="362857" y="2481945"/>
            <a:ext cx="522514" cy="3381829"/>
          </a:xfrm>
          <a:custGeom>
            <a:avLst/>
            <a:gdLst>
              <a:gd name="connsiteX0" fmla="*/ 0 w 522514"/>
              <a:gd name="connsiteY0" fmla="*/ 0 h 3381829"/>
              <a:gd name="connsiteX1" fmla="*/ 522514 w 522514"/>
              <a:gd name="connsiteY1" fmla="*/ 3381829 h 3381829"/>
            </a:gdLst>
            <a:ahLst/>
            <a:cxnLst>
              <a:cxn ang="0">
                <a:pos x="connsiteX0" y="connsiteY0"/>
              </a:cxn>
              <a:cxn ang="0">
                <a:pos x="connsiteX1" y="connsiteY1"/>
              </a:cxn>
            </a:cxnLst>
            <a:rect l="l" t="t" r="r" b="b"/>
            <a:pathLst>
              <a:path w="522514" h="3381829">
                <a:moveTo>
                  <a:pt x="0" y="0"/>
                </a:moveTo>
                <a:lnTo>
                  <a:pt x="522514" y="3381829"/>
                </a:ln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16" name="手繪多邊形 123"/>
          <p:cNvSpPr/>
          <p:nvPr/>
        </p:nvSpPr>
        <p:spPr>
          <a:xfrm>
            <a:off x="4520855" y="2518220"/>
            <a:ext cx="522514" cy="3381829"/>
          </a:xfrm>
          <a:custGeom>
            <a:avLst/>
            <a:gdLst>
              <a:gd name="connsiteX0" fmla="*/ 0 w 522514"/>
              <a:gd name="connsiteY0" fmla="*/ 0 h 3381829"/>
              <a:gd name="connsiteX1" fmla="*/ 522514 w 522514"/>
              <a:gd name="connsiteY1" fmla="*/ 3381829 h 3381829"/>
            </a:gdLst>
            <a:ahLst/>
            <a:cxnLst>
              <a:cxn ang="0">
                <a:pos x="connsiteX0" y="connsiteY0"/>
              </a:cxn>
              <a:cxn ang="0">
                <a:pos x="connsiteX1" y="connsiteY1"/>
              </a:cxn>
            </a:cxnLst>
            <a:rect l="l" t="t" r="r" b="b"/>
            <a:pathLst>
              <a:path w="522514" h="3381829">
                <a:moveTo>
                  <a:pt x="0" y="0"/>
                </a:moveTo>
                <a:lnTo>
                  <a:pt x="522514" y="3381829"/>
                </a:ln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17" name="手繪多邊形 4"/>
          <p:cNvSpPr/>
          <p:nvPr/>
        </p:nvSpPr>
        <p:spPr>
          <a:xfrm>
            <a:off x="754743" y="2364898"/>
            <a:ext cx="435428" cy="378302"/>
          </a:xfrm>
          <a:custGeom>
            <a:avLst/>
            <a:gdLst>
              <a:gd name="connsiteX0" fmla="*/ 0 w 435428"/>
              <a:gd name="connsiteY0" fmla="*/ 931 h 378302"/>
              <a:gd name="connsiteX1" fmla="*/ 290286 w 435428"/>
              <a:gd name="connsiteY1" fmla="*/ 58988 h 378302"/>
              <a:gd name="connsiteX2" fmla="*/ 435428 w 435428"/>
              <a:gd name="connsiteY2" fmla="*/ 378302 h 378302"/>
            </a:gdLst>
            <a:ahLst/>
            <a:cxnLst>
              <a:cxn ang="0">
                <a:pos x="connsiteX0" y="connsiteY0"/>
              </a:cxn>
              <a:cxn ang="0">
                <a:pos x="connsiteX1" y="connsiteY1"/>
              </a:cxn>
              <a:cxn ang="0">
                <a:pos x="connsiteX2" y="connsiteY2"/>
              </a:cxn>
            </a:cxnLst>
            <a:rect l="l" t="t" r="r" b="b"/>
            <a:pathLst>
              <a:path w="435428" h="378302">
                <a:moveTo>
                  <a:pt x="0" y="931"/>
                </a:moveTo>
                <a:cubicBezTo>
                  <a:pt x="108857" y="-1488"/>
                  <a:pt x="217715" y="-3907"/>
                  <a:pt x="290286" y="58988"/>
                </a:cubicBezTo>
                <a:cubicBezTo>
                  <a:pt x="362857" y="121883"/>
                  <a:pt x="399142" y="250092"/>
                  <a:pt x="435428" y="378302"/>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18" name="手繪多邊形 124"/>
          <p:cNvSpPr/>
          <p:nvPr/>
        </p:nvSpPr>
        <p:spPr>
          <a:xfrm rot="523080">
            <a:off x="4885987" y="2356876"/>
            <a:ext cx="435428" cy="378302"/>
          </a:xfrm>
          <a:custGeom>
            <a:avLst/>
            <a:gdLst>
              <a:gd name="connsiteX0" fmla="*/ 0 w 435428"/>
              <a:gd name="connsiteY0" fmla="*/ 931 h 378302"/>
              <a:gd name="connsiteX1" fmla="*/ 290286 w 435428"/>
              <a:gd name="connsiteY1" fmla="*/ 58988 h 378302"/>
              <a:gd name="connsiteX2" fmla="*/ 435428 w 435428"/>
              <a:gd name="connsiteY2" fmla="*/ 378302 h 378302"/>
            </a:gdLst>
            <a:ahLst/>
            <a:cxnLst>
              <a:cxn ang="0">
                <a:pos x="connsiteX0" y="connsiteY0"/>
              </a:cxn>
              <a:cxn ang="0">
                <a:pos x="connsiteX1" y="connsiteY1"/>
              </a:cxn>
              <a:cxn ang="0">
                <a:pos x="connsiteX2" y="connsiteY2"/>
              </a:cxn>
            </a:cxnLst>
            <a:rect l="l" t="t" r="r" b="b"/>
            <a:pathLst>
              <a:path w="435428" h="378302">
                <a:moveTo>
                  <a:pt x="0" y="931"/>
                </a:moveTo>
                <a:cubicBezTo>
                  <a:pt x="108857" y="-1488"/>
                  <a:pt x="217715" y="-3907"/>
                  <a:pt x="290286" y="58988"/>
                </a:cubicBezTo>
                <a:cubicBezTo>
                  <a:pt x="362857" y="121883"/>
                  <a:pt x="399142" y="250092"/>
                  <a:pt x="435428" y="378302"/>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19" name="手繪多邊形 125"/>
          <p:cNvSpPr/>
          <p:nvPr/>
        </p:nvSpPr>
        <p:spPr>
          <a:xfrm>
            <a:off x="8784519" y="2564610"/>
            <a:ext cx="522514" cy="3381829"/>
          </a:xfrm>
          <a:custGeom>
            <a:avLst/>
            <a:gdLst>
              <a:gd name="connsiteX0" fmla="*/ 0 w 522514"/>
              <a:gd name="connsiteY0" fmla="*/ 0 h 3381829"/>
              <a:gd name="connsiteX1" fmla="*/ 522514 w 522514"/>
              <a:gd name="connsiteY1" fmla="*/ 3381829 h 3381829"/>
            </a:gdLst>
            <a:ahLst/>
            <a:cxnLst>
              <a:cxn ang="0">
                <a:pos x="connsiteX0" y="connsiteY0"/>
              </a:cxn>
              <a:cxn ang="0">
                <a:pos x="connsiteX1" y="connsiteY1"/>
              </a:cxn>
            </a:cxnLst>
            <a:rect l="l" t="t" r="r" b="b"/>
            <a:pathLst>
              <a:path w="522514" h="3381829">
                <a:moveTo>
                  <a:pt x="0" y="0"/>
                </a:moveTo>
                <a:lnTo>
                  <a:pt x="522514" y="3381829"/>
                </a:ln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20" name="Rectangle 119"/>
          <p:cNvSpPr/>
          <p:nvPr/>
        </p:nvSpPr>
        <p:spPr>
          <a:xfrm>
            <a:off x="1485909" y="13308"/>
            <a:ext cx="7673964" cy="584775"/>
          </a:xfrm>
          <a:prstGeom prst="rect">
            <a:avLst/>
          </a:prstGeom>
          <a:noFill/>
        </p:spPr>
        <p:txBody>
          <a:bodyPr wrap="square" lIns="91440" tIns="45720" rIns="91440" bIns="45720">
            <a:spAutoFit/>
          </a:bodyPr>
          <a:lstStyle/>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LSTMs chain with “peephole connections” </a:t>
            </a:r>
          </a:p>
        </p:txBody>
      </p:sp>
      <p:grpSp>
        <p:nvGrpSpPr>
          <p:cNvPr id="122" name="Group 121"/>
          <p:cNvGrpSpPr/>
          <p:nvPr/>
        </p:nvGrpSpPr>
        <p:grpSpPr>
          <a:xfrm>
            <a:off x="57153" y="58215"/>
            <a:ext cx="1235868" cy="1669882"/>
            <a:chOff x="7517647" y="4843947"/>
            <a:chExt cx="1485900" cy="1908068"/>
          </a:xfrm>
        </p:grpSpPr>
        <p:pic>
          <p:nvPicPr>
            <p:cNvPr id="123" name="Picture 2">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0233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4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8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8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8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51"/>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68"/>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75"/>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7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78"/>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7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69"/>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72"/>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18"/>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56"/>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59"/>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74"/>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77"/>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79"/>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70"/>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80"/>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71"/>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82"/>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81"/>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62"/>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nodeType="clickEffect">
                                  <p:stCondLst>
                                    <p:cond delay="0"/>
                                  </p:stCondLst>
                                  <p:childTnLst>
                                    <p:set>
                                      <p:cBhvr>
                                        <p:cTn id="168" dur="1" fill="hold">
                                          <p:stCondLst>
                                            <p:cond delay="0"/>
                                          </p:stCondLst>
                                        </p:cTn>
                                        <p:tgtEl>
                                          <p:spTgt spid="65"/>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83"/>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110"/>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14"/>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99"/>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92"/>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103"/>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88"/>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98"/>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grpId="0" nodeType="clickEffect">
                                  <p:stCondLst>
                                    <p:cond delay="0"/>
                                  </p:stCondLst>
                                  <p:childTnLst>
                                    <p:set>
                                      <p:cBhvr>
                                        <p:cTn id="192" dur="1" fill="hold">
                                          <p:stCondLst>
                                            <p:cond delay="0"/>
                                          </p:stCondLst>
                                        </p:cTn>
                                        <p:tgtEl>
                                          <p:spTgt spid="119"/>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115"/>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116"/>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95"/>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24" grpId="0" animBg="1"/>
      <p:bldP spid="25" grpId="0"/>
      <p:bldP spid="41" grpId="0" animBg="1"/>
      <p:bldP spid="42" grpId="0" animBg="1"/>
      <p:bldP spid="43" grpId="0" animBg="1"/>
      <p:bldP spid="44" grpId="0" animBg="1"/>
      <p:bldP spid="45" grpId="0" animBg="1"/>
      <p:bldP spid="49" grpId="0" animBg="1"/>
      <p:bldP spid="50" grpId="0" animBg="1"/>
      <p:bldP spid="54" grpId="0" animBg="1"/>
      <p:bldP spid="55" grpId="0" animBg="1"/>
      <p:bldP spid="83" grpId="0" animBg="1"/>
      <p:bldP spid="84" grpId="0" animBg="1"/>
      <p:bldP spid="85" grpId="0" animBg="1"/>
      <p:bldP spid="86" grpId="0" animBg="1"/>
      <p:bldP spid="87" grpId="0" animBg="1"/>
      <p:bldP spid="98" grpId="0" animBg="1"/>
      <p:bldP spid="99" grpId="0" animBg="1"/>
      <p:bldP spid="103" grpId="0" animBg="1"/>
      <p:bldP spid="113" grpId="0" animBg="1"/>
      <p:bldP spid="114" grpId="0" animBg="1"/>
      <p:bldP spid="115" grpId="0" animBg="1"/>
      <p:bldP spid="116" grpId="0" animBg="1"/>
      <p:bldP spid="117" grpId="0" animBg="1"/>
      <p:bldP spid="118" grpId="0" animBg="1"/>
      <p:bldP spid="1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868" y="49278"/>
            <a:ext cx="4293506" cy="1026276"/>
            <a:chOff x="2680741" y="2242028"/>
            <a:chExt cx="5440398" cy="1297638"/>
          </a:xfrm>
        </p:grpSpPr>
        <p:pic>
          <p:nvPicPr>
            <p:cNvPr id="5"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0741" y="2243666"/>
              <a:ext cx="1208268"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555" y="2242028"/>
              <a:ext cx="4240584"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4343408" y="284780"/>
            <a:ext cx="4722012" cy="1569660"/>
          </a:xfrm>
          <a:prstGeom prst="rect">
            <a:avLst/>
          </a:prstGeom>
          <a:noFill/>
        </p:spPr>
        <p:txBody>
          <a:bodyPr wrap="square" lIns="91440" tIns="45720" rIns="91440" bIns="45720">
            <a:spAutoFit/>
          </a:bodyPr>
          <a:lstStyle/>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LSTMs chain component with “coupled forget/input gates”</a:t>
            </a:r>
          </a:p>
        </p:txBody>
      </p:sp>
      <p:sp>
        <p:nvSpPr>
          <p:cNvPr id="2" name="Rectangle 1"/>
          <p:cNvSpPr/>
          <p:nvPr/>
        </p:nvSpPr>
        <p:spPr>
          <a:xfrm>
            <a:off x="357189" y="1993012"/>
            <a:ext cx="8465344" cy="1200329"/>
          </a:xfrm>
          <a:prstGeom prst="rect">
            <a:avLst/>
          </a:prstGeom>
        </p:spPr>
        <p:txBody>
          <a:bodyPr wrap="square">
            <a:spAutoFit/>
          </a:bodyPr>
          <a:lstStyle/>
          <a:p>
            <a:r>
              <a:rPr lang="en-US" dirty="0"/>
              <a:t>Another variation is to use </a:t>
            </a:r>
            <a:r>
              <a:rPr lang="en-US" b="1" dirty="0">
                <a:solidFill>
                  <a:srgbClr val="FF0000"/>
                </a:solidFill>
              </a:rPr>
              <a:t>coupled forget / input gates</a:t>
            </a:r>
            <a:r>
              <a:rPr lang="en-US" dirty="0"/>
              <a:t>. Instead of separately deciding what to forget and what we should add new information to, we make those decisions together. We only forget when we’re going to input something in its place. We only input new values to the state when we forget something older.</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1" y="3378989"/>
            <a:ext cx="9123749" cy="2818069"/>
          </a:xfrm>
          <a:prstGeom prst="rect">
            <a:avLst/>
          </a:prstGeom>
        </p:spPr>
      </p:pic>
    </p:spTree>
    <p:extLst>
      <p:ext uri="{BB962C8B-B14F-4D97-AF65-F5344CB8AC3E}">
        <p14:creationId xmlns:p14="http://schemas.microsoft.com/office/powerpoint/2010/main" val="3086718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868" y="49278"/>
            <a:ext cx="4293506" cy="1026276"/>
            <a:chOff x="2680741" y="2242028"/>
            <a:chExt cx="5440398" cy="1297638"/>
          </a:xfrm>
        </p:grpSpPr>
        <p:pic>
          <p:nvPicPr>
            <p:cNvPr id="5"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0741" y="2243666"/>
              <a:ext cx="1208268"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555" y="2242028"/>
              <a:ext cx="4240584"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4343408" y="284780"/>
            <a:ext cx="4722012" cy="1077218"/>
          </a:xfrm>
          <a:prstGeom prst="rect">
            <a:avLst/>
          </a:prstGeom>
          <a:noFill/>
        </p:spPr>
        <p:txBody>
          <a:bodyPr wrap="square" lIns="91440" tIns="45720" rIns="91440" bIns="45720">
            <a:spAutoFit/>
          </a:bodyPr>
          <a:lstStyle/>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LSTM modification: “Gated Recurrent Unit” (GRU)</a:t>
            </a:r>
          </a:p>
        </p:txBody>
      </p:sp>
      <p:sp>
        <p:nvSpPr>
          <p:cNvPr id="2" name="Rectangle 1"/>
          <p:cNvSpPr/>
          <p:nvPr/>
        </p:nvSpPr>
        <p:spPr>
          <a:xfrm>
            <a:off x="264320" y="1664399"/>
            <a:ext cx="8465344" cy="1477328"/>
          </a:xfrm>
          <a:prstGeom prst="rect">
            <a:avLst/>
          </a:prstGeom>
        </p:spPr>
        <p:txBody>
          <a:bodyPr wrap="square">
            <a:spAutoFit/>
          </a:bodyPr>
          <a:lstStyle/>
          <a:p>
            <a:r>
              <a:rPr lang="en-US" dirty="0"/>
              <a:t>A slightly more dramatic variation on the LSTM is the </a:t>
            </a:r>
            <a:r>
              <a:rPr lang="en-US" b="1" dirty="0">
                <a:solidFill>
                  <a:srgbClr val="FF0000"/>
                </a:solidFill>
              </a:rPr>
              <a:t>Gated Recurrent Unit</a:t>
            </a:r>
            <a:r>
              <a:rPr lang="en-US" dirty="0"/>
              <a:t>, or GRU, introduced by </a:t>
            </a:r>
            <a:r>
              <a:rPr lang="en-US" dirty="0">
                <a:hlinkClick r:id="rId6"/>
              </a:rPr>
              <a:t>Cho, et al. (2014)</a:t>
            </a:r>
            <a:r>
              <a:rPr lang="en-US" dirty="0"/>
              <a:t>. It combines the forget and input gates into a single “update gate.” It also merges the cell state and hidden state, and makes some other changes. The resulting model is simpler than standard LSTM models, and has been growing increasingly popular. </a:t>
            </a:r>
            <a:r>
              <a:rPr lang="en-US" dirty="0">
                <a:hlinkClick r:id="rId6"/>
              </a:rPr>
              <a:t>http://arxiv.org/pdf/1406.1078v3.pdf</a:t>
            </a:r>
            <a:r>
              <a:rPr lang="en-US" dirty="0"/>
              <a:t> </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1" y="3378989"/>
            <a:ext cx="9123749" cy="2818069"/>
          </a:xfrm>
          <a:prstGeom prst="rect">
            <a:avLst/>
          </a:prstGeom>
        </p:spPr>
      </p:pic>
      <p:pic>
        <p:nvPicPr>
          <p:cNvPr id="5122" name="Picture 2">
            <a:hlinkClick r:id="rId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0872" y="5282335"/>
            <a:ext cx="2184361" cy="1502016"/>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043696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流程圖: 磁碟 24"/>
          <p:cNvSpPr/>
          <p:nvPr/>
        </p:nvSpPr>
        <p:spPr>
          <a:xfrm>
            <a:off x="2898408" y="3286342"/>
            <a:ext cx="1725840" cy="1156313"/>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Memory</a:t>
            </a:r>
          </a:p>
          <a:p>
            <a:pPr algn="ctr"/>
            <a:r>
              <a:rPr lang="en-US" altLang="zh-TW" sz="2400" dirty="0"/>
              <a:t>Cell</a:t>
            </a:r>
            <a:endParaRPr lang="zh-TW" altLang="en-US" sz="2400" dirty="0"/>
          </a:p>
        </p:txBody>
      </p:sp>
      <p:sp>
        <p:nvSpPr>
          <p:cNvPr id="2" name="標題 1"/>
          <p:cNvSpPr>
            <a:spLocks noGrp="1"/>
          </p:cNvSpPr>
          <p:nvPr>
            <p:ph type="title"/>
          </p:nvPr>
        </p:nvSpPr>
        <p:spPr>
          <a:xfrm>
            <a:off x="628650" y="0"/>
            <a:ext cx="7886700" cy="1170433"/>
          </a:xfrm>
        </p:spPr>
        <p:txBody>
          <a:bodyPr/>
          <a:lstStyle/>
          <a:p>
            <a:r>
              <a:rPr lang="en-US" altLang="zh-TW" dirty="0"/>
              <a:t> Long Short-term Memory (LSTM)</a:t>
            </a:r>
            <a:endParaRPr lang="zh-TW" altLang="en-US" dirty="0"/>
          </a:p>
        </p:txBody>
      </p:sp>
      <p:sp>
        <p:nvSpPr>
          <p:cNvPr id="6" name="矩形 5"/>
          <p:cNvSpPr/>
          <p:nvPr/>
        </p:nvSpPr>
        <p:spPr>
          <a:xfrm>
            <a:off x="2440662" y="5153704"/>
            <a:ext cx="2656936" cy="56934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Input Gate</a:t>
            </a:r>
            <a:endParaRPr lang="zh-TW" altLang="en-US" sz="2400" dirty="0"/>
          </a:p>
        </p:txBody>
      </p:sp>
      <p:sp>
        <p:nvSpPr>
          <p:cNvPr id="8" name="矩形 7"/>
          <p:cNvSpPr/>
          <p:nvPr/>
        </p:nvSpPr>
        <p:spPr>
          <a:xfrm>
            <a:off x="2440662" y="2202072"/>
            <a:ext cx="2656936" cy="56934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Output Gate</a:t>
            </a:r>
            <a:endParaRPr lang="zh-TW" altLang="en-US" sz="2400" dirty="0"/>
          </a:p>
        </p:txBody>
      </p:sp>
      <p:sp>
        <p:nvSpPr>
          <p:cNvPr id="7" name="文字方塊 6"/>
          <p:cNvSpPr txBox="1"/>
          <p:nvPr/>
        </p:nvSpPr>
        <p:spPr>
          <a:xfrm>
            <a:off x="77162" y="5022876"/>
            <a:ext cx="2087593" cy="830997"/>
          </a:xfrm>
          <a:prstGeom prst="rect">
            <a:avLst/>
          </a:prstGeom>
          <a:noFill/>
        </p:spPr>
        <p:txBody>
          <a:bodyPr wrap="square" rtlCol="0">
            <a:spAutoFit/>
          </a:bodyPr>
          <a:lstStyle/>
          <a:p>
            <a:r>
              <a:rPr lang="en-US" altLang="zh-TW" sz="2400" dirty="0"/>
              <a:t>Signal control the input gate</a:t>
            </a:r>
            <a:endParaRPr lang="zh-TW" altLang="en-US" sz="2400" dirty="0"/>
          </a:p>
        </p:txBody>
      </p:sp>
      <p:sp>
        <p:nvSpPr>
          <p:cNvPr id="10" name="文字方塊 9"/>
          <p:cNvSpPr txBox="1"/>
          <p:nvPr/>
        </p:nvSpPr>
        <p:spPr>
          <a:xfrm>
            <a:off x="77163" y="2071244"/>
            <a:ext cx="2255224" cy="830997"/>
          </a:xfrm>
          <a:prstGeom prst="rect">
            <a:avLst/>
          </a:prstGeom>
          <a:noFill/>
        </p:spPr>
        <p:txBody>
          <a:bodyPr wrap="square" rtlCol="0">
            <a:spAutoFit/>
          </a:bodyPr>
          <a:lstStyle/>
          <a:p>
            <a:r>
              <a:rPr lang="en-US" altLang="zh-TW" sz="2400" dirty="0"/>
              <a:t>Signal control the output gate</a:t>
            </a:r>
            <a:endParaRPr lang="zh-TW" altLang="en-US" sz="2400" dirty="0"/>
          </a:p>
        </p:txBody>
      </p:sp>
      <p:sp>
        <p:nvSpPr>
          <p:cNvPr id="11" name="矩形 10"/>
          <p:cNvSpPr/>
          <p:nvPr/>
        </p:nvSpPr>
        <p:spPr>
          <a:xfrm>
            <a:off x="5261628" y="3457828"/>
            <a:ext cx="1323953" cy="83989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Forget Gate</a:t>
            </a:r>
            <a:endParaRPr lang="zh-TW" altLang="en-US" sz="2400" dirty="0"/>
          </a:p>
        </p:txBody>
      </p:sp>
      <p:sp>
        <p:nvSpPr>
          <p:cNvPr id="12" name="文字方塊 11"/>
          <p:cNvSpPr txBox="1"/>
          <p:nvPr/>
        </p:nvSpPr>
        <p:spPr>
          <a:xfrm>
            <a:off x="7055245" y="3462277"/>
            <a:ext cx="2087593" cy="830997"/>
          </a:xfrm>
          <a:prstGeom prst="rect">
            <a:avLst/>
          </a:prstGeom>
          <a:noFill/>
        </p:spPr>
        <p:txBody>
          <a:bodyPr wrap="square" rtlCol="0">
            <a:spAutoFit/>
          </a:bodyPr>
          <a:lstStyle/>
          <a:p>
            <a:r>
              <a:rPr lang="en-US" altLang="zh-TW" sz="2400" dirty="0"/>
              <a:t>Signal control the forget gate</a:t>
            </a:r>
            <a:endParaRPr lang="zh-TW" altLang="en-US" sz="2400" dirty="0"/>
          </a:p>
        </p:txBody>
      </p:sp>
      <p:cxnSp>
        <p:nvCxnSpPr>
          <p:cNvPr id="13" name="直線單箭頭接點 12"/>
          <p:cNvCxnSpPr/>
          <p:nvPr/>
        </p:nvCxnSpPr>
        <p:spPr>
          <a:xfrm>
            <a:off x="1929923" y="2486742"/>
            <a:ext cx="469664" cy="0"/>
          </a:xfrm>
          <a:prstGeom prst="straightConnector1">
            <a:avLst/>
          </a:prstGeom>
          <a:ln w="571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1929923" y="5438374"/>
            <a:ext cx="469664" cy="0"/>
          </a:xfrm>
          <a:prstGeom prst="straightConnector1">
            <a:avLst/>
          </a:prstGeom>
          <a:ln w="571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V="1">
            <a:off x="3773566" y="5665610"/>
            <a:ext cx="0" cy="614600"/>
          </a:xfrm>
          <a:prstGeom prst="straightConnector1">
            <a:avLst/>
          </a:prstGeom>
          <a:ln w="571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flipV="1">
            <a:off x="3785618" y="4442655"/>
            <a:ext cx="0" cy="7167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V="1">
            <a:off x="3761328" y="1693204"/>
            <a:ext cx="0" cy="5088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手繪多邊形 28"/>
          <p:cNvSpPr/>
          <p:nvPr/>
        </p:nvSpPr>
        <p:spPr>
          <a:xfrm>
            <a:off x="3916572" y="2985788"/>
            <a:ext cx="1927823" cy="447525"/>
          </a:xfrm>
          <a:custGeom>
            <a:avLst/>
            <a:gdLst>
              <a:gd name="connsiteX0" fmla="*/ 0 w 2035834"/>
              <a:gd name="connsiteY0" fmla="*/ 603849 h 603849"/>
              <a:gd name="connsiteX1" fmla="*/ 1017917 w 2035834"/>
              <a:gd name="connsiteY1" fmla="*/ 0 h 603849"/>
              <a:gd name="connsiteX2" fmla="*/ 2035834 w 2035834"/>
              <a:gd name="connsiteY2" fmla="*/ 603849 h 603849"/>
            </a:gdLst>
            <a:ahLst/>
            <a:cxnLst>
              <a:cxn ang="0">
                <a:pos x="connsiteX0" y="connsiteY0"/>
              </a:cxn>
              <a:cxn ang="0">
                <a:pos x="connsiteX1" y="connsiteY1"/>
              </a:cxn>
              <a:cxn ang="0">
                <a:pos x="connsiteX2" y="connsiteY2"/>
              </a:cxn>
            </a:cxnLst>
            <a:rect l="l" t="t" r="r" b="b"/>
            <a:pathLst>
              <a:path w="2035834" h="603849">
                <a:moveTo>
                  <a:pt x="0" y="603849"/>
                </a:moveTo>
                <a:cubicBezTo>
                  <a:pt x="339305" y="301924"/>
                  <a:pt x="678611" y="0"/>
                  <a:pt x="1017917" y="0"/>
                </a:cubicBezTo>
                <a:cubicBezTo>
                  <a:pt x="1357223" y="0"/>
                  <a:pt x="1696528" y="301924"/>
                  <a:pt x="2035834" y="603849"/>
                </a:cubicBezTo>
              </a:path>
            </a:pathLst>
          </a:custGeom>
          <a:noFill/>
          <a:ln w="5715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手繪多邊形 30"/>
          <p:cNvSpPr/>
          <p:nvPr/>
        </p:nvSpPr>
        <p:spPr>
          <a:xfrm rot="21317573" flipH="1" flipV="1">
            <a:off x="3933705" y="4357868"/>
            <a:ext cx="1915945" cy="496296"/>
          </a:xfrm>
          <a:custGeom>
            <a:avLst/>
            <a:gdLst>
              <a:gd name="connsiteX0" fmla="*/ 0 w 2035834"/>
              <a:gd name="connsiteY0" fmla="*/ 603849 h 603849"/>
              <a:gd name="connsiteX1" fmla="*/ 1017917 w 2035834"/>
              <a:gd name="connsiteY1" fmla="*/ 0 h 603849"/>
              <a:gd name="connsiteX2" fmla="*/ 2035834 w 2035834"/>
              <a:gd name="connsiteY2" fmla="*/ 603849 h 603849"/>
            </a:gdLst>
            <a:ahLst/>
            <a:cxnLst>
              <a:cxn ang="0">
                <a:pos x="connsiteX0" y="connsiteY0"/>
              </a:cxn>
              <a:cxn ang="0">
                <a:pos x="connsiteX1" y="connsiteY1"/>
              </a:cxn>
              <a:cxn ang="0">
                <a:pos x="connsiteX2" y="connsiteY2"/>
              </a:cxn>
            </a:cxnLst>
            <a:rect l="l" t="t" r="r" b="b"/>
            <a:pathLst>
              <a:path w="2035834" h="603849">
                <a:moveTo>
                  <a:pt x="0" y="603849"/>
                </a:moveTo>
                <a:cubicBezTo>
                  <a:pt x="339305" y="301924"/>
                  <a:pt x="678611" y="0"/>
                  <a:pt x="1017917" y="0"/>
                </a:cubicBezTo>
                <a:cubicBezTo>
                  <a:pt x="1357223" y="0"/>
                  <a:pt x="1696528" y="301924"/>
                  <a:pt x="2035834" y="603849"/>
                </a:cubicBezTo>
              </a:path>
            </a:pathLst>
          </a:custGeom>
          <a:noFill/>
          <a:ln w="5715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29"/>
          <p:cNvSpPr txBox="1"/>
          <p:nvPr/>
        </p:nvSpPr>
        <p:spPr>
          <a:xfrm>
            <a:off x="1987340" y="6326521"/>
            <a:ext cx="3619500" cy="461665"/>
          </a:xfrm>
          <a:prstGeom prst="rect">
            <a:avLst/>
          </a:prstGeom>
          <a:noFill/>
        </p:spPr>
        <p:txBody>
          <a:bodyPr wrap="square" rtlCol="0">
            <a:spAutoFit/>
          </a:bodyPr>
          <a:lstStyle/>
          <a:p>
            <a:pPr algn="ctr"/>
            <a:r>
              <a:rPr lang="en-US" altLang="zh-TW" sz="2400" dirty="0">
                <a:solidFill>
                  <a:srgbClr val="0000FF"/>
                </a:solidFill>
              </a:rPr>
              <a:t>Other part of the network</a:t>
            </a:r>
            <a:endParaRPr lang="zh-TW" altLang="en-US" sz="2400" dirty="0">
              <a:solidFill>
                <a:srgbClr val="0000FF"/>
              </a:solidFill>
            </a:endParaRPr>
          </a:p>
        </p:txBody>
      </p:sp>
      <p:sp>
        <p:nvSpPr>
          <p:cNvPr id="34" name="文字方塊 33"/>
          <p:cNvSpPr txBox="1"/>
          <p:nvPr/>
        </p:nvSpPr>
        <p:spPr>
          <a:xfrm>
            <a:off x="1929923" y="1317688"/>
            <a:ext cx="3619500" cy="461665"/>
          </a:xfrm>
          <a:prstGeom prst="rect">
            <a:avLst/>
          </a:prstGeom>
          <a:noFill/>
        </p:spPr>
        <p:txBody>
          <a:bodyPr wrap="square" rtlCol="0">
            <a:spAutoFit/>
          </a:bodyPr>
          <a:lstStyle/>
          <a:p>
            <a:pPr algn="ctr"/>
            <a:r>
              <a:rPr lang="en-US" altLang="zh-TW" sz="2400" dirty="0">
                <a:solidFill>
                  <a:srgbClr val="0000FF"/>
                </a:solidFill>
              </a:rPr>
              <a:t>Other part of the network</a:t>
            </a:r>
            <a:endParaRPr lang="zh-TW" altLang="en-US" sz="2400" dirty="0">
              <a:solidFill>
                <a:srgbClr val="0000FF"/>
              </a:solidFill>
            </a:endParaRPr>
          </a:p>
        </p:txBody>
      </p:sp>
      <p:cxnSp>
        <p:nvCxnSpPr>
          <p:cNvPr id="36" name="直線單箭頭接點 35"/>
          <p:cNvCxnSpPr/>
          <p:nvPr/>
        </p:nvCxnSpPr>
        <p:spPr>
          <a:xfrm flipV="1">
            <a:off x="3755996" y="2741087"/>
            <a:ext cx="0" cy="7167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文字方塊 36"/>
          <p:cNvSpPr txBox="1"/>
          <p:nvPr/>
        </p:nvSpPr>
        <p:spPr>
          <a:xfrm>
            <a:off x="21915" y="2902240"/>
            <a:ext cx="1946108" cy="830997"/>
          </a:xfrm>
          <a:prstGeom prst="rect">
            <a:avLst/>
          </a:prstGeom>
          <a:noFill/>
        </p:spPr>
        <p:txBody>
          <a:bodyPr wrap="square" rtlCol="0">
            <a:spAutoFit/>
          </a:bodyPr>
          <a:lstStyle/>
          <a:p>
            <a:pPr algn="ctr"/>
            <a:r>
              <a:rPr lang="en-US" altLang="zh-TW" sz="2400" dirty="0">
                <a:solidFill>
                  <a:srgbClr val="0000FF"/>
                </a:solidFill>
              </a:rPr>
              <a:t>(Other part of the network)</a:t>
            </a:r>
            <a:endParaRPr lang="zh-TW" altLang="en-US" sz="2400" dirty="0">
              <a:solidFill>
                <a:srgbClr val="0000FF"/>
              </a:solidFill>
            </a:endParaRPr>
          </a:p>
        </p:txBody>
      </p:sp>
      <p:sp>
        <p:nvSpPr>
          <p:cNvPr id="38" name="文字方塊 37"/>
          <p:cNvSpPr txBox="1"/>
          <p:nvPr/>
        </p:nvSpPr>
        <p:spPr>
          <a:xfrm>
            <a:off x="21915" y="5726514"/>
            <a:ext cx="1946108" cy="830997"/>
          </a:xfrm>
          <a:prstGeom prst="rect">
            <a:avLst/>
          </a:prstGeom>
          <a:noFill/>
        </p:spPr>
        <p:txBody>
          <a:bodyPr wrap="square" rtlCol="0">
            <a:spAutoFit/>
          </a:bodyPr>
          <a:lstStyle/>
          <a:p>
            <a:pPr algn="ctr"/>
            <a:r>
              <a:rPr lang="en-US" altLang="zh-TW" sz="2400" dirty="0">
                <a:solidFill>
                  <a:srgbClr val="0000FF"/>
                </a:solidFill>
              </a:rPr>
              <a:t>(Other part of the network)</a:t>
            </a:r>
            <a:endParaRPr lang="zh-TW" altLang="en-US" sz="2400" dirty="0">
              <a:solidFill>
                <a:srgbClr val="0000FF"/>
              </a:solidFill>
            </a:endParaRPr>
          </a:p>
        </p:txBody>
      </p:sp>
      <p:sp>
        <p:nvSpPr>
          <p:cNvPr id="39" name="文字方塊 38"/>
          <p:cNvSpPr txBox="1"/>
          <p:nvPr/>
        </p:nvSpPr>
        <p:spPr>
          <a:xfrm>
            <a:off x="7005018" y="4249029"/>
            <a:ext cx="1946108" cy="830997"/>
          </a:xfrm>
          <a:prstGeom prst="rect">
            <a:avLst/>
          </a:prstGeom>
          <a:noFill/>
        </p:spPr>
        <p:txBody>
          <a:bodyPr wrap="square" rtlCol="0">
            <a:spAutoFit/>
          </a:bodyPr>
          <a:lstStyle/>
          <a:p>
            <a:pPr algn="ctr"/>
            <a:r>
              <a:rPr lang="en-US" altLang="zh-TW" sz="2400" dirty="0">
                <a:solidFill>
                  <a:srgbClr val="0000FF"/>
                </a:solidFill>
              </a:rPr>
              <a:t>(Other part of the network)</a:t>
            </a:r>
            <a:endParaRPr lang="zh-TW" altLang="en-US" sz="2400" dirty="0">
              <a:solidFill>
                <a:srgbClr val="0000FF"/>
              </a:solidFill>
            </a:endParaRPr>
          </a:p>
        </p:txBody>
      </p:sp>
      <p:sp>
        <p:nvSpPr>
          <p:cNvPr id="51" name="矩形 50"/>
          <p:cNvSpPr/>
          <p:nvPr/>
        </p:nvSpPr>
        <p:spPr>
          <a:xfrm>
            <a:off x="2437687" y="2162729"/>
            <a:ext cx="4156798" cy="3616237"/>
          </a:xfrm>
          <a:prstGeom prst="rect">
            <a:avLst/>
          </a:prstGeom>
          <a:noFill/>
          <a:ln w="76200">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56" name="文字方塊 55"/>
          <p:cNvSpPr txBox="1"/>
          <p:nvPr/>
        </p:nvSpPr>
        <p:spPr>
          <a:xfrm>
            <a:off x="5370529" y="5142390"/>
            <a:ext cx="1152219" cy="523220"/>
          </a:xfrm>
          <a:prstGeom prst="rect">
            <a:avLst/>
          </a:prstGeom>
          <a:noFill/>
        </p:spPr>
        <p:txBody>
          <a:bodyPr wrap="square" rtlCol="0">
            <a:spAutoFit/>
          </a:bodyPr>
          <a:lstStyle/>
          <a:p>
            <a:pPr algn="ctr"/>
            <a:r>
              <a:rPr lang="en-US" altLang="zh-TW" sz="2800" b="1" i="1" u="sng" dirty="0">
                <a:solidFill>
                  <a:srgbClr val="FF0000"/>
                </a:solidFill>
              </a:rPr>
              <a:t>LSTM</a:t>
            </a:r>
            <a:endParaRPr lang="zh-TW" altLang="en-US" sz="2800" b="1" i="1" u="sng" dirty="0">
              <a:solidFill>
                <a:srgbClr val="FF0000"/>
              </a:solidFill>
            </a:endParaRPr>
          </a:p>
        </p:txBody>
      </p:sp>
      <p:sp>
        <p:nvSpPr>
          <p:cNvPr id="57" name="矩形 56"/>
          <p:cNvSpPr/>
          <p:nvPr/>
        </p:nvSpPr>
        <p:spPr>
          <a:xfrm>
            <a:off x="5913787" y="1560456"/>
            <a:ext cx="2893544" cy="1482125"/>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zh-TW" sz="2800" dirty="0"/>
              <a:t>Special Neuron:</a:t>
            </a:r>
          </a:p>
          <a:p>
            <a:pPr algn="ctr"/>
            <a:r>
              <a:rPr lang="en-US" altLang="zh-TW" sz="2800" dirty="0"/>
              <a:t>4 inputs, </a:t>
            </a:r>
          </a:p>
          <a:p>
            <a:pPr algn="ctr"/>
            <a:r>
              <a:rPr lang="en-US" altLang="zh-TW" sz="2800" dirty="0"/>
              <a:t>1 output</a:t>
            </a:r>
            <a:endParaRPr lang="zh-TW" altLang="en-US" sz="2800" dirty="0"/>
          </a:p>
        </p:txBody>
      </p:sp>
      <p:cxnSp>
        <p:nvCxnSpPr>
          <p:cNvPr id="27" name="直線單箭頭接點 26"/>
          <p:cNvCxnSpPr/>
          <p:nvPr/>
        </p:nvCxnSpPr>
        <p:spPr>
          <a:xfrm flipH="1">
            <a:off x="6554404" y="3877392"/>
            <a:ext cx="469664" cy="0"/>
          </a:xfrm>
          <a:prstGeom prst="straightConnector1">
            <a:avLst/>
          </a:prstGeom>
          <a:ln w="571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8655314" y="6263629"/>
            <a:ext cx="417249" cy="575481"/>
            <a:chOff x="7517647" y="4843947"/>
            <a:chExt cx="1485900" cy="1908068"/>
          </a:xfrm>
        </p:grpSpPr>
        <p:pic>
          <p:nvPicPr>
            <p:cNvPr id="32"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6875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7" presetClass="emph" presetSubtype="2" fill="hold" nodeType="clickEffect">
                                  <p:stCondLst>
                                    <p:cond delay="0"/>
                                  </p:stCondLst>
                                  <p:childTnLst>
                                    <p:animClr clrSpc="rgb" dir="cw">
                                      <p:cBhvr>
                                        <p:cTn id="72" dur="500" fill="hold"/>
                                        <p:tgtEl>
                                          <p:spTgt spid="16"/>
                                        </p:tgtEl>
                                        <p:attrNameLst>
                                          <p:attrName>stroke.color</p:attrName>
                                        </p:attrNameLst>
                                      </p:cBhvr>
                                      <p:to>
                                        <a:schemeClr val="hlink"/>
                                      </p:to>
                                    </p:animClr>
                                    <p:set>
                                      <p:cBhvr>
                                        <p:cTn id="73" dur="500" fill="hold"/>
                                        <p:tgtEl>
                                          <p:spTgt spid="16"/>
                                        </p:tgtEl>
                                        <p:attrNameLst>
                                          <p:attrName>stroke.on</p:attrName>
                                        </p:attrNameLst>
                                      </p:cBhvr>
                                      <p:to>
                                        <p:strVal val="true"/>
                                      </p:to>
                                    </p:set>
                                  </p:childTnLst>
                                </p:cTn>
                              </p:par>
                              <p:par>
                                <p:cTn id="74" presetID="7" presetClass="emph" presetSubtype="2" fill="hold" nodeType="withEffect">
                                  <p:stCondLst>
                                    <p:cond delay="0"/>
                                  </p:stCondLst>
                                  <p:childTnLst>
                                    <p:animClr clrSpc="rgb" dir="cw">
                                      <p:cBhvr>
                                        <p:cTn id="75" dur="500" fill="hold"/>
                                        <p:tgtEl>
                                          <p:spTgt spid="15"/>
                                        </p:tgtEl>
                                        <p:attrNameLst>
                                          <p:attrName>stroke.color</p:attrName>
                                        </p:attrNameLst>
                                      </p:cBhvr>
                                      <p:to>
                                        <a:schemeClr val="hlink"/>
                                      </p:to>
                                    </p:animClr>
                                    <p:set>
                                      <p:cBhvr>
                                        <p:cTn id="76" dur="500" fill="hold"/>
                                        <p:tgtEl>
                                          <p:spTgt spid="15"/>
                                        </p:tgtEl>
                                        <p:attrNameLst>
                                          <p:attrName>stroke.on</p:attrName>
                                        </p:attrNameLst>
                                      </p:cBhvr>
                                      <p:to>
                                        <p:strVal val="true"/>
                                      </p:to>
                                    </p:set>
                                  </p:childTnLst>
                                </p:cTn>
                              </p:par>
                              <p:par>
                                <p:cTn id="77" presetID="7" presetClass="emph" presetSubtype="2" fill="hold" nodeType="withEffect">
                                  <p:stCondLst>
                                    <p:cond delay="0"/>
                                  </p:stCondLst>
                                  <p:childTnLst>
                                    <p:animClr clrSpc="rgb" dir="cw">
                                      <p:cBhvr>
                                        <p:cTn id="78" dur="500" fill="hold"/>
                                        <p:tgtEl>
                                          <p:spTgt spid="13"/>
                                        </p:tgtEl>
                                        <p:attrNameLst>
                                          <p:attrName>stroke.color</p:attrName>
                                        </p:attrNameLst>
                                      </p:cBhvr>
                                      <p:to>
                                        <a:schemeClr val="hlink"/>
                                      </p:to>
                                    </p:animClr>
                                    <p:set>
                                      <p:cBhvr>
                                        <p:cTn id="79" dur="500" fill="hold"/>
                                        <p:tgtEl>
                                          <p:spTgt spid="13"/>
                                        </p:tgtEl>
                                        <p:attrNameLst>
                                          <p:attrName>stroke.on</p:attrName>
                                        </p:attrNameLst>
                                      </p:cBhvr>
                                      <p:to>
                                        <p:strVal val="true"/>
                                      </p:to>
                                    </p:set>
                                  </p:childTnLst>
                                </p:cTn>
                              </p:par>
                              <p:par>
                                <p:cTn id="80" presetID="7" presetClass="emph" presetSubtype="2" fill="hold" nodeType="withEffect">
                                  <p:stCondLst>
                                    <p:cond delay="0"/>
                                  </p:stCondLst>
                                  <p:childTnLst>
                                    <p:animClr clrSpc="rgb" dir="cw">
                                      <p:cBhvr>
                                        <p:cTn id="81" dur="500" fill="hold"/>
                                        <p:tgtEl>
                                          <p:spTgt spid="27"/>
                                        </p:tgtEl>
                                        <p:attrNameLst>
                                          <p:attrName>stroke.color</p:attrName>
                                        </p:attrNameLst>
                                      </p:cBhvr>
                                      <p:to>
                                        <a:schemeClr val="hlink"/>
                                      </p:to>
                                    </p:animClr>
                                    <p:set>
                                      <p:cBhvr>
                                        <p:cTn id="82" dur="500" fill="hold"/>
                                        <p:tgtEl>
                                          <p:spTgt spid="27"/>
                                        </p:tgtEl>
                                        <p:attrNameLst>
                                          <p:attrName>stroke.on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7" presetClass="emph" presetSubtype="2" fill="hold" nodeType="clickEffect">
                                  <p:stCondLst>
                                    <p:cond delay="0"/>
                                  </p:stCondLst>
                                  <p:childTnLst>
                                    <p:animClr clrSpc="rgb" dir="cw">
                                      <p:cBhvr>
                                        <p:cTn id="86" dur="500" fill="hold"/>
                                        <p:tgtEl>
                                          <p:spTgt spid="20"/>
                                        </p:tgtEl>
                                        <p:attrNameLst>
                                          <p:attrName>stroke.color</p:attrName>
                                        </p:attrNameLst>
                                      </p:cBhvr>
                                      <p:to>
                                        <a:srgbClr val="FF0000"/>
                                      </p:to>
                                    </p:animClr>
                                    <p:set>
                                      <p:cBhvr>
                                        <p:cTn id="87" dur="500" fill="hold"/>
                                        <p:tgtEl>
                                          <p:spTgt spid="20"/>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p:bldP spid="10" grpId="0"/>
      <p:bldP spid="11" grpId="0" animBg="1"/>
      <p:bldP spid="12" grpId="0"/>
      <p:bldP spid="29" grpId="0" animBg="1"/>
      <p:bldP spid="31" grpId="0" animBg="1"/>
      <p:bldP spid="30" grpId="0"/>
      <p:bldP spid="34" grpId="0"/>
      <p:bldP spid="37" grpId="0"/>
      <p:bldP spid="38" grpId="0"/>
      <p:bldP spid="39" grpId="0"/>
      <p:bldP spid="51" grpId="0" animBg="1"/>
      <p:bldP spid="56" grpId="0"/>
      <p:bldP spid="5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a:stretch>
            <a:fillRect/>
          </a:stretch>
        </p:blipFill>
        <p:spPr>
          <a:xfrm>
            <a:off x="626641" y="412977"/>
            <a:ext cx="4817110" cy="6325075"/>
          </a:xfrm>
          <a:prstGeom prst="rect">
            <a:avLst/>
          </a:prstGeom>
        </p:spPr>
      </p:pic>
      <mc:AlternateContent xmlns:mc="http://schemas.openxmlformats.org/markup-compatibility/2006" xmlns:a14="http://schemas.microsoft.com/office/drawing/2010/main">
        <mc:Choice Requires="a14">
          <p:sp>
            <p:nvSpPr>
              <p:cNvPr id="12" name="文字方塊 11"/>
              <p:cNvSpPr txBox="1"/>
              <p:nvPr/>
            </p:nvSpPr>
            <p:spPr>
              <a:xfrm>
                <a:off x="3244111" y="6368720"/>
                <a:ext cx="2232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𝑧</m:t>
                      </m:r>
                    </m:oMath>
                  </m:oMathPara>
                </a14:m>
                <a:endParaRPr lang="zh-TW" altLang="en-US" sz="2400"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3244111" y="6368720"/>
                <a:ext cx="223266" cy="369332"/>
              </a:xfrm>
              <a:prstGeom prst="rect">
                <a:avLst/>
              </a:prstGeom>
              <a:blipFill rotWithShape="0">
                <a:blip r:embed="rId4"/>
                <a:stretch>
                  <a:fillRect l="-16216" r="-1621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441055" y="4501820"/>
                <a:ext cx="30950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𝑧</m:t>
                          </m:r>
                        </m:e>
                        <m:sub>
                          <m:r>
                            <a:rPr lang="en-US" altLang="zh-TW" sz="2400" b="0" i="1" smtClean="0">
                              <a:latin typeface="Cambria Math" panose="02040503050406030204" pitchFamily="18" charset="0"/>
                            </a:rPr>
                            <m:t>𝑖</m:t>
                          </m:r>
                        </m:sub>
                      </m:sSub>
                    </m:oMath>
                  </m:oMathPara>
                </a14:m>
                <a:endParaRPr lang="zh-TW" altLang="en-US" sz="24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441055" y="4501820"/>
                <a:ext cx="309507" cy="369332"/>
              </a:xfrm>
              <a:prstGeom prst="rect">
                <a:avLst/>
              </a:prstGeom>
              <a:blipFill rotWithShape="0">
                <a:blip r:embed="rId5"/>
                <a:stretch>
                  <a:fillRect l="-11765" r="-7843" b="-1475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5501871" y="3361225"/>
                <a:ext cx="345287" cy="398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𝑧</m:t>
                          </m:r>
                        </m:e>
                        <m:sub>
                          <m:r>
                            <a:rPr lang="en-US" altLang="zh-TW" sz="2400" b="0" i="1" smtClean="0">
                              <a:latin typeface="Cambria Math" panose="02040503050406030204" pitchFamily="18" charset="0"/>
                            </a:rPr>
                            <m:t>𝑓</m:t>
                          </m:r>
                        </m:sub>
                      </m:sSub>
                    </m:oMath>
                  </m:oMathPara>
                </a14:m>
                <a:endParaRPr lang="zh-TW" altLang="en-US" sz="24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5501871" y="3361225"/>
                <a:ext cx="345287" cy="398955"/>
              </a:xfrm>
              <a:prstGeom prst="rect">
                <a:avLst/>
              </a:prstGeom>
              <a:blipFill rotWithShape="0">
                <a:blip r:embed="rId6"/>
                <a:stretch>
                  <a:fillRect l="-12500" r="-16071" b="-2575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450663" y="952448"/>
                <a:ext cx="36125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𝑧</m:t>
                          </m:r>
                        </m:e>
                        <m:sub>
                          <m:r>
                            <a:rPr lang="en-US" altLang="zh-TW" sz="2400" b="0" i="1" smtClean="0">
                              <a:latin typeface="Cambria Math" panose="02040503050406030204" pitchFamily="18" charset="0"/>
                            </a:rPr>
                            <m:t>𝑜</m:t>
                          </m:r>
                        </m:sub>
                      </m:sSub>
                    </m:oMath>
                  </m:oMathPara>
                </a14:m>
                <a:endParaRPr lang="zh-TW" altLang="en-US" sz="24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450663" y="952448"/>
                <a:ext cx="361253" cy="369332"/>
              </a:xfrm>
              <a:prstGeom prst="rect">
                <a:avLst/>
              </a:prstGeom>
              <a:blipFill rotWithShape="0">
                <a:blip r:embed="rId7"/>
                <a:stretch>
                  <a:fillRect l="-11864" r="-1695" b="-983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3219254" y="5148800"/>
                <a:ext cx="67153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𝑔</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𝑧</m:t>
                          </m:r>
                        </m:e>
                      </m:d>
                    </m:oMath>
                  </m:oMathPara>
                </a14:m>
                <a:endParaRPr lang="zh-TW" altLang="en-US" sz="24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3219254" y="5148800"/>
                <a:ext cx="671530" cy="369332"/>
              </a:xfrm>
              <a:prstGeom prst="rect">
                <a:avLst/>
              </a:prstGeom>
              <a:blipFill rotWithShape="0">
                <a:blip r:embed="rId8"/>
                <a:stretch>
                  <a:fillRect l="-10909" b="-2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1966491" y="4317154"/>
                <a:ext cx="74392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𝑓</m:t>
                      </m:r>
                      <m:d>
                        <m:dPr>
                          <m:ctrlPr>
                            <a:rPr lang="en-US" altLang="zh-TW" sz="2400" b="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𝑧</m:t>
                              </m:r>
                            </m:e>
                            <m:sub>
                              <m:r>
                                <a:rPr lang="en-US" altLang="zh-TW" sz="2400" b="0" i="1" smtClean="0">
                                  <a:latin typeface="Cambria Math" panose="02040503050406030204" pitchFamily="18" charset="0"/>
                                </a:rPr>
                                <m:t>𝑖</m:t>
                              </m:r>
                            </m:sub>
                          </m:sSub>
                        </m:e>
                      </m:d>
                    </m:oMath>
                  </m:oMathPara>
                </a14:m>
                <a:endParaRPr lang="zh-TW" altLang="en-US" sz="24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1966491" y="4317154"/>
                <a:ext cx="743922" cy="369332"/>
              </a:xfrm>
              <a:prstGeom prst="rect">
                <a:avLst/>
              </a:prstGeom>
              <a:blipFill rotWithShape="0">
                <a:blip r:embed="rId9"/>
                <a:stretch>
                  <a:fillRect l="-14754" b="-34426"/>
                </a:stretch>
              </a:blipFill>
            </p:spPr>
            <p:txBody>
              <a:bodyPr/>
              <a:lstStyle/>
              <a:p>
                <a:r>
                  <a:rPr lang="zh-TW" altLang="en-US">
                    <a:noFill/>
                  </a:rPr>
                  <a:t> </a:t>
                </a:r>
              </a:p>
            </p:txBody>
          </p:sp>
        </mc:Fallback>
      </mc:AlternateContent>
      <p:sp>
        <p:nvSpPr>
          <p:cNvPr id="19" name="文字方塊 18"/>
          <p:cNvSpPr txBox="1"/>
          <p:nvPr/>
        </p:nvSpPr>
        <p:spPr>
          <a:xfrm>
            <a:off x="3171558" y="4665902"/>
            <a:ext cx="1369328" cy="461665"/>
          </a:xfrm>
          <a:prstGeom prst="rect">
            <a:avLst/>
          </a:prstGeom>
          <a:noFill/>
        </p:spPr>
        <p:txBody>
          <a:bodyPr wrap="square" rtlCol="0">
            <a:spAutoFit/>
          </a:bodyPr>
          <a:lstStyle/>
          <a:p>
            <a:r>
              <a:rPr lang="en-US" altLang="zh-TW" sz="2400" dirty="0">
                <a:solidFill>
                  <a:srgbClr val="FF0000"/>
                </a:solidFill>
              </a:rPr>
              <a:t>multiply</a:t>
            </a:r>
            <a:endParaRPr lang="zh-TW" altLang="en-US" sz="2400" dirty="0">
              <a:solidFill>
                <a:srgbClr val="FF0000"/>
              </a:solidFill>
            </a:endParaRPr>
          </a:p>
        </p:txBody>
      </p:sp>
      <p:sp>
        <p:nvSpPr>
          <p:cNvPr id="20" name="文字方塊 19"/>
          <p:cNvSpPr txBox="1"/>
          <p:nvPr/>
        </p:nvSpPr>
        <p:spPr>
          <a:xfrm>
            <a:off x="3241677" y="952448"/>
            <a:ext cx="1369328" cy="461665"/>
          </a:xfrm>
          <a:prstGeom prst="rect">
            <a:avLst/>
          </a:prstGeom>
          <a:noFill/>
        </p:spPr>
        <p:txBody>
          <a:bodyPr wrap="square" rtlCol="0">
            <a:spAutoFit/>
          </a:bodyPr>
          <a:lstStyle/>
          <a:p>
            <a:r>
              <a:rPr lang="en-US" altLang="zh-TW" sz="2400" dirty="0">
                <a:solidFill>
                  <a:srgbClr val="FF0000"/>
                </a:solidFill>
              </a:rPr>
              <a:t>multiply</a:t>
            </a:r>
            <a:endParaRPr lang="zh-TW" altLang="en-US" sz="2400" dirty="0">
              <a:solidFill>
                <a:srgbClr val="FF0000"/>
              </a:solidFill>
            </a:endParaRPr>
          </a:p>
        </p:txBody>
      </p:sp>
      <p:sp>
        <p:nvSpPr>
          <p:cNvPr id="21" name="文字方塊 20"/>
          <p:cNvSpPr txBox="1"/>
          <p:nvPr/>
        </p:nvSpPr>
        <p:spPr>
          <a:xfrm>
            <a:off x="5227129" y="1220874"/>
            <a:ext cx="3877569" cy="830997"/>
          </a:xfrm>
          <a:prstGeom prst="rect">
            <a:avLst/>
          </a:prstGeom>
          <a:noFill/>
        </p:spPr>
        <p:txBody>
          <a:bodyPr wrap="square" rtlCol="0">
            <a:spAutoFit/>
          </a:bodyPr>
          <a:lstStyle/>
          <a:p>
            <a:r>
              <a:rPr lang="en-US" altLang="zh-TW" sz="2400" dirty="0"/>
              <a:t>Activation function f is usually a sigmoid function</a:t>
            </a:r>
            <a:endParaRPr lang="zh-TW" altLang="en-US" sz="2400" dirty="0"/>
          </a:p>
        </p:txBody>
      </p:sp>
      <p:sp>
        <p:nvSpPr>
          <p:cNvPr id="22" name="文字方塊 21"/>
          <p:cNvSpPr txBox="1"/>
          <p:nvPr/>
        </p:nvSpPr>
        <p:spPr>
          <a:xfrm>
            <a:off x="5497561" y="2125894"/>
            <a:ext cx="2874325" cy="461665"/>
          </a:xfrm>
          <a:prstGeom prst="rect">
            <a:avLst/>
          </a:prstGeom>
          <a:noFill/>
        </p:spPr>
        <p:txBody>
          <a:bodyPr wrap="square" rtlCol="0">
            <a:spAutoFit/>
          </a:bodyPr>
          <a:lstStyle/>
          <a:p>
            <a:r>
              <a:rPr lang="en-US" altLang="zh-TW" sz="2400" dirty="0"/>
              <a:t>Between 0 and 1</a:t>
            </a:r>
            <a:endParaRPr lang="zh-TW" altLang="en-US" sz="2400" dirty="0"/>
          </a:p>
        </p:txBody>
      </p:sp>
      <p:sp>
        <p:nvSpPr>
          <p:cNvPr id="23" name="文字方塊 22"/>
          <p:cNvSpPr txBox="1"/>
          <p:nvPr/>
        </p:nvSpPr>
        <p:spPr>
          <a:xfrm>
            <a:off x="5497561" y="2656215"/>
            <a:ext cx="3923030" cy="461665"/>
          </a:xfrm>
          <a:prstGeom prst="rect">
            <a:avLst/>
          </a:prstGeom>
          <a:noFill/>
        </p:spPr>
        <p:txBody>
          <a:bodyPr wrap="square" rtlCol="0">
            <a:spAutoFit/>
          </a:bodyPr>
          <a:lstStyle/>
          <a:p>
            <a:r>
              <a:rPr lang="en-US" altLang="zh-TW" sz="2400" dirty="0"/>
              <a:t>Mimic open and close gate</a:t>
            </a:r>
            <a:endParaRPr lang="zh-TW" altLang="en-US" sz="2400" dirty="0"/>
          </a:p>
        </p:txBody>
      </p:sp>
      <p:sp>
        <p:nvSpPr>
          <p:cNvPr id="24" name="流程圖: 磁碟 23"/>
          <p:cNvSpPr/>
          <p:nvPr/>
        </p:nvSpPr>
        <p:spPr>
          <a:xfrm>
            <a:off x="2836943" y="3203642"/>
            <a:ext cx="622258" cy="648057"/>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c</a:t>
            </a:r>
            <a:endParaRPr lang="zh-TW" altLang="en-US" sz="2400" dirty="0"/>
          </a:p>
        </p:txBody>
      </p:sp>
      <mc:AlternateContent xmlns:mc="http://schemas.openxmlformats.org/markup-compatibility/2006" xmlns:a14="http://schemas.microsoft.com/office/drawing/2010/main">
        <mc:Choice Requires="a14">
          <p:sp>
            <p:nvSpPr>
              <p:cNvPr id="25" name="文字方塊 24"/>
              <p:cNvSpPr txBox="1"/>
              <p:nvPr/>
            </p:nvSpPr>
            <p:spPr>
              <a:xfrm>
                <a:off x="5115953" y="4035572"/>
                <a:ext cx="3772123" cy="496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𝑐</m:t>
                          </m:r>
                        </m:e>
                        <m:sup>
                          <m:r>
                            <a:rPr lang="en-US" altLang="zh-TW" sz="2800" b="0" i="1" smtClean="0">
                              <a:latin typeface="Cambria Math" panose="02040503050406030204" pitchFamily="18" charset="0"/>
                            </a:rPr>
                            <m:t>′</m:t>
                          </m:r>
                        </m:sup>
                      </m:sSup>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𝑔</m:t>
                      </m:r>
                      <m:d>
                        <m:dPr>
                          <m:ctrlPr>
                            <a:rPr lang="en-US" altLang="zh-TW" sz="2800" i="1">
                              <a:latin typeface="Cambria Math" panose="02040503050406030204" pitchFamily="18" charset="0"/>
                            </a:rPr>
                          </m:ctrlPr>
                        </m:dPr>
                        <m:e>
                          <m:r>
                            <a:rPr lang="en-US" altLang="zh-TW" sz="2800" i="1" smtClean="0">
                              <a:latin typeface="Cambria Math" panose="02040503050406030204" pitchFamily="18" charset="0"/>
                            </a:rPr>
                            <m:t>𝑧</m:t>
                          </m:r>
                        </m:e>
                      </m:d>
                      <m:r>
                        <a:rPr lang="en-US" altLang="zh-TW" sz="2800" b="0" i="1" smtClean="0">
                          <a:latin typeface="Cambria Math" panose="02040503050406030204" pitchFamily="18" charset="0"/>
                        </a:rPr>
                        <m:t>𝑓</m:t>
                      </m:r>
                      <m:d>
                        <m:dPr>
                          <m:ctrlPr>
                            <a:rPr lang="en-US" altLang="zh-TW" sz="2800" b="0" i="1" smtClean="0">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𝑧</m:t>
                              </m:r>
                            </m:e>
                            <m:sub>
                              <m:r>
                                <a:rPr lang="en-US" altLang="zh-TW" sz="2800" b="0" i="1" smtClean="0">
                                  <a:latin typeface="Cambria Math" panose="02040503050406030204" pitchFamily="18" charset="0"/>
                                </a:rPr>
                                <m:t>𝑖</m:t>
                              </m:r>
                            </m:sub>
                          </m:sSub>
                        </m:e>
                      </m:d>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𝑐𝑓</m:t>
                      </m:r>
                      <m:d>
                        <m:dPr>
                          <m:ctrlPr>
                            <a:rPr lang="en-US" altLang="zh-TW" sz="2800" i="1">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𝑧</m:t>
                              </m:r>
                            </m:e>
                            <m:sub>
                              <m:r>
                                <a:rPr lang="en-US" altLang="zh-TW" sz="2800" b="0" i="1" smtClean="0">
                                  <a:latin typeface="Cambria Math" panose="02040503050406030204" pitchFamily="18" charset="0"/>
                                </a:rPr>
                                <m:t>𝑓</m:t>
                              </m:r>
                            </m:sub>
                          </m:sSub>
                        </m:e>
                      </m:d>
                    </m:oMath>
                  </m:oMathPara>
                </a14:m>
                <a:endParaRPr lang="zh-TW" altLang="en-US" sz="2800"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5115953" y="4035572"/>
                <a:ext cx="3772123" cy="496226"/>
              </a:xfrm>
              <a:prstGeom prst="rect">
                <a:avLst/>
              </a:prstGeom>
              <a:blipFill rotWithShape="0">
                <a:blip r:embed="rId11"/>
                <a:stretch>
                  <a:fillRect/>
                </a:stretch>
              </a:blipFill>
            </p:spPr>
            <p:txBody>
              <a:bodyPr/>
              <a:lstStyle/>
              <a:p>
                <a:r>
                  <a:rPr lang="zh-TW" altLang="en-US">
                    <a:noFill/>
                  </a:rPr>
                  <a:t> </a:t>
                </a:r>
              </a:p>
            </p:txBody>
          </p:sp>
        </mc:Fallback>
      </mc:AlternateContent>
      <p:cxnSp>
        <p:nvCxnSpPr>
          <p:cNvPr id="28" name="直線接點 27"/>
          <p:cNvCxnSpPr/>
          <p:nvPr/>
        </p:nvCxnSpPr>
        <p:spPr>
          <a:xfrm>
            <a:off x="2965455" y="3401761"/>
            <a:ext cx="365233" cy="36523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文字方塊 28"/>
              <p:cNvSpPr txBox="1"/>
              <p:nvPr/>
            </p:nvSpPr>
            <p:spPr>
              <a:xfrm>
                <a:off x="3215031" y="1682539"/>
                <a:ext cx="75014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h</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𝑐</m:t>
                              </m:r>
                            </m:e>
                            <m:sup>
                              <m:r>
                                <a:rPr lang="en-US" altLang="zh-TW" sz="2400" i="1">
                                  <a:latin typeface="Cambria Math" panose="02040503050406030204" pitchFamily="18" charset="0"/>
                                </a:rPr>
                                <m:t>′</m:t>
                              </m:r>
                            </m:sup>
                          </m:sSup>
                        </m:e>
                      </m:d>
                    </m:oMath>
                  </m:oMathPara>
                </a14:m>
                <a:endParaRPr lang="zh-TW" altLang="en-US" sz="2400" dirty="0"/>
              </a:p>
            </p:txBody>
          </p:sp>
        </mc:Choice>
        <mc:Fallback xmlns="">
          <p:sp>
            <p:nvSpPr>
              <p:cNvPr id="29" name="文字方塊 28"/>
              <p:cNvSpPr txBox="1">
                <a:spLocks noRot="1" noChangeAspect="1" noMove="1" noResize="1" noEditPoints="1" noAdjustHandles="1" noChangeArrowheads="1" noChangeShapeType="1" noTextEdit="1"/>
              </p:cNvSpPr>
              <p:nvPr/>
            </p:nvSpPr>
            <p:spPr>
              <a:xfrm>
                <a:off x="3215031" y="1682539"/>
                <a:ext cx="750142" cy="369332"/>
              </a:xfrm>
              <a:prstGeom prst="rect">
                <a:avLst/>
              </a:prstGeom>
              <a:blipFill rotWithShape="0">
                <a:blip r:embed="rId13"/>
                <a:stretch>
                  <a:fillRect l="-9756" b="-65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 name="文字方塊 29"/>
              <p:cNvSpPr txBox="1"/>
              <p:nvPr/>
            </p:nvSpPr>
            <p:spPr>
              <a:xfrm>
                <a:off x="1966491" y="1552343"/>
                <a:ext cx="7956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𝑓</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𝑧</m:t>
                              </m:r>
                            </m:e>
                            <m:sub>
                              <m:r>
                                <a:rPr lang="en-US" altLang="zh-TW" sz="2400" b="0" i="1" smtClean="0">
                                  <a:latin typeface="Cambria Math" panose="02040503050406030204" pitchFamily="18" charset="0"/>
                                </a:rPr>
                                <m:t>𝑜</m:t>
                              </m:r>
                            </m:sub>
                          </m:sSub>
                        </m:e>
                      </m:d>
                    </m:oMath>
                  </m:oMathPara>
                </a14:m>
                <a:endParaRPr lang="zh-TW" altLang="en-US" sz="2400" dirty="0"/>
              </a:p>
            </p:txBody>
          </p:sp>
        </mc:Choice>
        <mc:Fallback xmlns="">
          <p:sp>
            <p:nvSpPr>
              <p:cNvPr id="30" name="文字方塊 29"/>
              <p:cNvSpPr txBox="1">
                <a:spLocks noRot="1" noChangeAspect="1" noMove="1" noResize="1" noEditPoints="1" noAdjustHandles="1" noChangeArrowheads="1" noChangeShapeType="1" noTextEdit="1"/>
              </p:cNvSpPr>
              <p:nvPr/>
            </p:nvSpPr>
            <p:spPr>
              <a:xfrm>
                <a:off x="1966491" y="1552343"/>
                <a:ext cx="795666" cy="369332"/>
              </a:xfrm>
              <a:prstGeom prst="rect">
                <a:avLst/>
              </a:prstGeom>
              <a:blipFill rotWithShape="0">
                <a:blip r:embed="rId14"/>
                <a:stretch>
                  <a:fillRect l="-13846" b="-3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2" name="文字方塊 31"/>
              <p:cNvSpPr txBox="1"/>
              <p:nvPr/>
            </p:nvSpPr>
            <p:spPr>
              <a:xfrm>
                <a:off x="3338735" y="332873"/>
                <a:ext cx="24795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𝑎</m:t>
                      </m:r>
                    </m:oMath>
                  </m:oMathPara>
                </a14:m>
                <a:endParaRPr lang="zh-TW" altLang="en-US" sz="2400" dirty="0"/>
              </a:p>
            </p:txBody>
          </p:sp>
        </mc:Choice>
        <mc:Fallback xmlns="">
          <p:sp>
            <p:nvSpPr>
              <p:cNvPr id="32" name="文字方塊 31"/>
              <p:cNvSpPr txBox="1">
                <a:spLocks noRot="1" noChangeAspect="1" noMove="1" noResize="1" noEditPoints="1" noAdjustHandles="1" noChangeArrowheads="1" noChangeShapeType="1" noTextEdit="1"/>
              </p:cNvSpPr>
              <p:nvPr/>
            </p:nvSpPr>
            <p:spPr>
              <a:xfrm>
                <a:off x="3338735" y="332873"/>
                <a:ext cx="247952" cy="369332"/>
              </a:xfrm>
              <a:prstGeom prst="rect">
                <a:avLst/>
              </a:prstGeom>
              <a:blipFill rotWithShape="0">
                <a:blip r:embed="rId15"/>
                <a:stretch>
                  <a:fillRect l="-17500" r="-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3586687" y="351079"/>
                <a:ext cx="17915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r>
                        <a:rPr lang="en-US" altLang="zh-TW" sz="2400" i="1">
                          <a:latin typeface="Cambria Math" panose="02040503050406030204" pitchFamily="18" charset="0"/>
                        </a:rPr>
                        <m:t>h</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𝑐</m:t>
                              </m:r>
                            </m:e>
                            <m:sup>
                              <m:r>
                                <a:rPr lang="en-US" altLang="zh-TW" sz="2400" i="1">
                                  <a:latin typeface="Cambria Math" panose="02040503050406030204" pitchFamily="18" charset="0"/>
                                </a:rPr>
                                <m:t>′</m:t>
                              </m:r>
                            </m:sup>
                          </m:sSup>
                        </m:e>
                      </m:d>
                      <m:r>
                        <a:rPr lang="en-US" altLang="zh-TW" sz="2400" i="1" smtClean="0">
                          <a:latin typeface="Cambria Math" panose="02040503050406030204" pitchFamily="18" charset="0"/>
                        </a:rPr>
                        <m:t>𝑓</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𝑧</m:t>
                              </m:r>
                            </m:e>
                            <m:sub>
                              <m:r>
                                <a:rPr lang="en-US" altLang="zh-TW" sz="2400" b="0" i="1" smtClean="0">
                                  <a:latin typeface="Cambria Math" panose="02040503050406030204" pitchFamily="18" charset="0"/>
                                </a:rPr>
                                <m:t>𝑜</m:t>
                              </m:r>
                            </m:sub>
                          </m:sSub>
                        </m:e>
                      </m:d>
                    </m:oMath>
                  </m:oMathPara>
                </a14:m>
                <a:endParaRPr lang="zh-TW" altLang="en-US" sz="2400" dirty="0"/>
              </a:p>
            </p:txBody>
          </p:sp>
        </mc:Choice>
        <mc:Fallback xmlns="">
          <p:sp>
            <p:nvSpPr>
              <p:cNvPr id="27" name="文字方塊 26"/>
              <p:cNvSpPr txBox="1">
                <a:spLocks noRot="1" noChangeAspect="1" noMove="1" noResize="1" noEditPoints="1" noAdjustHandles="1" noChangeArrowheads="1" noChangeShapeType="1" noTextEdit="1"/>
              </p:cNvSpPr>
              <p:nvPr/>
            </p:nvSpPr>
            <p:spPr>
              <a:xfrm>
                <a:off x="3586687" y="351079"/>
                <a:ext cx="1791581" cy="369332"/>
              </a:xfrm>
              <a:prstGeom prst="rect">
                <a:avLst/>
              </a:prstGeom>
              <a:blipFill rotWithShape="0">
                <a:blip r:embed="rId16"/>
                <a:stretch>
                  <a:fillRect l="-1361" b="-3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 name="文字方塊 30"/>
              <p:cNvSpPr txBox="1"/>
              <p:nvPr/>
            </p:nvSpPr>
            <p:spPr>
              <a:xfrm>
                <a:off x="3182961" y="4292179"/>
                <a:ext cx="134652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𝑔</m:t>
                      </m:r>
                      <m:d>
                        <m:dPr>
                          <m:ctrlPr>
                            <a:rPr lang="en-US" altLang="zh-TW" sz="2400" i="1">
                              <a:latin typeface="Cambria Math" panose="02040503050406030204" pitchFamily="18" charset="0"/>
                            </a:rPr>
                          </m:ctrlPr>
                        </m:dPr>
                        <m:e>
                          <m:r>
                            <a:rPr lang="en-US" altLang="zh-TW" sz="2400" i="1" smtClean="0">
                              <a:latin typeface="Cambria Math" panose="02040503050406030204" pitchFamily="18" charset="0"/>
                            </a:rPr>
                            <m:t>𝑧</m:t>
                          </m:r>
                        </m:e>
                      </m:d>
                      <m:r>
                        <a:rPr lang="en-US" altLang="zh-TW" sz="2400" b="0" i="1" smtClean="0">
                          <a:latin typeface="Cambria Math" panose="02040503050406030204" pitchFamily="18" charset="0"/>
                        </a:rPr>
                        <m:t>𝑓</m:t>
                      </m:r>
                      <m:d>
                        <m:dPr>
                          <m:ctrlPr>
                            <a:rPr lang="en-US" altLang="zh-TW" sz="2400" b="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𝑧</m:t>
                              </m:r>
                            </m:e>
                            <m:sub>
                              <m:r>
                                <a:rPr lang="en-US" altLang="zh-TW" sz="2400" b="0" i="1" smtClean="0">
                                  <a:latin typeface="Cambria Math" panose="02040503050406030204" pitchFamily="18" charset="0"/>
                                </a:rPr>
                                <m:t>𝑖</m:t>
                              </m:r>
                            </m:sub>
                          </m:sSub>
                        </m:e>
                      </m:d>
                    </m:oMath>
                  </m:oMathPara>
                </a14:m>
                <a:endParaRPr lang="zh-TW" altLang="en-US" sz="2400" dirty="0"/>
              </a:p>
            </p:txBody>
          </p:sp>
        </mc:Choice>
        <mc:Fallback xmlns="">
          <p:sp>
            <p:nvSpPr>
              <p:cNvPr id="31" name="文字方塊 30"/>
              <p:cNvSpPr txBox="1">
                <a:spLocks noRot="1" noChangeAspect="1" noMove="1" noResize="1" noEditPoints="1" noAdjustHandles="1" noChangeArrowheads="1" noChangeShapeType="1" noTextEdit="1"/>
              </p:cNvSpPr>
              <p:nvPr/>
            </p:nvSpPr>
            <p:spPr>
              <a:xfrm>
                <a:off x="3182961" y="4292179"/>
                <a:ext cx="1346522" cy="369332"/>
              </a:xfrm>
              <a:prstGeom prst="rect">
                <a:avLst/>
              </a:prstGeom>
              <a:blipFill rotWithShape="0">
                <a:blip r:embed="rId17"/>
                <a:stretch>
                  <a:fillRect l="-4977" b="-34426"/>
                </a:stretch>
              </a:blipFill>
            </p:spPr>
            <p:txBody>
              <a:bodyPr/>
              <a:lstStyle/>
              <a:p>
                <a:r>
                  <a:rPr lang="zh-TW" altLang="en-US">
                    <a:noFill/>
                  </a:rPr>
                  <a:t> </a:t>
                </a:r>
              </a:p>
            </p:txBody>
          </p:sp>
        </mc:Fallback>
      </mc:AlternateContent>
      <p:pic>
        <p:nvPicPr>
          <p:cNvPr id="2" name="圖片 1"/>
          <p:cNvPicPr>
            <a:picLocks noChangeAspect="1"/>
          </p:cNvPicPr>
          <p:nvPr/>
        </p:nvPicPr>
        <p:blipFill>
          <a:blip r:embed="rId18"/>
          <a:stretch>
            <a:fillRect/>
          </a:stretch>
        </p:blipFill>
        <p:spPr>
          <a:xfrm>
            <a:off x="3719880" y="2594424"/>
            <a:ext cx="1057275" cy="228600"/>
          </a:xfrm>
          <a:prstGeom prst="rect">
            <a:avLst/>
          </a:prstGeom>
        </p:spPr>
      </p:pic>
      <mc:AlternateContent xmlns:mc="http://schemas.openxmlformats.org/markup-compatibility/2006" xmlns:a14="http://schemas.microsoft.com/office/drawing/2010/main">
        <mc:Choice Requires="a14">
          <p:sp>
            <p:nvSpPr>
              <p:cNvPr id="33" name="流程圖: 磁碟 32"/>
              <p:cNvSpPr/>
              <p:nvPr/>
            </p:nvSpPr>
            <p:spPr>
              <a:xfrm>
                <a:off x="2844833" y="3214258"/>
                <a:ext cx="622258" cy="648057"/>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𝑐</m:t>
                          </m:r>
                        </m:e>
                        <m:sup>
                          <m:r>
                            <a:rPr lang="en-US" altLang="zh-TW" sz="2400" i="1">
                              <a:latin typeface="Cambria Math" panose="02040503050406030204" pitchFamily="18" charset="0"/>
                            </a:rPr>
                            <m:t>′</m:t>
                          </m:r>
                        </m:sup>
                      </m:sSup>
                    </m:oMath>
                  </m:oMathPara>
                </a14:m>
                <a:endParaRPr lang="zh-TW" altLang="en-US" sz="2400" dirty="0"/>
              </a:p>
            </p:txBody>
          </p:sp>
        </mc:Choice>
        <mc:Fallback xmlns="">
          <p:sp>
            <p:nvSpPr>
              <p:cNvPr id="33" name="流程圖: 磁碟 32"/>
              <p:cNvSpPr>
                <a:spLocks noRot="1" noChangeAspect="1" noMove="1" noResize="1" noEditPoints="1" noAdjustHandles="1" noChangeArrowheads="1" noChangeShapeType="1" noTextEdit="1"/>
              </p:cNvSpPr>
              <p:nvPr/>
            </p:nvSpPr>
            <p:spPr>
              <a:xfrm>
                <a:off x="2844833" y="3214258"/>
                <a:ext cx="622258" cy="648057"/>
              </a:xfrm>
              <a:prstGeom prst="flowChartMagneticDisk">
                <a:avLst/>
              </a:prstGeom>
              <a:blipFill rotWithShape="0">
                <a:blip r:embed="rId19"/>
                <a:stretch>
                  <a:fillRect/>
                </a:stretch>
              </a:blipFill>
            </p:spPr>
            <p:txBody>
              <a:bodyPr/>
              <a:lstStyle/>
              <a:p>
                <a:r>
                  <a:rPr lang="zh-TW" altLang="en-US">
                    <a:noFill/>
                  </a:rPr>
                  <a:t> </a:t>
                </a:r>
              </a:p>
            </p:txBody>
          </p:sp>
        </mc:Fallback>
      </mc:AlternateContent>
      <p:sp>
        <p:nvSpPr>
          <p:cNvPr id="4" name="矩形 3"/>
          <p:cNvSpPr/>
          <p:nvPr/>
        </p:nvSpPr>
        <p:spPr>
          <a:xfrm>
            <a:off x="3644787" y="2995295"/>
            <a:ext cx="1133965" cy="24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8" name="文字方塊 17"/>
              <p:cNvSpPr txBox="1"/>
              <p:nvPr/>
            </p:nvSpPr>
            <p:spPr>
              <a:xfrm>
                <a:off x="3975397" y="2842730"/>
                <a:ext cx="800732" cy="4253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𝑓</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𝑧</m:t>
                              </m:r>
                            </m:e>
                            <m:sub>
                              <m:r>
                                <a:rPr lang="en-US" altLang="zh-TW" sz="2400" b="0" i="1" smtClean="0">
                                  <a:latin typeface="Cambria Math" panose="02040503050406030204" pitchFamily="18" charset="0"/>
                                </a:rPr>
                                <m:t>𝑓</m:t>
                              </m:r>
                            </m:sub>
                          </m:sSub>
                        </m:e>
                      </m:d>
                    </m:oMath>
                  </m:oMathPara>
                </a14:m>
                <a:endParaRPr lang="zh-TW" altLang="en-US" sz="24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3975397" y="2842730"/>
                <a:ext cx="800732" cy="425373"/>
              </a:xfrm>
              <a:prstGeom prst="rect">
                <a:avLst/>
              </a:prstGeom>
              <a:blipFill rotWithShape="0">
                <a:blip r:embed="rId2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4" name="文字方塊 33"/>
              <p:cNvSpPr txBox="1"/>
              <p:nvPr/>
            </p:nvSpPr>
            <p:spPr>
              <a:xfrm>
                <a:off x="3536119" y="3750863"/>
                <a:ext cx="941796" cy="4253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𝑐𝑓</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𝑧</m:t>
                              </m:r>
                            </m:e>
                            <m:sub>
                              <m:r>
                                <a:rPr lang="en-US" altLang="zh-TW" sz="2400" b="0" i="1" smtClean="0">
                                  <a:latin typeface="Cambria Math" panose="02040503050406030204" pitchFamily="18" charset="0"/>
                                </a:rPr>
                                <m:t>𝑓</m:t>
                              </m:r>
                            </m:sub>
                          </m:sSub>
                        </m:e>
                      </m:d>
                    </m:oMath>
                  </m:oMathPara>
                </a14:m>
                <a:endParaRPr lang="zh-TW" altLang="en-US" sz="2400" dirty="0"/>
              </a:p>
            </p:txBody>
          </p:sp>
        </mc:Choice>
        <mc:Fallback xmlns="">
          <p:sp>
            <p:nvSpPr>
              <p:cNvPr id="34" name="文字方塊 33"/>
              <p:cNvSpPr txBox="1">
                <a:spLocks noRot="1" noChangeAspect="1" noMove="1" noResize="1" noEditPoints="1" noAdjustHandles="1" noChangeArrowheads="1" noChangeShapeType="1" noTextEdit="1"/>
              </p:cNvSpPr>
              <p:nvPr/>
            </p:nvSpPr>
            <p:spPr>
              <a:xfrm>
                <a:off x="3536119" y="3750863"/>
                <a:ext cx="941796" cy="425373"/>
              </a:xfrm>
              <a:prstGeom prst="rect">
                <a:avLst/>
              </a:prstGeom>
              <a:blipFill rotWithShape="0">
                <a:blip r:embed="rId2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5" name="文字方塊 34"/>
              <p:cNvSpPr txBox="1"/>
              <p:nvPr/>
            </p:nvSpPr>
            <p:spPr>
              <a:xfrm>
                <a:off x="3536119" y="2873916"/>
                <a:ext cx="21974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𝑐</m:t>
                      </m:r>
                    </m:oMath>
                  </m:oMathPara>
                </a14:m>
                <a:endParaRPr lang="zh-TW" altLang="en-US" sz="2400" dirty="0"/>
              </a:p>
            </p:txBody>
          </p:sp>
        </mc:Choice>
        <mc:Fallback xmlns="">
          <p:sp>
            <p:nvSpPr>
              <p:cNvPr id="35" name="文字方塊 34"/>
              <p:cNvSpPr txBox="1">
                <a:spLocks noRot="1" noChangeAspect="1" noMove="1" noResize="1" noEditPoints="1" noAdjustHandles="1" noChangeArrowheads="1" noChangeShapeType="1" noTextEdit="1"/>
              </p:cNvSpPr>
              <p:nvPr/>
            </p:nvSpPr>
            <p:spPr>
              <a:xfrm>
                <a:off x="3536119" y="2873916"/>
                <a:ext cx="219740" cy="369332"/>
              </a:xfrm>
              <a:prstGeom prst="rect">
                <a:avLst/>
              </a:prstGeom>
              <a:blipFill rotWithShape="0">
                <a:blip r:embed="rId22"/>
                <a:stretch>
                  <a:fillRect l="-16667" r="-16667"/>
                </a:stretch>
              </a:blipFill>
            </p:spPr>
            <p:txBody>
              <a:bodyPr/>
              <a:lstStyle/>
              <a:p>
                <a:r>
                  <a:rPr lang="zh-TW" altLang="en-US">
                    <a:noFill/>
                  </a:rPr>
                  <a:t> </a:t>
                </a:r>
              </a:p>
            </p:txBody>
          </p:sp>
        </mc:Fallback>
      </mc:AlternateContent>
      <p:grpSp>
        <p:nvGrpSpPr>
          <p:cNvPr id="36" name="Group 35"/>
          <p:cNvGrpSpPr/>
          <p:nvPr/>
        </p:nvGrpSpPr>
        <p:grpSpPr>
          <a:xfrm>
            <a:off x="8655314" y="6263629"/>
            <a:ext cx="417249" cy="575481"/>
            <a:chOff x="7517647" y="4843947"/>
            <a:chExt cx="1485900" cy="1908068"/>
          </a:xfrm>
        </p:grpSpPr>
        <p:pic>
          <p:nvPicPr>
            <p:cNvPr id="37" name="Picture 2">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41141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9" grpId="0"/>
      <p:bldP spid="20" grpId="0"/>
      <p:bldP spid="21" grpId="0"/>
      <p:bldP spid="22" grpId="0"/>
      <p:bldP spid="23" grpId="0"/>
      <p:bldP spid="24" grpId="0" animBg="1"/>
      <p:bldP spid="25" grpId="0"/>
      <p:bldP spid="29" grpId="0"/>
      <p:bldP spid="30" grpId="0"/>
      <p:bldP spid="32" grpId="0"/>
      <p:bldP spid="27" grpId="0"/>
      <p:bldP spid="31" grpId="0"/>
      <p:bldP spid="33" grpId="0" animBg="1"/>
      <p:bldP spid="18" grpId="0"/>
      <p:bldP spid="34" grpId="0"/>
      <p:bldP spid="3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p:cNvSpPr txBox="1"/>
          <p:nvPr/>
        </p:nvSpPr>
        <p:spPr>
          <a:xfrm>
            <a:off x="3674459" y="6067134"/>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1</a:t>
            </a:r>
            <a:endParaRPr lang="zh-TW" altLang="en-US" sz="2400" baseline="-25000" dirty="0"/>
          </a:p>
        </p:txBody>
      </p:sp>
      <p:sp>
        <p:nvSpPr>
          <p:cNvPr id="12" name="文字方塊 11"/>
          <p:cNvSpPr txBox="1"/>
          <p:nvPr/>
        </p:nvSpPr>
        <p:spPr>
          <a:xfrm>
            <a:off x="5036029" y="6067136"/>
            <a:ext cx="570185"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2</a:t>
            </a:r>
            <a:endParaRPr lang="zh-TW" altLang="en-US" sz="2400" baseline="-25000" dirty="0"/>
          </a:p>
        </p:txBody>
      </p:sp>
      <p:sp>
        <p:nvSpPr>
          <p:cNvPr id="4" name="文字方塊 3"/>
          <p:cNvSpPr txBox="1"/>
          <p:nvPr/>
        </p:nvSpPr>
        <p:spPr>
          <a:xfrm>
            <a:off x="5918083" y="6067134"/>
            <a:ext cx="1710813" cy="461665"/>
          </a:xfrm>
          <a:prstGeom prst="rect">
            <a:avLst/>
          </a:prstGeom>
          <a:noFill/>
        </p:spPr>
        <p:txBody>
          <a:bodyPr wrap="square" rtlCol="0">
            <a:spAutoFit/>
          </a:bodyPr>
          <a:lstStyle/>
          <a:p>
            <a:r>
              <a:rPr lang="en-US" altLang="zh-TW" sz="2400" dirty="0"/>
              <a:t>Input</a:t>
            </a:r>
            <a:endParaRPr lang="zh-TW" altLang="en-US" sz="2400" dirty="0"/>
          </a:p>
        </p:txBody>
      </p:sp>
      <p:sp>
        <p:nvSpPr>
          <p:cNvPr id="2" name="橢圓 1"/>
          <p:cNvSpPr/>
          <p:nvPr/>
        </p:nvSpPr>
        <p:spPr>
          <a:xfrm>
            <a:off x="2686050" y="3067049"/>
            <a:ext cx="1200150" cy="120015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36" name="橢圓 35"/>
          <p:cNvSpPr/>
          <p:nvPr/>
        </p:nvSpPr>
        <p:spPr>
          <a:xfrm>
            <a:off x="5573339" y="3067049"/>
            <a:ext cx="1200150" cy="120015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3" name="文字方塊 2"/>
          <p:cNvSpPr txBox="1"/>
          <p:nvPr/>
        </p:nvSpPr>
        <p:spPr>
          <a:xfrm>
            <a:off x="341677" y="247650"/>
            <a:ext cx="2944448" cy="523220"/>
          </a:xfrm>
          <a:prstGeom prst="rect">
            <a:avLst/>
          </a:prstGeom>
          <a:noFill/>
        </p:spPr>
        <p:txBody>
          <a:bodyPr wrap="square" rtlCol="0">
            <a:spAutoFit/>
          </a:bodyPr>
          <a:lstStyle/>
          <a:p>
            <a:r>
              <a:rPr lang="en-US" altLang="zh-TW" sz="2800" dirty="0"/>
              <a:t>Original Network:</a:t>
            </a:r>
            <a:endParaRPr lang="zh-TW" altLang="en-US" sz="2800" dirty="0"/>
          </a:p>
        </p:txBody>
      </p:sp>
      <p:sp>
        <p:nvSpPr>
          <p:cNvPr id="5" name="文字方塊 4"/>
          <p:cNvSpPr txBox="1"/>
          <p:nvPr/>
        </p:nvSpPr>
        <p:spPr>
          <a:xfrm>
            <a:off x="1586373" y="820576"/>
            <a:ext cx="6241571" cy="523220"/>
          </a:xfrm>
          <a:prstGeom prst="rect">
            <a:avLst/>
          </a:prstGeom>
          <a:noFill/>
        </p:spPr>
        <p:txBody>
          <a:bodyPr wrap="square" rtlCol="0">
            <a:spAutoFit/>
          </a:bodyPr>
          <a:lstStyle/>
          <a:p>
            <a:pPr marL="285750" indent="-285750">
              <a:buFont typeface="Wingdings" panose="05000000000000000000" pitchFamily="2" charset="2"/>
              <a:buChar char="Ø"/>
            </a:pPr>
            <a:r>
              <a:rPr lang="en-US" altLang="zh-TW" sz="2800" dirty="0"/>
              <a:t>Simply replace the neurons with LSTM</a:t>
            </a:r>
            <a:endParaRPr lang="zh-TW" altLang="en-US" sz="2800" dirty="0"/>
          </a:p>
        </p:txBody>
      </p:sp>
      <p:sp>
        <p:nvSpPr>
          <p:cNvPr id="7" name="手繪多邊形 6"/>
          <p:cNvSpPr/>
          <p:nvPr/>
        </p:nvSpPr>
        <p:spPr>
          <a:xfrm>
            <a:off x="2836259" y="3357206"/>
            <a:ext cx="838200" cy="619836"/>
          </a:xfrm>
          <a:custGeom>
            <a:avLst/>
            <a:gdLst>
              <a:gd name="connsiteX0" fmla="*/ 0 w 838200"/>
              <a:gd name="connsiteY0" fmla="*/ 619836 h 619836"/>
              <a:gd name="connsiteX1" fmla="*/ 361950 w 838200"/>
              <a:gd name="connsiteY1" fmla="*/ 486486 h 619836"/>
              <a:gd name="connsiteX2" fmla="*/ 457200 w 838200"/>
              <a:gd name="connsiteY2" fmla="*/ 257886 h 619836"/>
              <a:gd name="connsiteX3" fmla="*/ 552450 w 838200"/>
              <a:gd name="connsiteY3" fmla="*/ 29286 h 619836"/>
              <a:gd name="connsiteX4" fmla="*/ 838200 w 838200"/>
              <a:gd name="connsiteY4" fmla="*/ 10236 h 619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619836">
                <a:moveTo>
                  <a:pt x="0" y="619836"/>
                </a:moveTo>
                <a:cubicBezTo>
                  <a:pt x="142875" y="583323"/>
                  <a:pt x="285750" y="546811"/>
                  <a:pt x="361950" y="486486"/>
                </a:cubicBezTo>
                <a:cubicBezTo>
                  <a:pt x="438150" y="426161"/>
                  <a:pt x="457200" y="257886"/>
                  <a:pt x="457200" y="257886"/>
                </a:cubicBezTo>
                <a:cubicBezTo>
                  <a:pt x="488950" y="181686"/>
                  <a:pt x="488950" y="70561"/>
                  <a:pt x="552450" y="29286"/>
                </a:cubicBezTo>
                <a:cubicBezTo>
                  <a:pt x="615950" y="-11989"/>
                  <a:pt x="727075" y="-877"/>
                  <a:pt x="838200" y="10236"/>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手繪多邊形 40"/>
          <p:cNvSpPr/>
          <p:nvPr/>
        </p:nvSpPr>
        <p:spPr>
          <a:xfrm>
            <a:off x="5751201" y="3325715"/>
            <a:ext cx="838200" cy="619836"/>
          </a:xfrm>
          <a:custGeom>
            <a:avLst/>
            <a:gdLst>
              <a:gd name="connsiteX0" fmla="*/ 0 w 838200"/>
              <a:gd name="connsiteY0" fmla="*/ 619836 h 619836"/>
              <a:gd name="connsiteX1" fmla="*/ 361950 w 838200"/>
              <a:gd name="connsiteY1" fmla="*/ 486486 h 619836"/>
              <a:gd name="connsiteX2" fmla="*/ 457200 w 838200"/>
              <a:gd name="connsiteY2" fmla="*/ 257886 h 619836"/>
              <a:gd name="connsiteX3" fmla="*/ 552450 w 838200"/>
              <a:gd name="connsiteY3" fmla="*/ 29286 h 619836"/>
              <a:gd name="connsiteX4" fmla="*/ 838200 w 838200"/>
              <a:gd name="connsiteY4" fmla="*/ 10236 h 619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619836">
                <a:moveTo>
                  <a:pt x="0" y="619836"/>
                </a:moveTo>
                <a:cubicBezTo>
                  <a:pt x="142875" y="583323"/>
                  <a:pt x="285750" y="546811"/>
                  <a:pt x="361950" y="486486"/>
                </a:cubicBezTo>
                <a:cubicBezTo>
                  <a:pt x="438150" y="426161"/>
                  <a:pt x="457200" y="257886"/>
                  <a:pt x="457200" y="257886"/>
                </a:cubicBezTo>
                <a:cubicBezTo>
                  <a:pt x="488950" y="181686"/>
                  <a:pt x="488950" y="70561"/>
                  <a:pt x="552450" y="29286"/>
                </a:cubicBezTo>
                <a:cubicBezTo>
                  <a:pt x="615950" y="-11989"/>
                  <a:pt x="727075" y="-877"/>
                  <a:pt x="838200" y="10236"/>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單箭頭接點 12"/>
          <p:cNvCxnSpPr>
            <a:stCxn id="2" idx="0"/>
          </p:cNvCxnSpPr>
          <p:nvPr/>
        </p:nvCxnSpPr>
        <p:spPr>
          <a:xfrm flipV="1">
            <a:off x="3286125" y="2476500"/>
            <a:ext cx="0" cy="5905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p:nvPr/>
        </p:nvCxnSpPr>
        <p:spPr>
          <a:xfrm flipV="1">
            <a:off x="6200775" y="2476500"/>
            <a:ext cx="0" cy="5905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文字方塊 47"/>
              <p:cNvSpPr txBox="1"/>
              <p:nvPr/>
            </p:nvSpPr>
            <p:spPr>
              <a:xfrm>
                <a:off x="3117206" y="2039777"/>
                <a:ext cx="37593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𝑎</m:t>
                          </m:r>
                        </m:e>
                        <m:sub>
                          <m:r>
                            <a:rPr lang="en-US" altLang="zh-TW" sz="2400" b="0" i="1" smtClean="0">
                              <a:latin typeface="Cambria Math" panose="02040503050406030204" pitchFamily="18" charset="0"/>
                            </a:rPr>
                            <m:t>1</m:t>
                          </m:r>
                        </m:sub>
                      </m:sSub>
                    </m:oMath>
                  </m:oMathPara>
                </a14:m>
                <a:endParaRPr lang="zh-TW" altLang="en-US" sz="2400" dirty="0"/>
              </a:p>
            </p:txBody>
          </p:sp>
        </mc:Choice>
        <mc:Fallback xmlns="">
          <p:sp>
            <p:nvSpPr>
              <p:cNvPr id="48" name="文字方塊 47"/>
              <p:cNvSpPr txBox="1">
                <a:spLocks noRot="1" noChangeAspect="1" noMove="1" noResize="1" noEditPoints="1" noAdjustHandles="1" noChangeArrowheads="1" noChangeShapeType="1" noTextEdit="1"/>
              </p:cNvSpPr>
              <p:nvPr/>
            </p:nvSpPr>
            <p:spPr>
              <a:xfrm>
                <a:off x="3117206" y="2039777"/>
                <a:ext cx="375937" cy="369332"/>
              </a:xfrm>
              <a:prstGeom prst="rect">
                <a:avLst/>
              </a:prstGeom>
              <a:blipFill rotWithShape="0">
                <a:blip r:embed="rId3"/>
                <a:stretch>
                  <a:fillRect l="-9677" r="-6452"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0" name="文字方塊 49"/>
              <p:cNvSpPr txBox="1"/>
              <p:nvPr/>
            </p:nvSpPr>
            <p:spPr>
              <a:xfrm>
                <a:off x="6009248" y="2033168"/>
                <a:ext cx="38305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𝑎</m:t>
                          </m:r>
                        </m:e>
                        <m:sub>
                          <m:r>
                            <a:rPr lang="en-US" altLang="zh-TW" sz="2400" b="0" i="1" smtClean="0">
                              <a:latin typeface="Cambria Math" panose="02040503050406030204" pitchFamily="18" charset="0"/>
                            </a:rPr>
                            <m:t>2</m:t>
                          </m:r>
                        </m:sub>
                      </m:sSub>
                    </m:oMath>
                  </m:oMathPara>
                </a14:m>
                <a:endParaRPr lang="zh-TW" altLang="en-US" sz="2400" dirty="0"/>
              </a:p>
            </p:txBody>
          </p:sp>
        </mc:Choice>
        <mc:Fallback xmlns="">
          <p:sp>
            <p:nvSpPr>
              <p:cNvPr id="50" name="文字方塊 49"/>
              <p:cNvSpPr txBox="1">
                <a:spLocks noRot="1" noChangeAspect="1" noMove="1" noResize="1" noEditPoints="1" noAdjustHandles="1" noChangeArrowheads="1" noChangeShapeType="1" noTextEdit="1"/>
              </p:cNvSpPr>
              <p:nvPr/>
            </p:nvSpPr>
            <p:spPr>
              <a:xfrm>
                <a:off x="6009248" y="2033168"/>
                <a:ext cx="383054" cy="369332"/>
              </a:xfrm>
              <a:prstGeom prst="rect">
                <a:avLst/>
              </a:prstGeom>
              <a:blipFill rotWithShape="0">
                <a:blip r:embed="rId4"/>
                <a:stretch>
                  <a:fillRect l="-11111" r="-6349" b="-15000"/>
                </a:stretch>
              </a:blipFill>
            </p:spPr>
            <p:txBody>
              <a:bodyPr/>
              <a:lstStyle/>
              <a:p>
                <a:r>
                  <a:rPr lang="zh-TW" altLang="en-US">
                    <a:noFill/>
                  </a:rPr>
                  <a:t> </a:t>
                </a:r>
              </a:p>
            </p:txBody>
          </p:sp>
        </mc:Fallback>
      </mc:AlternateContent>
      <p:sp>
        <p:nvSpPr>
          <p:cNvPr id="25" name="文字方塊 24"/>
          <p:cNvSpPr txBox="1"/>
          <p:nvPr/>
        </p:nvSpPr>
        <p:spPr>
          <a:xfrm rot="5400000">
            <a:off x="2866668" y="1511467"/>
            <a:ext cx="1085850" cy="584775"/>
          </a:xfrm>
          <a:prstGeom prst="rect">
            <a:avLst/>
          </a:prstGeom>
          <a:noFill/>
        </p:spPr>
        <p:txBody>
          <a:bodyPr wrap="square" rtlCol="0">
            <a:spAutoFit/>
          </a:bodyPr>
          <a:lstStyle/>
          <a:p>
            <a:pPr algn="ctr"/>
            <a:r>
              <a:rPr lang="en-US" altLang="zh-TW" sz="3200" dirty="0"/>
              <a:t>……</a:t>
            </a:r>
            <a:endParaRPr lang="zh-TW" altLang="en-US" sz="3200" dirty="0"/>
          </a:p>
        </p:txBody>
      </p:sp>
      <p:sp>
        <p:nvSpPr>
          <p:cNvPr id="52" name="文字方塊 51"/>
          <p:cNvSpPr txBox="1"/>
          <p:nvPr/>
        </p:nvSpPr>
        <p:spPr>
          <a:xfrm rot="5400000">
            <a:off x="5773139" y="1511467"/>
            <a:ext cx="1085850" cy="584775"/>
          </a:xfrm>
          <a:prstGeom prst="rect">
            <a:avLst/>
          </a:prstGeom>
          <a:noFill/>
        </p:spPr>
        <p:txBody>
          <a:bodyPr wrap="square" rtlCol="0">
            <a:spAutoFit/>
          </a:bodyPr>
          <a:lstStyle/>
          <a:p>
            <a:pPr algn="ctr"/>
            <a:r>
              <a:rPr lang="en-US" altLang="zh-TW" sz="3200" dirty="0"/>
              <a:t>……</a:t>
            </a:r>
            <a:endParaRPr lang="zh-TW" altLang="en-US" sz="3200" dirty="0"/>
          </a:p>
        </p:txBody>
      </p:sp>
      <mc:AlternateContent xmlns:mc="http://schemas.openxmlformats.org/markup-compatibility/2006" xmlns:a14="http://schemas.microsoft.com/office/drawing/2010/main">
        <mc:Choice Requires="a14">
          <p:sp>
            <p:nvSpPr>
              <p:cNvPr id="53" name="文字方塊 52"/>
              <p:cNvSpPr txBox="1"/>
              <p:nvPr/>
            </p:nvSpPr>
            <p:spPr>
              <a:xfrm>
                <a:off x="2947504" y="4209044"/>
                <a:ext cx="34599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𝑧</m:t>
                          </m:r>
                        </m:e>
                        <m:sub>
                          <m:r>
                            <a:rPr lang="en-US" altLang="zh-TW" sz="2400" b="0" i="1" smtClean="0">
                              <a:latin typeface="Cambria Math" panose="02040503050406030204" pitchFamily="18" charset="0"/>
                            </a:rPr>
                            <m:t>1</m:t>
                          </m:r>
                        </m:sub>
                      </m:sSub>
                    </m:oMath>
                  </m:oMathPara>
                </a14:m>
                <a:endParaRPr lang="zh-TW" altLang="en-US" sz="2400" dirty="0"/>
              </a:p>
            </p:txBody>
          </p:sp>
        </mc:Choice>
        <mc:Fallback xmlns="">
          <p:sp>
            <p:nvSpPr>
              <p:cNvPr id="53" name="文字方塊 52"/>
              <p:cNvSpPr txBox="1">
                <a:spLocks noRot="1" noChangeAspect="1" noMove="1" noResize="1" noEditPoints="1" noAdjustHandles="1" noChangeArrowheads="1" noChangeShapeType="1" noTextEdit="1"/>
              </p:cNvSpPr>
              <p:nvPr/>
            </p:nvSpPr>
            <p:spPr>
              <a:xfrm>
                <a:off x="2947504" y="4209044"/>
                <a:ext cx="345992" cy="369332"/>
              </a:xfrm>
              <a:prstGeom prst="rect">
                <a:avLst/>
              </a:prstGeom>
              <a:blipFill rotWithShape="0">
                <a:blip r:embed="rId5"/>
                <a:stretch>
                  <a:fillRect l="-12500" r="-8929"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5" name="文字方塊 54"/>
              <p:cNvSpPr txBox="1"/>
              <p:nvPr/>
            </p:nvSpPr>
            <p:spPr>
              <a:xfrm>
                <a:off x="6187452" y="4235475"/>
                <a:ext cx="35310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𝑧</m:t>
                          </m:r>
                        </m:e>
                        <m:sub>
                          <m:r>
                            <a:rPr lang="en-US" altLang="zh-TW" sz="2400" b="0" i="1" smtClean="0">
                              <a:latin typeface="Cambria Math" panose="02040503050406030204" pitchFamily="18" charset="0"/>
                            </a:rPr>
                            <m:t>2</m:t>
                          </m:r>
                        </m:sub>
                      </m:sSub>
                    </m:oMath>
                  </m:oMathPara>
                </a14:m>
                <a:endParaRPr lang="zh-TW" altLang="en-US" sz="2400" dirty="0"/>
              </a:p>
            </p:txBody>
          </p:sp>
        </mc:Choice>
        <mc:Fallback xmlns="">
          <p:sp>
            <p:nvSpPr>
              <p:cNvPr id="55" name="文字方塊 54"/>
              <p:cNvSpPr txBox="1">
                <a:spLocks noRot="1" noChangeAspect="1" noMove="1" noResize="1" noEditPoints="1" noAdjustHandles="1" noChangeArrowheads="1" noChangeShapeType="1" noTextEdit="1"/>
              </p:cNvSpPr>
              <p:nvPr/>
            </p:nvSpPr>
            <p:spPr>
              <a:xfrm>
                <a:off x="6187452" y="4235475"/>
                <a:ext cx="353109" cy="369332"/>
              </a:xfrm>
              <a:prstGeom prst="rect">
                <a:avLst/>
              </a:prstGeom>
              <a:blipFill rotWithShape="0">
                <a:blip r:embed="rId6"/>
                <a:stretch>
                  <a:fillRect l="-10345" r="-6897" b="-15000"/>
                </a:stretch>
              </a:blipFill>
            </p:spPr>
            <p:txBody>
              <a:bodyPr/>
              <a:lstStyle/>
              <a:p>
                <a:r>
                  <a:rPr lang="zh-TW" altLang="en-US">
                    <a:noFill/>
                  </a:rPr>
                  <a:t> </a:t>
                </a:r>
              </a:p>
            </p:txBody>
          </p:sp>
        </mc:Fallback>
      </mc:AlternateContent>
      <p:cxnSp>
        <p:nvCxnSpPr>
          <p:cNvPr id="56" name="直線單箭頭接點 55"/>
          <p:cNvCxnSpPr>
            <a:endCxn id="2" idx="4"/>
          </p:cNvCxnSpPr>
          <p:nvPr/>
        </p:nvCxnSpPr>
        <p:spPr>
          <a:xfrm flipH="1" flipV="1">
            <a:off x="3286125" y="4267199"/>
            <a:ext cx="600075" cy="17999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p:cNvCxnSpPr>
            <a:stCxn id="11" idx="0"/>
            <a:endCxn id="36" idx="4"/>
          </p:cNvCxnSpPr>
          <p:nvPr/>
        </p:nvCxnSpPr>
        <p:spPr>
          <a:xfrm flipV="1">
            <a:off x="3915999" y="4267199"/>
            <a:ext cx="2257415" cy="17999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a:endCxn id="2" idx="4"/>
          </p:cNvCxnSpPr>
          <p:nvPr/>
        </p:nvCxnSpPr>
        <p:spPr>
          <a:xfrm flipH="1" flipV="1">
            <a:off x="3286125" y="4267199"/>
            <a:ext cx="2013386" cy="17999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a:endCxn id="36" idx="4"/>
          </p:cNvCxnSpPr>
          <p:nvPr/>
        </p:nvCxnSpPr>
        <p:spPr>
          <a:xfrm flipV="1">
            <a:off x="5317343" y="4267199"/>
            <a:ext cx="856071" cy="17999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8655314" y="6263629"/>
            <a:ext cx="417249" cy="575481"/>
            <a:chOff x="7517647" y="4843947"/>
            <a:chExt cx="1485900" cy="1908068"/>
          </a:xfrm>
        </p:grpSpPr>
        <p:pic>
          <p:nvPicPr>
            <p:cNvPr id="24" name="Picture 2">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7709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4" grpId="0"/>
      <p:bldP spid="2" grpId="0" animBg="1"/>
      <p:bldP spid="36" grpId="0" animBg="1"/>
      <p:bldP spid="3" grpId="0"/>
      <p:bldP spid="5" grpId="0"/>
      <p:bldP spid="7" grpId="0" animBg="1"/>
      <p:bldP spid="41" grpId="0" animBg="1"/>
      <p:bldP spid="48" grpId="0"/>
      <p:bldP spid="50" grpId="0"/>
      <p:bldP spid="25" grpId="0"/>
      <p:bldP spid="52" grpId="0"/>
      <p:bldP spid="53" grpId="0"/>
      <p:bldP spid="5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3"/>
          <a:stretch>
            <a:fillRect/>
          </a:stretch>
        </p:blipFill>
        <p:spPr>
          <a:xfrm>
            <a:off x="1419429" y="464078"/>
            <a:ext cx="2763125" cy="3628103"/>
          </a:xfrm>
          <a:prstGeom prst="rect">
            <a:avLst/>
          </a:prstGeom>
        </p:spPr>
      </p:pic>
      <p:pic>
        <p:nvPicPr>
          <p:cNvPr id="10" name="圖片 9"/>
          <p:cNvPicPr>
            <a:picLocks noChangeAspect="1"/>
          </p:cNvPicPr>
          <p:nvPr/>
        </p:nvPicPr>
        <p:blipFill>
          <a:blip r:embed="rId3"/>
          <a:stretch>
            <a:fillRect/>
          </a:stretch>
        </p:blipFill>
        <p:spPr>
          <a:xfrm>
            <a:off x="5747296" y="428301"/>
            <a:ext cx="2763125" cy="3628103"/>
          </a:xfrm>
          <a:prstGeom prst="rect">
            <a:avLst/>
          </a:prstGeom>
        </p:spPr>
      </p:pic>
      <p:sp>
        <p:nvSpPr>
          <p:cNvPr id="11" name="文字方塊 10"/>
          <p:cNvSpPr txBox="1"/>
          <p:nvPr/>
        </p:nvSpPr>
        <p:spPr>
          <a:xfrm>
            <a:off x="3674459" y="6067134"/>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1</a:t>
            </a:r>
            <a:endParaRPr lang="zh-TW" altLang="en-US" sz="2400" baseline="-25000" dirty="0"/>
          </a:p>
        </p:txBody>
      </p:sp>
      <p:sp>
        <p:nvSpPr>
          <p:cNvPr id="12" name="文字方塊 11"/>
          <p:cNvSpPr txBox="1"/>
          <p:nvPr/>
        </p:nvSpPr>
        <p:spPr>
          <a:xfrm>
            <a:off x="5036029" y="6067136"/>
            <a:ext cx="570185"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2</a:t>
            </a:r>
            <a:endParaRPr lang="zh-TW" altLang="en-US" sz="2400" baseline="-25000" dirty="0"/>
          </a:p>
        </p:txBody>
      </p:sp>
      <p:sp>
        <p:nvSpPr>
          <p:cNvPr id="14" name="文字方塊 13"/>
          <p:cNvSpPr txBox="1"/>
          <p:nvPr/>
        </p:nvSpPr>
        <p:spPr>
          <a:xfrm>
            <a:off x="2664227" y="4056404"/>
            <a:ext cx="483079"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ltLang="zh-TW" sz="2400" dirty="0"/>
              <a:t>+</a:t>
            </a:r>
            <a:endParaRPr lang="zh-TW" altLang="en-US" sz="2400" baseline="-25000" dirty="0"/>
          </a:p>
        </p:txBody>
      </p:sp>
      <p:sp>
        <p:nvSpPr>
          <p:cNvPr id="15" name="文字方塊 14"/>
          <p:cNvSpPr txBox="1"/>
          <p:nvPr/>
        </p:nvSpPr>
        <p:spPr>
          <a:xfrm>
            <a:off x="955400" y="2722904"/>
            <a:ext cx="483079"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ltLang="zh-TW" sz="2400" dirty="0"/>
              <a:t>+</a:t>
            </a:r>
            <a:endParaRPr lang="zh-TW" altLang="en-US" sz="2400" baseline="-25000" dirty="0"/>
          </a:p>
        </p:txBody>
      </p:sp>
      <p:sp>
        <p:nvSpPr>
          <p:cNvPr id="16" name="文字方塊 15"/>
          <p:cNvSpPr txBox="1"/>
          <p:nvPr/>
        </p:nvSpPr>
        <p:spPr>
          <a:xfrm>
            <a:off x="4163504" y="2028245"/>
            <a:ext cx="483079"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ltLang="zh-TW" sz="2400" dirty="0"/>
              <a:t>+</a:t>
            </a:r>
            <a:endParaRPr lang="zh-TW" altLang="en-US" sz="2400" baseline="-25000" dirty="0"/>
          </a:p>
        </p:txBody>
      </p:sp>
      <p:sp>
        <p:nvSpPr>
          <p:cNvPr id="17" name="文字方塊 16"/>
          <p:cNvSpPr txBox="1"/>
          <p:nvPr/>
        </p:nvSpPr>
        <p:spPr>
          <a:xfrm>
            <a:off x="936350" y="756155"/>
            <a:ext cx="483079"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ltLang="zh-TW" sz="2400" dirty="0"/>
              <a:t>+</a:t>
            </a:r>
            <a:endParaRPr lang="zh-TW" altLang="en-US" sz="2400" baseline="-25000" dirty="0"/>
          </a:p>
        </p:txBody>
      </p:sp>
      <p:sp>
        <p:nvSpPr>
          <p:cNvPr id="18" name="文字方塊 17"/>
          <p:cNvSpPr txBox="1"/>
          <p:nvPr/>
        </p:nvSpPr>
        <p:spPr>
          <a:xfrm>
            <a:off x="7011144" y="3977971"/>
            <a:ext cx="483079"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ltLang="zh-TW" sz="2400" dirty="0"/>
              <a:t>+</a:t>
            </a:r>
            <a:endParaRPr lang="zh-TW" altLang="en-US" sz="2400" baseline="-25000" dirty="0"/>
          </a:p>
        </p:txBody>
      </p:sp>
      <p:sp>
        <p:nvSpPr>
          <p:cNvPr id="19" name="文字方塊 18"/>
          <p:cNvSpPr txBox="1"/>
          <p:nvPr/>
        </p:nvSpPr>
        <p:spPr>
          <a:xfrm>
            <a:off x="5302317" y="2644471"/>
            <a:ext cx="483079"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ltLang="zh-TW" sz="2400" dirty="0"/>
              <a:t>+</a:t>
            </a:r>
            <a:endParaRPr lang="zh-TW" altLang="en-US" sz="2400" baseline="-25000" dirty="0"/>
          </a:p>
        </p:txBody>
      </p:sp>
      <p:sp>
        <p:nvSpPr>
          <p:cNvPr id="20" name="文字方塊 19"/>
          <p:cNvSpPr txBox="1"/>
          <p:nvPr/>
        </p:nvSpPr>
        <p:spPr>
          <a:xfrm>
            <a:off x="8510421" y="1949812"/>
            <a:ext cx="483079"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ltLang="zh-TW" sz="2400" dirty="0"/>
              <a:t>+</a:t>
            </a:r>
            <a:endParaRPr lang="zh-TW" altLang="en-US" sz="2400" baseline="-25000" dirty="0"/>
          </a:p>
        </p:txBody>
      </p:sp>
      <p:sp>
        <p:nvSpPr>
          <p:cNvPr id="21" name="文字方塊 20"/>
          <p:cNvSpPr txBox="1"/>
          <p:nvPr/>
        </p:nvSpPr>
        <p:spPr>
          <a:xfrm>
            <a:off x="5368987" y="649253"/>
            <a:ext cx="483079"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ltLang="zh-TW" sz="2400" dirty="0"/>
              <a:t>+</a:t>
            </a:r>
            <a:endParaRPr lang="zh-TW" altLang="en-US" sz="2400" baseline="-25000" dirty="0"/>
          </a:p>
        </p:txBody>
      </p:sp>
      <p:sp>
        <p:nvSpPr>
          <p:cNvPr id="4" name="文字方塊 3"/>
          <p:cNvSpPr txBox="1"/>
          <p:nvPr/>
        </p:nvSpPr>
        <p:spPr>
          <a:xfrm>
            <a:off x="5918083" y="6067134"/>
            <a:ext cx="1710813" cy="461665"/>
          </a:xfrm>
          <a:prstGeom prst="rect">
            <a:avLst/>
          </a:prstGeom>
          <a:noFill/>
        </p:spPr>
        <p:txBody>
          <a:bodyPr wrap="square" rtlCol="0">
            <a:spAutoFit/>
          </a:bodyPr>
          <a:lstStyle/>
          <a:p>
            <a:r>
              <a:rPr lang="en-US" altLang="zh-TW" sz="2400" dirty="0"/>
              <a:t>Input</a:t>
            </a:r>
            <a:endParaRPr lang="zh-TW" altLang="en-US" sz="2400" dirty="0"/>
          </a:p>
        </p:txBody>
      </p:sp>
      <p:sp>
        <p:nvSpPr>
          <p:cNvPr id="22" name="手繪多邊形 21"/>
          <p:cNvSpPr/>
          <p:nvPr/>
        </p:nvSpPr>
        <p:spPr>
          <a:xfrm>
            <a:off x="2858007" y="4518069"/>
            <a:ext cx="1075364" cy="1563417"/>
          </a:xfrm>
          <a:custGeom>
            <a:avLst/>
            <a:gdLst>
              <a:gd name="connsiteX0" fmla="*/ 1204685 w 1204685"/>
              <a:gd name="connsiteY0" fmla="*/ 899886 h 899886"/>
              <a:gd name="connsiteX1" fmla="*/ 0 w 1204685"/>
              <a:gd name="connsiteY1" fmla="*/ 0 h 899886"/>
            </a:gdLst>
            <a:ahLst/>
            <a:cxnLst>
              <a:cxn ang="0">
                <a:pos x="connsiteX0" y="connsiteY0"/>
              </a:cxn>
              <a:cxn ang="0">
                <a:pos x="connsiteX1" y="connsiteY1"/>
              </a:cxn>
            </a:cxnLst>
            <a:rect l="l" t="t" r="r" b="b"/>
            <a:pathLst>
              <a:path w="1204685" h="899886">
                <a:moveTo>
                  <a:pt x="1204685" y="899886"/>
                </a:moveTo>
                <a:lnTo>
                  <a:pt x="0" y="0"/>
                </a:ln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手繪多邊形 22"/>
          <p:cNvSpPr/>
          <p:nvPr/>
        </p:nvSpPr>
        <p:spPr>
          <a:xfrm>
            <a:off x="2858007" y="4485129"/>
            <a:ext cx="2463115" cy="1561686"/>
          </a:xfrm>
          <a:custGeom>
            <a:avLst/>
            <a:gdLst>
              <a:gd name="connsiteX0" fmla="*/ 2627085 w 2668189"/>
              <a:gd name="connsiteY0" fmla="*/ 870857 h 890814"/>
              <a:gd name="connsiteX1" fmla="*/ 2481943 w 2668189"/>
              <a:gd name="connsiteY1" fmla="*/ 841829 h 890814"/>
              <a:gd name="connsiteX2" fmla="*/ 0 w 2668189"/>
              <a:gd name="connsiteY2" fmla="*/ 0 h 890814"/>
            </a:gdLst>
            <a:ahLst/>
            <a:cxnLst>
              <a:cxn ang="0">
                <a:pos x="connsiteX0" y="connsiteY0"/>
              </a:cxn>
              <a:cxn ang="0">
                <a:pos x="connsiteX1" y="connsiteY1"/>
              </a:cxn>
              <a:cxn ang="0">
                <a:pos x="connsiteX2" y="connsiteY2"/>
              </a:cxn>
            </a:cxnLst>
            <a:rect l="l" t="t" r="r" b="b"/>
            <a:pathLst>
              <a:path w="2668189" h="890814">
                <a:moveTo>
                  <a:pt x="2627085" y="870857"/>
                </a:moveTo>
                <a:cubicBezTo>
                  <a:pt x="2773437" y="928914"/>
                  <a:pt x="2481943" y="841829"/>
                  <a:pt x="2481943" y="841829"/>
                </a:cubicBezTo>
                <a:lnTo>
                  <a:pt x="0" y="0"/>
                </a:ln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手繪多邊形 23"/>
          <p:cNvSpPr/>
          <p:nvPr/>
        </p:nvSpPr>
        <p:spPr>
          <a:xfrm>
            <a:off x="3875314" y="2504588"/>
            <a:ext cx="477665" cy="3562384"/>
          </a:xfrm>
          <a:custGeom>
            <a:avLst/>
            <a:gdLst>
              <a:gd name="connsiteX0" fmla="*/ 0 w 333829"/>
              <a:gd name="connsiteY0" fmla="*/ 2902857 h 2902857"/>
              <a:gd name="connsiteX1" fmla="*/ 333829 w 333829"/>
              <a:gd name="connsiteY1" fmla="*/ 0 h 2902857"/>
            </a:gdLst>
            <a:ahLst/>
            <a:cxnLst>
              <a:cxn ang="0">
                <a:pos x="connsiteX0" y="connsiteY0"/>
              </a:cxn>
              <a:cxn ang="0">
                <a:pos x="connsiteX1" y="connsiteY1"/>
              </a:cxn>
            </a:cxnLst>
            <a:rect l="l" t="t" r="r" b="b"/>
            <a:pathLst>
              <a:path w="333829" h="2902857">
                <a:moveTo>
                  <a:pt x="0" y="2902857"/>
                </a:moveTo>
                <a:lnTo>
                  <a:pt x="333829" y="0"/>
                </a:lnTo>
              </a:path>
            </a:pathLst>
          </a:custGeom>
          <a:noFill/>
          <a:ln w="38100">
            <a:solidFill>
              <a:srgbClr val="92D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6" name="直線單箭頭接點 25"/>
          <p:cNvCxnSpPr>
            <a:stCxn id="12" idx="0"/>
            <a:endCxn id="16" idx="2"/>
          </p:cNvCxnSpPr>
          <p:nvPr/>
        </p:nvCxnSpPr>
        <p:spPr>
          <a:xfrm flipH="1" flipV="1">
            <a:off x="4405044" y="2489910"/>
            <a:ext cx="916078" cy="3577226"/>
          </a:xfrm>
          <a:prstGeom prst="straightConnector1">
            <a:avLst/>
          </a:prstGeom>
          <a:ln w="3810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手繪多邊形 37"/>
          <p:cNvSpPr/>
          <p:nvPr/>
        </p:nvSpPr>
        <p:spPr>
          <a:xfrm>
            <a:off x="81280" y="1097280"/>
            <a:ext cx="3779520" cy="4998720"/>
          </a:xfrm>
          <a:custGeom>
            <a:avLst/>
            <a:gdLst>
              <a:gd name="connsiteX0" fmla="*/ 3779520 w 3779520"/>
              <a:gd name="connsiteY0" fmla="*/ 4998720 h 4998720"/>
              <a:gd name="connsiteX1" fmla="*/ 3657600 w 3779520"/>
              <a:gd name="connsiteY1" fmla="*/ 4978400 h 4998720"/>
              <a:gd name="connsiteX2" fmla="*/ 3596640 w 3779520"/>
              <a:gd name="connsiteY2" fmla="*/ 4958080 h 4998720"/>
              <a:gd name="connsiteX3" fmla="*/ 2722880 w 3779520"/>
              <a:gd name="connsiteY3" fmla="*/ 4917440 h 4998720"/>
              <a:gd name="connsiteX4" fmla="*/ 2600960 w 3779520"/>
              <a:gd name="connsiteY4" fmla="*/ 4897120 h 4998720"/>
              <a:gd name="connsiteX5" fmla="*/ 2458720 w 3779520"/>
              <a:gd name="connsiteY5" fmla="*/ 4876800 h 4998720"/>
              <a:gd name="connsiteX6" fmla="*/ 2397760 w 3779520"/>
              <a:gd name="connsiteY6" fmla="*/ 4836160 h 4998720"/>
              <a:gd name="connsiteX7" fmla="*/ 2275840 w 3779520"/>
              <a:gd name="connsiteY7" fmla="*/ 4815840 h 4998720"/>
              <a:gd name="connsiteX8" fmla="*/ 1991360 w 3779520"/>
              <a:gd name="connsiteY8" fmla="*/ 4754880 h 4998720"/>
              <a:gd name="connsiteX9" fmla="*/ 1828800 w 3779520"/>
              <a:gd name="connsiteY9" fmla="*/ 4734560 h 4998720"/>
              <a:gd name="connsiteX10" fmla="*/ 1605280 w 3779520"/>
              <a:gd name="connsiteY10" fmla="*/ 4693920 h 4998720"/>
              <a:gd name="connsiteX11" fmla="*/ 1503680 w 3779520"/>
              <a:gd name="connsiteY11" fmla="*/ 4673600 h 4998720"/>
              <a:gd name="connsiteX12" fmla="*/ 1442720 w 3779520"/>
              <a:gd name="connsiteY12" fmla="*/ 4653280 h 4998720"/>
              <a:gd name="connsiteX13" fmla="*/ 1300480 w 3779520"/>
              <a:gd name="connsiteY13" fmla="*/ 4632960 h 4998720"/>
              <a:gd name="connsiteX14" fmla="*/ 1158240 w 3779520"/>
              <a:gd name="connsiteY14" fmla="*/ 4592320 h 4998720"/>
              <a:gd name="connsiteX15" fmla="*/ 1097280 w 3779520"/>
              <a:gd name="connsiteY15" fmla="*/ 4572000 h 4998720"/>
              <a:gd name="connsiteX16" fmla="*/ 995680 w 3779520"/>
              <a:gd name="connsiteY16" fmla="*/ 4551680 h 4998720"/>
              <a:gd name="connsiteX17" fmla="*/ 934720 w 3779520"/>
              <a:gd name="connsiteY17" fmla="*/ 4531360 h 4998720"/>
              <a:gd name="connsiteX18" fmla="*/ 751840 w 3779520"/>
              <a:gd name="connsiteY18" fmla="*/ 4490720 h 4998720"/>
              <a:gd name="connsiteX19" fmla="*/ 650240 w 3779520"/>
              <a:gd name="connsiteY19" fmla="*/ 4368800 h 4998720"/>
              <a:gd name="connsiteX20" fmla="*/ 589280 w 3779520"/>
              <a:gd name="connsiteY20" fmla="*/ 4348480 h 4998720"/>
              <a:gd name="connsiteX21" fmla="*/ 528320 w 3779520"/>
              <a:gd name="connsiteY21" fmla="*/ 4226560 h 4998720"/>
              <a:gd name="connsiteX22" fmla="*/ 467360 w 3779520"/>
              <a:gd name="connsiteY22" fmla="*/ 4165600 h 4998720"/>
              <a:gd name="connsiteX23" fmla="*/ 386080 w 3779520"/>
              <a:gd name="connsiteY23" fmla="*/ 4043680 h 4998720"/>
              <a:gd name="connsiteX24" fmla="*/ 345440 w 3779520"/>
              <a:gd name="connsiteY24" fmla="*/ 3982720 h 4998720"/>
              <a:gd name="connsiteX25" fmla="*/ 325120 w 3779520"/>
              <a:gd name="connsiteY25" fmla="*/ 3881120 h 4998720"/>
              <a:gd name="connsiteX26" fmla="*/ 284480 w 3779520"/>
              <a:gd name="connsiteY26" fmla="*/ 3637280 h 4998720"/>
              <a:gd name="connsiteX27" fmla="*/ 264160 w 3779520"/>
              <a:gd name="connsiteY27" fmla="*/ 3474720 h 4998720"/>
              <a:gd name="connsiteX28" fmla="*/ 243840 w 3779520"/>
              <a:gd name="connsiteY28" fmla="*/ 3149600 h 4998720"/>
              <a:gd name="connsiteX29" fmla="*/ 203200 w 3779520"/>
              <a:gd name="connsiteY29" fmla="*/ 3027680 h 4998720"/>
              <a:gd name="connsiteX30" fmla="*/ 162560 w 3779520"/>
              <a:gd name="connsiteY30" fmla="*/ 2844800 h 4998720"/>
              <a:gd name="connsiteX31" fmla="*/ 121920 w 3779520"/>
              <a:gd name="connsiteY31" fmla="*/ 2783840 h 4998720"/>
              <a:gd name="connsiteX32" fmla="*/ 60960 w 3779520"/>
              <a:gd name="connsiteY32" fmla="*/ 2560320 h 4998720"/>
              <a:gd name="connsiteX33" fmla="*/ 40640 w 3779520"/>
              <a:gd name="connsiteY33" fmla="*/ 2275840 h 4998720"/>
              <a:gd name="connsiteX34" fmla="*/ 20320 w 3779520"/>
              <a:gd name="connsiteY34" fmla="*/ 2174240 h 4998720"/>
              <a:gd name="connsiteX35" fmla="*/ 0 w 3779520"/>
              <a:gd name="connsiteY35" fmla="*/ 1645920 h 4998720"/>
              <a:gd name="connsiteX36" fmla="*/ 40640 w 3779520"/>
              <a:gd name="connsiteY36" fmla="*/ 568960 h 4998720"/>
              <a:gd name="connsiteX37" fmla="*/ 60960 w 3779520"/>
              <a:gd name="connsiteY37" fmla="*/ 447040 h 4998720"/>
              <a:gd name="connsiteX38" fmla="*/ 182880 w 3779520"/>
              <a:gd name="connsiteY38" fmla="*/ 325120 h 4998720"/>
              <a:gd name="connsiteX39" fmla="*/ 304800 w 3779520"/>
              <a:gd name="connsiteY39" fmla="*/ 243840 h 4998720"/>
              <a:gd name="connsiteX40" fmla="*/ 447040 w 3779520"/>
              <a:gd name="connsiteY40" fmla="*/ 162560 h 4998720"/>
              <a:gd name="connsiteX41" fmla="*/ 711200 w 3779520"/>
              <a:gd name="connsiteY41" fmla="*/ 101600 h 4998720"/>
              <a:gd name="connsiteX42" fmla="*/ 873760 w 3779520"/>
              <a:gd name="connsiteY42" fmla="*/ 0 h 499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79520" h="4998720">
                <a:moveTo>
                  <a:pt x="3779520" y="4998720"/>
                </a:moveTo>
                <a:cubicBezTo>
                  <a:pt x="3738880" y="4991947"/>
                  <a:pt x="3697819" y="4987338"/>
                  <a:pt x="3657600" y="4978400"/>
                </a:cubicBezTo>
                <a:cubicBezTo>
                  <a:pt x="3636691" y="4973754"/>
                  <a:pt x="3617871" y="4960911"/>
                  <a:pt x="3596640" y="4958080"/>
                </a:cubicBezTo>
                <a:cubicBezTo>
                  <a:pt x="3367631" y="4927545"/>
                  <a:pt x="2856868" y="4921762"/>
                  <a:pt x="2722880" y="4917440"/>
                </a:cubicBezTo>
                <a:lnTo>
                  <a:pt x="2600960" y="4897120"/>
                </a:lnTo>
                <a:cubicBezTo>
                  <a:pt x="2553622" y="4889837"/>
                  <a:pt x="2504595" y="4890562"/>
                  <a:pt x="2458720" y="4876800"/>
                </a:cubicBezTo>
                <a:cubicBezTo>
                  <a:pt x="2435328" y="4869783"/>
                  <a:pt x="2420928" y="4843883"/>
                  <a:pt x="2397760" y="4836160"/>
                </a:cubicBezTo>
                <a:cubicBezTo>
                  <a:pt x="2358674" y="4823131"/>
                  <a:pt x="2316240" y="4823920"/>
                  <a:pt x="2275840" y="4815840"/>
                </a:cubicBezTo>
                <a:cubicBezTo>
                  <a:pt x="2121912" y="4785054"/>
                  <a:pt x="2235883" y="4785445"/>
                  <a:pt x="1991360" y="4754880"/>
                </a:cubicBezTo>
                <a:lnTo>
                  <a:pt x="1828800" y="4734560"/>
                </a:lnTo>
                <a:cubicBezTo>
                  <a:pt x="1704447" y="4693109"/>
                  <a:pt x="1818635" y="4726744"/>
                  <a:pt x="1605280" y="4693920"/>
                </a:cubicBezTo>
                <a:cubicBezTo>
                  <a:pt x="1571144" y="4688668"/>
                  <a:pt x="1537186" y="4681977"/>
                  <a:pt x="1503680" y="4673600"/>
                </a:cubicBezTo>
                <a:cubicBezTo>
                  <a:pt x="1482900" y="4668405"/>
                  <a:pt x="1463723" y="4657481"/>
                  <a:pt x="1442720" y="4653280"/>
                </a:cubicBezTo>
                <a:cubicBezTo>
                  <a:pt x="1395755" y="4643887"/>
                  <a:pt x="1347893" y="4639733"/>
                  <a:pt x="1300480" y="4632960"/>
                </a:cubicBezTo>
                <a:cubicBezTo>
                  <a:pt x="1154319" y="4584240"/>
                  <a:pt x="1336844" y="4643350"/>
                  <a:pt x="1158240" y="4592320"/>
                </a:cubicBezTo>
                <a:cubicBezTo>
                  <a:pt x="1137645" y="4586436"/>
                  <a:pt x="1118060" y="4577195"/>
                  <a:pt x="1097280" y="4572000"/>
                </a:cubicBezTo>
                <a:cubicBezTo>
                  <a:pt x="1063774" y="4563623"/>
                  <a:pt x="1029186" y="4560057"/>
                  <a:pt x="995680" y="4551680"/>
                </a:cubicBezTo>
                <a:cubicBezTo>
                  <a:pt x="974900" y="4546485"/>
                  <a:pt x="955629" y="4536006"/>
                  <a:pt x="934720" y="4531360"/>
                </a:cubicBezTo>
                <a:cubicBezTo>
                  <a:pt x="720148" y="4483677"/>
                  <a:pt x="889070" y="4536463"/>
                  <a:pt x="751840" y="4490720"/>
                </a:cubicBezTo>
                <a:cubicBezTo>
                  <a:pt x="721852" y="4445738"/>
                  <a:pt x="697177" y="4400091"/>
                  <a:pt x="650240" y="4368800"/>
                </a:cubicBezTo>
                <a:cubicBezTo>
                  <a:pt x="632418" y="4356919"/>
                  <a:pt x="609600" y="4355253"/>
                  <a:pt x="589280" y="4348480"/>
                </a:cubicBezTo>
                <a:cubicBezTo>
                  <a:pt x="568915" y="4287384"/>
                  <a:pt x="572088" y="4279081"/>
                  <a:pt x="528320" y="4226560"/>
                </a:cubicBezTo>
                <a:cubicBezTo>
                  <a:pt x="509923" y="4204484"/>
                  <a:pt x="485003" y="4188283"/>
                  <a:pt x="467360" y="4165600"/>
                </a:cubicBezTo>
                <a:cubicBezTo>
                  <a:pt x="437373" y="4127046"/>
                  <a:pt x="413173" y="4084320"/>
                  <a:pt x="386080" y="4043680"/>
                </a:cubicBezTo>
                <a:lnTo>
                  <a:pt x="345440" y="3982720"/>
                </a:lnTo>
                <a:cubicBezTo>
                  <a:pt x="338667" y="3948853"/>
                  <a:pt x="330004" y="3915310"/>
                  <a:pt x="325120" y="3881120"/>
                </a:cubicBezTo>
                <a:cubicBezTo>
                  <a:pt x="291092" y="3642924"/>
                  <a:pt x="328157" y="3768311"/>
                  <a:pt x="284480" y="3637280"/>
                </a:cubicBezTo>
                <a:cubicBezTo>
                  <a:pt x="277707" y="3583093"/>
                  <a:pt x="268695" y="3529140"/>
                  <a:pt x="264160" y="3474720"/>
                </a:cubicBezTo>
                <a:cubicBezTo>
                  <a:pt x="255143" y="3366510"/>
                  <a:pt x="258511" y="3257189"/>
                  <a:pt x="243840" y="3149600"/>
                </a:cubicBezTo>
                <a:cubicBezTo>
                  <a:pt x="238052" y="3107154"/>
                  <a:pt x="210243" y="3069935"/>
                  <a:pt x="203200" y="3027680"/>
                </a:cubicBezTo>
                <a:cubicBezTo>
                  <a:pt x="195396" y="2980854"/>
                  <a:pt x="187572" y="2894823"/>
                  <a:pt x="162560" y="2844800"/>
                </a:cubicBezTo>
                <a:cubicBezTo>
                  <a:pt x="151638" y="2822957"/>
                  <a:pt x="131839" y="2806157"/>
                  <a:pt x="121920" y="2783840"/>
                </a:cubicBezTo>
                <a:cubicBezTo>
                  <a:pt x="84421" y="2699466"/>
                  <a:pt x="78344" y="2647240"/>
                  <a:pt x="60960" y="2560320"/>
                </a:cubicBezTo>
                <a:cubicBezTo>
                  <a:pt x="54187" y="2465493"/>
                  <a:pt x="50592" y="2370386"/>
                  <a:pt x="40640" y="2275840"/>
                </a:cubicBezTo>
                <a:cubicBezTo>
                  <a:pt x="37024" y="2241492"/>
                  <a:pt x="22544" y="2208706"/>
                  <a:pt x="20320" y="2174240"/>
                </a:cubicBezTo>
                <a:cubicBezTo>
                  <a:pt x="8973" y="1998369"/>
                  <a:pt x="6773" y="1822027"/>
                  <a:pt x="0" y="1645920"/>
                </a:cubicBezTo>
                <a:cubicBezTo>
                  <a:pt x="7504" y="1360760"/>
                  <a:pt x="9321" y="897813"/>
                  <a:pt x="40640" y="568960"/>
                </a:cubicBezTo>
                <a:cubicBezTo>
                  <a:pt x="44546" y="527945"/>
                  <a:pt x="40200" y="482628"/>
                  <a:pt x="60960" y="447040"/>
                </a:cubicBezTo>
                <a:cubicBezTo>
                  <a:pt x="89919" y="397395"/>
                  <a:pt x="135059" y="357001"/>
                  <a:pt x="182880" y="325120"/>
                </a:cubicBezTo>
                <a:lnTo>
                  <a:pt x="304800" y="243840"/>
                </a:lnTo>
                <a:cubicBezTo>
                  <a:pt x="359786" y="207183"/>
                  <a:pt x="382588" y="188341"/>
                  <a:pt x="447040" y="162560"/>
                </a:cubicBezTo>
                <a:cubicBezTo>
                  <a:pt x="571008" y="112973"/>
                  <a:pt x="575062" y="121048"/>
                  <a:pt x="711200" y="101600"/>
                </a:cubicBezTo>
                <a:cubicBezTo>
                  <a:pt x="845722" y="11919"/>
                  <a:pt x="789433" y="42163"/>
                  <a:pt x="873760" y="0"/>
                </a:cubicBez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手繪多邊形 39"/>
          <p:cNvSpPr/>
          <p:nvPr/>
        </p:nvSpPr>
        <p:spPr>
          <a:xfrm>
            <a:off x="406400" y="1158223"/>
            <a:ext cx="4754880" cy="4917457"/>
          </a:xfrm>
          <a:custGeom>
            <a:avLst/>
            <a:gdLst>
              <a:gd name="connsiteX0" fmla="*/ 4754880 w 4754880"/>
              <a:gd name="connsiteY0" fmla="*/ 4917457 h 4917457"/>
              <a:gd name="connsiteX1" fmla="*/ 4592320 w 4754880"/>
              <a:gd name="connsiteY1" fmla="*/ 4897137 h 4917457"/>
              <a:gd name="connsiteX2" fmla="*/ 4287520 w 4754880"/>
              <a:gd name="connsiteY2" fmla="*/ 4876817 h 4917457"/>
              <a:gd name="connsiteX3" fmla="*/ 3881120 w 4754880"/>
              <a:gd name="connsiteY3" fmla="*/ 4754897 h 4917457"/>
              <a:gd name="connsiteX4" fmla="*/ 3515360 w 4754880"/>
              <a:gd name="connsiteY4" fmla="*/ 4673617 h 4917457"/>
              <a:gd name="connsiteX5" fmla="*/ 3312160 w 4754880"/>
              <a:gd name="connsiteY5" fmla="*/ 4632977 h 4917457"/>
              <a:gd name="connsiteX6" fmla="*/ 3108960 w 4754880"/>
              <a:gd name="connsiteY6" fmla="*/ 4531377 h 4917457"/>
              <a:gd name="connsiteX7" fmla="*/ 2966720 w 4754880"/>
              <a:gd name="connsiteY7" fmla="*/ 4490737 h 4917457"/>
              <a:gd name="connsiteX8" fmla="*/ 2661920 w 4754880"/>
              <a:gd name="connsiteY8" fmla="*/ 4389137 h 4917457"/>
              <a:gd name="connsiteX9" fmla="*/ 2458720 w 4754880"/>
              <a:gd name="connsiteY9" fmla="*/ 4348497 h 4917457"/>
              <a:gd name="connsiteX10" fmla="*/ 2377440 w 4754880"/>
              <a:gd name="connsiteY10" fmla="*/ 4328177 h 4917457"/>
              <a:gd name="connsiteX11" fmla="*/ 2275840 w 4754880"/>
              <a:gd name="connsiteY11" fmla="*/ 4307857 h 4917457"/>
              <a:gd name="connsiteX12" fmla="*/ 2194560 w 4754880"/>
              <a:gd name="connsiteY12" fmla="*/ 4287537 h 4917457"/>
              <a:gd name="connsiteX13" fmla="*/ 1849120 w 4754880"/>
              <a:gd name="connsiteY13" fmla="*/ 4246897 h 4917457"/>
              <a:gd name="connsiteX14" fmla="*/ 1727200 w 4754880"/>
              <a:gd name="connsiteY14" fmla="*/ 4226577 h 4917457"/>
              <a:gd name="connsiteX15" fmla="*/ 1544320 w 4754880"/>
              <a:gd name="connsiteY15" fmla="*/ 4206257 h 4917457"/>
              <a:gd name="connsiteX16" fmla="*/ 1483360 w 4754880"/>
              <a:gd name="connsiteY16" fmla="*/ 4165617 h 4917457"/>
              <a:gd name="connsiteX17" fmla="*/ 1422400 w 4754880"/>
              <a:gd name="connsiteY17" fmla="*/ 4145297 h 4917457"/>
              <a:gd name="connsiteX18" fmla="*/ 1300480 w 4754880"/>
              <a:gd name="connsiteY18" fmla="*/ 4064017 h 4917457"/>
              <a:gd name="connsiteX19" fmla="*/ 1239520 w 4754880"/>
              <a:gd name="connsiteY19" fmla="*/ 4023377 h 4917457"/>
              <a:gd name="connsiteX20" fmla="*/ 1178560 w 4754880"/>
              <a:gd name="connsiteY20" fmla="*/ 3982737 h 4917457"/>
              <a:gd name="connsiteX21" fmla="*/ 1056640 w 4754880"/>
              <a:gd name="connsiteY21" fmla="*/ 3942097 h 4917457"/>
              <a:gd name="connsiteX22" fmla="*/ 995680 w 4754880"/>
              <a:gd name="connsiteY22" fmla="*/ 3921777 h 4917457"/>
              <a:gd name="connsiteX23" fmla="*/ 812800 w 4754880"/>
              <a:gd name="connsiteY23" fmla="*/ 3820177 h 4917457"/>
              <a:gd name="connsiteX24" fmla="*/ 711200 w 4754880"/>
              <a:gd name="connsiteY24" fmla="*/ 3698257 h 4917457"/>
              <a:gd name="connsiteX25" fmla="*/ 650240 w 4754880"/>
              <a:gd name="connsiteY25" fmla="*/ 3637297 h 4917457"/>
              <a:gd name="connsiteX26" fmla="*/ 508000 w 4754880"/>
              <a:gd name="connsiteY26" fmla="*/ 3454417 h 4917457"/>
              <a:gd name="connsiteX27" fmla="*/ 447040 w 4754880"/>
              <a:gd name="connsiteY27" fmla="*/ 3413777 h 4917457"/>
              <a:gd name="connsiteX28" fmla="*/ 426720 w 4754880"/>
              <a:gd name="connsiteY28" fmla="*/ 3352817 h 4917457"/>
              <a:gd name="connsiteX29" fmla="*/ 345440 w 4754880"/>
              <a:gd name="connsiteY29" fmla="*/ 3230897 h 4917457"/>
              <a:gd name="connsiteX30" fmla="*/ 304800 w 4754880"/>
              <a:gd name="connsiteY30" fmla="*/ 3108977 h 4917457"/>
              <a:gd name="connsiteX31" fmla="*/ 223520 w 4754880"/>
              <a:gd name="connsiteY31" fmla="*/ 2987057 h 4917457"/>
              <a:gd name="connsiteX32" fmla="*/ 182880 w 4754880"/>
              <a:gd name="connsiteY32" fmla="*/ 2926097 h 4917457"/>
              <a:gd name="connsiteX33" fmla="*/ 142240 w 4754880"/>
              <a:gd name="connsiteY33" fmla="*/ 2702577 h 4917457"/>
              <a:gd name="connsiteX34" fmla="*/ 81280 w 4754880"/>
              <a:gd name="connsiteY34" fmla="*/ 2519697 h 4917457"/>
              <a:gd name="connsiteX35" fmla="*/ 60960 w 4754880"/>
              <a:gd name="connsiteY35" fmla="*/ 2458737 h 4917457"/>
              <a:gd name="connsiteX36" fmla="*/ 40640 w 4754880"/>
              <a:gd name="connsiteY36" fmla="*/ 2336817 h 4917457"/>
              <a:gd name="connsiteX37" fmla="*/ 20320 w 4754880"/>
              <a:gd name="connsiteY37" fmla="*/ 1645937 h 4917457"/>
              <a:gd name="connsiteX38" fmla="*/ 0 w 4754880"/>
              <a:gd name="connsiteY38" fmla="*/ 1402097 h 4917457"/>
              <a:gd name="connsiteX39" fmla="*/ 20320 w 4754880"/>
              <a:gd name="connsiteY39" fmla="*/ 609617 h 4917457"/>
              <a:gd name="connsiteX40" fmla="*/ 60960 w 4754880"/>
              <a:gd name="connsiteY40" fmla="*/ 487697 h 4917457"/>
              <a:gd name="connsiteX41" fmla="*/ 101600 w 4754880"/>
              <a:gd name="connsiteY41" fmla="*/ 426737 h 4917457"/>
              <a:gd name="connsiteX42" fmla="*/ 121920 w 4754880"/>
              <a:gd name="connsiteY42" fmla="*/ 365777 h 4917457"/>
              <a:gd name="connsiteX43" fmla="*/ 162560 w 4754880"/>
              <a:gd name="connsiteY43" fmla="*/ 304817 h 4917457"/>
              <a:gd name="connsiteX44" fmla="*/ 182880 w 4754880"/>
              <a:gd name="connsiteY44" fmla="*/ 243857 h 4917457"/>
              <a:gd name="connsiteX45" fmla="*/ 264160 w 4754880"/>
              <a:gd name="connsiteY45" fmla="*/ 121937 h 4917457"/>
              <a:gd name="connsiteX46" fmla="*/ 386080 w 4754880"/>
              <a:gd name="connsiteY46" fmla="*/ 81297 h 4917457"/>
              <a:gd name="connsiteX47" fmla="*/ 447040 w 4754880"/>
              <a:gd name="connsiteY47" fmla="*/ 40657 h 4917457"/>
              <a:gd name="connsiteX48" fmla="*/ 589280 w 4754880"/>
              <a:gd name="connsiteY48" fmla="*/ 17 h 49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754880" h="4917457">
                <a:moveTo>
                  <a:pt x="4754880" y="4917457"/>
                </a:moveTo>
                <a:cubicBezTo>
                  <a:pt x="4700693" y="4910684"/>
                  <a:pt x="4646723" y="4901868"/>
                  <a:pt x="4592320" y="4897137"/>
                </a:cubicBezTo>
                <a:cubicBezTo>
                  <a:pt x="4490877" y="4888316"/>
                  <a:pt x="4387368" y="4896787"/>
                  <a:pt x="4287520" y="4876817"/>
                </a:cubicBezTo>
                <a:cubicBezTo>
                  <a:pt x="4148835" y="4849080"/>
                  <a:pt x="4019183" y="4785578"/>
                  <a:pt x="3881120" y="4754897"/>
                </a:cubicBezTo>
                <a:lnTo>
                  <a:pt x="3515360" y="4673617"/>
                </a:lnTo>
                <a:cubicBezTo>
                  <a:pt x="3447819" y="4659144"/>
                  <a:pt x="3312160" y="4632977"/>
                  <a:pt x="3312160" y="4632977"/>
                </a:cubicBezTo>
                <a:cubicBezTo>
                  <a:pt x="3244427" y="4599110"/>
                  <a:pt x="3178984" y="4560210"/>
                  <a:pt x="3108960" y="4531377"/>
                </a:cubicBezTo>
                <a:cubicBezTo>
                  <a:pt x="3063364" y="4512602"/>
                  <a:pt x="3013500" y="4506330"/>
                  <a:pt x="2966720" y="4490737"/>
                </a:cubicBezTo>
                <a:cubicBezTo>
                  <a:pt x="2664252" y="4389914"/>
                  <a:pt x="2939675" y="4464888"/>
                  <a:pt x="2661920" y="4389137"/>
                </a:cubicBezTo>
                <a:cubicBezTo>
                  <a:pt x="2532125" y="4353738"/>
                  <a:pt x="2620793" y="4380912"/>
                  <a:pt x="2458720" y="4348497"/>
                </a:cubicBezTo>
                <a:cubicBezTo>
                  <a:pt x="2431335" y="4343020"/>
                  <a:pt x="2404702" y="4334235"/>
                  <a:pt x="2377440" y="4328177"/>
                </a:cubicBezTo>
                <a:cubicBezTo>
                  <a:pt x="2343725" y="4320685"/>
                  <a:pt x="2309555" y="4315349"/>
                  <a:pt x="2275840" y="4307857"/>
                </a:cubicBezTo>
                <a:cubicBezTo>
                  <a:pt x="2248578" y="4301799"/>
                  <a:pt x="2221945" y="4293014"/>
                  <a:pt x="2194560" y="4287537"/>
                </a:cubicBezTo>
                <a:cubicBezTo>
                  <a:pt x="2030760" y="4254777"/>
                  <a:pt x="2055716" y="4271202"/>
                  <a:pt x="1849120" y="4246897"/>
                </a:cubicBezTo>
                <a:cubicBezTo>
                  <a:pt x="1808202" y="4242083"/>
                  <a:pt x="1768039" y="4232022"/>
                  <a:pt x="1727200" y="4226577"/>
                </a:cubicBezTo>
                <a:cubicBezTo>
                  <a:pt x="1666403" y="4218471"/>
                  <a:pt x="1605280" y="4213030"/>
                  <a:pt x="1544320" y="4206257"/>
                </a:cubicBezTo>
                <a:cubicBezTo>
                  <a:pt x="1524000" y="4192710"/>
                  <a:pt x="1505203" y="4176539"/>
                  <a:pt x="1483360" y="4165617"/>
                </a:cubicBezTo>
                <a:cubicBezTo>
                  <a:pt x="1464202" y="4156038"/>
                  <a:pt x="1441124" y="4155699"/>
                  <a:pt x="1422400" y="4145297"/>
                </a:cubicBezTo>
                <a:cubicBezTo>
                  <a:pt x="1379703" y="4121577"/>
                  <a:pt x="1341120" y="4091110"/>
                  <a:pt x="1300480" y="4064017"/>
                </a:cubicBezTo>
                <a:lnTo>
                  <a:pt x="1239520" y="4023377"/>
                </a:lnTo>
                <a:cubicBezTo>
                  <a:pt x="1219200" y="4009830"/>
                  <a:pt x="1201728" y="3990460"/>
                  <a:pt x="1178560" y="3982737"/>
                </a:cubicBezTo>
                <a:lnTo>
                  <a:pt x="1056640" y="3942097"/>
                </a:lnTo>
                <a:lnTo>
                  <a:pt x="995680" y="3921777"/>
                </a:lnTo>
                <a:cubicBezTo>
                  <a:pt x="919024" y="3896225"/>
                  <a:pt x="882671" y="3890048"/>
                  <a:pt x="812800" y="3820177"/>
                </a:cubicBezTo>
                <a:cubicBezTo>
                  <a:pt x="634704" y="3642081"/>
                  <a:pt x="852651" y="3867998"/>
                  <a:pt x="711200" y="3698257"/>
                </a:cubicBezTo>
                <a:cubicBezTo>
                  <a:pt x="692803" y="3676181"/>
                  <a:pt x="667883" y="3659980"/>
                  <a:pt x="650240" y="3637297"/>
                </a:cubicBezTo>
                <a:cubicBezTo>
                  <a:pt x="566768" y="3529976"/>
                  <a:pt x="595409" y="3527257"/>
                  <a:pt x="508000" y="3454417"/>
                </a:cubicBezTo>
                <a:cubicBezTo>
                  <a:pt x="489239" y="3438783"/>
                  <a:pt x="467360" y="3427324"/>
                  <a:pt x="447040" y="3413777"/>
                </a:cubicBezTo>
                <a:cubicBezTo>
                  <a:pt x="440267" y="3393457"/>
                  <a:pt x="437122" y="3371541"/>
                  <a:pt x="426720" y="3352817"/>
                </a:cubicBezTo>
                <a:cubicBezTo>
                  <a:pt x="403000" y="3310120"/>
                  <a:pt x="360886" y="3277234"/>
                  <a:pt x="345440" y="3230897"/>
                </a:cubicBezTo>
                <a:cubicBezTo>
                  <a:pt x="331893" y="3190257"/>
                  <a:pt x="328562" y="3144621"/>
                  <a:pt x="304800" y="3108977"/>
                </a:cubicBezTo>
                <a:lnTo>
                  <a:pt x="223520" y="2987057"/>
                </a:lnTo>
                <a:lnTo>
                  <a:pt x="182880" y="2926097"/>
                </a:lnTo>
                <a:cubicBezTo>
                  <a:pt x="168569" y="2825918"/>
                  <a:pt x="168370" y="2789676"/>
                  <a:pt x="142240" y="2702577"/>
                </a:cubicBezTo>
                <a:lnTo>
                  <a:pt x="81280" y="2519697"/>
                </a:lnTo>
                <a:cubicBezTo>
                  <a:pt x="74507" y="2499377"/>
                  <a:pt x="64481" y="2479865"/>
                  <a:pt x="60960" y="2458737"/>
                </a:cubicBezTo>
                <a:lnTo>
                  <a:pt x="40640" y="2336817"/>
                </a:lnTo>
                <a:cubicBezTo>
                  <a:pt x="33867" y="2106524"/>
                  <a:pt x="30328" y="1876112"/>
                  <a:pt x="20320" y="1645937"/>
                </a:cubicBezTo>
                <a:cubicBezTo>
                  <a:pt x="16777" y="1564452"/>
                  <a:pt x="0" y="1483659"/>
                  <a:pt x="0" y="1402097"/>
                </a:cubicBezTo>
                <a:cubicBezTo>
                  <a:pt x="0" y="1137850"/>
                  <a:pt x="2743" y="873279"/>
                  <a:pt x="20320" y="609617"/>
                </a:cubicBezTo>
                <a:cubicBezTo>
                  <a:pt x="23170" y="566874"/>
                  <a:pt x="37198" y="523341"/>
                  <a:pt x="60960" y="487697"/>
                </a:cubicBezTo>
                <a:cubicBezTo>
                  <a:pt x="74507" y="467377"/>
                  <a:pt x="90678" y="448580"/>
                  <a:pt x="101600" y="426737"/>
                </a:cubicBezTo>
                <a:cubicBezTo>
                  <a:pt x="111179" y="407579"/>
                  <a:pt x="112341" y="384935"/>
                  <a:pt x="121920" y="365777"/>
                </a:cubicBezTo>
                <a:cubicBezTo>
                  <a:pt x="132842" y="343934"/>
                  <a:pt x="151638" y="326660"/>
                  <a:pt x="162560" y="304817"/>
                </a:cubicBezTo>
                <a:cubicBezTo>
                  <a:pt x="172139" y="285659"/>
                  <a:pt x="172478" y="262581"/>
                  <a:pt x="182880" y="243857"/>
                </a:cubicBezTo>
                <a:cubicBezTo>
                  <a:pt x="206600" y="201160"/>
                  <a:pt x="217823" y="137383"/>
                  <a:pt x="264160" y="121937"/>
                </a:cubicBezTo>
                <a:cubicBezTo>
                  <a:pt x="304800" y="108390"/>
                  <a:pt x="350436" y="105059"/>
                  <a:pt x="386080" y="81297"/>
                </a:cubicBezTo>
                <a:cubicBezTo>
                  <a:pt x="406400" y="67750"/>
                  <a:pt x="424723" y="50576"/>
                  <a:pt x="447040" y="40657"/>
                </a:cubicBezTo>
                <a:cubicBezTo>
                  <a:pt x="543299" y="-2125"/>
                  <a:pt x="531195" y="17"/>
                  <a:pt x="589280" y="17"/>
                </a:cubicBez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手繪多邊形 41"/>
          <p:cNvSpPr/>
          <p:nvPr/>
        </p:nvSpPr>
        <p:spPr>
          <a:xfrm>
            <a:off x="1219200" y="3118592"/>
            <a:ext cx="2661920" cy="2916448"/>
          </a:xfrm>
          <a:custGeom>
            <a:avLst/>
            <a:gdLst>
              <a:gd name="connsiteX0" fmla="*/ 2661920 w 2661920"/>
              <a:gd name="connsiteY0" fmla="*/ 2987040 h 2987040"/>
              <a:gd name="connsiteX1" fmla="*/ 2235200 w 2661920"/>
              <a:gd name="connsiteY1" fmla="*/ 2946400 h 2987040"/>
              <a:gd name="connsiteX2" fmla="*/ 2092960 w 2661920"/>
              <a:gd name="connsiteY2" fmla="*/ 2905760 h 2987040"/>
              <a:gd name="connsiteX3" fmla="*/ 1950720 w 2661920"/>
              <a:gd name="connsiteY3" fmla="*/ 2844800 h 2987040"/>
              <a:gd name="connsiteX4" fmla="*/ 1747520 w 2661920"/>
              <a:gd name="connsiteY4" fmla="*/ 2804160 h 2987040"/>
              <a:gd name="connsiteX5" fmla="*/ 1625600 w 2661920"/>
              <a:gd name="connsiteY5" fmla="*/ 2783840 h 2987040"/>
              <a:gd name="connsiteX6" fmla="*/ 1483360 w 2661920"/>
              <a:gd name="connsiteY6" fmla="*/ 2743200 h 2987040"/>
              <a:gd name="connsiteX7" fmla="*/ 1158240 w 2661920"/>
              <a:gd name="connsiteY7" fmla="*/ 2702560 h 2987040"/>
              <a:gd name="connsiteX8" fmla="*/ 1036320 w 2661920"/>
              <a:gd name="connsiteY8" fmla="*/ 2661920 h 2987040"/>
              <a:gd name="connsiteX9" fmla="*/ 975360 w 2661920"/>
              <a:gd name="connsiteY9" fmla="*/ 2641600 h 2987040"/>
              <a:gd name="connsiteX10" fmla="*/ 853440 w 2661920"/>
              <a:gd name="connsiteY10" fmla="*/ 2560320 h 2987040"/>
              <a:gd name="connsiteX11" fmla="*/ 792480 w 2661920"/>
              <a:gd name="connsiteY11" fmla="*/ 2499360 h 2987040"/>
              <a:gd name="connsiteX12" fmla="*/ 731520 w 2661920"/>
              <a:gd name="connsiteY12" fmla="*/ 2458720 h 2987040"/>
              <a:gd name="connsiteX13" fmla="*/ 690880 w 2661920"/>
              <a:gd name="connsiteY13" fmla="*/ 2397760 h 2987040"/>
              <a:gd name="connsiteX14" fmla="*/ 629920 w 2661920"/>
              <a:gd name="connsiteY14" fmla="*/ 2377440 h 2987040"/>
              <a:gd name="connsiteX15" fmla="*/ 568960 w 2661920"/>
              <a:gd name="connsiteY15" fmla="*/ 2336800 h 2987040"/>
              <a:gd name="connsiteX16" fmla="*/ 447040 w 2661920"/>
              <a:gd name="connsiteY16" fmla="*/ 2275840 h 2987040"/>
              <a:gd name="connsiteX17" fmla="*/ 406400 w 2661920"/>
              <a:gd name="connsiteY17" fmla="*/ 2214880 h 2987040"/>
              <a:gd name="connsiteX18" fmla="*/ 365760 w 2661920"/>
              <a:gd name="connsiteY18" fmla="*/ 2072640 h 2987040"/>
              <a:gd name="connsiteX19" fmla="*/ 345440 w 2661920"/>
              <a:gd name="connsiteY19" fmla="*/ 2011680 h 2987040"/>
              <a:gd name="connsiteX20" fmla="*/ 304800 w 2661920"/>
              <a:gd name="connsiteY20" fmla="*/ 1950720 h 2987040"/>
              <a:gd name="connsiteX21" fmla="*/ 203200 w 2661920"/>
              <a:gd name="connsiteY21" fmla="*/ 1767840 h 2987040"/>
              <a:gd name="connsiteX22" fmla="*/ 182880 w 2661920"/>
              <a:gd name="connsiteY22" fmla="*/ 1706880 h 2987040"/>
              <a:gd name="connsiteX23" fmla="*/ 142240 w 2661920"/>
              <a:gd name="connsiteY23" fmla="*/ 1645920 h 2987040"/>
              <a:gd name="connsiteX24" fmla="*/ 101600 w 2661920"/>
              <a:gd name="connsiteY24" fmla="*/ 1524000 h 2987040"/>
              <a:gd name="connsiteX25" fmla="*/ 81280 w 2661920"/>
              <a:gd name="connsiteY25" fmla="*/ 1463040 h 2987040"/>
              <a:gd name="connsiteX26" fmla="*/ 60960 w 2661920"/>
              <a:gd name="connsiteY26" fmla="*/ 1300480 h 2987040"/>
              <a:gd name="connsiteX27" fmla="*/ 40640 w 2661920"/>
              <a:gd name="connsiteY27" fmla="*/ 1239520 h 2987040"/>
              <a:gd name="connsiteX28" fmla="*/ 20320 w 2661920"/>
              <a:gd name="connsiteY28" fmla="*/ 934720 h 2987040"/>
              <a:gd name="connsiteX29" fmla="*/ 0 w 2661920"/>
              <a:gd name="connsiteY29" fmla="*/ 0 h 298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61920" h="2987040">
                <a:moveTo>
                  <a:pt x="2661920" y="2987040"/>
                </a:moveTo>
                <a:cubicBezTo>
                  <a:pt x="2519680" y="2973493"/>
                  <a:pt x="2373817" y="2981054"/>
                  <a:pt x="2235200" y="2946400"/>
                </a:cubicBezTo>
                <a:cubicBezTo>
                  <a:pt x="2193954" y="2936089"/>
                  <a:pt x="2133772" y="2923251"/>
                  <a:pt x="2092960" y="2905760"/>
                </a:cubicBezTo>
                <a:cubicBezTo>
                  <a:pt x="2022027" y="2875360"/>
                  <a:pt x="2019554" y="2860685"/>
                  <a:pt x="1950720" y="2844800"/>
                </a:cubicBezTo>
                <a:cubicBezTo>
                  <a:pt x="1883414" y="2829268"/>
                  <a:pt x="1815655" y="2815516"/>
                  <a:pt x="1747520" y="2804160"/>
                </a:cubicBezTo>
                <a:cubicBezTo>
                  <a:pt x="1706880" y="2797387"/>
                  <a:pt x="1665819" y="2792778"/>
                  <a:pt x="1625600" y="2783840"/>
                </a:cubicBezTo>
                <a:cubicBezTo>
                  <a:pt x="1429738" y="2740315"/>
                  <a:pt x="1726766" y="2787456"/>
                  <a:pt x="1483360" y="2743200"/>
                </a:cubicBezTo>
                <a:cubicBezTo>
                  <a:pt x="1392236" y="2726632"/>
                  <a:pt x="1245504" y="2712256"/>
                  <a:pt x="1158240" y="2702560"/>
                </a:cubicBezTo>
                <a:lnTo>
                  <a:pt x="1036320" y="2661920"/>
                </a:lnTo>
                <a:lnTo>
                  <a:pt x="975360" y="2641600"/>
                </a:lnTo>
                <a:cubicBezTo>
                  <a:pt x="780892" y="2447132"/>
                  <a:pt x="1029884" y="2677950"/>
                  <a:pt x="853440" y="2560320"/>
                </a:cubicBezTo>
                <a:cubicBezTo>
                  <a:pt x="829530" y="2544380"/>
                  <a:pt x="814556" y="2517757"/>
                  <a:pt x="792480" y="2499360"/>
                </a:cubicBezTo>
                <a:cubicBezTo>
                  <a:pt x="773719" y="2483726"/>
                  <a:pt x="751840" y="2472267"/>
                  <a:pt x="731520" y="2458720"/>
                </a:cubicBezTo>
                <a:cubicBezTo>
                  <a:pt x="717973" y="2438400"/>
                  <a:pt x="709950" y="2413016"/>
                  <a:pt x="690880" y="2397760"/>
                </a:cubicBezTo>
                <a:cubicBezTo>
                  <a:pt x="674154" y="2384380"/>
                  <a:pt x="649078" y="2387019"/>
                  <a:pt x="629920" y="2377440"/>
                </a:cubicBezTo>
                <a:cubicBezTo>
                  <a:pt x="608077" y="2366518"/>
                  <a:pt x="590803" y="2347722"/>
                  <a:pt x="568960" y="2336800"/>
                </a:cubicBezTo>
                <a:cubicBezTo>
                  <a:pt x="400703" y="2252672"/>
                  <a:pt x="621743" y="2392309"/>
                  <a:pt x="447040" y="2275840"/>
                </a:cubicBezTo>
                <a:cubicBezTo>
                  <a:pt x="433493" y="2255520"/>
                  <a:pt x="417322" y="2236723"/>
                  <a:pt x="406400" y="2214880"/>
                </a:cubicBezTo>
                <a:cubicBezTo>
                  <a:pt x="390160" y="2182400"/>
                  <a:pt x="374441" y="2103023"/>
                  <a:pt x="365760" y="2072640"/>
                </a:cubicBezTo>
                <a:cubicBezTo>
                  <a:pt x="359876" y="2052045"/>
                  <a:pt x="355019" y="2030838"/>
                  <a:pt x="345440" y="2011680"/>
                </a:cubicBezTo>
                <a:cubicBezTo>
                  <a:pt x="334518" y="1989837"/>
                  <a:pt x="314719" y="1973037"/>
                  <a:pt x="304800" y="1950720"/>
                </a:cubicBezTo>
                <a:cubicBezTo>
                  <a:pt x="225236" y="1771701"/>
                  <a:pt x="314466" y="1879106"/>
                  <a:pt x="203200" y="1767840"/>
                </a:cubicBezTo>
                <a:cubicBezTo>
                  <a:pt x="196427" y="1747520"/>
                  <a:pt x="192459" y="1726038"/>
                  <a:pt x="182880" y="1706880"/>
                </a:cubicBezTo>
                <a:cubicBezTo>
                  <a:pt x="171958" y="1685037"/>
                  <a:pt x="152159" y="1668237"/>
                  <a:pt x="142240" y="1645920"/>
                </a:cubicBezTo>
                <a:cubicBezTo>
                  <a:pt x="124842" y="1606774"/>
                  <a:pt x="115147" y="1564640"/>
                  <a:pt x="101600" y="1524000"/>
                </a:cubicBezTo>
                <a:lnTo>
                  <a:pt x="81280" y="1463040"/>
                </a:lnTo>
                <a:cubicBezTo>
                  <a:pt x="74507" y="1408853"/>
                  <a:pt x="70729" y="1354208"/>
                  <a:pt x="60960" y="1300480"/>
                </a:cubicBezTo>
                <a:cubicBezTo>
                  <a:pt x="57128" y="1279406"/>
                  <a:pt x="43005" y="1260808"/>
                  <a:pt x="40640" y="1239520"/>
                </a:cubicBezTo>
                <a:cubicBezTo>
                  <a:pt x="29395" y="1138317"/>
                  <a:pt x="27093" y="1036320"/>
                  <a:pt x="20320" y="934720"/>
                </a:cubicBezTo>
                <a:cubicBezTo>
                  <a:pt x="13396" y="623150"/>
                  <a:pt x="0" y="311647"/>
                  <a:pt x="0" y="0"/>
                </a:cubicBezTo>
              </a:path>
            </a:pathLst>
          </a:custGeom>
          <a:noFill/>
          <a:ln w="3810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手繪多邊形 42"/>
          <p:cNvSpPr/>
          <p:nvPr/>
        </p:nvSpPr>
        <p:spPr>
          <a:xfrm>
            <a:off x="1239520" y="3169920"/>
            <a:ext cx="4003040" cy="2865120"/>
          </a:xfrm>
          <a:custGeom>
            <a:avLst/>
            <a:gdLst>
              <a:gd name="connsiteX0" fmla="*/ 4003040 w 4003040"/>
              <a:gd name="connsiteY0" fmla="*/ 2865120 h 2865120"/>
              <a:gd name="connsiteX1" fmla="*/ 3901440 w 4003040"/>
              <a:gd name="connsiteY1" fmla="*/ 2844800 h 2865120"/>
              <a:gd name="connsiteX2" fmla="*/ 3840480 w 4003040"/>
              <a:gd name="connsiteY2" fmla="*/ 2804160 h 2865120"/>
              <a:gd name="connsiteX3" fmla="*/ 3738880 w 4003040"/>
              <a:gd name="connsiteY3" fmla="*/ 2783840 h 2865120"/>
              <a:gd name="connsiteX4" fmla="*/ 3535680 w 4003040"/>
              <a:gd name="connsiteY4" fmla="*/ 2743200 h 2865120"/>
              <a:gd name="connsiteX5" fmla="*/ 3413760 w 4003040"/>
              <a:gd name="connsiteY5" fmla="*/ 2702560 h 2865120"/>
              <a:gd name="connsiteX6" fmla="*/ 3352800 w 4003040"/>
              <a:gd name="connsiteY6" fmla="*/ 2661920 h 2865120"/>
              <a:gd name="connsiteX7" fmla="*/ 3210560 w 4003040"/>
              <a:gd name="connsiteY7" fmla="*/ 2621280 h 2865120"/>
              <a:gd name="connsiteX8" fmla="*/ 3088640 w 4003040"/>
              <a:gd name="connsiteY8" fmla="*/ 2540000 h 2865120"/>
              <a:gd name="connsiteX9" fmla="*/ 2987040 w 4003040"/>
              <a:gd name="connsiteY9" fmla="*/ 2519680 h 2865120"/>
              <a:gd name="connsiteX10" fmla="*/ 2865120 w 4003040"/>
              <a:gd name="connsiteY10" fmla="*/ 2479040 h 2865120"/>
              <a:gd name="connsiteX11" fmla="*/ 2702560 w 4003040"/>
              <a:gd name="connsiteY11" fmla="*/ 2438400 h 2865120"/>
              <a:gd name="connsiteX12" fmla="*/ 2641600 w 4003040"/>
              <a:gd name="connsiteY12" fmla="*/ 2397760 h 2865120"/>
              <a:gd name="connsiteX13" fmla="*/ 2479040 w 4003040"/>
              <a:gd name="connsiteY13" fmla="*/ 2377440 h 2865120"/>
              <a:gd name="connsiteX14" fmla="*/ 2336800 w 4003040"/>
              <a:gd name="connsiteY14" fmla="*/ 2336800 h 2865120"/>
              <a:gd name="connsiteX15" fmla="*/ 2214880 w 4003040"/>
              <a:gd name="connsiteY15" fmla="*/ 2316480 h 2865120"/>
              <a:gd name="connsiteX16" fmla="*/ 2153920 w 4003040"/>
              <a:gd name="connsiteY16" fmla="*/ 2296160 h 2865120"/>
              <a:gd name="connsiteX17" fmla="*/ 2072640 w 4003040"/>
              <a:gd name="connsiteY17" fmla="*/ 2275840 h 2865120"/>
              <a:gd name="connsiteX18" fmla="*/ 2011680 w 4003040"/>
              <a:gd name="connsiteY18" fmla="*/ 2235200 h 2865120"/>
              <a:gd name="connsiteX19" fmla="*/ 1950720 w 4003040"/>
              <a:gd name="connsiteY19" fmla="*/ 2214880 h 2865120"/>
              <a:gd name="connsiteX20" fmla="*/ 1828800 w 4003040"/>
              <a:gd name="connsiteY20" fmla="*/ 2133600 h 2865120"/>
              <a:gd name="connsiteX21" fmla="*/ 1625600 w 4003040"/>
              <a:gd name="connsiteY21" fmla="*/ 2072640 h 2865120"/>
              <a:gd name="connsiteX22" fmla="*/ 1442720 w 4003040"/>
              <a:gd name="connsiteY22" fmla="*/ 2011680 h 2865120"/>
              <a:gd name="connsiteX23" fmla="*/ 1361440 w 4003040"/>
              <a:gd name="connsiteY23" fmla="*/ 1971040 h 2865120"/>
              <a:gd name="connsiteX24" fmla="*/ 1300480 w 4003040"/>
              <a:gd name="connsiteY24" fmla="*/ 1950720 h 2865120"/>
              <a:gd name="connsiteX25" fmla="*/ 1239520 w 4003040"/>
              <a:gd name="connsiteY25" fmla="*/ 1910080 h 2865120"/>
              <a:gd name="connsiteX26" fmla="*/ 1016000 w 4003040"/>
              <a:gd name="connsiteY26" fmla="*/ 1849120 h 2865120"/>
              <a:gd name="connsiteX27" fmla="*/ 894080 w 4003040"/>
              <a:gd name="connsiteY27" fmla="*/ 1788160 h 2865120"/>
              <a:gd name="connsiteX28" fmla="*/ 812800 w 4003040"/>
              <a:gd name="connsiteY28" fmla="*/ 1666240 h 2865120"/>
              <a:gd name="connsiteX29" fmla="*/ 792480 w 4003040"/>
              <a:gd name="connsiteY29" fmla="*/ 1605280 h 2865120"/>
              <a:gd name="connsiteX30" fmla="*/ 731520 w 4003040"/>
              <a:gd name="connsiteY30" fmla="*/ 1544320 h 2865120"/>
              <a:gd name="connsiteX31" fmla="*/ 650240 w 4003040"/>
              <a:gd name="connsiteY31" fmla="*/ 1300480 h 2865120"/>
              <a:gd name="connsiteX32" fmla="*/ 629920 w 4003040"/>
              <a:gd name="connsiteY32" fmla="*/ 1239520 h 2865120"/>
              <a:gd name="connsiteX33" fmla="*/ 609600 w 4003040"/>
              <a:gd name="connsiteY33" fmla="*/ 1178560 h 2865120"/>
              <a:gd name="connsiteX34" fmla="*/ 568960 w 4003040"/>
              <a:gd name="connsiteY34" fmla="*/ 1117600 h 2865120"/>
              <a:gd name="connsiteX35" fmla="*/ 548640 w 4003040"/>
              <a:gd name="connsiteY35" fmla="*/ 1056640 h 2865120"/>
              <a:gd name="connsiteX36" fmla="*/ 447040 w 4003040"/>
              <a:gd name="connsiteY36" fmla="*/ 934720 h 2865120"/>
              <a:gd name="connsiteX37" fmla="*/ 386080 w 4003040"/>
              <a:gd name="connsiteY37" fmla="*/ 812800 h 2865120"/>
              <a:gd name="connsiteX38" fmla="*/ 345440 w 4003040"/>
              <a:gd name="connsiteY38" fmla="*/ 690880 h 2865120"/>
              <a:gd name="connsiteX39" fmla="*/ 304800 w 4003040"/>
              <a:gd name="connsiteY39" fmla="*/ 629920 h 2865120"/>
              <a:gd name="connsiteX40" fmla="*/ 264160 w 4003040"/>
              <a:gd name="connsiteY40" fmla="*/ 508000 h 2865120"/>
              <a:gd name="connsiteX41" fmla="*/ 243840 w 4003040"/>
              <a:gd name="connsiteY41" fmla="*/ 447040 h 2865120"/>
              <a:gd name="connsiteX42" fmla="*/ 162560 w 4003040"/>
              <a:gd name="connsiteY42" fmla="*/ 325120 h 2865120"/>
              <a:gd name="connsiteX43" fmla="*/ 121920 w 4003040"/>
              <a:gd name="connsiteY43" fmla="*/ 203200 h 2865120"/>
              <a:gd name="connsiteX44" fmla="*/ 101600 w 4003040"/>
              <a:gd name="connsiteY44" fmla="*/ 142240 h 2865120"/>
              <a:gd name="connsiteX45" fmla="*/ 0 w 4003040"/>
              <a:gd name="connsiteY45" fmla="*/ 0 h 28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03040" h="2865120">
                <a:moveTo>
                  <a:pt x="4003040" y="2865120"/>
                </a:moveTo>
                <a:cubicBezTo>
                  <a:pt x="3969173" y="2858347"/>
                  <a:pt x="3933778" y="2856927"/>
                  <a:pt x="3901440" y="2844800"/>
                </a:cubicBezTo>
                <a:cubicBezTo>
                  <a:pt x="3878573" y="2836225"/>
                  <a:pt x="3863347" y="2812735"/>
                  <a:pt x="3840480" y="2804160"/>
                </a:cubicBezTo>
                <a:cubicBezTo>
                  <a:pt x="3808142" y="2792033"/>
                  <a:pt x="3772860" y="2790018"/>
                  <a:pt x="3738880" y="2783840"/>
                </a:cubicBezTo>
                <a:cubicBezTo>
                  <a:pt x="3645930" y="2766940"/>
                  <a:pt x="3618621" y="2768082"/>
                  <a:pt x="3535680" y="2743200"/>
                </a:cubicBezTo>
                <a:cubicBezTo>
                  <a:pt x="3494648" y="2730890"/>
                  <a:pt x="3449404" y="2726322"/>
                  <a:pt x="3413760" y="2702560"/>
                </a:cubicBezTo>
                <a:cubicBezTo>
                  <a:pt x="3393440" y="2689013"/>
                  <a:pt x="3375247" y="2671540"/>
                  <a:pt x="3352800" y="2661920"/>
                </a:cubicBezTo>
                <a:cubicBezTo>
                  <a:pt x="3306765" y="2642191"/>
                  <a:pt x="3255045" y="2645994"/>
                  <a:pt x="3210560" y="2621280"/>
                </a:cubicBezTo>
                <a:cubicBezTo>
                  <a:pt x="3167863" y="2597560"/>
                  <a:pt x="3136535" y="2549579"/>
                  <a:pt x="3088640" y="2540000"/>
                </a:cubicBezTo>
                <a:cubicBezTo>
                  <a:pt x="3054773" y="2533227"/>
                  <a:pt x="3020360" y="2528767"/>
                  <a:pt x="2987040" y="2519680"/>
                </a:cubicBezTo>
                <a:cubicBezTo>
                  <a:pt x="2945711" y="2508408"/>
                  <a:pt x="2907126" y="2487441"/>
                  <a:pt x="2865120" y="2479040"/>
                </a:cubicBezTo>
                <a:cubicBezTo>
                  <a:pt x="2826476" y="2471311"/>
                  <a:pt x="2744216" y="2459228"/>
                  <a:pt x="2702560" y="2438400"/>
                </a:cubicBezTo>
                <a:cubicBezTo>
                  <a:pt x="2680717" y="2427478"/>
                  <a:pt x="2665161" y="2404186"/>
                  <a:pt x="2641600" y="2397760"/>
                </a:cubicBezTo>
                <a:cubicBezTo>
                  <a:pt x="2588916" y="2383392"/>
                  <a:pt x="2532905" y="2386418"/>
                  <a:pt x="2479040" y="2377440"/>
                </a:cubicBezTo>
                <a:cubicBezTo>
                  <a:pt x="2302018" y="2347936"/>
                  <a:pt x="2481748" y="2369011"/>
                  <a:pt x="2336800" y="2336800"/>
                </a:cubicBezTo>
                <a:cubicBezTo>
                  <a:pt x="2296581" y="2327862"/>
                  <a:pt x="2255099" y="2325418"/>
                  <a:pt x="2214880" y="2316480"/>
                </a:cubicBezTo>
                <a:cubicBezTo>
                  <a:pt x="2193971" y="2311834"/>
                  <a:pt x="2174515" y="2302044"/>
                  <a:pt x="2153920" y="2296160"/>
                </a:cubicBezTo>
                <a:cubicBezTo>
                  <a:pt x="2127067" y="2288488"/>
                  <a:pt x="2099733" y="2282613"/>
                  <a:pt x="2072640" y="2275840"/>
                </a:cubicBezTo>
                <a:cubicBezTo>
                  <a:pt x="2052320" y="2262293"/>
                  <a:pt x="2033523" y="2246122"/>
                  <a:pt x="2011680" y="2235200"/>
                </a:cubicBezTo>
                <a:cubicBezTo>
                  <a:pt x="1992522" y="2225621"/>
                  <a:pt x="1969444" y="2225282"/>
                  <a:pt x="1950720" y="2214880"/>
                </a:cubicBezTo>
                <a:cubicBezTo>
                  <a:pt x="1908023" y="2191160"/>
                  <a:pt x="1876185" y="2145446"/>
                  <a:pt x="1828800" y="2133600"/>
                </a:cubicBezTo>
                <a:cubicBezTo>
                  <a:pt x="1770463" y="2119016"/>
                  <a:pt x="1675071" y="2097376"/>
                  <a:pt x="1625600" y="2072640"/>
                </a:cubicBezTo>
                <a:cubicBezTo>
                  <a:pt x="1513429" y="2016554"/>
                  <a:pt x="1574023" y="2037941"/>
                  <a:pt x="1442720" y="2011680"/>
                </a:cubicBezTo>
                <a:cubicBezTo>
                  <a:pt x="1415627" y="1998133"/>
                  <a:pt x="1389282" y="1982972"/>
                  <a:pt x="1361440" y="1971040"/>
                </a:cubicBezTo>
                <a:cubicBezTo>
                  <a:pt x="1341753" y="1962603"/>
                  <a:pt x="1319638" y="1960299"/>
                  <a:pt x="1300480" y="1950720"/>
                </a:cubicBezTo>
                <a:cubicBezTo>
                  <a:pt x="1278637" y="1939798"/>
                  <a:pt x="1262387" y="1918655"/>
                  <a:pt x="1239520" y="1910080"/>
                </a:cubicBezTo>
                <a:cubicBezTo>
                  <a:pt x="1152277" y="1877364"/>
                  <a:pt x="1100775" y="1905637"/>
                  <a:pt x="1016000" y="1849120"/>
                </a:cubicBezTo>
                <a:cubicBezTo>
                  <a:pt x="937218" y="1796599"/>
                  <a:pt x="978208" y="1816203"/>
                  <a:pt x="894080" y="1788160"/>
                </a:cubicBezTo>
                <a:cubicBezTo>
                  <a:pt x="866987" y="1747520"/>
                  <a:pt x="828246" y="1712577"/>
                  <a:pt x="812800" y="1666240"/>
                </a:cubicBezTo>
                <a:cubicBezTo>
                  <a:pt x="806027" y="1645920"/>
                  <a:pt x="804361" y="1623102"/>
                  <a:pt x="792480" y="1605280"/>
                </a:cubicBezTo>
                <a:cubicBezTo>
                  <a:pt x="776540" y="1581370"/>
                  <a:pt x="751840" y="1564640"/>
                  <a:pt x="731520" y="1544320"/>
                </a:cubicBezTo>
                <a:lnTo>
                  <a:pt x="650240" y="1300480"/>
                </a:lnTo>
                <a:lnTo>
                  <a:pt x="629920" y="1239520"/>
                </a:lnTo>
                <a:cubicBezTo>
                  <a:pt x="623147" y="1219200"/>
                  <a:pt x="621481" y="1196382"/>
                  <a:pt x="609600" y="1178560"/>
                </a:cubicBezTo>
                <a:cubicBezTo>
                  <a:pt x="596053" y="1158240"/>
                  <a:pt x="579882" y="1139443"/>
                  <a:pt x="568960" y="1117600"/>
                </a:cubicBezTo>
                <a:cubicBezTo>
                  <a:pt x="559381" y="1098442"/>
                  <a:pt x="558219" y="1075798"/>
                  <a:pt x="548640" y="1056640"/>
                </a:cubicBezTo>
                <a:cubicBezTo>
                  <a:pt x="520350" y="1000060"/>
                  <a:pt x="491980" y="979660"/>
                  <a:pt x="447040" y="934720"/>
                </a:cubicBezTo>
                <a:cubicBezTo>
                  <a:pt x="372933" y="712399"/>
                  <a:pt x="491122" y="1049145"/>
                  <a:pt x="386080" y="812800"/>
                </a:cubicBezTo>
                <a:cubicBezTo>
                  <a:pt x="368682" y="773654"/>
                  <a:pt x="369202" y="726524"/>
                  <a:pt x="345440" y="690880"/>
                </a:cubicBezTo>
                <a:cubicBezTo>
                  <a:pt x="331893" y="670560"/>
                  <a:pt x="314719" y="652237"/>
                  <a:pt x="304800" y="629920"/>
                </a:cubicBezTo>
                <a:cubicBezTo>
                  <a:pt x="287402" y="590774"/>
                  <a:pt x="277707" y="548640"/>
                  <a:pt x="264160" y="508000"/>
                </a:cubicBezTo>
                <a:cubicBezTo>
                  <a:pt x="257387" y="487680"/>
                  <a:pt x="255721" y="464862"/>
                  <a:pt x="243840" y="447040"/>
                </a:cubicBezTo>
                <a:cubicBezTo>
                  <a:pt x="216747" y="406400"/>
                  <a:pt x="178006" y="371457"/>
                  <a:pt x="162560" y="325120"/>
                </a:cubicBezTo>
                <a:lnTo>
                  <a:pt x="121920" y="203200"/>
                </a:lnTo>
                <a:cubicBezTo>
                  <a:pt x="115147" y="182880"/>
                  <a:pt x="113481" y="160062"/>
                  <a:pt x="101600" y="142240"/>
                </a:cubicBezTo>
                <a:cubicBezTo>
                  <a:pt x="15007" y="12350"/>
                  <a:pt x="54857" y="54857"/>
                  <a:pt x="0" y="0"/>
                </a:cubicBezTo>
              </a:path>
            </a:pathLst>
          </a:custGeom>
          <a:noFill/>
          <a:ln w="3810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4" name="文字方塊 43"/>
              <p:cNvSpPr txBox="1"/>
              <p:nvPr/>
            </p:nvSpPr>
            <p:spPr>
              <a:xfrm>
                <a:off x="2959337" y="187272"/>
                <a:ext cx="37593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𝑎</m:t>
                          </m:r>
                        </m:e>
                        <m:sub>
                          <m:r>
                            <a:rPr lang="en-US" altLang="zh-TW" sz="2400" b="0" i="1" smtClean="0">
                              <a:latin typeface="Cambria Math" panose="02040503050406030204" pitchFamily="18" charset="0"/>
                            </a:rPr>
                            <m:t>1</m:t>
                          </m:r>
                        </m:sub>
                      </m:sSub>
                    </m:oMath>
                  </m:oMathPara>
                </a14:m>
                <a:endParaRPr lang="zh-TW" altLang="en-US" sz="2400" dirty="0"/>
              </a:p>
            </p:txBody>
          </p:sp>
        </mc:Choice>
        <mc:Fallback xmlns="">
          <p:sp>
            <p:nvSpPr>
              <p:cNvPr id="44" name="文字方塊 43"/>
              <p:cNvSpPr txBox="1">
                <a:spLocks noRot="1" noChangeAspect="1" noMove="1" noResize="1" noEditPoints="1" noAdjustHandles="1" noChangeArrowheads="1" noChangeShapeType="1" noTextEdit="1"/>
              </p:cNvSpPr>
              <p:nvPr/>
            </p:nvSpPr>
            <p:spPr>
              <a:xfrm>
                <a:off x="2959337" y="187272"/>
                <a:ext cx="375937" cy="369332"/>
              </a:xfrm>
              <a:prstGeom prst="rect">
                <a:avLst/>
              </a:prstGeom>
              <a:blipFill rotWithShape="0">
                <a:blip r:embed="rId4"/>
                <a:stretch>
                  <a:fillRect l="-9677" r="-6452"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5" name="文字方塊 44"/>
              <p:cNvSpPr txBox="1"/>
              <p:nvPr/>
            </p:nvSpPr>
            <p:spPr>
              <a:xfrm>
                <a:off x="7306254" y="171476"/>
                <a:ext cx="38305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𝑎</m:t>
                          </m:r>
                        </m:e>
                        <m:sub>
                          <m:r>
                            <a:rPr lang="en-US" altLang="zh-TW" sz="2400" b="0" i="1" smtClean="0">
                              <a:latin typeface="Cambria Math" panose="02040503050406030204" pitchFamily="18" charset="0"/>
                            </a:rPr>
                            <m:t>2</m:t>
                          </m:r>
                        </m:sub>
                      </m:sSub>
                    </m:oMath>
                  </m:oMathPara>
                </a14:m>
                <a:endParaRPr lang="zh-TW" altLang="en-US" sz="2400" dirty="0"/>
              </a:p>
            </p:txBody>
          </p:sp>
        </mc:Choice>
        <mc:Fallback xmlns="">
          <p:sp>
            <p:nvSpPr>
              <p:cNvPr id="45" name="文字方塊 44"/>
              <p:cNvSpPr txBox="1">
                <a:spLocks noRot="1" noChangeAspect="1" noMove="1" noResize="1" noEditPoints="1" noAdjustHandles="1" noChangeArrowheads="1" noChangeShapeType="1" noTextEdit="1"/>
              </p:cNvSpPr>
              <p:nvPr/>
            </p:nvSpPr>
            <p:spPr>
              <a:xfrm>
                <a:off x="7306254" y="171476"/>
                <a:ext cx="383054" cy="369332"/>
              </a:xfrm>
              <a:prstGeom prst="rect">
                <a:avLst/>
              </a:prstGeom>
              <a:blipFill rotWithShape="0">
                <a:blip r:embed="rId5"/>
                <a:stretch>
                  <a:fillRect l="-11290" r="-8065" b="-13115"/>
                </a:stretch>
              </a:blipFill>
            </p:spPr>
            <p:txBody>
              <a:bodyPr/>
              <a:lstStyle/>
              <a:p>
                <a:r>
                  <a:rPr lang="zh-TW" altLang="en-US">
                    <a:noFill/>
                  </a:rPr>
                  <a:t> </a:t>
                </a:r>
              </a:p>
            </p:txBody>
          </p:sp>
        </mc:Fallback>
      </mc:AlternateContent>
      <p:cxnSp>
        <p:nvCxnSpPr>
          <p:cNvPr id="46" name="直線單箭頭接點 45"/>
          <p:cNvCxnSpPr>
            <a:stCxn id="12" idx="0"/>
            <a:endCxn id="18" idx="2"/>
          </p:cNvCxnSpPr>
          <p:nvPr/>
        </p:nvCxnSpPr>
        <p:spPr>
          <a:xfrm flipV="1">
            <a:off x="5321122" y="4439636"/>
            <a:ext cx="1931562" cy="1627500"/>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a:endCxn id="18" idx="2"/>
          </p:cNvCxnSpPr>
          <p:nvPr/>
        </p:nvCxnSpPr>
        <p:spPr>
          <a:xfrm flipV="1">
            <a:off x="4016925" y="4439636"/>
            <a:ext cx="3235759" cy="1630021"/>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a:stCxn id="11" idx="0"/>
            <a:endCxn id="19" idx="2"/>
          </p:cNvCxnSpPr>
          <p:nvPr/>
        </p:nvCxnSpPr>
        <p:spPr>
          <a:xfrm flipV="1">
            <a:off x="3915999" y="3106136"/>
            <a:ext cx="1627858" cy="2960998"/>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a:stCxn id="12" idx="0"/>
            <a:endCxn id="19" idx="2"/>
          </p:cNvCxnSpPr>
          <p:nvPr/>
        </p:nvCxnSpPr>
        <p:spPr>
          <a:xfrm flipV="1">
            <a:off x="5321122" y="3106136"/>
            <a:ext cx="222735" cy="296100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手繪多邊形 60"/>
          <p:cNvSpPr/>
          <p:nvPr/>
        </p:nvSpPr>
        <p:spPr>
          <a:xfrm>
            <a:off x="5372100" y="2419350"/>
            <a:ext cx="3430408" cy="3638550"/>
          </a:xfrm>
          <a:custGeom>
            <a:avLst/>
            <a:gdLst>
              <a:gd name="connsiteX0" fmla="*/ 0 w 3430408"/>
              <a:gd name="connsiteY0" fmla="*/ 3638550 h 3638550"/>
              <a:gd name="connsiteX1" fmla="*/ 571500 w 3430408"/>
              <a:gd name="connsiteY1" fmla="*/ 3619500 h 3638550"/>
              <a:gd name="connsiteX2" fmla="*/ 723900 w 3430408"/>
              <a:gd name="connsiteY2" fmla="*/ 3581400 h 3638550"/>
              <a:gd name="connsiteX3" fmla="*/ 990600 w 3430408"/>
              <a:gd name="connsiteY3" fmla="*/ 3562350 h 3638550"/>
              <a:gd name="connsiteX4" fmla="*/ 1200150 w 3430408"/>
              <a:gd name="connsiteY4" fmla="*/ 3524250 h 3638550"/>
              <a:gd name="connsiteX5" fmla="*/ 1257300 w 3430408"/>
              <a:gd name="connsiteY5" fmla="*/ 3505200 h 3638550"/>
              <a:gd name="connsiteX6" fmla="*/ 1352550 w 3430408"/>
              <a:gd name="connsiteY6" fmla="*/ 3486150 h 3638550"/>
              <a:gd name="connsiteX7" fmla="*/ 1409700 w 3430408"/>
              <a:gd name="connsiteY7" fmla="*/ 3448050 h 3638550"/>
              <a:gd name="connsiteX8" fmla="*/ 1600200 w 3430408"/>
              <a:gd name="connsiteY8" fmla="*/ 3409950 h 3638550"/>
              <a:gd name="connsiteX9" fmla="*/ 2019300 w 3430408"/>
              <a:gd name="connsiteY9" fmla="*/ 3371850 h 3638550"/>
              <a:gd name="connsiteX10" fmla="*/ 2076450 w 3430408"/>
              <a:gd name="connsiteY10" fmla="*/ 3352800 h 3638550"/>
              <a:gd name="connsiteX11" fmla="*/ 2247900 w 3430408"/>
              <a:gd name="connsiteY11" fmla="*/ 3314700 h 3638550"/>
              <a:gd name="connsiteX12" fmla="*/ 2362200 w 3430408"/>
              <a:gd name="connsiteY12" fmla="*/ 3257550 h 3638550"/>
              <a:gd name="connsiteX13" fmla="*/ 2438400 w 3430408"/>
              <a:gd name="connsiteY13" fmla="*/ 3219450 h 3638550"/>
              <a:gd name="connsiteX14" fmla="*/ 2647950 w 3430408"/>
              <a:gd name="connsiteY14" fmla="*/ 3048000 h 3638550"/>
              <a:gd name="connsiteX15" fmla="*/ 2724150 w 3430408"/>
              <a:gd name="connsiteY15" fmla="*/ 2990850 h 3638550"/>
              <a:gd name="connsiteX16" fmla="*/ 2762250 w 3430408"/>
              <a:gd name="connsiteY16" fmla="*/ 2933700 h 3638550"/>
              <a:gd name="connsiteX17" fmla="*/ 2838450 w 3430408"/>
              <a:gd name="connsiteY17" fmla="*/ 2857500 h 3638550"/>
              <a:gd name="connsiteX18" fmla="*/ 2876550 w 3430408"/>
              <a:gd name="connsiteY18" fmla="*/ 2800350 h 3638550"/>
              <a:gd name="connsiteX19" fmla="*/ 2933700 w 3430408"/>
              <a:gd name="connsiteY19" fmla="*/ 2724150 h 3638550"/>
              <a:gd name="connsiteX20" fmla="*/ 2990850 w 3430408"/>
              <a:gd name="connsiteY20" fmla="*/ 2571750 h 3638550"/>
              <a:gd name="connsiteX21" fmla="*/ 3048000 w 3430408"/>
              <a:gd name="connsiteY21" fmla="*/ 2495550 h 3638550"/>
              <a:gd name="connsiteX22" fmla="*/ 3124200 w 3430408"/>
              <a:gd name="connsiteY22" fmla="*/ 2305050 h 3638550"/>
              <a:gd name="connsiteX23" fmla="*/ 3162300 w 3430408"/>
              <a:gd name="connsiteY23" fmla="*/ 2247900 h 3638550"/>
              <a:gd name="connsiteX24" fmla="*/ 3181350 w 3430408"/>
              <a:gd name="connsiteY24" fmla="*/ 2190750 h 3638550"/>
              <a:gd name="connsiteX25" fmla="*/ 3219450 w 3430408"/>
              <a:gd name="connsiteY25" fmla="*/ 2133600 h 3638550"/>
              <a:gd name="connsiteX26" fmla="*/ 3276600 w 3430408"/>
              <a:gd name="connsiteY26" fmla="*/ 1924050 h 3638550"/>
              <a:gd name="connsiteX27" fmla="*/ 3295650 w 3430408"/>
              <a:gd name="connsiteY27" fmla="*/ 1866900 h 3638550"/>
              <a:gd name="connsiteX28" fmla="*/ 3314700 w 3430408"/>
              <a:gd name="connsiteY28" fmla="*/ 1714500 h 3638550"/>
              <a:gd name="connsiteX29" fmla="*/ 3333750 w 3430408"/>
              <a:gd name="connsiteY29" fmla="*/ 1581150 h 3638550"/>
              <a:gd name="connsiteX30" fmla="*/ 3371850 w 3430408"/>
              <a:gd name="connsiteY30" fmla="*/ 1181100 h 3638550"/>
              <a:gd name="connsiteX31" fmla="*/ 3390900 w 3430408"/>
              <a:gd name="connsiteY31" fmla="*/ 495300 h 3638550"/>
              <a:gd name="connsiteX32" fmla="*/ 3429000 w 3430408"/>
              <a:gd name="connsiteY32" fmla="*/ 152400 h 3638550"/>
              <a:gd name="connsiteX33" fmla="*/ 3429000 w 3430408"/>
              <a:gd name="connsiteY33" fmla="*/ 0 h 363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30408" h="3638550">
                <a:moveTo>
                  <a:pt x="0" y="3638550"/>
                </a:moveTo>
                <a:cubicBezTo>
                  <a:pt x="190500" y="3632200"/>
                  <a:pt x="381205" y="3630374"/>
                  <a:pt x="571500" y="3619500"/>
                </a:cubicBezTo>
                <a:cubicBezTo>
                  <a:pt x="920122" y="3599579"/>
                  <a:pt x="491110" y="3608787"/>
                  <a:pt x="723900" y="3581400"/>
                </a:cubicBezTo>
                <a:cubicBezTo>
                  <a:pt x="812416" y="3570986"/>
                  <a:pt x="901700" y="3568700"/>
                  <a:pt x="990600" y="3562350"/>
                </a:cubicBezTo>
                <a:cubicBezTo>
                  <a:pt x="1041553" y="3553858"/>
                  <a:pt x="1146900" y="3537563"/>
                  <a:pt x="1200150" y="3524250"/>
                </a:cubicBezTo>
                <a:cubicBezTo>
                  <a:pt x="1219631" y="3519380"/>
                  <a:pt x="1237819" y="3510070"/>
                  <a:pt x="1257300" y="3505200"/>
                </a:cubicBezTo>
                <a:cubicBezTo>
                  <a:pt x="1288712" y="3497347"/>
                  <a:pt x="1320800" y="3492500"/>
                  <a:pt x="1352550" y="3486150"/>
                </a:cubicBezTo>
                <a:cubicBezTo>
                  <a:pt x="1371600" y="3473450"/>
                  <a:pt x="1389222" y="3458289"/>
                  <a:pt x="1409700" y="3448050"/>
                </a:cubicBezTo>
                <a:cubicBezTo>
                  <a:pt x="1462898" y="3421451"/>
                  <a:pt x="1551057" y="3416970"/>
                  <a:pt x="1600200" y="3409950"/>
                </a:cubicBezTo>
                <a:cubicBezTo>
                  <a:pt x="1781992" y="3349353"/>
                  <a:pt x="1576981" y="3412061"/>
                  <a:pt x="2019300" y="3371850"/>
                </a:cubicBezTo>
                <a:cubicBezTo>
                  <a:pt x="2039298" y="3370032"/>
                  <a:pt x="2056969" y="3357670"/>
                  <a:pt x="2076450" y="3352800"/>
                </a:cubicBezTo>
                <a:cubicBezTo>
                  <a:pt x="2233583" y="3313517"/>
                  <a:pt x="2111009" y="3353812"/>
                  <a:pt x="2247900" y="3314700"/>
                </a:cubicBezTo>
                <a:cubicBezTo>
                  <a:pt x="2335218" y="3289752"/>
                  <a:pt x="2278710" y="3305258"/>
                  <a:pt x="2362200" y="3257550"/>
                </a:cubicBezTo>
                <a:cubicBezTo>
                  <a:pt x="2386856" y="3243461"/>
                  <a:pt x="2414771" y="3235202"/>
                  <a:pt x="2438400" y="3219450"/>
                </a:cubicBezTo>
                <a:cubicBezTo>
                  <a:pt x="2716651" y="3033949"/>
                  <a:pt x="2501649" y="3173401"/>
                  <a:pt x="2647950" y="3048000"/>
                </a:cubicBezTo>
                <a:cubicBezTo>
                  <a:pt x="2672056" y="3027337"/>
                  <a:pt x="2701699" y="3013301"/>
                  <a:pt x="2724150" y="2990850"/>
                </a:cubicBezTo>
                <a:cubicBezTo>
                  <a:pt x="2740339" y="2974661"/>
                  <a:pt x="2747350" y="2951083"/>
                  <a:pt x="2762250" y="2933700"/>
                </a:cubicBezTo>
                <a:cubicBezTo>
                  <a:pt x="2785627" y="2906427"/>
                  <a:pt x="2815073" y="2884773"/>
                  <a:pt x="2838450" y="2857500"/>
                </a:cubicBezTo>
                <a:cubicBezTo>
                  <a:pt x="2853350" y="2840117"/>
                  <a:pt x="2863242" y="2818981"/>
                  <a:pt x="2876550" y="2800350"/>
                </a:cubicBezTo>
                <a:cubicBezTo>
                  <a:pt x="2895004" y="2774514"/>
                  <a:pt x="2916873" y="2751074"/>
                  <a:pt x="2933700" y="2724150"/>
                </a:cubicBezTo>
                <a:cubicBezTo>
                  <a:pt x="3074366" y="2499084"/>
                  <a:pt x="2881146" y="2791158"/>
                  <a:pt x="2990850" y="2571750"/>
                </a:cubicBezTo>
                <a:cubicBezTo>
                  <a:pt x="3005049" y="2543352"/>
                  <a:pt x="3028950" y="2520950"/>
                  <a:pt x="3048000" y="2495550"/>
                </a:cubicBezTo>
                <a:cubicBezTo>
                  <a:pt x="3079224" y="2401878"/>
                  <a:pt x="3079352" y="2383535"/>
                  <a:pt x="3124200" y="2305050"/>
                </a:cubicBezTo>
                <a:cubicBezTo>
                  <a:pt x="3135559" y="2285171"/>
                  <a:pt x="3152061" y="2268378"/>
                  <a:pt x="3162300" y="2247900"/>
                </a:cubicBezTo>
                <a:cubicBezTo>
                  <a:pt x="3171280" y="2229939"/>
                  <a:pt x="3172370" y="2208711"/>
                  <a:pt x="3181350" y="2190750"/>
                </a:cubicBezTo>
                <a:cubicBezTo>
                  <a:pt x="3191589" y="2170272"/>
                  <a:pt x="3210151" y="2154522"/>
                  <a:pt x="3219450" y="2133600"/>
                </a:cubicBezTo>
                <a:cubicBezTo>
                  <a:pt x="3266157" y="2028510"/>
                  <a:pt x="3250990" y="2026491"/>
                  <a:pt x="3276600" y="1924050"/>
                </a:cubicBezTo>
                <a:cubicBezTo>
                  <a:pt x="3281470" y="1904569"/>
                  <a:pt x="3289300" y="1885950"/>
                  <a:pt x="3295650" y="1866900"/>
                </a:cubicBezTo>
                <a:cubicBezTo>
                  <a:pt x="3302000" y="1816100"/>
                  <a:pt x="3307934" y="1765246"/>
                  <a:pt x="3314700" y="1714500"/>
                </a:cubicBezTo>
                <a:cubicBezTo>
                  <a:pt x="3320634" y="1669993"/>
                  <a:pt x="3328967" y="1625796"/>
                  <a:pt x="3333750" y="1581150"/>
                </a:cubicBezTo>
                <a:cubicBezTo>
                  <a:pt x="3348020" y="1447959"/>
                  <a:pt x="3371850" y="1181100"/>
                  <a:pt x="3371850" y="1181100"/>
                </a:cubicBezTo>
                <a:cubicBezTo>
                  <a:pt x="3378200" y="952500"/>
                  <a:pt x="3380966" y="723772"/>
                  <a:pt x="3390900" y="495300"/>
                </a:cubicBezTo>
                <a:cubicBezTo>
                  <a:pt x="3408620" y="87732"/>
                  <a:pt x="3407188" y="501395"/>
                  <a:pt x="3429000" y="152400"/>
                </a:cubicBezTo>
                <a:cubicBezTo>
                  <a:pt x="3432169" y="101699"/>
                  <a:pt x="3429000" y="50800"/>
                  <a:pt x="3429000" y="0"/>
                </a:cubicBezTo>
              </a:path>
            </a:pathLst>
          </a:custGeom>
          <a:noFill/>
          <a:ln w="381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手繪多邊形 62"/>
          <p:cNvSpPr/>
          <p:nvPr/>
        </p:nvSpPr>
        <p:spPr>
          <a:xfrm>
            <a:off x="5334000" y="2419350"/>
            <a:ext cx="3467100" cy="3581400"/>
          </a:xfrm>
          <a:custGeom>
            <a:avLst/>
            <a:gdLst>
              <a:gd name="connsiteX0" fmla="*/ 0 w 3467100"/>
              <a:gd name="connsiteY0" fmla="*/ 3581400 h 3581400"/>
              <a:gd name="connsiteX1" fmla="*/ 285750 w 3467100"/>
              <a:gd name="connsiteY1" fmla="*/ 3562350 h 3581400"/>
              <a:gd name="connsiteX2" fmla="*/ 381000 w 3467100"/>
              <a:gd name="connsiteY2" fmla="*/ 3467100 h 3581400"/>
              <a:gd name="connsiteX3" fmla="*/ 514350 w 3467100"/>
              <a:gd name="connsiteY3" fmla="*/ 3429000 h 3581400"/>
              <a:gd name="connsiteX4" fmla="*/ 762000 w 3467100"/>
              <a:gd name="connsiteY4" fmla="*/ 3371850 h 3581400"/>
              <a:gd name="connsiteX5" fmla="*/ 990600 w 3467100"/>
              <a:gd name="connsiteY5" fmla="*/ 3333750 h 3581400"/>
              <a:gd name="connsiteX6" fmla="*/ 1066800 w 3467100"/>
              <a:gd name="connsiteY6" fmla="*/ 3314700 h 3581400"/>
              <a:gd name="connsiteX7" fmla="*/ 1257300 w 3467100"/>
              <a:gd name="connsiteY7" fmla="*/ 3200400 h 3581400"/>
              <a:gd name="connsiteX8" fmla="*/ 1333500 w 3467100"/>
              <a:gd name="connsiteY8" fmla="*/ 3181350 h 3581400"/>
              <a:gd name="connsiteX9" fmla="*/ 1485900 w 3467100"/>
              <a:gd name="connsiteY9" fmla="*/ 3124200 h 3581400"/>
              <a:gd name="connsiteX10" fmla="*/ 1619250 w 3467100"/>
              <a:gd name="connsiteY10" fmla="*/ 3105150 h 3581400"/>
              <a:gd name="connsiteX11" fmla="*/ 1695450 w 3467100"/>
              <a:gd name="connsiteY11" fmla="*/ 3086100 h 3581400"/>
              <a:gd name="connsiteX12" fmla="*/ 1847850 w 3467100"/>
              <a:gd name="connsiteY12" fmla="*/ 3067050 h 3581400"/>
              <a:gd name="connsiteX13" fmla="*/ 1905000 w 3467100"/>
              <a:gd name="connsiteY13" fmla="*/ 3009900 h 3581400"/>
              <a:gd name="connsiteX14" fmla="*/ 1943100 w 3467100"/>
              <a:gd name="connsiteY14" fmla="*/ 2952750 h 3581400"/>
              <a:gd name="connsiteX15" fmla="*/ 2000250 w 3467100"/>
              <a:gd name="connsiteY15" fmla="*/ 2914650 h 3581400"/>
              <a:gd name="connsiteX16" fmla="*/ 2152650 w 3467100"/>
              <a:gd name="connsiteY16" fmla="*/ 2800350 h 3581400"/>
              <a:gd name="connsiteX17" fmla="*/ 2266950 w 3467100"/>
              <a:gd name="connsiteY17" fmla="*/ 2686050 h 3581400"/>
              <a:gd name="connsiteX18" fmla="*/ 2324100 w 3467100"/>
              <a:gd name="connsiteY18" fmla="*/ 2628900 h 3581400"/>
              <a:gd name="connsiteX19" fmla="*/ 2343150 w 3467100"/>
              <a:gd name="connsiteY19" fmla="*/ 2571750 h 3581400"/>
              <a:gd name="connsiteX20" fmla="*/ 2362200 w 3467100"/>
              <a:gd name="connsiteY20" fmla="*/ 2495550 h 3581400"/>
              <a:gd name="connsiteX21" fmla="*/ 2438400 w 3467100"/>
              <a:gd name="connsiteY21" fmla="*/ 2381250 h 3581400"/>
              <a:gd name="connsiteX22" fmla="*/ 2495550 w 3467100"/>
              <a:gd name="connsiteY22" fmla="*/ 2209800 h 3581400"/>
              <a:gd name="connsiteX23" fmla="*/ 2514600 w 3467100"/>
              <a:gd name="connsiteY23" fmla="*/ 2152650 h 3581400"/>
              <a:gd name="connsiteX24" fmla="*/ 2552700 w 3467100"/>
              <a:gd name="connsiteY24" fmla="*/ 2019300 h 3581400"/>
              <a:gd name="connsiteX25" fmla="*/ 2628900 w 3467100"/>
              <a:gd name="connsiteY25" fmla="*/ 1905000 h 3581400"/>
              <a:gd name="connsiteX26" fmla="*/ 2705100 w 3467100"/>
              <a:gd name="connsiteY26" fmla="*/ 1790700 h 3581400"/>
              <a:gd name="connsiteX27" fmla="*/ 2743200 w 3467100"/>
              <a:gd name="connsiteY27" fmla="*/ 1676400 h 3581400"/>
              <a:gd name="connsiteX28" fmla="*/ 2762250 w 3467100"/>
              <a:gd name="connsiteY28" fmla="*/ 1619250 h 3581400"/>
              <a:gd name="connsiteX29" fmla="*/ 2800350 w 3467100"/>
              <a:gd name="connsiteY29" fmla="*/ 1562100 h 3581400"/>
              <a:gd name="connsiteX30" fmla="*/ 2838450 w 3467100"/>
              <a:gd name="connsiteY30" fmla="*/ 1390650 h 3581400"/>
              <a:gd name="connsiteX31" fmla="*/ 2895600 w 3467100"/>
              <a:gd name="connsiteY31" fmla="*/ 1352550 h 3581400"/>
              <a:gd name="connsiteX32" fmla="*/ 2933700 w 3467100"/>
              <a:gd name="connsiteY32" fmla="*/ 1295400 h 3581400"/>
              <a:gd name="connsiteX33" fmla="*/ 2971800 w 3467100"/>
              <a:gd name="connsiteY33" fmla="*/ 1219200 h 3581400"/>
              <a:gd name="connsiteX34" fmla="*/ 3028950 w 3467100"/>
              <a:gd name="connsiteY34" fmla="*/ 1181100 h 3581400"/>
              <a:gd name="connsiteX35" fmla="*/ 3067050 w 3467100"/>
              <a:gd name="connsiteY35" fmla="*/ 1123950 h 3581400"/>
              <a:gd name="connsiteX36" fmla="*/ 3086100 w 3467100"/>
              <a:gd name="connsiteY36" fmla="*/ 1066800 h 3581400"/>
              <a:gd name="connsiteX37" fmla="*/ 3124200 w 3467100"/>
              <a:gd name="connsiteY37" fmla="*/ 838200 h 3581400"/>
              <a:gd name="connsiteX38" fmla="*/ 3143250 w 3467100"/>
              <a:gd name="connsiteY38" fmla="*/ 781050 h 3581400"/>
              <a:gd name="connsiteX39" fmla="*/ 3162300 w 3467100"/>
              <a:gd name="connsiteY39" fmla="*/ 609600 h 3581400"/>
              <a:gd name="connsiteX40" fmla="*/ 3257550 w 3467100"/>
              <a:gd name="connsiteY40" fmla="*/ 514350 h 3581400"/>
              <a:gd name="connsiteX41" fmla="*/ 3352800 w 3467100"/>
              <a:gd name="connsiteY41" fmla="*/ 400050 h 3581400"/>
              <a:gd name="connsiteX42" fmla="*/ 3371850 w 3467100"/>
              <a:gd name="connsiteY42" fmla="*/ 323850 h 3581400"/>
              <a:gd name="connsiteX43" fmla="*/ 3409950 w 3467100"/>
              <a:gd name="connsiteY43" fmla="*/ 133350 h 3581400"/>
              <a:gd name="connsiteX44" fmla="*/ 3467100 w 3467100"/>
              <a:gd name="connsiteY44" fmla="*/ 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467100" h="3581400">
                <a:moveTo>
                  <a:pt x="0" y="3581400"/>
                </a:moveTo>
                <a:cubicBezTo>
                  <a:pt x="95250" y="3575050"/>
                  <a:pt x="191587" y="3578044"/>
                  <a:pt x="285750" y="3562350"/>
                </a:cubicBezTo>
                <a:cubicBezTo>
                  <a:pt x="357939" y="3550318"/>
                  <a:pt x="334211" y="3504532"/>
                  <a:pt x="381000" y="3467100"/>
                </a:cubicBezTo>
                <a:cubicBezTo>
                  <a:pt x="393804" y="3456857"/>
                  <a:pt x="508874" y="3430643"/>
                  <a:pt x="514350" y="3429000"/>
                </a:cubicBezTo>
                <a:cubicBezTo>
                  <a:pt x="704528" y="3371947"/>
                  <a:pt x="551683" y="3401895"/>
                  <a:pt x="762000" y="3371850"/>
                </a:cubicBezTo>
                <a:cubicBezTo>
                  <a:pt x="889616" y="3329311"/>
                  <a:pt x="753619" y="3370209"/>
                  <a:pt x="990600" y="3333750"/>
                </a:cubicBezTo>
                <a:cubicBezTo>
                  <a:pt x="1016477" y="3329769"/>
                  <a:pt x="1041400" y="3321050"/>
                  <a:pt x="1066800" y="3314700"/>
                </a:cubicBezTo>
                <a:cubicBezTo>
                  <a:pt x="1123768" y="3276722"/>
                  <a:pt x="1190354" y="3225505"/>
                  <a:pt x="1257300" y="3200400"/>
                </a:cubicBezTo>
                <a:cubicBezTo>
                  <a:pt x="1281815" y="3191207"/>
                  <a:pt x="1308662" y="3189629"/>
                  <a:pt x="1333500" y="3181350"/>
                </a:cubicBezTo>
                <a:cubicBezTo>
                  <a:pt x="1351773" y="3175259"/>
                  <a:pt x="1452459" y="3130888"/>
                  <a:pt x="1485900" y="3124200"/>
                </a:cubicBezTo>
                <a:cubicBezTo>
                  <a:pt x="1529929" y="3115394"/>
                  <a:pt x="1575073" y="3113182"/>
                  <a:pt x="1619250" y="3105150"/>
                </a:cubicBezTo>
                <a:cubicBezTo>
                  <a:pt x="1645009" y="3100466"/>
                  <a:pt x="1669625" y="3090404"/>
                  <a:pt x="1695450" y="3086100"/>
                </a:cubicBezTo>
                <a:cubicBezTo>
                  <a:pt x="1745949" y="3077684"/>
                  <a:pt x="1797050" y="3073400"/>
                  <a:pt x="1847850" y="3067050"/>
                </a:cubicBezTo>
                <a:cubicBezTo>
                  <a:pt x="1866900" y="3048000"/>
                  <a:pt x="1887753" y="3030596"/>
                  <a:pt x="1905000" y="3009900"/>
                </a:cubicBezTo>
                <a:cubicBezTo>
                  <a:pt x="1919657" y="2992311"/>
                  <a:pt x="1926911" y="2968939"/>
                  <a:pt x="1943100" y="2952750"/>
                </a:cubicBezTo>
                <a:cubicBezTo>
                  <a:pt x="1959289" y="2936561"/>
                  <a:pt x="1981734" y="2928116"/>
                  <a:pt x="2000250" y="2914650"/>
                </a:cubicBezTo>
                <a:cubicBezTo>
                  <a:pt x="2051605" y="2877301"/>
                  <a:pt x="2107749" y="2845251"/>
                  <a:pt x="2152650" y="2800350"/>
                </a:cubicBezTo>
                <a:lnTo>
                  <a:pt x="2266950" y="2686050"/>
                </a:lnTo>
                <a:lnTo>
                  <a:pt x="2324100" y="2628900"/>
                </a:lnTo>
                <a:cubicBezTo>
                  <a:pt x="2330450" y="2609850"/>
                  <a:pt x="2337633" y="2591058"/>
                  <a:pt x="2343150" y="2571750"/>
                </a:cubicBezTo>
                <a:cubicBezTo>
                  <a:pt x="2350343" y="2546576"/>
                  <a:pt x="2350491" y="2518968"/>
                  <a:pt x="2362200" y="2495550"/>
                </a:cubicBezTo>
                <a:cubicBezTo>
                  <a:pt x="2382678" y="2454594"/>
                  <a:pt x="2423920" y="2424691"/>
                  <a:pt x="2438400" y="2381250"/>
                </a:cubicBezTo>
                <a:lnTo>
                  <a:pt x="2495550" y="2209800"/>
                </a:lnTo>
                <a:cubicBezTo>
                  <a:pt x="2501900" y="2190750"/>
                  <a:pt x="2509730" y="2172131"/>
                  <a:pt x="2514600" y="2152650"/>
                </a:cubicBezTo>
                <a:cubicBezTo>
                  <a:pt x="2519084" y="2134714"/>
                  <a:pt x="2540278" y="2041660"/>
                  <a:pt x="2552700" y="2019300"/>
                </a:cubicBezTo>
                <a:cubicBezTo>
                  <a:pt x="2574938" y="1979272"/>
                  <a:pt x="2614420" y="1948441"/>
                  <a:pt x="2628900" y="1905000"/>
                </a:cubicBezTo>
                <a:cubicBezTo>
                  <a:pt x="2656469" y="1822292"/>
                  <a:pt x="2633751" y="1862049"/>
                  <a:pt x="2705100" y="1790700"/>
                </a:cubicBezTo>
                <a:lnTo>
                  <a:pt x="2743200" y="1676400"/>
                </a:lnTo>
                <a:cubicBezTo>
                  <a:pt x="2749550" y="1657350"/>
                  <a:pt x="2751111" y="1635958"/>
                  <a:pt x="2762250" y="1619250"/>
                </a:cubicBezTo>
                <a:lnTo>
                  <a:pt x="2800350" y="1562100"/>
                </a:lnTo>
                <a:cubicBezTo>
                  <a:pt x="2800770" y="1560001"/>
                  <a:pt x="2830763" y="1402180"/>
                  <a:pt x="2838450" y="1390650"/>
                </a:cubicBezTo>
                <a:cubicBezTo>
                  <a:pt x="2851150" y="1371600"/>
                  <a:pt x="2876550" y="1365250"/>
                  <a:pt x="2895600" y="1352550"/>
                </a:cubicBezTo>
                <a:cubicBezTo>
                  <a:pt x="2908300" y="1333500"/>
                  <a:pt x="2922341" y="1315279"/>
                  <a:pt x="2933700" y="1295400"/>
                </a:cubicBezTo>
                <a:cubicBezTo>
                  <a:pt x="2947789" y="1270744"/>
                  <a:pt x="2953620" y="1241016"/>
                  <a:pt x="2971800" y="1219200"/>
                </a:cubicBezTo>
                <a:cubicBezTo>
                  <a:pt x="2986457" y="1201611"/>
                  <a:pt x="3009900" y="1193800"/>
                  <a:pt x="3028950" y="1181100"/>
                </a:cubicBezTo>
                <a:cubicBezTo>
                  <a:pt x="3041650" y="1162050"/>
                  <a:pt x="3056811" y="1144428"/>
                  <a:pt x="3067050" y="1123950"/>
                </a:cubicBezTo>
                <a:cubicBezTo>
                  <a:pt x="3076030" y="1105989"/>
                  <a:pt x="3080583" y="1086108"/>
                  <a:pt x="3086100" y="1066800"/>
                </a:cubicBezTo>
                <a:cubicBezTo>
                  <a:pt x="3123954" y="934311"/>
                  <a:pt x="3089413" y="1029528"/>
                  <a:pt x="3124200" y="838200"/>
                </a:cubicBezTo>
                <a:cubicBezTo>
                  <a:pt x="3127792" y="818443"/>
                  <a:pt x="3136900" y="800100"/>
                  <a:pt x="3143250" y="781050"/>
                </a:cubicBezTo>
                <a:cubicBezTo>
                  <a:pt x="3149600" y="723900"/>
                  <a:pt x="3148354" y="665385"/>
                  <a:pt x="3162300" y="609600"/>
                </a:cubicBezTo>
                <a:cubicBezTo>
                  <a:pt x="3177005" y="550779"/>
                  <a:pt x="3217445" y="547771"/>
                  <a:pt x="3257550" y="514350"/>
                </a:cubicBezTo>
                <a:cubicBezTo>
                  <a:pt x="3312555" y="468513"/>
                  <a:pt x="3315338" y="456244"/>
                  <a:pt x="3352800" y="400050"/>
                </a:cubicBezTo>
                <a:cubicBezTo>
                  <a:pt x="3359150" y="374650"/>
                  <a:pt x="3366364" y="349451"/>
                  <a:pt x="3371850" y="323850"/>
                </a:cubicBezTo>
                <a:cubicBezTo>
                  <a:pt x="3385419" y="260530"/>
                  <a:pt x="3389472" y="194784"/>
                  <a:pt x="3409950" y="133350"/>
                </a:cubicBezTo>
                <a:cubicBezTo>
                  <a:pt x="3450890" y="10531"/>
                  <a:pt x="3419652" y="47448"/>
                  <a:pt x="3467100" y="0"/>
                </a:cubicBezTo>
              </a:path>
            </a:pathLst>
          </a:custGeom>
          <a:noFill/>
          <a:ln w="381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手繪多邊形 63"/>
          <p:cNvSpPr/>
          <p:nvPr/>
        </p:nvSpPr>
        <p:spPr>
          <a:xfrm>
            <a:off x="4991100" y="1123950"/>
            <a:ext cx="610877" cy="4914900"/>
          </a:xfrm>
          <a:custGeom>
            <a:avLst/>
            <a:gdLst>
              <a:gd name="connsiteX0" fmla="*/ 342900 w 610877"/>
              <a:gd name="connsiteY0" fmla="*/ 4914900 h 4914900"/>
              <a:gd name="connsiteX1" fmla="*/ 323850 w 610877"/>
              <a:gd name="connsiteY1" fmla="*/ 4686300 h 4914900"/>
              <a:gd name="connsiteX2" fmla="*/ 304800 w 610877"/>
              <a:gd name="connsiteY2" fmla="*/ 4552950 h 4914900"/>
              <a:gd name="connsiteX3" fmla="*/ 285750 w 610877"/>
              <a:gd name="connsiteY3" fmla="*/ 4133850 h 4914900"/>
              <a:gd name="connsiteX4" fmla="*/ 266700 w 610877"/>
              <a:gd name="connsiteY4" fmla="*/ 4038600 h 4914900"/>
              <a:gd name="connsiteX5" fmla="*/ 247650 w 610877"/>
              <a:gd name="connsiteY5" fmla="*/ 3905250 h 4914900"/>
              <a:gd name="connsiteX6" fmla="*/ 190500 w 610877"/>
              <a:gd name="connsiteY6" fmla="*/ 3505200 h 4914900"/>
              <a:gd name="connsiteX7" fmla="*/ 171450 w 610877"/>
              <a:gd name="connsiteY7" fmla="*/ 3448050 h 4914900"/>
              <a:gd name="connsiteX8" fmla="*/ 114300 w 610877"/>
              <a:gd name="connsiteY8" fmla="*/ 3048000 h 4914900"/>
              <a:gd name="connsiteX9" fmla="*/ 76200 w 610877"/>
              <a:gd name="connsiteY9" fmla="*/ 2933700 h 4914900"/>
              <a:gd name="connsiteX10" fmla="*/ 57150 w 610877"/>
              <a:gd name="connsiteY10" fmla="*/ 2781300 h 4914900"/>
              <a:gd name="connsiteX11" fmla="*/ 38100 w 610877"/>
              <a:gd name="connsiteY11" fmla="*/ 2705100 h 4914900"/>
              <a:gd name="connsiteX12" fmla="*/ 0 w 610877"/>
              <a:gd name="connsiteY12" fmla="*/ 2419350 h 4914900"/>
              <a:gd name="connsiteX13" fmla="*/ 19050 w 610877"/>
              <a:gd name="connsiteY13" fmla="*/ 1695450 h 4914900"/>
              <a:gd name="connsiteX14" fmla="*/ 38100 w 610877"/>
              <a:gd name="connsiteY14" fmla="*/ 1638300 h 4914900"/>
              <a:gd name="connsiteX15" fmla="*/ 76200 w 610877"/>
              <a:gd name="connsiteY15" fmla="*/ 1485900 h 4914900"/>
              <a:gd name="connsiteX16" fmla="*/ 133350 w 610877"/>
              <a:gd name="connsiteY16" fmla="*/ 1447800 h 4914900"/>
              <a:gd name="connsiteX17" fmla="*/ 190500 w 610877"/>
              <a:gd name="connsiteY17" fmla="*/ 1238250 h 4914900"/>
              <a:gd name="connsiteX18" fmla="*/ 209550 w 610877"/>
              <a:gd name="connsiteY18" fmla="*/ 1162050 h 4914900"/>
              <a:gd name="connsiteX19" fmla="*/ 247650 w 610877"/>
              <a:gd name="connsiteY19" fmla="*/ 1047750 h 4914900"/>
              <a:gd name="connsiteX20" fmla="*/ 304800 w 610877"/>
              <a:gd name="connsiteY20" fmla="*/ 800100 h 4914900"/>
              <a:gd name="connsiteX21" fmla="*/ 419100 w 610877"/>
              <a:gd name="connsiteY21" fmla="*/ 723900 h 4914900"/>
              <a:gd name="connsiteX22" fmla="*/ 495300 w 610877"/>
              <a:gd name="connsiteY22" fmla="*/ 609600 h 4914900"/>
              <a:gd name="connsiteX23" fmla="*/ 533400 w 610877"/>
              <a:gd name="connsiteY23" fmla="*/ 552450 h 4914900"/>
              <a:gd name="connsiteX24" fmla="*/ 552450 w 610877"/>
              <a:gd name="connsiteY24" fmla="*/ 381000 h 4914900"/>
              <a:gd name="connsiteX25" fmla="*/ 590550 w 610877"/>
              <a:gd name="connsiteY25" fmla="*/ 209550 h 4914900"/>
              <a:gd name="connsiteX26" fmla="*/ 609600 w 610877"/>
              <a:gd name="connsiteY26" fmla="*/ 95250 h 4914900"/>
              <a:gd name="connsiteX27" fmla="*/ 609600 w 610877"/>
              <a:gd name="connsiteY27" fmla="*/ 0 h 491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0877" h="4914900">
                <a:moveTo>
                  <a:pt x="342900" y="4914900"/>
                </a:moveTo>
                <a:cubicBezTo>
                  <a:pt x="336550" y="4838700"/>
                  <a:pt x="331855" y="4762344"/>
                  <a:pt x="323850" y="4686300"/>
                </a:cubicBezTo>
                <a:cubicBezTo>
                  <a:pt x="319150" y="4641645"/>
                  <a:pt x="307889" y="4597745"/>
                  <a:pt x="304800" y="4552950"/>
                </a:cubicBezTo>
                <a:cubicBezTo>
                  <a:pt x="295178" y="4413437"/>
                  <a:pt x="296081" y="4273312"/>
                  <a:pt x="285750" y="4133850"/>
                </a:cubicBezTo>
                <a:cubicBezTo>
                  <a:pt x="283358" y="4101560"/>
                  <a:pt x="272023" y="4070538"/>
                  <a:pt x="266700" y="4038600"/>
                </a:cubicBezTo>
                <a:cubicBezTo>
                  <a:pt x="259318" y="3994310"/>
                  <a:pt x="253219" y="3949805"/>
                  <a:pt x="247650" y="3905250"/>
                </a:cubicBezTo>
                <a:cubicBezTo>
                  <a:pt x="235791" y="3810374"/>
                  <a:pt x="216932" y="3584496"/>
                  <a:pt x="190500" y="3505200"/>
                </a:cubicBezTo>
                <a:lnTo>
                  <a:pt x="171450" y="3448050"/>
                </a:lnTo>
                <a:cubicBezTo>
                  <a:pt x="161567" y="3359104"/>
                  <a:pt x="138077" y="3119330"/>
                  <a:pt x="114300" y="3048000"/>
                </a:cubicBezTo>
                <a:lnTo>
                  <a:pt x="76200" y="2933700"/>
                </a:lnTo>
                <a:cubicBezTo>
                  <a:pt x="69850" y="2882900"/>
                  <a:pt x="65566" y="2831799"/>
                  <a:pt x="57150" y="2781300"/>
                </a:cubicBezTo>
                <a:cubicBezTo>
                  <a:pt x="52846" y="2755475"/>
                  <a:pt x="41560" y="2731052"/>
                  <a:pt x="38100" y="2705100"/>
                </a:cubicBezTo>
                <a:cubicBezTo>
                  <a:pt x="-4741" y="2383794"/>
                  <a:pt x="44057" y="2595578"/>
                  <a:pt x="0" y="2419350"/>
                </a:cubicBezTo>
                <a:cubicBezTo>
                  <a:pt x="6350" y="2178050"/>
                  <a:pt x="7289" y="1936547"/>
                  <a:pt x="19050" y="1695450"/>
                </a:cubicBezTo>
                <a:cubicBezTo>
                  <a:pt x="20028" y="1675393"/>
                  <a:pt x="33230" y="1657781"/>
                  <a:pt x="38100" y="1638300"/>
                </a:cubicBezTo>
                <a:cubicBezTo>
                  <a:pt x="39394" y="1633125"/>
                  <a:pt x="60365" y="1505693"/>
                  <a:pt x="76200" y="1485900"/>
                </a:cubicBezTo>
                <a:cubicBezTo>
                  <a:pt x="90503" y="1468022"/>
                  <a:pt x="114300" y="1460500"/>
                  <a:pt x="133350" y="1447800"/>
                </a:cubicBezTo>
                <a:cubicBezTo>
                  <a:pt x="168959" y="1340974"/>
                  <a:pt x="147530" y="1410131"/>
                  <a:pt x="190500" y="1238250"/>
                </a:cubicBezTo>
                <a:cubicBezTo>
                  <a:pt x="196850" y="1212850"/>
                  <a:pt x="201271" y="1186888"/>
                  <a:pt x="209550" y="1162050"/>
                </a:cubicBezTo>
                <a:lnTo>
                  <a:pt x="247650" y="1047750"/>
                </a:lnTo>
                <a:cubicBezTo>
                  <a:pt x="250837" y="1025439"/>
                  <a:pt x="271769" y="822121"/>
                  <a:pt x="304800" y="800100"/>
                </a:cubicBezTo>
                <a:lnTo>
                  <a:pt x="419100" y="723900"/>
                </a:lnTo>
                <a:lnTo>
                  <a:pt x="495300" y="609600"/>
                </a:lnTo>
                <a:lnTo>
                  <a:pt x="533400" y="552450"/>
                </a:lnTo>
                <a:cubicBezTo>
                  <a:pt x="539750" y="495300"/>
                  <a:pt x="544318" y="437924"/>
                  <a:pt x="552450" y="381000"/>
                </a:cubicBezTo>
                <a:cubicBezTo>
                  <a:pt x="569085" y="264552"/>
                  <a:pt x="569751" y="313543"/>
                  <a:pt x="590550" y="209550"/>
                </a:cubicBezTo>
                <a:cubicBezTo>
                  <a:pt x="598125" y="171675"/>
                  <a:pt x="606103" y="133717"/>
                  <a:pt x="609600" y="95250"/>
                </a:cubicBezTo>
                <a:cubicBezTo>
                  <a:pt x="612475" y="63630"/>
                  <a:pt x="609600" y="31750"/>
                  <a:pt x="609600" y="0"/>
                </a:cubicBezTo>
              </a:path>
            </a:pathLst>
          </a:custGeom>
          <a:noFill/>
          <a:ln w="381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手繪多邊形 64"/>
          <p:cNvSpPr/>
          <p:nvPr/>
        </p:nvSpPr>
        <p:spPr>
          <a:xfrm>
            <a:off x="3905250" y="1047750"/>
            <a:ext cx="1759270" cy="4972050"/>
          </a:xfrm>
          <a:custGeom>
            <a:avLst/>
            <a:gdLst>
              <a:gd name="connsiteX0" fmla="*/ 0 w 1759270"/>
              <a:gd name="connsiteY0" fmla="*/ 4972050 h 4972050"/>
              <a:gd name="connsiteX1" fmla="*/ 38100 w 1759270"/>
              <a:gd name="connsiteY1" fmla="*/ 4552950 h 4972050"/>
              <a:gd name="connsiteX2" fmla="*/ 95250 w 1759270"/>
              <a:gd name="connsiteY2" fmla="*/ 4324350 h 4972050"/>
              <a:gd name="connsiteX3" fmla="*/ 190500 w 1759270"/>
              <a:gd name="connsiteY3" fmla="*/ 4210050 h 4972050"/>
              <a:gd name="connsiteX4" fmla="*/ 266700 w 1759270"/>
              <a:gd name="connsiteY4" fmla="*/ 4038600 h 4972050"/>
              <a:gd name="connsiteX5" fmla="*/ 285750 w 1759270"/>
              <a:gd name="connsiteY5" fmla="*/ 3943350 h 4972050"/>
              <a:gd name="connsiteX6" fmla="*/ 323850 w 1759270"/>
              <a:gd name="connsiteY6" fmla="*/ 3867150 h 4972050"/>
              <a:gd name="connsiteX7" fmla="*/ 381000 w 1759270"/>
              <a:gd name="connsiteY7" fmla="*/ 3676650 h 4972050"/>
              <a:gd name="connsiteX8" fmla="*/ 457200 w 1759270"/>
              <a:gd name="connsiteY8" fmla="*/ 3486150 h 4972050"/>
              <a:gd name="connsiteX9" fmla="*/ 495300 w 1759270"/>
              <a:gd name="connsiteY9" fmla="*/ 3333750 h 4972050"/>
              <a:gd name="connsiteX10" fmla="*/ 514350 w 1759270"/>
              <a:gd name="connsiteY10" fmla="*/ 3276600 h 4972050"/>
              <a:gd name="connsiteX11" fmla="*/ 628650 w 1759270"/>
              <a:gd name="connsiteY11" fmla="*/ 3219450 h 4972050"/>
              <a:gd name="connsiteX12" fmla="*/ 647700 w 1759270"/>
              <a:gd name="connsiteY12" fmla="*/ 3162300 h 4972050"/>
              <a:gd name="connsiteX13" fmla="*/ 685800 w 1759270"/>
              <a:gd name="connsiteY13" fmla="*/ 2724150 h 4972050"/>
              <a:gd name="connsiteX14" fmla="*/ 704850 w 1759270"/>
              <a:gd name="connsiteY14" fmla="*/ 2667000 h 4972050"/>
              <a:gd name="connsiteX15" fmla="*/ 723900 w 1759270"/>
              <a:gd name="connsiteY15" fmla="*/ 2571750 h 4972050"/>
              <a:gd name="connsiteX16" fmla="*/ 762000 w 1759270"/>
              <a:gd name="connsiteY16" fmla="*/ 2514600 h 4972050"/>
              <a:gd name="connsiteX17" fmla="*/ 781050 w 1759270"/>
              <a:gd name="connsiteY17" fmla="*/ 2457450 h 4972050"/>
              <a:gd name="connsiteX18" fmla="*/ 800100 w 1759270"/>
              <a:gd name="connsiteY18" fmla="*/ 2286000 h 4972050"/>
              <a:gd name="connsiteX19" fmla="*/ 819150 w 1759270"/>
              <a:gd name="connsiteY19" fmla="*/ 2228850 h 4972050"/>
              <a:gd name="connsiteX20" fmla="*/ 838200 w 1759270"/>
              <a:gd name="connsiteY20" fmla="*/ 2152650 h 4972050"/>
              <a:gd name="connsiteX21" fmla="*/ 857250 w 1759270"/>
              <a:gd name="connsiteY21" fmla="*/ 2038350 h 4972050"/>
              <a:gd name="connsiteX22" fmla="*/ 876300 w 1759270"/>
              <a:gd name="connsiteY22" fmla="*/ 1962150 h 4972050"/>
              <a:gd name="connsiteX23" fmla="*/ 914400 w 1759270"/>
              <a:gd name="connsiteY23" fmla="*/ 1809750 h 4972050"/>
              <a:gd name="connsiteX24" fmla="*/ 952500 w 1759270"/>
              <a:gd name="connsiteY24" fmla="*/ 1752600 h 4972050"/>
              <a:gd name="connsiteX25" fmla="*/ 971550 w 1759270"/>
              <a:gd name="connsiteY25" fmla="*/ 1600200 h 4972050"/>
              <a:gd name="connsiteX26" fmla="*/ 990600 w 1759270"/>
              <a:gd name="connsiteY26" fmla="*/ 1543050 h 4972050"/>
              <a:gd name="connsiteX27" fmla="*/ 1009650 w 1759270"/>
              <a:gd name="connsiteY27" fmla="*/ 1447800 h 4972050"/>
              <a:gd name="connsiteX28" fmla="*/ 1047750 w 1759270"/>
              <a:gd name="connsiteY28" fmla="*/ 1333500 h 4972050"/>
              <a:gd name="connsiteX29" fmla="*/ 1104900 w 1759270"/>
              <a:gd name="connsiteY29" fmla="*/ 1314450 h 4972050"/>
              <a:gd name="connsiteX30" fmla="*/ 1162050 w 1759270"/>
              <a:gd name="connsiteY30" fmla="*/ 1200150 h 4972050"/>
              <a:gd name="connsiteX31" fmla="*/ 1219200 w 1759270"/>
              <a:gd name="connsiteY31" fmla="*/ 1028700 h 4972050"/>
              <a:gd name="connsiteX32" fmla="*/ 1238250 w 1759270"/>
              <a:gd name="connsiteY32" fmla="*/ 971550 h 4972050"/>
              <a:gd name="connsiteX33" fmla="*/ 1276350 w 1759270"/>
              <a:gd name="connsiteY33" fmla="*/ 914400 h 4972050"/>
              <a:gd name="connsiteX34" fmla="*/ 1295400 w 1759270"/>
              <a:gd name="connsiteY34" fmla="*/ 857250 h 4972050"/>
              <a:gd name="connsiteX35" fmla="*/ 1352550 w 1759270"/>
              <a:gd name="connsiteY35" fmla="*/ 800100 h 4972050"/>
              <a:gd name="connsiteX36" fmla="*/ 1447800 w 1759270"/>
              <a:gd name="connsiteY36" fmla="*/ 685800 h 4972050"/>
              <a:gd name="connsiteX37" fmla="*/ 1562100 w 1759270"/>
              <a:gd name="connsiteY37" fmla="*/ 609600 h 4972050"/>
              <a:gd name="connsiteX38" fmla="*/ 1619250 w 1759270"/>
              <a:gd name="connsiteY38" fmla="*/ 152400 h 4972050"/>
              <a:gd name="connsiteX39" fmla="*/ 1752600 w 1759270"/>
              <a:gd name="connsiteY39" fmla="*/ 114300 h 4972050"/>
              <a:gd name="connsiteX40" fmla="*/ 1752600 w 1759270"/>
              <a:gd name="connsiteY40" fmla="*/ 0 h 497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59270" h="4972050">
                <a:moveTo>
                  <a:pt x="0" y="4972050"/>
                </a:moveTo>
                <a:cubicBezTo>
                  <a:pt x="15210" y="4759104"/>
                  <a:pt x="12296" y="4733579"/>
                  <a:pt x="38100" y="4552950"/>
                </a:cubicBezTo>
                <a:cubicBezTo>
                  <a:pt x="45891" y="4498414"/>
                  <a:pt x="63507" y="4371964"/>
                  <a:pt x="95250" y="4324350"/>
                </a:cubicBezTo>
                <a:cubicBezTo>
                  <a:pt x="148294" y="4244784"/>
                  <a:pt x="117161" y="4283389"/>
                  <a:pt x="190500" y="4210050"/>
                </a:cubicBezTo>
                <a:cubicBezTo>
                  <a:pt x="235840" y="4074030"/>
                  <a:pt x="206323" y="4129166"/>
                  <a:pt x="266700" y="4038600"/>
                </a:cubicBezTo>
                <a:cubicBezTo>
                  <a:pt x="273050" y="4006850"/>
                  <a:pt x="275511" y="3974067"/>
                  <a:pt x="285750" y="3943350"/>
                </a:cubicBezTo>
                <a:cubicBezTo>
                  <a:pt x="294730" y="3916409"/>
                  <a:pt x="315690" y="3894350"/>
                  <a:pt x="323850" y="3867150"/>
                </a:cubicBezTo>
                <a:cubicBezTo>
                  <a:pt x="395006" y="3629964"/>
                  <a:pt x="290750" y="3857151"/>
                  <a:pt x="381000" y="3676650"/>
                </a:cubicBezTo>
                <a:cubicBezTo>
                  <a:pt x="417330" y="3422342"/>
                  <a:pt x="360218" y="3631623"/>
                  <a:pt x="457200" y="3486150"/>
                </a:cubicBezTo>
                <a:cubicBezTo>
                  <a:pt x="474618" y="3460023"/>
                  <a:pt x="491453" y="3349138"/>
                  <a:pt x="495300" y="3333750"/>
                </a:cubicBezTo>
                <a:cubicBezTo>
                  <a:pt x="500170" y="3314269"/>
                  <a:pt x="501806" y="3292280"/>
                  <a:pt x="514350" y="3276600"/>
                </a:cubicBezTo>
                <a:cubicBezTo>
                  <a:pt x="541207" y="3243028"/>
                  <a:pt x="591002" y="3231999"/>
                  <a:pt x="628650" y="3219450"/>
                </a:cubicBezTo>
                <a:cubicBezTo>
                  <a:pt x="635000" y="3200400"/>
                  <a:pt x="645398" y="3182248"/>
                  <a:pt x="647700" y="3162300"/>
                </a:cubicBezTo>
                <a:cubicBezTo>
                  <a:pt x="664504" y="3016665"/>
                  <a:pt x="639441" y="2863228"/>
                  <a:pt x="685800" y="2724150"/>
                </a:cubicBezTo>
                <a:cubicBezTo>
                  <a:pt x="692150" y="2705100"/>
                  <a:pt x="699980" y="2686481"/>
                  <a:pt x="704850" y="2667000"/>
                </a:cubicBezTo>
                <a:cubicBezTo>
                  <a:pt x="712703" y="2635588"/>
                  <a:pt x="712531" y="2602067"/>
                  <a:pt x="723900" y="2571750"/>
                </a:cubicBezTo>
                <a:cubicBezTo>
                  <a:pt x="731939" y="2550313"/>
                  <a:pt x="751761" y="2535078"/>
                  <a:pt x="762000" y="2514600"/>
                </a:cubicBezTo>
                <a:cubicBezTo>
                  <a:pt x="770980" y="2496639"/>
                  <a:pt x="774700" y="2476500"/>
                  <a:pt x="781050" y="2457450"/>
                </a:cubicBezTo>
                <a:cubicBezTo>
                  <a:pt x="787400" y="2400300"/>
                  <a:pt x="790647" y="2342719"/>
                  <a:pt x="800100" y="2286000"/>
                </a:cubicBezTo>
                <a:cubicBezTo>
                  <a:pt x="803401" y="2266193"/>
                  <a:pt x="813633" y="2248158"/>
                  <a:pt x="819150" y="2228850"/>
                </a:cubicBezTo>
                <a:cubicBezTo>
                  <a:pt x="826343" y="2203676"/>
                  <a:pt x="833065" y="2178323"/>
                  <a:pt x="838200" y="2152650"/>
                </a:cubicBezTo>
                <a:cubicBezTo>
                  <a:pt x="845775" y="2114775"/>
                  <a:pt x="849675" y="2076225"/>
                  <a:pt x="857250" y="2038350"/>
                </a:cubicBezTo>
                <a:cubicBezTo>
                  <a:pt x="862385" y="2012677"/>
                  <a:pt x="870620" y="1987708"/>
                  <a:pt x="876300" y="1962150"/>
                </a:cubicBezTo>
                <a:cubicBezTo>
                  <a:pt x="884995" y="1923023"/>
                  <a:pt x="893975" y="1850600"/>
                  <a:pt x="914400" y="1809750"/>
                </a:cubicBezTo>
                <a:cubicBezTo>
                  <a:pt x="924639" y="1789272"/>
                  <a:pt x="939800" y="1771650"/>
                  <a:pt x="952500" y="1752600"/>
                </a:cubicBezTo>
                <a:cubicBezTo>
                  <a:pt x="958850" y="1701800"/>
                  <a:pt x="962392" y="1650570"/>
                  <a:pt x="971550" y="1600200"/>
                </a:cubicBezTo>
                <a:cubicBezTo>
                  <a:pt x="975142" y="1580443"/>
                  <a:pt x="985730" y="1562531"/>
                  <a:pt x="990600" y="1543050"/>
                </a:cubicBezTo>
                <a:cubicBezTo>
                  <a:pt x="998453" y="1511638"/>
                  <a:pt x="1001131" y="1479038"/>
                  <a:pt x="1009650" y="1447800"/>
                </a:cubicBezTo>
                <a:cubicBezTo>
                  <a:pt x="1020217" y="1409054"/>
                  <a:pt x="1009650" y="1346200"/>
                  <a:pt x="1047750" y="1333500"/>
                </a:cubicBezTo>
                <a:lnTo>
                  <a:pt x="1104900" y="1314450"/>
                </a:lnTo>
                <a:cubicBezTo>
                  <a:pt x="1174375" y="1106024"/>
                  <a:pt x="1063573" y="1421724"/>
                  <a:pt x="1162050" y="1200150"/>
                </a:cubicBezTo>
                <a:lnTo>
                  <a:pt x="1219200" y="1028700"/>
                </a:lnTo>
                <a:cubicBezTo>
                  <a:pt x="1225550" y="1009650"/>
                  <a:pt x="1227111" y="988258"/>
                  <a:pt x="1238250" y="971550"/>
                </a:cubicBezTo>
                <a:cubicBezTo>
                  <a:pt x="1250950" y="952500"/>
                  <a:pt x="1266111" y="934878"/>
                  <a:pt x="1276350" y="914400"/>
                </a:cubicBezTo>
                <a:cubicBezTo>
                  <a:pt x="1285330" y="896439"/>
                  <a:pt x="1284261" y="873958"/>
                  <a:pt x="1295400" y="857250"/>
                </a:cubicBezTo>
                <a:cubicBezTo>
                  <a:pt x="1310344" y="834834"/>
                  <a:pt x="1335303" y="820796"/>
                  <a:pt x="1352550" y="800100"/>
                </a:cubicBezTo>
                <a:cubicBezTo>
                  <a:pt x="1410480" y="730584"/>
                  <a:pt x="1368712" y="747313"/>
                  <a:pt x="1447800" y="685800"/>
                </a:cubicBezTo>
                <a:cubicBezTo>
                  <a:pt x="1483945" y="657687"/>
                  <a:pt x="1562100" y="609600"/>
                  <a:pt x="1562100" y="609600"/>
                </a:cubicBezTo>
                <a:cubicBezTo>
                  <a:pt x="1694023" y="411715"/>
                  <a:pt x="1483832" y="748237"/>
                  <a:pt x="1619250" y="152400"/>
                </a:cubicBezTo>
                <a:cubicBezTo>
                  <a:pt x="1626249" y="121606"/>
                  <a:pt x="1738628" y="146901"/>
                  <a:pt x="1752600" y="114300"/>
                </a:cubicBezTo>
                <a:cubicBezTo>
                  <a:pt x="1767608" y="79281"/>
                  <a:pt x="1752600" y="38100"/>
                  <a:pt x="1752600" y="0"/>
                </a:cubicBezTo>
              </a:path>
            </a:pathLst>
          </a:custGeom>
          <a:noFill/>
          <a:ln w="381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p:cNvSpPr/>
          <p:nvPr/>
        </p:nvSpPr>
        <p:spPr>
          <a:xfrm>
            <a:off x="2598762" y="1990144"/>
            <a:ext cx="548544" cy="5111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p:cNvSpPr/>
          <p:nvPr/>
        </p:nvSpPr>
        <p:spPr>
          <a:xfrm>
            <a:off x="6922370" y="1978721"/>
            <a:ext cx="548544" cy="5111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6" name="Group 35"/>
          <p:cNvGrpSpPr/>
          <p:nvPr/>
        </p:nvGrpSpPr>
        <p:grpSpPr>
          <a:xfrm>
            <a:off x="8655314" y="6263629"/>
            <a:ext cx="417249" cy="575481"/>
            <a:chOff x="7517647" y="4843947"/>
            <a:chExt cx="1485900" cy="1908068"/>
          </a:xfrm>
        </p:grpSpPr>
        <p:pic>
          <p:nvPicPr>
            <p:cNvPr id="37" name="Picture 2">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02596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38" grpId="0" animBg="1"/>
      <p:bldP spid="40" grpId="0" animBg="1"/>
      <p:bldP spid="42" grpId="0" animBg="1"/>
      <p:bldP spid="43" grpId="0" animBg="1"/>
      <p:bldP spid="44" grpId="0"/>
      <p:bldP spid="45" grpId="0"/>
      <p:bldP spid="61" grpId="0" animBg="1"/>
      <p:bldP spid="63" grpId="0" animBg="1"/>
      <p:bldP spid="64" grpId="0" animBg="1"/>
      <p:bldP spid="65" grpId="0" animBg="1"/>
      <p:bldP spid="66" grpId="0" animBg="1"/>
      <p:bldP spid="6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7492" y="38750"/>
            <a:ext cx="5587139" cy="804214"/>
          </a:xfrm>
        </p:spPr>
        <p:txBody>
          <a:bodyPr>
            <a:normAutofit fontScale="90000"/>
          </a:bodyPr>
          <a:lstStyle/>
          <a:p>
            <a:r>
              <a:rPr lang="en-US" dirty="0"/>
              <a:t>Deep Learning resources:</a:t>
            </a:r>
          </a:p>
        </p:txBody>
      </p:sp>
      <p:grpSp>
        <p:nvGrpSpPr>
          <p:cNvPr id="4" name="Group 3"/>
          <p:cNvGrpSpPr/>
          <p:nvPr/>
        </p:nvGrpSpPr>
        <p:grpSpPr>
          <a:xfrm>
            <a:off x="135731" y="892973"/>
            <a:ext cx="8870149" cy="5846110"/>
            <a:chOff x="100011" y="771525"/>
            <a:chExt cx="8870149" cy="584611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 y="771525"/>
              <a:ext cx="8870148" cy="426054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1" y="5041768"/>
              <a:ext cx="8870149" cy="157586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6" name="Rectangle 5"/>
          <p:cNvSpPr/>
          <p:nvPr/>
        </p:nvSpPr>
        <p:spPr>
          <a:xfrm>
            <a:off x="2248359" y="5497003"/>
            <a:ext cx="4422429" cy="584775"/>
          </a:xfrm>
          <a:prstGeom prst="rect">
            <a:avLst/>
          </a:prstGeom>
        </p:spPr>
        <p:txBody>
          <a:bodyPr wrap="none">
            <a:spAutoFit/>
          </a:bodyPr>
          <a:lstStyle/>
          <a:p>
            <a:r>
              <a:rPr lang="en-US" sz="3200" dirty="0">
                <a:hlinkClick r:id="rId4"/>
              </a:rPr>
              <a:t>http://deeplearning.net/</a:t>
            </a:r>
            <a:r>
              <a:rPr lang="en-US" sz="3200" dirty="0"/>
              <a:t> </a:t>
            </a:r>
          </a:p>
        </p:txBody>
      </p:sp>
    </p:spTree>
    <p:extLst>
      <p:ext uri="{BB962C8B-B14F-4D97-AF65-F5344CB8AC3E}">
        <p14:creationId xmlns:p14="http://schemas.microsoft.com/office/powerpoint/2010/main" val="40962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64306"/>
            <a:ext cx="7886700" cy="1064419"/>
          </a:xfrm>
        </p:spPr>
        <p:txBody>
          <a:bodyPr/>
          <a:lstStyle/>
          <a:p>
            <a:r>
              <a:rPr lang="en-US" altLang="zh-TW" dirty="0"/>
              <a:t>LSTM - Example</a:t>
            </a:r>
            <a:endParaRPr lang="zh-TW" altLang="en-US" dirty="0"/>
          </a:p>
        </p:txBody>
      </p:sp>
      <p:sp>
        <p:nvSpPr>
          <p:cNvPr id="6" name="文字方塊 5"/>
          <p:cNvSpPr txBox="1"/>
          <p:nvPr/>
        </p:nvSpPr>
        <p:spPr>
          <a:xfrm>
            <a:off x="1225742" y="2284777"/>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p>
          <a:p>
            <a:pPr algn="ctr"/>
            <a:r>
              <a:rPr lang="en-US" altLang="zh-TW" sz="2400" dirty="0"/>
              <a:t>0</a:t>
            </a:r>
          </a:p>
          <a:p>
            <a:pPr algn="ctr"/>
            <a:r>
              <a:rPr lang="en-US" altLang="zh-TW" sz="2400" dirty="0"/>
              <a:t>0</a:t>
            </a:r>
            <a:endParaRPr lang="zh-TW" altLang="en-US" sz="2400" dirty="0"/>
          </a:p>
        </p:txBody>
      </p:sp>
      <p:sp>
        <p:nvSpPr>
          <p:cNvPr id="9" name="文字方塊 8"/>
          <p:cNvSpPr txBox="1"/>
          <p:nvPr/>
        </p:nvSpPr>
        <p:spPr>
          <a:xfrm>
            <a:off x="1225742" y="3888599"/>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mc:AlternateContent xmlns:mc="http://schemas.openxmlformats.org/markup-compatibility/2006" xmlns:a14="http://schemas.microsoft.com/office/drawing/2010/main">
        <mc:Choice Requires="a14">
          <p:sp>
            <p:nvSpPr>
              <p:cNvPr id="12" name="文字方塊 11"/>
              <p:cNvSpPr txBox="1"/>
              <p:nvPr/>
            </p:nvSpPr>
            <p:spPr>
              <a:xfrm>
                <a:off x="796866" y="2230414"/>
                <a:ext cx="3649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1</m:t>
                          </m:r>
                        </m:sub>
                      </m:sSub>
                    </m:oMath>
                  </m:oMathPara>
                </a14:m>
                <a:endParaRPr lang="zh-TW" altLang="en-US" sz="2400"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796866" y="2230414"/>
                <a:ext cx="364908" cy="369332"/>
              </a:xfrm>
              <a:prstGeom prst="rect">
                <a:avLst/>
              </a:prstGeom>
              <a:blipFill rotWithShape="0">
                <a:blip r:embed="rId3"/>
                <a:stretch>
                  <a:fillRect l="-11667" r="-8333"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796866" y="2650638"/>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2</m:t>
                          </m:r>
                        </m:sub>
                      </m:sSub>
                    </m:oMath>
                  </m:oMathPara>
                </a14:m>
                <a:endParaRPr lang="zh-TW" altLang="en-US" sz="24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796866" y="2650638"/>
                <a:ext cx="372025" cy="369332"/>
              </a:xfrm>
              <a:prstGeom prst="rect">
                <a:avLst/>
              </a:prstGeom>
              <a:blipFill rotWithShape="0">
                <a:blip r:embed="rId4"/>
                <a:stretch>
                  <a:fillRect l="-11475" r="-8197"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805380" y="3106241"/>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3</m:t>
                          </m:r>
                        </m:sub>
                      </m:sSub>
                    </m:oMath>
                  </m:oMathPara>
                </a14:m>
                <a:endParaRPr lang="zh-TW" altLang="en-US" sz="24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805380" y="3106241"/>
                <a:ext cx="372025" cy="369332"/>
              </a:xfrm>
              <a:prstGeom prst="rect">
                <a:avLst/>
              </a:prstGeom>
              <a:blipFill rotWithShape="0">
                <a:blip r:embed="rId5"/>
                <a:stretch>
                  <a:fillRect l="-9836" r="-8197"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856466" y="3900051"/>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𝑦</m:t>
                      </m:r>
                    </m:oMath>
                  </m:oMathPara>
                </a14:m>
                <a:endParaRPr lang="zh-TW" altLang="en-US" sz="2400"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856466" y="3900051"/>
                <a:ext cx="245708" cy="369332"/>
              </a:xfrm>
              <a:prstGeom prst="rect">
                <a:avLst/>
              </a:prstGeom>
              <a:blipFill rotWithShape="0">
                <a:blip r:embed="rId6"/>
                <a:stretch>
                  <a:fillRect l="-29268" r="-26829" b="-26667"/>
                </a:stretch>
              </a:blipFill>
            </p:spPr>
            <p:txBody>
              <a:bodyPr/>
              <a:lstStyle/>
              <a:p>
                <a:r>
                  <a:rPr lang="zh-TW" altLang="en-US">
                    <a:noFill/>
                  </a:rPr>
                  <a:t> </a:t>
                </a:r>
              </a:p>
            </p:txBody>
          </p:sp>
        </mc:Fallback>
      </mc:AlternateContent>
      <p:sp>
        <p:nvSpPr>
          <p:cNvPr id="23" name="文字方塊 22"/>
          <p:cNvSpPr txBox="1"/>
          <p:nvPr/>
        </p:nvSpPr>
        <p:spPr>
          <a:xfrm>
            <a:off x="2036625" y="2284777"/>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p>
          <a:p>
            <a:pPr algn="ctr"/>
            <a:r>
              <a:rPr lang="en-US" altLang="zh-TW" sz="2400" dirty="0"/>
              <a:t>1</a:t>
            </a:r>
          </a:p>
          <a:p>
            <a:pPr algn="ctr"/>
            <a:r>
              <a:rPr lang="en-US" altLang="zh-TW" sz="2400" dirty="0"/>
              <a:t>0</a:t>
            </a:r>
            <a:endParaRPr lang="zh-TW" altLang="en-US" sz="2400" dirty="0"/>
          </a:p>
        </p:txBody>
      </p:sp>
      <p:sp>
        <p:nvSpPr>
          <p:cNvPr id="24" name="文字方塊 23"/>
          <p:cNvSpPr txBox="1"/>
          <p:nvPr/>
        </p:nvSpPr>
        <p:spPr>
          <a:xfrm>
            <a:off x="2036625" y="3888599"/>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25" name="文字方塊 24"/>
          <p:cNvSpPr txBox="1"/>
          <p:nvPr/>
        </p:nvSpPr>
        <p:spPr>
          <a:xfrm>
            <a:off x="2845352" y="2284777"/>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2</a:t>
            </a:r>
          </a:p>
          <a:p>
            <a:pPr algn="ctr"/>
            <a:r>
              <a:rPr lang="en-US" altLang="zh-TW" sz="2400" dirty="0"/>
              <a:t>0</a:t>
            </a:r>
          </a:p>
          <a:p>
            <a:pPr algn="ctr"/>
            <a:r>
              <a:rPr lang="en-US" altLang="zh-TW" sz="2400" dirty="0"/>
              <a:t>0</a:t>
            </a:r>
            <a:endParaRPr lang="zh-TW" altLang="en-US" sz="2400" dirty="0"/>
          </a:p>
        </p:txBody>
      </p:sp>
      <p:sp>
        <p:nvSpPr>
          <p:cNvPr id="26" name="文字方塊 25"/>
          <p:cNvSpPr txBox="1"/>
          <p:nvPr/>
        </p:nvSpPr>
        <p:spPr>
          <a:xfrm>
            <a:off x="2845352" y="3888599"/>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27" name="文字方塊 26"/>
          <p:cNvSpPr txBox="1"/>
          <p:nvPr/>
        </p:nvSpPr>
        <p:spPr>
          <a:xfrm>
            <a:off x="3654079" y="2284777"/>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4</a:t>
            </a:r>
          </a:p>
          <a:p>
            <a:pPr algn="ctr"/>
            <a:r>
              <a:rPr lang="en-US" altLang="zh-TW" sz="2400" dirty="0"/>
              <a:t>1</a:t>
            </a:r>
          </a:p>
          <a:p>
            <a:pPr algn="ctr"/>
            <a:r>
              <a:rPr lang="en-US" altLang="zh-TW" sz="2400" dirty="0"/>
              <a:t>0</a:t>
            </a:r>
            <a:endParaRPr lang="zh-TW" altLang="en-US" sz="2400" dirty="0"/>
          </a:p>
        </p:txBody>
      </p:sp>
      <p:sp>
        <p:nvSpPr>
          <p:cNvPr id="28" name="文字方塊 27"/>
          <p:cNvSpPr txBox="1"/>
          <p:nvPr/>
        </p:nvSpPr>
        <p:spPr>
          <a:xfrm>
            <a:off x="3654079" y="3888599"/>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29" name="文字方塊 28"/>
          <p:cNvSpPr txBox="1"/>
          <p:nvPr/>
        </p:nvSpPr>
        <p:spPr>
          <a:xfrm>
            <a:off x="4462806" y="2284777"/>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2</a:t>
            </a:r>
          </a:p>
          <a:p>
            <a:pPr algn="ctr"/>
            <a:r>
              <a:rPr lang="en-US" altLang="zh-TW" sz="2400" dirty="0"/>
              <a:t>0</a:t>
            </a:r>
          </a:p>
          <a:p>
            <a:pPr algn="ctr"/>
            <a:r>
              <a:rPr lang="en-US" altLang="zh-TW" sz="2400" dirty="0"/>
              <a:t>0</a:t>
            </a:r>
            <a:endParaRPr lang="zh-TW" altLang="en-US" sz="2400" dirty="0"/>
          </a:p>
        </p:txBody>
      </p:sp>
      <p:sp>
        <p:nvSpPr>
          <p:cNvPr id="30" name="文字方塊 29"/>
          <p:cNvSpPr txBox="1"/>
          <p:nvPr/>
        </p:nvSpPr>
        <p:spPr>
          <a:xfrm>
            <a:off x="4462806" y="3888599"/>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31" name="文字方塊 30"/>
          <p:cNvSpPr txBox="1"/>
          <p:nvPr/>
        </p:nvSpPr>
        <p:spPr>
          <a:xfrm>
            <a:off x="5235863" y="2278536"/>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p>
          <a:p>
            <a:pPr algn="ctr"/>
            <a:r>
              <a:rPr lang="en-US" altLang="zh-TW" sz="2400" dirty="0"/>
              <a:t>0</a:t>
            </a:r>
          </a:p>
          <a:p>
            <a:pPr algn="ctr"/>
            <a:r>
              <a:rPr lang="en-US" altLang="zh-TW" sz="2400" dirty="0"/>
              <a:t>1</a:t>
            </a:r>
            <a:endParaRPr lang="zh-TW" altLang="en-US" sz="2400" dirty="0"/>
          </a:p>
        </p:txBody>
      </p:sp>
      <p:sp>
        <p:nvSpPr>
          <p:cNvPr id="32" name="文字方塊 31"/>
          <p:cNvSpPr txBox="1"/>
          <p:nvPr/>
        </p:nvSpPr>
        <p:spPr>
          <a:xfrm>
            <a:off x="5235863" y="3882358"/>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7</a:t>
            </a:r>
          </a:p>
        </p:txBody>
      </p:sp>
      <p:sp>
        <p:nvSpPr>
          <p:cNvPr id="33" name="文字方塊 32"/>
          <p:cNvSpPr txBox="1"/>
          <p:nvPr/>
        </p:nvSpPr>
        <p:spPr>
          <a:xfrm>
            <a:off x="6023261" y="2278536"/>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p>
          <a:p>
            <a:pPr algn="ctr"/>
            <a:r>
              <a:rPr lang="en-US" altLang="zh-TW" sz="2400" dirty="0"/>
              <a:t>-1</a:t>
            </a:r>
          </a:p>
          <a:p>
            <a:pPr algn="ctr"/>
            <a:r>
              <a:rPr lang="en-US" altLang="zh-TW" sz="2400" dirty="0"/>
              <a:t>0</a:t>
            </a:r>
            <a:endParaRPr lang="zh-TW" altLang="en-US" sz="2400" dirty="0"/>
          </a:p>
        </p:txBody>
      </p:sp>
      <p:sp>
        <p:nvSpPr>
          <p:cNvPr id="34" name="文字方塊 33"/>
          <p:cNvSpPr txBox="1"/>
          <p:nvPr/>
        </p:nvSpPr>
        <p:spPr>
          <a:xfrm>
            <a:off x="6023261" y="3882358"/>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35" name="文字方塊 34"/>
          <p:cNvSpPr txBox="1"/>
          <p:nvPr/>
        </p:nvSpPr>
        <p:spPr>
          <a:xfrm>
            <a:off x="6734262" y="2290828"/>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6</a:t>
            </a:r>
          </a:p>
          <a:p>
            <a:pPr algn="ctr"/>
            <a:r>
              <a:rPr lang="en-US" altLang="zh-TW" sz="2400" dirty="0"/>
              <a:t>1</a:t>
            </a:r>
          </a:p>
          <a:p>
            <a:pPr algn="ctr"/>
            <a:r>
              <a:rPr lang="en-US" altLang="zh-TW" sz="2400" dirty="0"/>
              <a:t>0</a:t>
            </a:r>
            <a:endParaRPr lang="zh-TW" altLang="en-US" sz="2400" dirty="0"/>
          </a:p>
        </p:txBody>
      </p:sp>
      <p:sp>
        <p:nvSpPr>
          <p:cNvPr id="36" name="文字方塊 35"/>
          <p:cNvSpPr txBox="1"/>
          <p:nvPr/>
        </p:nvSpPr>
        <p:spPr>
          <a:xfrm>
            <a:off x="6734262" y="3894650"/>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37" name="文字方塊 36"/>
          <p:cNvSpPr txBox="1"/>
          <p:nvPr/>
        </p:nvSpPr>
        <p:spPr>
          <a:xfrm>
            <a:off x="7471243" y="2278536"/>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p>
          <a:p>
            <a:pPr algn="ctr"/>
            <a:r>
              <a:rPr lang="en-US" altLang="zh-TW" sz="2400" dirty="0"/>
              <a:t>0</a:t>
            </a:r>
          </a:p>
          <a:p>
            <a:pPr algn="ctr"/>
            <a:r>
              <a:rPr lang="en-US" altLang="zh-TW" sz="2400" dirty="0"/>
              <a:t>1</a:t>
            </a:r>
            <a:endParaRPr lang="zh-TW" altLang="en-US" sz="2400" dirty="0"/>
          </a:p>
        </p:txBody>
      </p:sp>
      <p:sp>
        <p:nvSpPr>
          <p:cNvPr id="38" name="文字方塊 37"/>
          <p:cNvSpPr txBox="1"/>
          <p:nvPr/>
        </p:nvSpPr>
        <p:spPr>
          <a:xfrm>
            <a:off x="7471243" y="3882358"/>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6</a:t>
            </a:r>
          </a:p>
        </p:txBody>
      </p:sp>
      <p:sp>
        <p:nvSpPr>
          <p:cNvPr id="3" name="文字方塊 2"/>
          <p:cNvSpPr txBox="1"/>
          <p:nvPr/>
        </p:nvSpPr>
        <p:spPr>
          <a:xfrm>
            <a:off x="1340046" y="4722932"/>
            <a:ext cx="7417924" cy="461665"/>
          </a:xfrm>
          <a:prstGeom prst="rect">
            <a:avLst/>
          </a:prstGeom>
          <a:noFill/>
        </p:spPr>
        <p:txBody>
          <a:bodyPr wrap="square" rtlCol="0">
            <a:spAutoFit/>
          </a:bodyPr>
          <a:lstStyle/>
          <a:p>
            <a:r>
              <a:rPr lang="en-US" altLang="zh-TW" sz="2400" dirty="0"/>
              <a:t>When x</a:t>
            </a:r>
            <a:r>
              <a:rPr lang="en-US" altLang="zh-TW" sz="2400" baseline="-25000" dirty="0"/>
              <a:t>2</a:t>
            </a:r>
            <a:r>
              <a:rPr lang="en-US" altLang="zh-TW" sz="2400" dirty="0"/>
              <a:t> = 1, sum the number of x</a:t>
            </a:r>
            <a:r>
              <a:rPr lang="en-US" altLang="zh-TW" sz="2400" baseline="-25000" dirty="0"/>
              <a:t>1</a:t>
            </a:r>
            <a:r>
              <a:rPr lang="en-US" altLang="zh-TW" sz="2400" dirty="0"/>
              <a:t> with the memory</a:t>
            </a:r>
            <a:endParaRPr lang="zh-TW" altLang="en-US" sz="2400" dirty="0"/>
          </a:p>
        </p:txBody>
      </p:sp>
      <p:sp>
        <p:nvSpPr>
          <p:cNvPr id="39" name="文字方塊 38"/>
          <p:cNvSpPr txBox="1"/>
          <p:nvPr/>
        </p:nvSpPr>
        <p:spPr>
          <a:xfrm>
            <a:off x="1339560" y="5810970"/>
            <a:ext cx="6504317" cy="461665"/>
          </a:xfrm>
          <a:prstGeom prst="rect">
            <a:avLst/>
          </a:prstGeom>
          <a:noFill/>
        </p:spPr>
        <p:txBody>
          <a:bodyPr wrap="square" rtlCol="0">
            <a:spAutoFit/>
          </a:bodyPr>
          <a:lstStyle/>
          <a:p>
            <a:r>
              <a:rPr lang="en-US" altLang="zh-TW" sz="2400" dirty="0"/>
              <a:t>When x</a:t>
            </a:r>
            <a:r>
              <a:rPr lang="en-US" altLang="zh-TW" sz="2400" baseline="-25000" dirty="0"/>
              <a:t>3</a:t>
            </a:r>
            <a:r>
              <a:rPr lang="en-US" altLang="zh-TW" sz="2400" dirty="0"/>
              <a:t> = 1, output the number from the memory.</a:t>
            </a:r>
            <a:endParaRPr lang="zh-TW" altLang="en-US" sz="2400" dirty="0"/>
          </a:p>
        </p:txBody>
      </p:sp>
      <p:sp>
        <p:nvSpPr>
          <p:cNvPr id="4" name="矩形 3"/>
          <p:cNvSpPr/>
          <p:nvPr/>
        </p:nvSpPr>
        <p:spPr>
          <a:xfrm>
            <a:off x="2112000" y="2707914"/>
            <a:ext cx="319177" cy="34982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p:cNvSpPr/>
          <p:nvPr/>
        </p:nvSpPr>
        <p:spPr>
          <a:xfrm>
            <a:off x="3718777" y="2707914"/>
            <a:ext cx="319177" cy="34982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6798960" y="2713878"/>
            <a:ext cx="319177" cy="34982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p:cNvSpPr/>
          <p:nvPr/>
        </p:nvSpPr>
        <p:spPr>
          <a:xfrm>
            <a:off x="5300561" y="3082319"/>
            <a:ext cx="319177" cy="34982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43" name="矩形 42"/>
          <p:cNvSpPr/>
          <p:nvPr/>
        </p:nvSpPr>
        <p:spPr>
          <a:xfrm>
            <a:off x="7535941" y="3082319"/>
            <a:ext cx="319177" cy="34982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44" name="矩形 43"/>
          <p:cNvSpPr/>
          <p:nvPr/>
        </p:nvSpPr>
        <p:spPr>
          <a:xfrm>
            <a:off x="5300561" y="3934721"/>
            <a:ext cx="319177" cy="3498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45" name="矩形 44"/>
          <p:cNvSpPr/>
          <p:nvPr/>
        </p:nvSpPr>
        <p:spPr>
          <a:xfrm>
            <a:off x="7535941" y="3934721"/>
            <a:ext cx="319177" cy="3498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5" name="矩形 4"/>
          <p:cNvSpPr/>
          <p:nvPr/>
        </p:nvSpPr>
        <p:spPr>
          <a:xfrm>
            <a:off x="1314363" y="1930452"/>
            <a:ext cx="290285" cy="29028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0</a:t>
            </a:r>
            <a:endParaRPr lang="zh-TW" altLang="en-US" sz="2400" dirty="0"/>
          </a:p>
        </p:txBody>
      </p:sp>
      <p:sp>
        <p:nvSpPr>
          <p:cNvPr id="51" name="矩形 50"/>
          <p:cNvSpPr/>
          <p:nvPr/>
        </p:nvSpPr>
        <p:spPr>
          <a:xfrm>
            <a:off x="2126445" y="1930452"/>
            <a:ext cx="290285" cy="29028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0</a:t>
            </a:r>
            <a:endParaRPr lang="zh-TW" altLang="en-US" sz="2400" dirty="0"/>
          </a:p>
        </p:txBody>
      </p:sp>
      <p:sp>
        <p:nvSpPr>
          <p:cNvPr id="52" name="矩形 51"/>
          <p:cNvSpPr/>
          <p:nvPr/>
        </p:nvSpPr>
        <p:spPr>
          <a:xfrm>
            <a:off x="2938527" y="1930452"/>
            <a:ext cx="290285" cy="29028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3</a:t>
            </a:r>
            <a:endParaRPr lang="zh-TW" altLang="en-US" sz="2400" dirty="0"/>
          </a:p>
        </p:txBody>
      </p:sp>
      <p:sp>
        <p:nvSpPr>
          <p:cNvPr id="55" name="矩形 54"/>
          <p:cNvSpPr/>
          <p:nvPr/>
        </p:nvSpPr>
        <p:spPr>
          <a:xfrm>
            <a:off x="3750609" y="1930452"/>
            <a:ext cx="290285" cy="29028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3</a:t>
            </a:r>
            <a:endParaRPr lang="zh-TW" altLang="en-US" sz="2400" dirty="0"/>
          </a:p>
        </p:txBody>
      </p:sp>
      <p:sp>
        <p:nvSpPr>
          <p:cNvPr id="60" name="矩形 59"/>
          <p:cNvSpPr/>
          <p:nvPr/>
        </p:nvSpPr>
        <p:spPr>
          <a:xfrm>
            <a:off x="4562691" y="1930452"/>
            <a:ext cx="290285" cy="29028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7</a:t>
            </a:r>
            <a:endParaRPr lang="zh-TW" altLang="en-US" sz="2400" dirty="0"/>
          </a:p>
        </p:txBody>
      </p:sp>
      <p:sp>
        <p:nvSpPr>
          <p:cNvPr id="61" name="矩形 60"/>
          <p:cNvSpPr/>
          <p:nvPr/>
        </p:nvSpPr>
        <p:spPr>
          <a:xfrm>
            <a:off x="5315006" y="1924211"/>
            <a:ext cx="290285" cy="29028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7</a:t>
            </a:r>
            <a:endParaRPr lang="zh-TW" altLang="en-US" sz="2400" dirty="0"/>
          </a:p>
        </p:txBody>
      </p:sp>
      <p:sp>
        <p:nvSpPr>
          <p:cNvPr id="62" name="矩形 61"/>
          <p:cNvSpPr/>
          <p:nvPr/>
        </p:nvSpPr>
        <p:spPr>
          <a:xfrm>
            <a:off x="6102405" y="1924211"/>
            <a:ext cx="290285" cy="29028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7</a:t>
            </a:r>
            <a:endParaRPr lang="zh-TW" altLang="en-US" sz="2400" dirty="0"/>
          </a:p>
        </p:txBody>
      </p:sp>
      <p:sp>
        <p:nvSpPr>
          <p:cNvPr id="63" name="矩形 62"/>
          <p:cNvSpPr/>
          <p:nvPr/>
        </p:nvSpPr>
        <p:spPr>
          <a:xfrm>
            <a:off x="6798960" y="1936503"/>
            <a:ext cx="290285" cy="29028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0</a:t>
            </a:r>
            <a:endParaRPr lang="zh-TW" altLang="en-US" sz="2400" dirty="0"/>
          </a:p>
        </p:txBody>
      </p:sp>
      <p:sp>
        <p:nvSpPr>
          <p:cNvPr id="64" name="矩形 63"/>
          <p:cNvSpPr/>
          <p:nvPr/>
        </p:nvSpPr>
        <p:spPr>
          <a:xfrm>
            <a:off x="7535941" y="1924211"/>
            <a:ext cx="290285" cy="29028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6</a:t>
            </a:r>
            <a:endParaRPr lang="zh-TW" altLang="en-US" sz="2400" dirty="0"/>
          </a:p>
        </p:txBody>
      </p:sp>
      <p:sp>
        <p:nvSpPr>
          <p:cNvPr id="65" name="文字方塊 64"/>
          <p:cNvSpPr txBox="1"/>
          <p:nvPr/>
        </p:nvSpPr>
        <p:spPr>
          <a:xfrm>
            <a:off x="1340046" y="5266951"/>
            <a:ext cx="7417924" cy="461665"/>
          </a:xfrm>
          <a:prstGeom prst="rect">
            <a:avLst/>
          </a:prstGeom>
          <a:noFill/>
        </p:spPr>
        <p:txBody>
          <a:bodyPr wrap="square" rtlCol="0">
            <a:spAutoFit/>
          </a:bodyPr>
          <a:lstStyle/>
          <a:p>
            <a:r>
              <a:rPr lang="en-US" altLang="zh-TW" sz="2400" dirty="0"/>
              <a:t>When x</a:t>
            </a:r>
            <a:r>
              <a:rPr lang="en-US" altLang="zh-TW" sz="2400" baseline="-25000" dirty="0"/>
              <a:t>2</a:t>
            </a:r>
            <a:r>
              <a:rPr lang="en-US" altLang="zh-TW" sz="2400" dirty="0"/>
              <a:t> = -1, reset the memory to 0</a:t>
            </a:r>
            <a:endParaRPr lang="zh-TW" altLang="en-US" sz="2400" dirty="0"/>
          </a:p>
        </p:txBody>
      </p:sp>
      <p:sp>
        <p:nvSpPr>
          <p:cNvPr id="47" name="矩形 46"/>
          <p:cNvSpPr/>
          <p:nvPr/>
        </p:nvSpPr>
        <p:spPr>
          <a:xfrm>
            <a:off x="6094328" y="2707914"/>
            <a:ext cx="319177" cy="349821"/>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6" name="Group 45"/>
          <p:cNvGrpSpPr/>
          <p:nvPr/>
        </p:nvGrpSpPr>
        <p:grpSpPr>
          <a:xfrm>
            <a:off x="8655314" y="6263629"/>
            <a:ext cx="417249" cy="575481"/>
            <a:chOff x="7517647" y="4843947"/>
            <a:chExt cx="1485900" cy="1908068"/>
          </a:xfrm>
        </p:grpSpPr>
        <p:pic>
          <p:nvPicPr>
            <p:cNvPr id="48" name="Picture 2">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20239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6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64"/>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p:bldP spid="18" grpId="0"/>
      <p:bldP spid="19" grpId="0"/>
      <p:bldP spid="20"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 grpId="0"/>
      <p:bldP spid="39" grpId="0"/>
      <p:bldP spid="4" grpId="0" animBg="1"/>
      <p:bldP spid="40" grpId="0" animBg="1"/>
      <p:bldP spid="41" grpId="0" animBg="1"/>
      <p:bldP spid="42" grpId="0" animBg="1"/>
      <p:bldP spid="43" grpId="0" animBg="1"/>
      <p:bldP spid="44" grpId="0" animBg="1"/>
      <p:bldP spid="45" grpId="0" animBg="1"/>
      <p:bldP spid="5" grpId="0" animBg="1"/>
      <p:bldP spid="51" grpId="0" animBg="1"/>
      <p:bldP spid="52" grpId="0" animBg="1"/>
      <p:bldP spid="55" grpId="0" animBg="1"/>
      <p:bldP spid="60" grpId="0" animBg="1"/>
      <p:bldP spid="61" grpId="0" animBg="1"/>
      <p:bldP spid="62" grpId="0" animBg="1"/>
      <p:bldP spid="63" grpId="0" animBg="1"/>
      <p:bldP spid="64" grpId="0" animBg="1"/>
      <p:bldP spid="65" grpId="0"/>
      <p:bldP spid="4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矩形 133"/>
          <p:cNvSpPr/>
          <p:nvPr/>
        </p:nvSpPr>
        <p:spPr>
          <a:xfrm>
            <a:off x="5698739" y="5217278"/>
            <a:ext cx="621081" cy="1332931"/>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52" name="圖片 51"/>
          <p:cNvPicPr>
            <a:picLocks noChangeAspect="1"/>
          </p:cNvPicPr>
          <p:nvPr/>
        </p:nvPicPr>
        <p:blipFill>
          <a:blip r:embed="rId3"/>
          <a:stretch>
            <a:fillRect/>
          </a:stretch>
        </p:blipFill>
        <p:spPr>
          <a:xfrm>
            <a:off x="1387736" y="461347"/>
            <a:ext cx="3757175" cy="4933334"/>
          </a:xfrm>
          <a:prstGeom prst="rect">
            <a:avLst/>
          </a:prstGeom>
        </p:spPr>
      </p:pic>
      <mc:AlternateContent xmlns:mc="http://schemas.openxmlformats.org/markup-compatibility/2006" xmlns:a14="http://schemas.microsoft.com/office/drawing/2010/main">
        <mc:Choice Requires="a14">
          <p:sp>
            <p:nvSpPr>
              <p:cNvPr id="46" name="文字方塊 45"/>
              <p:cNvSpPr txBox="1"/>
              <p:nvPr/>
            </p:nvSpPr>
            <p:spPr>
              <a:xfrm>
                <a:off x="5281173" y="5231248"/>
                <a:ext cx="3649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1</m:t>
                          </m:r>
                        </m:sub>
                      </m:sSub>
                    </m:oMath>
                  </m:oMathPara>
                </a14:m>
                <a:endParaRPr lang="zh-TW" altLang="en-US" sz="2400" dirty="0"/>
              </a:p>
            </p:txBody>
          </p:sp>
        </mc:Choice>
        <mc:Fallback xmlns="">
          <p:sp>
            <p:nvSpPr>
              <p:cNvPr id="46" name="文字方塊 45"/>
              <p:cNvSpPr txBox="1">
                <a:spLocks noRot="1" noChangeAspect="1" noMove="1" noResize="1" noEditPoints="1" noAdjustHandles="1" noChangeArrowheads="1" noChangeShapeType="1" noTextEdit="1"/>
              </p:cNvSpPr>
              <p:nvPr/>
            </p:nvSpPr>
            <p:spPr>
              <a:xfrm>
                <a:off x="5281173" y="5231248"/>
                <a:ext cx="364908" cy="369332"/>
              </a:xfrm>
              <a:prstGeom prst="rect">
                <a:avLst/>
              </a:prstGeom>
              <a:blipFill rotWithShape="0">
                <a:blip r:embed="rId4"/>
                <a:stretch>
                  <a:fillRect l="-10000" r="-8333"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文字方塊 46"/>
              <p:cNvSpPr txBox="1"/>
              <p:nvPr/>
            </p:nvSpPr>
            <p:spPr>
              <a:xfrm>
                <a:off x="5281173" y="5651472"/>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2</m:t>
                          </m:r>
                        </m:sub>
                      </m:sSub>
                    </m:oMath>
                  </m:oMathPara>
                </a14:m>
                <a:endParaRPr lang="zh-TW" altLang="en-US" sz="2400" dirty="0"/>
              </a:p>
            </p:txBody>
          </p:sp>
        </mc:Choice>
        <mc:Fallback xmlns="">
          <p:sp>
            <p:nvSpPr>
              <p:cNvPr id="47" name="文字方塊 46"/>
              <p:cNvSpPr txBox="1">
                <a:spLocks noRot="1" noChangeAspect="1" noMove="1" noResize="1" noEditPoints="1" noAdjustHandles="1" noChangeArrowheads="1" noChangeShapeType="1" noTextEdit="1"/>
              </p:cNvSpPr>
              <p:nvPr/>
            </p:nvSpPr>
            <p:spPr>
              <a:xfrm>
                <a:off x="5281173" y="5651472"/>
                <a:ext cx="372025" cy="369332"/>
              </a:xfrm>
              <a:prstGeom prst="rect">
                <a:avLst/>
              </a:prstGeom>
              <a:blipFill rotWithShape="0">
                <a:blip r:embed="rId5"/>
                <a:stretch>
                  <a:fillRect l="-9836" r="-8197"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8" name="文字方塊 47"/>
              <p:cNvSpPr txBox="1"/>
              <p:nvPr/>
            </p:nvSpPr>
            <p:spPr>
              <a:xfrm>
                <a:off x="5289687" y="6107075"/>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3</m:t>
                          </m:r>
                        </m:sub>
                      </m:sSub>
                    </m:oMath>
                  </m:oMathPara>
                </a14:m>
                <a:endParaRPr lang="zh-TW" altLang="en-US" sz="2400" dirty="0"/>
              </a:p>
            </p:txBody>
          </p:sp>
        </mc:Choice>
        <mc:Fallback xmlns="">
          <p:sp>
            <p:nvSpPr>
              <p:cNvPr id="48" name="文字方塊 47"/>
              <p:cNvSpPr txBox="1">
                <a:spLocks noRot="1" noChangeAspect="1" noMove="1" noResize="1" noEditPoints="1" noAdjustHandles="1" noChangeArrowheads="1" noChangeShapeType="1" noTextEdit="1"/>
              </p:cNvSpPr>
              <p:nvPr/>
            </p:nvSpPr>
            <p:spPr>
              <a:xfrm>
                <a:off x="5289687" y="6107075"/>
                <a:ext cx="372025" cy="369332"/>
              </a:xfrm>
              <a:prstGeom prst="rect">
                <a:avLst/>
              </a:prstGeom>
              <a:blipFill rotWithShape="0">
                <a:blip r:embed="rId6"/>
                <a:stretch>
                  <a:fillRect l="-11475" r="-8197"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9" name="文字方塊 48"/>
              <p:cNvSpPr txBox="1"/>
              <p:nvPr/>
            </p:nvSpPr>
            <p:spPr>
              <a:xfrm>
                <a:off x="5367822" y="645159"/>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𝑦</m:t>
                      </m:r>
                    </m:oMath>
                  </m:oMathPara>
                </a14:m>
                <a:endParaRPr lang="zh-TW" altLang="en-US" sz="2400" dirty="0"/>
              </a:p>
            </p:txBody>
          </p:sp>
        </mc:Choice>
        <mc:Fallback xmlns="">
          <p:sp>
            <p:nvSpPr>
              <p:cNvPr id="49" name="文字方塊 48"/>
              <p:cNvSpPr txBox="1">
                <a:spLocks noRot="1" noChangeAspect="1" noMove="1" noResize="1" noEditPoints="1" noAdjustHandles="1" noChangeArrowheads="1" noChangeShapeType="1" noTextEdit="1"/>
              </p:cNvSpPr>
              <p:nvPr/>
            </p:nvSpPr>
            <p:spPr>
              <a:xfrm>
                <a:off x="5367822" y="645159"/>
                <a:ext cx="245708" cy="369332"/>
              </a:xfrm>
              <a:prstGeom prst="rect">
                <a:avLst/>
              </a:prstGeom>
              <a:blipFill rotWithShape="0">
                <a:blip r:embed="rId7"/>
                <a:stretch>
                  <a:fillRect l="-30000" r="-30000" b="-26667"/>
                </a:stretch>
              </a:blipFill>
            </p:spPr>
            <p:txBody>
              <a:bodyPr/>
              <a:lstStyle/>
              <a:p>
                <a:r>
                  <a:rPr lang="zh-TW" altLang="en-US">
                    <a:noFill/>
                  </a:rPr>
                  <a:t> </a:t>
                </a:r>
              </a:p>
            </p:txBody>
          </p:sp>
        </mc:Fallback>
      </mc:AlternateContent>
      <p:sp>
        <p:nvSpPr>
          <p:cNvPr id="50" name="文字方塊 49"/>
          <p:cNvSpPr txBox="1"/>
          <p:nvPr/>
        </p:nvSpPr>
        <p:spPr>
          <a:xfrm>
            <a:off x="5766095" y="5258372"/>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p>
          <a:p>
            <a:pPr algn="ctr"/>
            <a:r>
              <a:rPr lang="en-US" altLang="zh-TW" sz="2400" dirty="0"/>
              <a:t>1</a:t>
            </a:r>
          </a:p>
          <a:p>
            <a:pPr algn="ctr"/>
            <a:r>
              <a:rPr lang="en-US" altLang="zh-TW" sz="2400" dirty="0"/>
              <a:t>0</a:t>
            </a:r>
            <a:endParaRPr lang="zh-TW" altLang="en-US" sz="2400" dirty="0"/>
          </a:p>
        </p:txBody>
      </p:sp>
      <p:sp>
        <p:nvSpPr>
          <p:cNvPr id="51" name="文字方塊 50"/>
          <p:cNvSpPr txBox="1"/>
          <p:nvPr/>
        </p:nvSpPr>
        <p:spPr>
          <a:xfrm>
            <a:off x="5780647" y="569220"/>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54" name="文字方塊 53"/>
          <p:cNvSpPr txBox="1"/>
          <p:nvPr/>
        </p:nvSpPr>
        <p:spPr>
          <a:xfrm>
            <a:off x="6492300" y="5254237"/>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4</a:t>
            </a:r>
          </a:p>
          <a:p>
            <a:pPr algn="ctr"/>
            <a:r>
              <a:rPr lang="en-US" altLang="zh-TW" sz="2400" dirty="0"/>
              <a:t>1</a:t>
            </a:r>
          </a:p>
          <a:p>
            <a:pPr algn="ctr"/>
            <a:r>
              <a:rPr lang="en-US" altLang="zh-TW" sz="2400" dirty="0"/>
              <a:t>0</a:t>
            </a:r>
            <a:endParaRPr lang="zh-TW" altLang="en-US" sz="2400" dirty="0"/>
          </a:p>
        </p:txBody>
      </p:sp>
      <p:sp>
        <p:nvSpPr>
          <p:cNvPr id="55" name="文字方塊 54"/>
          <p:cNvSpPr txBox="1"/>
          <p:nvPr/>
        </p:nvSpPr>
        <p:spPr>
          <a:xfrm>
            <a:off x="6467461" y="570165"/>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56" name="文字方塊 55"/>
          <p:cNvSpPr txBox="1"/>
          <p:nvPr/>
        </p:nvSpPr>
        <p:spPr>
          <a:xfrm>
            <a:off x="7173146" y="5268155"/>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2</a:t>
            </a:r>
          </a:p>
          <a:p>
            <a:pPr algn="ctr"/>
            <a:r>
              <a:rPr lang="en-US" altLang="zh-TW" sz="2400" dirty="0"/>
              <a:t>0</a:t>
            </a:r>
          </a:p>
          <a:p>
            <a:pPr algn="ctr"/>
            <a:r>
              <a:rPr lang="en-US" altLang="zh-TW" sz="2400" dirty="0"/>
              <a:t>0</a:t>
            </a:r>
            <a:endParaRPr lang="zh-TW" altLang="en-US" sz="2400" dirty="0"/>
          </a:p>
        </p:txBody>
      </p:sp>
      <p:sp>
        <p:nvSpPr>
          <p:cNvPr id="57" name="文字方塊 56"/>
          <p:cNvSpPr txBox="1"/>
          <p:nvPr/>
        </p:nvSpPr>
        <p:spPr>
          <a:xfrm>
            <a:off x="7130208" y="590436"/>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58" name="文字方塊 57"/>
          <p:cNvSpPr txBox="1"/>
          <p:nvPr/>
        </p:nvSpPr>
        <p:spPr>
          <a:xfrm>
            <a:off x="7828156" y="5277289"/>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p>
          <a:p>
            <a:pPr algn="ctr"/>
            <a:r>
              <a:rPr lang="en-US" altLang="zh-TW" sz="2400" dirty="0"/>
              <a:t>0</a:t>
            </a:r>
          </a:p>
          <a:p>
            <a:pPr algn="ctr"/>
            <a:r>
              <a:rPr lang="en-US" altLang="zh-TW" sz="2400" dirty="0"/>
              <a:t>1</a:t>
            </a:r>
            <a:endParaRPr lang="zh-TW" altLang="en-US" sz="2400" dirty="0"/>
          </a:p>
        </p:txBody>
      </p:sp>
      <p:sp>
        <p:nvSpPr>
          <p:cNvPr id="59" name="文字方塊 58"/>
          <p:cNvSpPr txBox="1"/>
          <p:nvPr/>
        </p:nvSpPr>
        <p:spPr>
          <a:xfrm>
            <a:off x="7792955" y="580192"/>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7</a:t>
            </a:r>
          </a:p>
        </p:txBody>
      </p:sp>
      <p:sp>
        <p:nvSpPr>
          <p:cNvPr id="60" name="文字方塊 59"/>
          <p:cNvSpPr txBox="1"/>
          <p:nvPr/>
        </p:nvSpPr>
        <p:spPr>
          <a:xfrm>
            <a:off x="8475046" y="5278025"/>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p>
          <a:p>
            <a:pPr algn="ctr"/>
            <a:r>
              <a:rPr lang="en-US" altLang="zh-TW" sz="2400" dirty="0"/>
              <a:t>-1</a:t>
            </a:r>
          </a:p>
          <a:p>
            <a:pPr algn="ctr"/>
            <a:r>
              <a:rPr lang="en-US" altLang="zh-TW" sz="2400" dirty="0"/>
              <a:t>0</a:t>
            </a:r>
            <a:endParaRPr lang="zh-TW" altLang="en-US" sz="2400" dirty="0"/>
          </a:p>
        </p:txBody>
      </p:sp>
      <p:sp>
        <p:nvSpPr>
          <p:cNvPr id="61" name="文字方塊 60"/>
          <p:cNvSpPr txBox="1"/>
          <p:nvPr/>
        </p:nvSpPr>
        <p:spPr>
          <a:xfrm>
            <a:off x="8433528" y="580192"/>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62" name="矩形 61"/>
          <p:cNvSpPr/>
          <p:nvPr/>
        </p:nvSpPr>
        <p:spPr>
          <a:xfrm>
            <a:off x="5841470" y="5681509"/>
            <a:ext cx="319177" cy="34982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p:cNvSpPr/>
          <p:nvPr/>
        </p:nvSpPr>
        <p:spPr>
          <a:xfrm>
            <a:off x="6556998" y="5677374"/>
            <a:ext cx="319177" cy="34982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p:cNvSpPr/>
          <p:nvPr/>
        </p:nvSpPr>
        <p:spPr>
          <a:xfrm>
            <a:off x="7892854" y="6081072"/>
            <a:ext cx="319177" cy="34982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65" name="矩形 64"/>
          <p:cNvSpPr/>
          <p:nvPr/>
        </p:nvSpPr>
        <p:spPr>
          <a:xfrm>
            <a:off x="7857653" y="632555"/>
            <a:ext cx="319177" cy="3498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73" name="矩形 72"/>
          <p:cNvSpPr/>
          <p:nvPr/>
        </p:nvSpPr>
        <p:spPr>
          <a:xfrm>
            <a:off x="8546113" y="5707403"/>
            <a:ext cx="319177" cy="34982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 name="群組 2"/>
          <p:cNvGrpSpPr/>
          <p:nvPr/>
        </p:nvGrpSpPr>
        <p:grpSpPr>
          <a:xfrm>
            <a:off x="3171073" y="5068598"/>
            <a:ext cx="399503" cy="461665"/>
            <a:chOff x="5891338" y="5744015"/>
            <a:chExt cx="399503" cy="461665"/>
          </a:xfrm>
        </p:grpSpPr>
        <p:sp>
          <p:nvSpPr>
            <p:cNvPr id="53" name="文字方塊 52"/>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2" name="文字方塊 1"/>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grpSp>
        <p:nvGrpSpPr>
          <p:cNvPr id="66" name="群組 65"/>
          <p:cNvGrpSpPr/>
          <p:nvPr/>
        </p:nvGrpSpPr>
        <p:grpSpPr>
          <a:xfrm>
            <a:off x="1311536" y="3600478"/>
            <a:ext cx="399503" cy="461665"/>
            <a:chOff x="5891338" y="5744015"/>
            <a:chExt cx="399503" cy="461665"/>
          </a:xfrm>
        </p:grpSpPr>
        <p:sp>
          <p:nvSpPr>
            <p:cNvPr id="67" name="文字方塊 66"/>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68" name="文字方塊 67"/>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grpSp>
        <p:nvGrpSpPr>
          <p:cNvPr id="69" name="群組 68"/>
          <p:cNvGrpSpPr/>
          <p:nvPr/>
        </p:nvGrpSpPr>
        <p:grpSpPr>
          <a:xfrm>
            <a:off x="1304672" y="871536"/>
            <a:ext cx="399503" cy="461665"/>
            <a:chOff x="5891338" y="5744015"/>
            <a:chExt cx="399503" cy="461665"/>
          </a:xfrm>
        </p:grpSpPr>
        <p:sp>
          <p:nvSpPr>
            <p:cNvPr id="70" name="文字方塊 69"/>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71" name="文字方塊 70"/>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grpSp>
        <p:nvGrpSpPr>
          <p:cNvPr id="72" name="群組 71"/>
          <p:cNvGrpSpPr/>
          <p:nvPr/>
        </p:nvGrpSpPr>
        <p:grpSpPr>
          <a:xfrm>
            <a:off x="4945159" y="2676861"/>
            <a:ext cx="399503" cy="461665"/>
            <a:chOff x="5891338" y="5744015"/>
            <a:chExt cx="399503" cy="461665"/>
          </a:xfrm>
        </p:grpSpPr>
        <p:sp>
          <p:nvSpPr>
            <p:cNvPr id="74" name="文字方塊 73"/>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75" name="文字方塊 74"/>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sp>
        <p:nvSpPr>
          <p:cNvPr id="76" name="文字方塊 75"/>
          <p:cNvSpPr txBox="1"/>
          <p:nvPr/>
        </p:nvSpPr>
        <p:spPr>
          <a:xfrm>
            <a:off x="2319676" y="6088544"/>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1</a:t>
            </a:r>
            <a:endParaRPr lang="zh-TW" altLang="en-US" sz="2400" baseline="-25000" dirty="0"/>
          </a:p>
        </p:txBody>
      </p:sp>
      <p:sp>
        <p:nvSpPr>
          <p:cNvPr id="77" name="文字方塊 76"/>
          <p:cNvSpPr txBox="1"/>
          <p:nvPr/>
        </p:nvSpPr>
        <p:spPr>
          <a:xfrm>
            <a:off x="3071240" y="6088546"/>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2</a:t>
            </a:r>
            <a:endParaRPr lang="zh-TW" altLang="en-US" sz="2400" baseline="-25000" dirty="0"/>
          </a:p>
        </p:txBody>
      </p:sp>
      <p:sp>
        <p:nvSpPr>
          <p:cNvPr id="78" name="文字方塊 77"/>
          <p:cNvSpPr txBox="1"/>
          <p:nvPr/>
        </p:nvSpPr>
        <p:spPr>
          <a:xfrm>
            <a:off x="3816496" y="6088546"/>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3</a:t>
            </a:r>
            <a:endParaRPr lang="zh-TW" altLang="en-US" sz="2400" baseline="-25000" dirty="0"/>
          </a:p>
        </p:txBody>
      </p:sp>
      <p:sp>
        <p:nvSpPr>
          <p:cNvPr id="79" name="文字方塊 78"/>
          <p:cNvSpPr txBox="1"/>
          <p:nvPr/>
        </p:nvSpPr>
        <p:spPr>
          <a:xfrm>
            <a:off x="144624" y="2900047"/>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1</a:t>
            </a:r>
            <a:endParaRPr lang="zh-TW" altLang="en-US" sz="2400" baseline="-25000" dirty="0"/>
          </a:p>
        </p:txBody>
      </p:sp>
      <p:sp>
        <p:nvSpPr>
          <p:cNvPr id="80" name="文字方塊 79"/>
          <p:cNvSpPr txBox="1"/>
          <p:nvPr/>
        </p:nvSpPr>
        <p:spPr>
          <a:xfrm>
            <a:off x="128367" y="3597914"/>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2</a:t>
            </a:r>
            <a:endParaRPr lang="zh-TW" altLang="en-US" sz="2400" baseline="-25000" dirty="0"/>
          </a:p>
        </p:txBody>
      </p:sp>
      <p:sp>
        <p:nvSpPr>
          <p:cNvPr id="81" name="文字方塊 80"/>
          <p:cNvSpPr txBox="1"/>
          <p:nvPr/>
        </p:nvSpPr>
        <p:spPr>
          <a:xfrm>
            <a:off x="117832" y="4295779"/>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3</a:t>
            </a:r>
            <a:endParaRPr lang="zh-TW" altLang="en-US" sz="2400" baseline="-25000" dirty="0"/>
          </a:p>
        </p:txBody>
      </p:sp>
      <p:sp>
        <p:nvSpPr>
          <p:cNvPr id="82" name="文字方塊 81"/>
          <p:cNvSpPr txBox="1"/>
          <p:nvPr/>
        </p:nvSpPr>
        <p:spPr>
          <a:xfrm>
            <a:off x="191909" y="156113"/>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1</a:t>
            </a:r>
            <a:endParaRPr lang="zh-TW" altLang="en-US" sz="2400" baseline="-25000" dirty="0"/>
          </a:p>
        </p:txBody>
      </p:sp>
      <p:sp>
        <p:nvSpPr>
          <p:cNvPr id="83" name="文字方塊 82"/>
          <p:cNvSpPr txBox="1"/>
          <p:nvPr/>
        </p:nvSpPr>
        <p:spPr>
          <a:xfrm>
            <a:off x="175652" y="853980"/>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2</a:t>
            </a:r>
            <a:endParaRPr lang="zh-TW" altLang="en-US" sz="2400" baseline="-25000" dirty="0"/>
          </a:p>
        </p:txBody>
      </p:sp>
      <p:sp>
        <p:nvSpPr>
          <p:cNvPr id="84" name="文字方塊 83"/>
          <p:cNvSpPr txBox="1"/>
          <p:nvPr/>
        </p:nvSpPr>
        <p:spPr>
          <a:xfrm>
            <a:off x="165117" y="1551845"/>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3</a:t>
            </a:r>
            <a:endParaRPr lang="zh-TW" altLang="en-US" sz="2400" baseline="-25000" dirty="0"/>
          </a:p>
        </p:txBody>
      </p:sp>
      <p:sp>
        <p:nvSpPr>
          <p:cNvPr id="85" name="文字方塊 84"/>
          <p:cNvSpPr txBox="1"/>
          <p:nvPr/>
        </p:nvSpPr>
        <p:spPr>
          <a:xfrm>
            <a:off x="6121757" y="1971348"/>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1</a:t>
            </a:r>
            <a:endParaRPr lang="zh-TW" altLang="en-US" sz="2400" baseline="-25000" dirty="0"/>
          </a:p>
        </p:txBody>
      </p:sp>
      <p:sp>
        <p:nvSpPr>
          <p:cNvPr id="86" name="文字方塊 85"/>
          <p:cNvSpPr txBox="1"/>
          <p:nvPr/>
        </p:nvSpPr>
        <p:spPr>
          <a:xfrm>
            <a:off x="6105500" y="2669215"/>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2</a:t>
            </a:r>
            <a:endParaRPr lang="zh-TW" altLang="en-US" sz="2400" baseline="-25000" dirty="0"/>
          </a:p>
        </p:txBody>
      </p:sp>
      <p:sp>
        <p:nvSpPr>
          <p:cNvPr id="87" name="文字方塊 86"/>
          <p:cNvSpPr txBox="1"/>
          <p:nvPr/>
        </p:nvSpPr>
        <p:spPr>
          <a:xfrm>
            <a:off x="6094965" y="3367080"/>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x</a:t>
            </a:r>
            <a:r>
              <a:rPr lang="en-US" altLang="zh-TW" sz="2400" baseline="-25000" dirty="0"/>
              <a:t>3</a:t>
            </a:r>
            <a:endParaRPr lang="zh-TW" altLang="en-US" sz="2400" baseline="-25000" dirty="0"/>
          </a:p>
        </p:txBody>
      </p:sp>
      <p:sp>
        <p:nvSpPr>
          <p:cNvPr id="4" name="文字方塊 3"/>
          <p:cNvSpPr txBox="1"/>
          <p:nvPr/>
        </p:nvSpPr>
        <p:spPr>
          <a:xfrm>
            <a:off x="2956505" y="278621"/>
            <a:ext cx="469810" cy="461665"/>
          </a:xfrm>
          <a:prstGeom prst="rect">
            <a:avLst/>
          </a:prstGeom>
          <a:noFill/>
        </p:spPr>
        <p:txBody>
          <a:bodyPr wrap="square" rtlCol="0">
            <a:spAutoFit/>
          </a:bodyPr>
          <a:lstStyle/>
          <a:p>
            <a:r>
              <a:rPr lang="en-US" altLang="zh-TW" sz="2400" dirty="0"/>
              <a:t>y</a:t>
            </a:r>
            <a:endParaRPr lang="zh-TW" altLang="en-US" sz="2400" dirty="0"/>
          </a:p>
        </p:txBody>
      </p:sp>
      <p:cxnSp>
        <p:nvCxnSpPr>
          <p:cNvPr id="7" name="直線單箭頭接點 6"/>
          <p:cNvCxnSpPr>
            <a:stCxn id="82" idx="3"/>
            <a:endCxn id="71" idx="1"/>
          </p:cNvCxnSpPr>
          <p:nvPr/>
        </p:nvCxnSpPr>
        <p:spPr>
          <a:xfrm>
            <a:off x="674988" y="386946"/>
            <a:ext cx="629684" cy="7154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a:endCxn id="71" idx="1"/>
          </p:cNvCxnSpPr>
          <p:nvPr/>
        </p:nvCxnSpPr>
        <p:spPr>
          <a:xfrm flipV="1">
            <a:off x="665347" y="1102369"/>
            <a:ext cx="639325" cy="173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a:endCxn id="71" idx="1"/>
          </p:cNvCxnSpPr>
          <p:nvPr/>
        </p:nvCxnSpPr>
        <p:spPr>
          <a:xfrm flipV="1">
            <a:off x="674988" y="1102369"/>
            <a:ext cx="629684" cy="7083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a:off x="669299" y="3107952"/>
            <a:ext cx="629684" cy="7154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p:cNvCxnSpPr/>
          <p:nvPr/>
        </p:nvCxnSpPr>
        <p:spPr>
          <a:xfrm flipV="1">
            <a:off x="659658" y="3823375"/>
            <a:ext cx="639325" cy="173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p:nvPr/>
        </p:nvCxnSpPr>
        <p:spPr>
          <a:xfrm flipV="1">
            <a:off x="669299" y="3823375"/>
            <a:ext cx="629684" cy="7083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單箭頭接點 92"/>
          <p:cNvCxnSpPr>
            <a:stCxn id="85" idx="1"/>
            <a:endCxn id="75" idx="3"/>
          </p:cNvCxnSpPr>
          <p:nvPr/>
        </p:nvCxnSpPr>
        <p:spPr>
          <a:xfrm flipH="1">
            <a:off x="5344662" y="2202181"/>
            <a:ext cx="777095" cy="7055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p:cNvCxnSpPr>
            <a:stCxn id="86" idx="1"/>
          </p:cNvCxnSpPr>
          <p:nvPr/>
        </p:nvCxnSpPr>
        <p:spPr>
          <a:xfrm flipH="1">
            <a:off x="5342227" y="2900047"/>
            <a:ext cx="763273" cy="53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a:stCxn id="87" idx="1"/>
          </p:cNvCxnSpPr>
          <p:nvPr/>
        </p:nvCxnSpPr>
        <p:spPr>
          <a:xfrm flipH="1" flipV="1">
            <a:off x="5351867" y="2905415"/>
            <a:ext cx="743098" cy="6924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rot="5400000" flipH="1">
            <a:off x="3469184" y="5407603"/>
            <a:ext cx="629684" cy="7154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單箭頭接點 96"/>
          <p:cNvCxnSpPr/>
          <p:nvPr/>
        </p:nvCxnSpPr>
        <p:spPr>
          <a:xfrm rot="5400000" flipH="1" flipV="1">
            <a:off x="3034408" y="5751817"/>
            <a:ext cx="639325" cy="173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97"/>
          <p:cNvCxnSpPr/>
          <p:nvPr/>
        </p:nvCxnSpPr>
        <p:spPr>
          <a:xfrm rot="5400000" flipH="1" flipV="1">
            <a:off x="2632785" y="5396994"/>
            <a:ext cx="629684" cy="7083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2354033" y="5654786"/>
            <a:ext cx="323859" cy="461665"/>
          </a:xfrm>
          <a:prstGeom prst="rect">
            <a:avLst/>
          </a:prstGeom>
          <a:noFill/>
        </p:spPr>
        <p:txBody>
          <a:bodyPr wrap="square" rtlCol="0">
            <a:spAutoFit/>
          </a:bodyPr>
          <a:lstStyle/>
          <a:p>
            <a:r>
              <a:rPr lang="en-US" altLang="zh-TW" sz="2400" b="1" dirty="0">
                <a:solidFill>
                  <a:srgbClr val="0000FF"/>
                </a:solidFill>
              </a:rPr>
              <a:t>1</a:t>
            </a:r>
            <a:endParaRPr lang="zh-TW" altLang="en-US" sz="2400" b="1" dirty="0">
              <a:solidFill>
                <a:srgbClr val="0000FF"/>
              </a:solidFill>
            </a:endParaRPr>
          </a:p>
        </p:txBody>
      </p:sp>
      <p:sp>
        <p:nvSpPr>
          <p:cNvPr id="99" name="文字方塊 98"/>
          <p:cNvSpPr txBox="1"/>
          <p:nvPr/>
        </p:nvSpPr>
        <p:spPr>
          <a:xfrm>
            <a:off x="3071240" y="5705240"/>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00" name="文字方塊 99"/>
          <p:cNvSpPr txBox="1"/>
          <p:nvPr/>
        </p:nvSpPr>
        <p:spPr>
          <a:xfrm>
            <a:off x="3625970" y="5710409"/>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01" name="文字方塊 100"/>
          <p:cNvSpPr txBox="1"/>
          <p:nvPr/>
        </p:nvSpPr>
        <p:spPr>
          <a:xfrm>
            <a:off x="646267" y="1456530"/>
            <a:ext cx="685337" cy="461665"/>
          </a:xfrm>
          <a:prstGeom prst="rect">
            <a:avLst/>
          </a:prstGeom>
          <a:noFill/>
        </p:spPr>
        <p:txBody>
          <a:bodyPr wrap="square" rtlCol="0">
            <a:spAutoFit/>
          </a:bodyPr>
          <a:lstStyle/>
          <a:p>
            <a:r>
              <a:rPr lang="en-US" altLang="zh-TW" sz="2400" b="1" dirty="0">
                <a:solidFill>
                  <a:srgbClr val="0000FF"/>
                </a:solidFill>
              </a:rPr>
              <a:t>100</a:t>
            </a:r>
            <a:endParaRPr lang="zh-TW" altLang="en-US" sz="2400" b="1" dirty="0">
              <a:solidFill>
                <a:srgbClr val="0000FF"/>
              </a:solidFill>
            </a:endParaRPr>
          </a:p>
        </p:txBody>
      </p:sp>
      <p:sp>
        <p:nvSpPr>
          <p:cNvPr id="102" name="文字方塊 101"/>
          <p:cNvSpPr txBox="1"/>
          <p:nvPr/>
        </p:nvSpPr>
        <p:spPr>
          <a:xfrm>
            <a:off x="5830247" y="1920356"/>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03" name="文字方塊 102"/>
          <p:cNvSpPr txBox="1"/>
          <p:nvPr/>
        </p:nvSpPr>
        <p:spPr>
          <a:xfrm>
            <a:off x="5801339" y="3241343"/>
            <a:ext cx="27157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04" name="文字方塊 103"/>
          <p:cNvSpPr txBox="1"/>
          <p:nvPr/>
        </p:nvSpPr>
        <p:spPr>
          <a:xfrm>
            <a:off x="4506358" y="6092794"/>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dirty="0"/>
          </a:p>
        </p:txBody>
      </p:sp>
      <p:sp>
        <p:nvSpPr>
          <p:cNvPr id="105" name="文字方塊 104"/>
          <p:cNvSpPr txBox="1"/>
          <p:nvPr/>
        </p:nvSpPr>
        <p:spPr>
          <a:xfrm>
            <a:off x="6105500" y="4018475"/>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106" name="文字方塊 105"/>
          <p:cNvSpPr txBox="1"/>
          <p:nvPr/>
        </p:nvSpPr>
        <p:spPr>
          <a:xfrm>
            <a:off x="117832" y="4922735"/>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107" name="文字方塊 106"/>
          <p:cNvSpPr txBox="1"/>
          <p:nvPr/>
        </p:nvSpPr>
        <p:spPr>
          <a:xfrm>
            <a:off x="144624" y="2213907"/>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baseline="-25000" dirty="0"/>
          </a:p>
        </p:txBody>
      </p:sp>
      <p:cxnSp>
        <p:nvCxnSpPr>
          <p:cNvPr id="108" name="直線單箭頭接點 107"/>
          <p:cNvCxnSpPr>
            <a:stCxn id="104" idx="0"/>
          </p:cNvCxnSpPr>
          <p:nvPr/>
        </p:nvCxnSpPr>
        <p:spPr>
          <a:xfrm flipH="1" flipV="1">
            <a:off x="3556076" y="5450473"/>
            <a:ext cx="1199950" cy="64232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108"/>
          <p:cNvCxnSpPr>
            <a:endCxn id="75" idx="3"/>
          </p:cNvCxnSpPr>
          <p:nvPr/>
        </p:nvCxnSpPr>
        <p:spPr>
          <a:xfrm flipH="1" flipV="1">
            <a:off x="5344662" y="2907694"/>
            <a:ext cx="750303" cy="13880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a:stCxn id="106" idx="3"/>
          </p:cNvCxnSpPr>
          <p:nvPr/>
        </p:nvCxnSpPr>
        <p:spPr>
          <a:xfrm flipV="1">
            <a:off x="617168" y="3854018"/>
            <a:ext cx="677400" cy="12995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單箭頭接點 110"/>
          <p:cNvCxnSpPr>
            <a:stCxn id="107" idx="3"/>
          </p:cNvCxnSpPr>
          <p:nvPr/>
        </p:nvCxnSpPr>
        <p:spPr>
          <a:xfrm flipV="1">
            <a:off x="643960" y="1081684"/>
            <a:ext cx="655023" cy="13630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文字方塊 112"/>
          <p:cNvSpPr txBox="1"/>
          <p:nvPr/>
        </p:nvSpPr>
        <p:spPr>
          <a:xfrm>
            <a:off x="4303514" y="5686920"/>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14" name="文字方塊 113"/>
          <p:cNvSpPr txBox="1"/>
          <p:nvPr/>
        </p:nvSpPr>
        <p:spPr>
          <a:xfrm>
            <a:off x="627703" y="2258796"/>
            <a:ext cx="685337" cy="461665"/>
          </a:xfrm>
          <a:prstGeom prst="rect">
            <a:avLst/>
          </a:prstGeom>
          <a:noFill/>
        </p:spPr>
        <p:txBody>
          <a:bodyPr wrap="square" rtlCol="0">
            <a:spAutoFit/>
          </a:bodyPr>
          <a:lstStyle/>
          <a:p>
            <a:r>
              <a:rPr lang="en-US" altLang="zh-TW" sz="2400" b="1" dirty="0">
                <a:solidFill>
                  <a:srgbClr val="FF0000"/>
                </a:solidFill>
              </a:rPr>
              <a:t>-10</a:t>
            </a:r>
            <a:endParaRPr lang="zh-TW" altLang="en-US" sz="2400" b="1" dirty="0">
              <a:solidFill>
                <a:srgbClr val="FF0000"/>
              </a:solidFill>
            </a:endParaRPr>
          </a:p>
        </p:txBody>
      </p:sp>
      <p:sp>
        <p:nvSpPr>
          <p:cNvPr id="115" name="文字方塊 114"/>
          <p:cNvSpPr txBox="1"/>
          <p:nvPr/>
        </p:nvSpPr>
        <p:spPr>
          <a:xfrm>
            <a:off x="655815" y="71691"/>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16" name="文字方塊 115"/>
          <p:cNvSpPr txBox="1"/>
          <p:nvPr/>
        </p:nvSpPr>
        <p:spPr>
          <a:xfrm>
            <a:off x="665951" y="731142"/>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17" name="文字方塊 116"/>
          <p:cNvSpPr txBox="1"/>
          <p:nvPr/>
        </p:nvSpPr>
        <p:spPr>
          <a:xfrm>
            <a:off x="556557" y="3486465"/>
            <a:ext cx="685337" cy="461665"/>
          </a:xfrm>
          <a:prstGeom prst="rect">
            <a:avLst/>
          </a:prstGeom>
          <a:noFill/>
        </p:spPr>
        <p:txBody>
          <a:bodyPr wrap="square" rtlCol="0">
            <a:spAutoFit/>
          </a:bodyPr>
          <a:lstStyle/>
          <a:p>
            <a:r>
              <a:rPr lang="en-US" altLang="zh-TW" sz="2400" b="1" dirty="0">
                <a:solidFill>
                  <a:srgbClr val="0000FF"/>
                </a:solidFill>
              </a:rPr>
              <a:t>100</a:t>
            </a:r>
            <a:endParaRPr lang="zh-TW" altLang="en-US" sz="2400" b="1" dirty="0">
              <a:solidFill>
                <a:srgbClr val="0000FF"/>
              </a:solidFill>
            </a:endParaRPr>
          </a:p>
        </p:txBody>
      </p:sp>
      <p:sp>
        <p:nvSpPr>
          <p:cNvPr id="119" name="文字方塊 118"/>
          <p:cNvSpPr txBox="1"/>
          <p:nvPr/>
        </p:nvSpPr>
        <p:spPr>
          <a:xfrm>
            <a:off x="612753" y="4956930"/>
            <a:ext cx="685337" cy="461665"/>
          </a:xfrm>
          <a:prstGeom prst="rect">
            <a:avLst/>
          </a:prstGeom>
          <a:noFill/>
        </p:spPr>
        <p:txBody>
          <a:bodyPr wrap="square" rtlCol="0">
            <a:spAutoFit/>
          </a:bodyPr>
          <a:lstStyle/>
          <a:p>
            <a:r>
              <a:rPr lang="en-US" altLang="zh-TW" sz="2400" b="1" dirty="0">
                <a:solidFill>
                  <a:srgbClr val="FF0000"/>
                </a:solidFill>
              </a:rPr>
              <a:t>-10</a:t>
            </a:r>
            <a:endParaRPr lang="zh-TW" altLang="en-US" sz="2400" b="1" dirty="0">
              <a:solidFill>
                <a:srgbClr val="FF0000"/>
              </a:solidFill>
            </a:endParaRPr>
          </a:p>
        </p:txBody>
      </p:sp>
      <p:sp>
        <p:nvSpPr>
          <p:cNvPr id="120" name="文字方塊 119"/>
          <p:cNvSpPr txBox="1"/>
          <p:nvPr/>
        </p:nvSpPr>
        <p:spPr>
          <a:xfrm>
            <a:off x="641473" y="2787325"/>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21" name="文字方塊 120"/>
          <p:cNvSpPr txBox="1"/>
          <p:nvPr/>
        </p:nvSpPr>
        <p:spPr>
          <a:xfrm>
            <a:off x="655814" y="4198863"/>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22" name="文字方塊 121"/>
          <p:cNvSpPr txBox="1"/>
          <p:nvPr/>
        </p:nvSpPr>
        <p:spPr>
          <a:xfrm>
            <a:off x="5659296" y="3891560"/>
            <a:ext cx="685337" cy="461665"/>
          </a:xfrm>
          <a:prstGeom prst="rect">
            <a:avLst/>
          </a:prstGeom>
          <a:noFill/>
        </p:spPr>
        <p:txBody>
          <a:bodyPr wrap="square" rtlCol="0">
            <a:spAutoFit/>
          </a:bodyPr>
          <a:lstStyle/>
          <a:p>
            <a:r>
              <a:rPr lang="en-US" altLang="zh-TW" sz="2400" b="1" dirty="0">
                <a:solidFill>
                  <a:srgbClr val="0000FF"/>
                </a:solidFill>
              </a:rPr>
              <a:t>10</a:t>
            </a:r>
            <a:endParaRPr lang="zh-TW" altLang="en-US" sz="2400" b="1" dirty="0">
              <a:solidFill>
                <a:srgbClr val="0000FF"/>
              </a:solidFill>
            </a:endParaRPr>
          </a:p>
        </p:txBody>
      </p:sp>
      <p:sp>
        <p:nvSpPr>
          <p:cNvPr id="123" name="文字方塊 122"/>
          <p:cNvSpPr txBox="1"/>
          <p:nvPr/>
        </p:nvSpPr>
        <p:spPr>
          <a:xfrm>
            <a:off x="5475699" y="2556492"/>
            <a:ext cx="902140" cy="461665"/>
          </a:xfrm>
          <a:prstGeom prst="rect">
            <a:avLst/>
          </a:prstGeom>
          <a:noFill/>
        </p:spPr>
        <p:txBody>
          <a:bodyPr wrap="square" rtlCol="0">
            <a:spAutoFit/>
          </a:bodyPr>
          <a:lstStyle/>
          <a:p>
            <a:r>
              <a:rPr lang="en-US" altLang="zh-TW" sz="2400" b="1" dirty="0">
                <a:solidFill>
                  <a:srgbClr val="0000FF"/>
                </a:solidFill>
              </a:rPr>
              <a:t>100</a:t>
            </a:r>
            <a:endParaRPr lang="zh-TW" altLang="en-US" sz="2400" b="1" dirty="0">
              <a:solidFill>
                <a:srgbClr val="0000FF"/>
              </a:solidFill>
            </a:endParaRPr>
          </a:p>
        </p:txBody>
      </p:sp>
      <p:cxnSp>
        <p:nvCxnSpPr>
          <p:cNvPr id="128" name="直線接點 127"/>
          <p:cNvCxnSpPr/>
          <p:nvPr/>
        </p:nvCxnSpPr>
        <p:spPr>
          <a:xfrm flipH="1">
            <a:off x="3233547" y="4586214"/>
            <a:ext cx="256453" cy="256453"/>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2" name="直線接點 131"/>
          <p:cNvCxnSpPr/>
          <p:nvPr/>
        </p:nvCxnSpPr>
        <p:spPr>
          <a:xfrm flipH="1">
            <a:off x="3243747" y="1830421"/>
            <a:ext cx="256453" cy="256453"/>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sp>
        <p:nvSpPr>
          <p:cNvPr id="142" name="文字方塊 141"/>
          <p:cNvSpPr txBox="1"/>
          <p:nvPr/>
        </p:nvSpPr>
        <p:spPr>
          <a:xfrm>
            <a:off x="3190278" y="2679520"/>
            <a:ext cx="361092" cy="461665"/>
          </a:xfrm>
          <a:prstGeom prst="rect">
            <a:avLst/>
          </a:prstGeom>
          <a:solidFill>
            <a:schemeClr val="bg1"/>
          </a:solidFill>
        </p:spPr>
        <p:txBody>
          <a:bodyPr wrap="square" rtlCol="0">
            <a:spAutoFit/>
          </a:bodyPr>
          <a:lstStyle/>
          <a:p>
            <a:pPr algn="ctr"/>
            <a:r>
              <a:rPr lang="en-US" altLang="zh-TW" sz="2400" dirty="0">
                <a:solidFill>
                  <a:srgbClr val="FF0000"/>
                </a:solidFill>
              </a:rPr>
              <a:t>0</a:t>
            </a:r>
            <a:endParaRPr lang="zh-TW" altLang="en-US" sz="2400" dirty="0">
              <a:solidFill>
                <a:srgbClr val="FF0000"/>
              </a:solidFill>
            </a:endParaRPr>
          </a:p>
        </p:txBody>
      </p:sp>
      <p:grpSp>
        <p:nvGrpSpPr>
          <p:cNvPr id="112" name="Group 111"/>
          <p:cNvGrpSpPr/>
          <p:nvPr/>
        </p:nvGrpSpPr>
        <p:grpSpPr>
          <a:xfrm>
            <a:off x="43318" y="6186852"/>
            <a:ext cx="417249" cy="575481"/>
            <a:chOff x="7517647" y="4843947"/>
            <a:chExt cx="1485900" cy="1908068"/>
          </a:xfrm>
        </p:grpSpPr>
        <p:pic>
          <p:nvPicPr>
            <p:cNvPr id="118" name="Picture 2">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64597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4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矩形 129"/>
          <p:cNvSpPr/>
          <p:nvPr/>
        </p:nvSpPr>
        <p:spPr>
          <a:xfrm>
            <a:off x="6417886" y="5210987"/>
            <a:ext cx="621081" cy="1332931"/>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34" name="矩形 133"/>
          <p:cNvSpPr/>
          <p:nvPr/>
        </p:nvSpPr>
        <p:spPr>
          <a:xfrm>
            <a:off x="5698739" y="5217278"/>
            <a:ext cx="621081" cy="1332931"/>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52" name="圖片 51"/>
          <p:cNvPicPr>
            <a:picLocks noChangeAspect="1"/>
          </p:cNvPicPr>
          <p:nvPr/>
        </p:nvPicPr>
        <p:blipFill>
          <a:blip r:embed="rId2"/>
          <a:stretch>
            <a:fillRect/>
          </a:stretch>
        </p:blipFill>
        <p:spPr>
          <a:xfrm>
            <a:off x="1387736" y="461347"/>
            <a:ext cx="3757175" cy="4933334"/>
          </a:xfrm>
          <a:prstGeom prst="rect">
            <a:avLst/>
          </a:prstGeom>
        </p:spPr>
      </p:pic>
      <mc:AlternateContent xmlns:mc="http://schemas.openxmlformats.org/markup-compatibility/2006" xmlns:a14="http://schemas.microsoft.com/office/drawing/2010/main">
        <mc:Choice Requires="a14">
          <p:sp>
            <p:nvSpPr>
              <p:cNvPr id="46" name="文字方塊 45"/>
              <p:cNvSpPr txBox="1"/>
              <p:nvPr/>
            </p:nvSpPr>
            <p:spPr>
              <a:xfrm>
                <a:off x="5281173" y="5231248"/>
                <a:ext cx="3649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1</m:t>
                          </m:r>
                        </m:sub>
                      </m:sSub>
                    </m:oMath>
                  </m:oMathPara>
                </a14:m>
                <a:endParaRPr lang="zh-TW" altLang="en-US" sz="2400" dirty="0"/>
              </a:p>
            </p:txBody>
          </p:sp>
        </mc:Choice>
        <mc:Fallback xmlns="">
          <p:sp>
            <p:nvSpPr>
              <p:cNvPr id="46" name="文字方塊 45"/>
              <p:cNvSpPr txBox="1">
                <a:spLocks noRot="1" noChangeAspect="1" noMove="1" noResize="1" noEditPoints="1" noAdjustHandles="1" noChangeArrowheads="1" noChangeShapeType="1" noTextEdit="1"/>
              </p:cNvSpPr>
              <p:nvPr/>
            </p:nvSpPr>
            <p:spPr>
              <a:xfrm>
                <a:off x="5281173" y="5231248"/>
                <a:ext cx="364908" cy="369332"/>
              </a:xfrm>
              <a:prstGeom prst="rect">
                <a:avLst/>
              </a:prstGeom>
              <a:blipFill rotWithShape="0">
                <a:blip r:embed="rId3"/>
                <a:stretch>
                  <a:fillRect l="-10000" r="-8333"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文字方塊 46"/>
              <p:cNvSpPr txBox="1"/>
              <p:nvPr/>
            </p:nvSpPr>
            <p:spPr>
              <a:xfrm>
                <a:off x="5281173" y="5651472"/>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2</m:t>
                          </m:r>
                        </m:sub>
                      </m:sSub>
                    </m:oMath>
                  </m:oMathPara>
                </a14:m>
                <a:endParaRPr lang="zh-TW" altLang="en-US" sz="2400" dirty="0"/>
              </a:p>
            </p:txBody>
          </p:sp>
        </mc:Choice>
        <mc:Fallback xmlns="">
          <p:sp>
            <p:nvSpPr>
              <p:cNvPr id="47" name="文字方塊 46"/>
              <p:cNvSpPr txBox="1">
                <a:spLocks noRot="1" noChangeAspect="1" noMove="1" noResize="1" noEditPoints="1" noAdjustHandles="1" noChangeArrowheads="1" noChangeShapeType="1" noTextEdit="1"/>
              </p:cNvSpPr>
              <p:nvPr/>
            </p:nvSpPr>
            <p:spPr>
              <a:xfrm>
                <a:off x="5281173" y="5651472"/>
                <a:ext cx="372025" cy="369332"/>
              </a:xfrm>
              <a:prstGeom prst="rect">
                <a:avLst/>
              </a:prstGeom>
              <a:blipFill rotWithShape="0">
                <a:blip r:embed="rId4"/>
                <a:stretch>
                  <a:fillRect l="-9836" r="-8197"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8" name="文字方塊 47"/>
              <p:cNvSpPr txBox="1"/>
              <p:nvPr/>
            </p:nvSpPr>
            <p:spPr>
              <a:xfrm>
                <a:off x="5289687" y="6107075"/>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3</m:t>
                          </m:r>
                        </m:sub>
                      </m:sSub>
                    </m:oMath>
                  </m:oMathPara>
                </a14:m>
                <a:endParaRPr lang="zh-TW" altLang="en-US" sz="2400" dirty="0"/>
              </a:p>
            </p:txBody>
          </p:sp>
        </mc:Choice>
        <mc:Fallback xmlns="">
          <p:sp>
            <p:nvSpPr>
              <p:cNvPr id="48" name="文字方塊 47"/>
              <p:cNvSpPr txBox="1">
                <a:spLocks noRot="1" noChangeAspect="1" noMove="1" noResize="1" noEditPoints="1" noAdjustHandles="1" noChangeArrowheads="1" noChangeShapeType="1" noTextEdit="1"/>
              </p:cNvSpPr>
              <p:nvPr/>
            </p:nvSpPr>
            <p:spPr>
              <a:xfrm>
                <a:off x="5289687" y="6107075"/>
                <a:ext cx="372025" cy="369332"/>
              </a:xfrm>
              <a:prstGeom prst="rect">
                <a:avLst/>
              </a:prstGeom>
              <a:blipFill rotWithShape="0">
                <a:blip r:embed="rId5"/>
                <a:stretch>
                  <a:fillRect l="-11475" r="-8197"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9" name="文字方塊 48"/>
              <p:cNvSpPr txBox="1"/>
              <p:nvPr/>
            </p:nvSpPr>
            <p:spPr>
              <a:xfrm>
                <a:off x="5367822" y="645159"/>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𝑦</m:t>
                      </m:r>
                    </m:oMath>
                  </m:oMathPara>
                </a14:m>
                <a:endParaRPr lang="zh-TW" altLang="en-US" sz="2400" dirty="0"/>
              </a:p>
            </p:txBody>
          </p:sp>
        </mc:Choice>
        <mc:Fallback xmlns="">
          <p:sp>
            <p:nvSpPr>
              <p:cNvPr id="49" name="文字方塊 48"/>
              <p:cNvSpPr txBox="1">
                <a:spLocks noRot="1" noChangeAspect="1" noMove="1" noResize="1" noEditPoints="1" noAdjustHandles="1" noChangeArrowheads="1" noChangeShapeType="1" noTextEdit="1"/>
              </p:cNvSpPr>
              <p:nvPr/>
            </p:nvSpPr>
            <p:spPr>
              <a:xfrm>
                <a:off x="5367822" y="645159"/>
                <a:ext cx="245708" cy="369332"/>
              </a:xfrm>
              <a:prstGeom prst="rect">
                <a:avLst/>
              </a:prstGeom>
              <a:blipFill rotWithShape="0">
                <a:blip r:embed="rId6"/>
                <a:stretch>
                  <a:fillRect l="-30000" r="-30000" b="-26667"/>
                </a:stretch>
              </a:blipFill>
            </p:spPr>
            <p:txBody>
              <a:bodyPr/>
              <a:lstStyle/>
              <a:p>
                <a:r>
                  <a:rPr lang="zh-TW" altLang="en-US">
                    <a:noFill/>
                  </a:rPr>
                  <a:t> </a:t>
                </a:r>
              </a:p>
            </p:txBody>
          </p:sp>
        </mc:Fallback>
      </mc:AlternateContent>
      <p:sp>
        <p:nvSpPr>
          <p:cNvPr id="50" name="文字方塊 49"/>
          <p:cNvSpPr txBox="1"/>
          <p:nvPr/>
        </p:nvSpPr>
        <p:spPr>
          <a:xfrm>
            <a:off x="5766095" y="5258372"/>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p>
          <a:p>
            <a:pPr algn="ctr"/>
            <a:r>
              <a:rPr lang="en-US" altLang="zh-TW" sz="2400" dirty="0"/>
              <a:t>1</a:t>
            </a:r>
          </a:p>
          <a:p>
            <a:pPr algn="ctr"/>
            <a:r>
              <a:rPr lang="en-US" altLang="zh-TW" sz="2400" dirty="0"/>
              <a:t>0</a:t>
            </a:r>
            <a:endParaRPr lang="zh-TW" altLang="en-US" sz="2400" dirty="0"/>
          </a:p>
        </p:txBody>
      </p:sp>
      <p:sp>
        <p:nvSpPr>
          <p:cNvPr id="51" name="文字方塊 50"/>
          <p:cNvSpPr txBox="1"/>
          <p:nvPr/>
        </p:nvSpPr>
        <p:spPr>
          <a:xfrm>
            <a:off x="5780647" y="569220"/>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54" name="文字方塊 53"/>
          <p:cNvSpPr txBox="1"/>
          <p:nvPr/>
        </p:nvSpPr>
        <p:spPr>
          <a:xfrm>
            <a:off x="6492300" y="5254237"/>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4</a:t>
            </a:r>
          </a:p>
          <a:p>
            <a:pPr algn="ctr"/>
            <a:r>
              <a:rPr lang="en-US" altLang="zh-TW" sz="2400" dirty="0"/>
              <a:t>1</a:t>
            </a:r>
          </a:p>
          <a:p>
            <a:pPr algn="ctr"/>
            <a:r>
              <a:rPr lang="en-US" altLang="zh-TW" sz="2400" dirty="0"/>
              <a:t>0</a:t>
            </a:r>
            <a:endParaRPr lang="zh-TW" altLang="en-US" sz="2400" dirty="0"/>
          </a:p>
        </p:txBody>
      </p:sp>
      <p:sp>
        <p:nvSpPr>
          <p:cNvPr id="55" name="文字方塊 54"/>
          <p:cNvSpPr txBox="1"/>
          <p:nvPr/>
        </p:nvSpPr>
        <p:spPr>
          <a:xfrm>
            <a:off x="6467461" y="570165"/>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56" name="文字方塊 55"/>
          <p:cNvSpPr txBox="1"/>
          <p:nvPr/>
        </p:nvSpPr>
        <p:spPr>
          <a:xfrm>
            <a:off x="7173146" y="5268155"/>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2</a:t>
            </a:r>
          </a:p>
          <a:p>
            <a:pPr algn="ctr"/>
            <a:r>
              <a:rPr lang="en-US" altLang="zh-TW" sz="2400" dirty="0"/>
              <a:t>0</a:t>
            </a:r>
          </a:p>
          <a:p>
            <a:pPr algn="ctr"/>
            <a:r>
              <a:rPr lang="en-US" altLang="zh-TW" sz="2400" dirty="0"/>
              <a:t>0</a:t>
            </a:r>
            <a:endParaRPr lang="zh-TW" altLang="en-US" sz="2400" dirty="0"/>
          </a:p>
        </p:txBody>
      </p:sp>
      <p:sp>
        <p:nvSpPr>
          <p:cNvPr id="57" name="文字方塊 56"/>
          <p:cNvSpPr txBox="1"/>
          <p:nvPr/>
        </p:nvSpPr>
        <p:spPr>
          <a:xfrm>
            <a:off x="7130208" y="590436"/>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58" name="文字方塊 57"/>
          <p:cNvSpPr txBox="1"/>
          <p:nvPr/>
        </p:nvSpPr>
        <p:spPr>
          <a:xfrm>
            <a:off x="7828156" y="5277289"/>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p>
          <a:p>
            <a:pPr algn="ctr"/>
            <a:r>
              <a:rPr lang="en-US" altLang="zh-TW" sz="2400" dirty="0"/>
              <a:t>0</a:t>
            </a:r>
          </a:p>
          <a:p>
            <a:pPr algn="ctr"/>
            <a:r>
              <a:rPr lang="en-US" altLang="zh-TW" sz="2400" dirty="0"/>
              <a:t>1</a:t>
            </a:r>
            <a:endParaRPr lang="zh-TW" altLang="en-US" sz="2400" dirty="0"/>
          </a:p>
        </p:txBody>
      </p:sp>
      <p:sp>
        <p:nvSpPr>
          <p:cNvPr id="59" name="文字方塊 58"/>
          <p:cNvSpPr txBox="1"/>
          <p:nvPr/>
        </p:nvSpPr>
        <p:spPr>
          <a:xfrm>
            <a:off x="7792955" y="580192"/>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7</a:t>
            </a:r>
          </a:p>
        </p:txBody>
      </p:sp>
      <p:sp>
        <p:nvSpPr>
          <p:cNvPr id="60" name="文字方塊 59"/>
          <p:cNvSpPr txBox="1"/>
          <p:nvPr/>
        </p:nvSpPr>
        <p:spPr>
          <a:xfrm>
            <a:off x="8475046" y="5278025"/>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p>
          <a:p>
            <a:pPr algn="ctr"/>
            <a:r>
              <a:rPr lang="en-US" altLang="zh-TW" sz="2400" dirty="0"/>
              <a:t>-1</a:t>
            </a:r>
          </a:p>
          <a:p>
            <a:pPr algn="ctr"/>
            <a:r>
              <a:rPr lang="en-US" altLang="zh-TW" sz="2400" dirty="0"/>
              <a:t>0</a:t>
            </a:r>
            <a:endParaRPr lang="zh-TW" altLang="en-US" sz="2400" dirty="0"/>
          </a:p>
        </p:txBody>
      </p:sp>
      <p:sp>
        <p:nvSpPr>
          <p:cNvPr id="61" name="文字方塊 60"/>
          <p:cNvSpPr txBox="1"/>
          <p:nvPr/>
        </p:nvSpPr>
        <p:spPr>
          <a:xfrm>
            <a:off x="8433528" y="580192"/>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62" name="矩形 61"/>
          <p:cNvSpPr/>
          <p:nvPr/>
        </p:nvSpPr>
        <p:spPr>
          <a:xfrm>
            <a:off x="5841470" y="5681509"/>
            <a:ext cx="319177" cy="34982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p:cNvSpPr/>
          <p:nvPr/>
        </p:nvSpPr>
        <p:spPr>
          <a:xfrm>
            <a:off x="6556998" y="5677374"/>
            <a:ext cx="319177" cy="34982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p:cNvSpPr/>
          <p:nvPr/>
        </p:nvSpPr>
        <p:spPr>
          <a:xfrm>
            <a:off x="7892854" y="6081072"/>
            <a:ext cx="319177" cy="34982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65" name="矩形 64"/>
          <p:cNvSpPr/>
          <p:nvPr/>
        </p:nvSpPr>
        <p:spPr>
          <a:xfrm>
            <a:off x="7857653" y="632555"/>
            <a:ext cx="319177" cy="3498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73" name="矩形 72"/>
          <p:cNvSpPr/>
          <p:nvPr/>
        </p:nvSpPr>
        <p:spPr>
          <a:xfrm>
            <a:off x="8546113" y="5707403"/>
            <a:ext cx="319177" cy="34982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 name="群組 2"/>
          <p:cNvGrpSpPr/>
          <p:nvPr/>
        </p:nvGrpSpPr>
        <p:grpSpPr>
          <a:xfrm>
            <a:off x="3171073" y="5068598"/>
            <a:ext cx="399503" cy="461665"/>
            <a:chOff x="5891338" y="5744015"/>
            <a:chExt cx="399503" cy="461665"/>
          </a:xfrm>
        </p:grpSpPr>
        <p:sp>
          <p:nvSpPr>
            <p:cNvPr id="53" name="文字方塊 52"/>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2" name="文字方塊 1"/>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grpSp>
        <p:nvGrpSpPr>
          <p:cNvPr id="66" name="群組 65"/>
          <p:cNvGrpSpPr/>
          <p:nvPr/>
        </p:nvGrpSpPr>
        <p:grpSpPr>
          <a:xfrm>
            <a:off x="1311536" y="3600478"/>
            <a:ext cx="399503" cy="461665"/>
            <a:chOff x="5891338" y="5744015"/>
            <a:chExt cx="399503" cy="461665"/>
          </a:xfrm>
        </p:grpSpPr>
        <p:sp>
          <p:nvSpPr>
            <p:cNvPr id="67" name="文字方塊 66"/>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68" name="文字方塊 67"/>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grpSp>
        <p:nvGrpSpPr>
          <p:cNvPr id="69" name="群組 68"/>
          <p:cNvGrpSpPr/>
          <p:nvPr/>
        </p:nvGrpSpPr>
        <p:grpSpPr>
          <a:xfrm>
            <a:off x="1304672" y="871536"/>
            <a:ext cx="399503" cy="461665"/>
            <a:chOff x="5891338" y="5744015"/>
            <a:chExt cx="399503" cy="461665"/>
          </a:xfrm>
        </p:grpSpPr>
        <p:sp>
          <p:nvSpPr>
            <p:cNvPr id="70" name="文字方塊 69"/>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71" name="文字方塊 70"/>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grpSp>
        <p:nvGrpSpPr>
          <p:cNvPr id="72" name="群組 71"/>
          <p:cNvGrpSpPr/>
          <p:nvPr/>
        </p:nvGrpSpPr>
        <p:grpSpPr>
          <a:xfrm>
            <a:off x="4945159" y="2676861"/>
            <a:ext cx="399503" cy="461665"/>
            <a:chOff x="5891338" y="5744015"/>
            <a:chExt cx="399503" cy="461665"/>
          </a:xfrm>
        </p:grpSpPr>
        <p:sp>
          <p:nvSpPr>
            <p:cNvPr id="74" name="文字方塊 73"/>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75" name="文字方塊 74"/>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sp>
        <p:nvSpPr>
          <p:cNvPr id="76" name="文字方塊 75"/>
          <p:cNvSpPr txBox="1"/>
          <p:nvPr/>
        </p:nvSpPr>
        <p:spPr>
          <a:xfrm>
            <a:off x="2319676" y="6088544"/>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endParaRPr lang="zh-TW" altLang="en-US" sz="2400" baseline="-25000" dirty="0"/>
          </a:p>
        </p:txBody>
      </p:sp>
      <p:sp>
        <p:nvSpPr>
          <p:cNvPr id="77" name="文字方塊 76"/>
          <p:cNvSpPr txBox="1"/>
          <p:nvPr/>
        </p:nvSpPr>
        <p:spPr>
          <a:xfrm>
            <a:off x="3071240" y="6088546"/>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78" name="文字方塊 77"/>
          <p:cNvSpPr txBox="1"/>
          <p:nvPr/>
        </p:nvSpPr>
        <p:spPr>
          <a:xfrm>
            <a:off x="3816496" y="6088546"/>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79" name="文字方塊 78"/>
          <p:cNvSpPr txBox="1"/>
          <p:nvPr/>
        </p:nvSpPr>
        <p:spPr>
          <a:xfrm>
            <a:off x="144624" y="2900047"/>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endParaRPr lang="zh-TW" altLang="en-US" sz="2400" baseline="-25000" dirty="0"/>
          </a:p>
        </p:txBody>
      </p:sp>
      <p:sp>
        <p:nvSpPr>
          <p:cNvPr id="80" name="文字方塊 79"/>
          <p:cNvSpPr txBox="1"/>
          <p:nvPr/>
        </p:nvSpPr>
        <p:spPr>
          <a:xfrm>
            <a:off x="128367" y="3597914"/>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81" name="文字方塊 80"/>
          <p:cNvSpPr txBox="1"/>
          <p:nvPr/>
        </p:nvSpPr>
        <p:spPr>
          <a:xfrm>
            <a:off x="117832" y="4295779"/>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82" name="文字方塊 81"/>
          <p:cNvSpPr txBox="1"/>
          <p:nvPr/>
        </p:nvSpPr>
        <p:spPr>
          <a:xfrm>
            <a:off x="191909" y="156113"/>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endParaRPr lang="zh-TW" altLang="en-US" sz="2400" baseline="-25000" dirty="0"/>
          </a:p>
        </p:txBody>
      </p:sp>
      <p:sp>
        <p:nvSpPr>
          <p:cNvPr id="83" name="文字方塊 82"/>
          <p:cNvSpPr txBox="1"/>
          <p:nvPr/>
        </p:nvSpPr>
        <p:spPr>
          <a:xfrm>
            <a:off x="175652" y="853980"/>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84" name="文字方塊 83"/>
          <p:cNvSpPr txBox="1"/>
          <p:nvPr/>
        </p:nvSpPr>
        <p:spPr>
          <a:xfrm>
            <a:off x="165117" y="1551845"/>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85" name="文字方塊 84"/>
          <p:cNvSpPr txBox="1"/>
          <p:nvPr/>
        </p:nvSpPr>
        <p:spPr>
          <a:xfrm>
            <a:off x="6121757" y="1971348"/>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endParaRPr lang="zh-TW" altLang="en-US" sz="2400" baseline="-25000" dirty="0"/>
          </a:p>
        </p:txBody>
      </p:sp>
      <p:sp>
        <p:nvSpPr>
          <p:cNvPr id="86" name="文字方塊 85"/>
          <p:cNvSpPr txBox="1"/>
          <p:nvPr/>
        </p:nvSpPr>
        <p:spPr>
          <a:xfrm>
            <a:off x="6105500" y="2669215"/>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87" name="文字方塊 86"/>
          <p:cNvSpPr txBox="1"/>
          <p:nvPr/>
        </p:nvSpPr>
        <p:spPr>
          <a:xfrm>
            <a:off x="6094965" y="3367080"/>
            <a:ext cx="499336"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4" name="文字方塊 3"/>
          <p:cNvSpPr txBox="1"/>
          <p:nvPr/>
        </p:nvSpPr>
        <p:spPr>
          <a:xfrm>
            <a:off x="2956505" y="278621"/>
            <a:ext cx="469810" cy="461665"/>
          </a:xfrm>
          <a:prstGeom prst="rect">
            <a:avLst/>
          </a:prstGeom>
          <a:noFill/>
        </p:spPr>
        <p:txBody>
          <a:bodyPr wrap="square" rtlCol="0">
            <a:spAutoFit/>
          </a:bodyPr>
          <a:lstStyle/>
          <a:p>
            <a:r>
              <a:rPr lang="en-US" altLang="zh-TW" sz="2400" dirty="0"/>
              <a:t>y</a:t>
            </a:r>
            <a:endParaRPr lang="zh-TW" altLang="en-US" sz="2400" dirty="0"/>
          </a:p>
        </p:txBody>
      </p:sp>
      <p:cxnSp>
        <p:nvCxnSpPr>
          <p:cNvPr id="7" name="直線單箭頭接點 6"/>
          <p:cNvCxnSpPr>
            <a:stCxn id="82" idx="3"/>
            <a:endCxn id="71" idx="1"/>
          </p:cNvCxnSpPr>
          <p:nvPr/>
        </p:nvCxnSpPr>
        <p:spPr>
          <a:xfrm>
            <a:off x="674988" y="386946"/>
            <a:ext cx="629684" cy="7154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a:endCxn id="71" idx="1"/>
          </p:cNvCxnSpPr>
          <p:nvPr/>
        </p:nvCxnSpPr>
        <p:spPr>
          <a:xfrm flipV="1">
            <a:off x="665347" y="1102369"/>
            <a:ext cx="639325" cy="173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a:endCxn id="71" idx="1"/>
          </p:cNvCxnSpPr>
          <p:nvPr/>
        </p:nvCxnSpPr>
        <p:spPr>
          <a:xfrm flipV="1">
            <a:off x="674988" y="1102369"/>
            <a:ext cx="629684" cy="7083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a:off x="669299" y="3107952"/>
            <a:ext cx="629684" cy="7154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p:cNvCxnSpPr/>
          <p:nvPr/>
        </p:nvCxnSpPr>
        <p:spPr>
          <a:xfrm flipV="1">
            <a:off x="659658" y="3823375"/>
            <a:ext cx="639325" cy="173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p:nvPr/>
        </p:nvCxnSpPr>
        <p:spPr>
          <a:xfrm flipV="1">
            <a:off x="669299" y="3823375"/>
            <a:ext cx="629684" cy="7083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單箭頭接點 92"/>
          <p:cNvCxnSpPr>
            <a:stCxn id="85" idx="1"/>
            <a:endCxn id="75" idx="3"/>
          </p:cNvCxnSpPr>
          <p:nvPr/>
        </p:nvCxnSpPr>
        <p:spPr>
          <a:xfrm flipH="1">
            <a:off x="5344662" y="2202181"/>
            <a:ext cx="777095" cy="7055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p:cNvCxnSpPr>
            <a:stCxn id="86" idx="1"/>
          </p:cNvCxnSpPr>
          <p:nvPr/>
        </p:nvCxnSpPr>
        <p:spPr>
          <a:xfrm flipH="1">
            <a:off x="5342227" y="2900047"/>
            <a:ext cx="763273" cy="53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a:stCxn id="87" idx="1"/>
          </p:cNvCxnSpPr>
          <p:nvPr/>
        </p:nvCxnSpPr>
        <p:spPr>
          <a:xfrm flipH="1" flipV="1">
            <a:off x="5351867" y="2905417"/>
            <a:ext cx="743098" cy="6924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rot="5400000" flipH="1">
            <a:off x="3469184" y="5407603"/>
            <a:ext cx="629684" cy="7154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單箭頭接點 96"/>
          <p:cNvCxnSpPr/>
          <p:nvPr/>
        </p:nvCxnSpPr>
        <p:spPr>
          <a:xfrm rot="5400000" flipH="1" flipV="1">
            <a:off x="3034408" y="5751817"/>
            <a:ext cx="639325" cy="173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97"/>
          <p:cNvCxnSpPr/>
          <p:nvPr/>
        </p:nvCxnSpPr>
        <p:spPr>
          <a:xfrm rot="5400000" flipH="1" flipV="1">
            <a:off x="2632785" y="5396994"/>
            <a:ext cx="629684" cy="7083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2354033" y="5654786"/>
            <a:ext cx="323859" cy="461665"/>
          </a:xfrm>
          <a:prstGeom prst="rect">
            <a:avLst/>
          </a:prstGeom>
          <a:noFill/>
        </p:spPr>
        <p:txBody>
          <a:bodyPr wrap="square" rtlCol="0">
            <a:spAutoFit/>
          </a:bodyPr>
          <a:lstStyle/>
          <a:p>
            <a:r>
              <a:rPr lang="en-US" altLang="zh-TW" sz="2400" b="1" dirty="0">
                <a:solidFill>
                  <a:srgbClr val="0000FF"/>
                </a:solidFill>
              </a:rPr>
              <a:t>1</a:t>
            </a:r>
            <a:endParaRPr lang="zh-TW" altLang="en-US" sz="2400" b="1" dirty="0">
              <a:solidFill>
                <a:srgbClr val="0000FF"/>
              </a:solidFill>
            </a:endParaRPr>
          </a:p>
        </p:txBody>
      </p:sp>
      <p:sp>
        <p:nvSpPr>
          <p:cNvPr id="99" name="文字方塊 98"/>
          <p:cNvSpPr txBox="1"/>
          <p:nvPr/>
        </p:nvSpPr>
        <p:spPr>
          <a:xfrm>
            <a:off x="3071240" y="5705240"/>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00" name="文字方塊 99"/>
          <p:cNvSpPr txBox="1"/>
          <p:nvPr/>
        </p:nvSpPr>
        <p:spPr>
          <a:xfrm>
            <a:off x="3625970" y="5710409"/>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01" name="文字方塊 100"/>
          <p:cNvSpPr txBox="1"/>
          <p:nvPr/>
        </p:nvSpPr>
        <p:spPr>
          <a:xfrm>
            <a:off x="646267" y="1456530"/>
            <a:ext cx="685337" cy="461665"/>
          </a:xfrm>
          <a:prstGeom prst="rect">
            <a:avLst/>
          </a:prstGeom>
          <a:noFill/>
        </p:spPr>
        <p:txBody>
          <a:bodyPr wrap="square" rtlCol="0">
            <a:spAutoFit/>
          </a:bodyPr>
          <a:lstStyle/>
          <a:p>
            <a:r>
              <a:rPr lang="en-US" altLang="zh-TW" sz="2400" b="1" dirty="0">
                <a:solidFill>
                  <a:srgbClr val="0000FF"/>
                </a:solidFill>
              </a:rPr>
              <a:t>100</a:t>
            </a:r>
            <a:endParaRPr lang="zh-TW" altLang="en-US" sz="2400" b="1" dirty="0">
              <a:solidFill>
                <a:srgbClr val="0000FF"/>
              </a:solidFill>
            </a:endParaRPr>
          </a:p>
        </p:txBody>
      </p:sp>
      <p:sp>
        <p:nvSpPr>
          <p:cNvPr id="102" name="文字方塊 101"/>
          <p:cNvSpPr txBox="1"/>
          <p:nvPr/>
        </p:nvSpPr>
        <p:spPr>
          <a:xfrm>
            <a:off x="5830247" y="1920356"/>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03" name="文字方塊 102"/>
          <p:cNvSpPr txBox="1"/>
          <p:nvPr/>
        </p:nvSpPr>
        <p:spPr>
          <a:xfrm>
            <a:off x="5801339" y="3241343"/>
            <a:ext cx="27157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04" name="文字方塊 103"/>
          <p:cNvSpPr txBox="1"/>
          <p:nvPr/>
        </p:nvSpPr>
        <p:spPr>
          <a:xfrm>
            <a:off x="4506358" y="6092794"/>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dirty="0"/>
          </a:p>
        </p:txBody>
      </p:sp>
      <p:sp>
        <p:nvSpPr>
          <p:cNvPr id="105" name="文字方塊 104"/>
          <p:cNvSpPr txBox="1"/>
          <p:nvPr/>
        </p:nvSpPr>
        <p:spPr>
          <a:xfrm>
            <a:off x="6105500" y="4018475"/>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106" name="文字方塊 105"/>
          <p:cNvSpPr txBox="1"/>
          <p:nvPr/>
        </p:nvSpPr>
        <p:spPr>
          <a:xfrm>
            <a:off x="117832" y="4922735"/>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107" name="文字方塊 106"/>
          <p:cNvSpPr txBox="1"/>
          <p:nvPr/>
        </p:nvSpPr>
        <p:spPr>
          <a:xfrm>
            <a:off x="144624" y="2213907"/>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baseline="-25000" dirty="0"/>
          </a:p>
        </p:txBody>
      </p:sp>
      <p:cxnSp>
        <p:nvCxnSpPr>
          <p:cNvPr id="108" name="直線單箭頭接點 107"/>
          <p:cNvCxnSpPr>
            <a:stCxn id="104" idx="0"/>
          </p:cNvCxnSpPr>
          <p:nvPr/>
        </p:nvCxnSpPr>
        <p:spPr>
          <a:xfrm flipH="1" flipV="1">
            <a:off x="3556076" y="5450473"/>
            <a:ext cx="1199950" cy="64232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108"/>
          <p:cNvCxnSpPr>
            <a:endCxn id="75" idx="3"/>
          </p:cNvCxnSpPr>
          <p:nvPr/>
        </p:nvCxnSpPr>
        <p:spPr>
          <a:xfrm flipH="1" flipV="1">
            <a:off x="5344662" y="2907694"/>
            <a:ext cx="750303" cy="13880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a:stCxn id="106" idx="3"/>
          </p:cNvCxnSpPr>
          <p:nvPr/>
        </p:nvCxnSpPr>
        <p:spPr>
          <a:xfrm flipV="1">
            <a:off x="617168" y="3854018"/>
            <a:ext cx="677400" cy="12995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單箭頭接點 110"/>
          <p:cNvCxnSpPr>
            <a:stCxn id="107" idx="3"/>
          </p:cNvCxnSpPr>
          <p:nvPr/>
        </p:nvCxnSpPr>
        <p:spPr>
          <a:xfrm flipV="1">
            <a:off x="643960" y="1081684"/>
            <a:ext cx="655023" cy="13630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文字方塊 112"/>
          <p:cNvSpPr txBox="1"/>
          <p:nvPr/>
        </p:nvSpPr>
        <p:spPr>
          <a:xfrm>
            <a:off x="4303514" y="5686920"/>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14" name="文字方塊 113"/>
          <p:cNvSpPr txBox="1"/>
          <p:nvPr/>
        </p:nvSpPr>
        <p:spPr>
          <a:xfrm>
            <a:off x="627703" y="2258796"/>
            <a:ext cx="685337" cy="461665"/>
          </a:xfrm>
          <a:prstGeom prst="rect">
            <a:avLst/>
          </a:prstGeom>
          <a:noFill/>
        </p:spPr>
        <p:txBody>
          <a:bodyPr wrap="square" rtlCol="0">
            <a:spAutoFit/>
          </a:bodyPr>
          <a:lstStyle/>
          <a:p>
            <a:r>
              <a:rPr lang="en-US" altLang="zh-TW" sz="2400" b="1" dirty="0">
                <a:solidFill>
                  <a:srgbClr val="FF0000"/>
                </a:solidFill>
              </a:rPr>
              <a:t>-10</a:t>
            </a:r>
            <a:endParaRPr lang="zh-TW" altLang="en-US" sz="2400" b="1" dirty="0">
              <a:solidFill>
                <a:srgbClr val="FF0000"/>
              </a:solidFill>
            </a:endParaRPr>
          </a:p>
        </p:txBody>
      </p:sp>
      <p:sp>
        <p:nvSpPr>
          <p:cNvPr id="115" name="文字方塊 114"/>
          <p:cNvSpPr txBox="1"/>
          <p:nvPr/>
        </p:nvSpPr>
        <p:spPr>
          <a:xfrm>
            <a:off x="655815" y="71691"/>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16" name="文字方塊 115"/>
          <p:cNvSpPr txBox="1"/>
          <p:nvPr/>
        </p:nvSpPr>
        <p:spPr>
          <a:xfrm>
            <a:off x="665951" y="731142"/>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17" name="文字方塊 116"/>
          <p:cNvSpPr txBox="1"/>
          <p:nvPr/>
        </p:nvSpPr>
        <p:spPr>
          <a:xfrm>
            <a:off x="556557" y="3486465"/>
            <a:ext cx="685337" cy="461665"/>
          </a:xfrm>
          <a:prstGeom prst="rect">
            <a:avLst/>
          </a:prstGeom>
          <a:noFill/>
        </p:spPr>
        <p:txBody>
          <a:bodyPr wrap="square" rtlCol="0">
            <a:spAutoFit/>
          </a:bodyPr>
          <a:lstStyle/>
          <a:p>
            <a:r>
              <a:rPr lang="en-US" altLang="zh-TW" sz="2400" b="1" dirty="0">
                <a:solidFill>
                  <a:srgbClr val="0000FF"/>
                </a:solidFill>
              </a:rPr>
              <a:t>100</a:t>
            </a:r>
            <a:endParaRPr lang="zh-TW" altLang="en-US" sz="2400" b="1" dirty="0">
              <a:solidFill>
                <a:srgbClr val="0000FF"/>
              </a:solidFill>
            </a:endParaRPr>
          </a:p>
        </p:txBody>
      </p:sp>
      <p:sp>
        <p:nvSpPr>
          <p:cNvPr id="119" name="文字方塊 118"/>
          <p:cNvSpPr txBox="1"/>
          <p:nvPr/>
        </p:nvSpPr>
        <p:spPr>
          <a:xfrm>
            <a:off x="612753" y="4956930"/>
            <a:ext cx="685337" cy="461665"/>
          </a:xfrm>
          <a:prstGeom prst="rect">
            <a:avLst/>
          </a:prstGeom>
          <a:noFill/>
        </p:spPr>
        <p:txBody>
          <a:bodyPr wrap="square" rtlCol="0">
            <a:spAutoFit/>
          </a:bodyPr>
          <a:lstStyle/>
          <a:p>
            <a:r>
              <a:rPr lang="en-US" altLang="zh-TW" sz="2400" b="1" dirty="0">
                <a:solidFill>
                  <a:srgbClr val="FF0000"/>
                </a:solidFill>
              </a:rPr>
              <a:t>-10</a:t>
            </a:r>
            <a:endParaRPr lang="zh-TW" altLang="en-US" sz="2400" b="1" dirty="0">
              <a:solidFill>
                <a:srgbClr val="FF0000"/>
              </a:solidFill>
            </a:endParaRPr>
          </a:p>
        </p:txBody>
      </p:sp>
      <p:sp>
        <p:nvSpPr>
          <p:cNvPr id="120" name="文字方塊 119"/>
          <p:cNvSpPr txBox="1"/>
          <p:nvPr/>
        </p:nvSpPr>
        <p:spPr>
          <a:xfrm>
            <a:off x="641473" y="2787325"/>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21" name="文字方塊 120"/>
          <p:cNvSpPr txBox="1"/>
          <p:nvPr/>
        </p:nvSpPr>
        <p:spPr>
          <a:xfrm>
            <a:off x="655814" y="4198863"/>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22" name="文字方塊 121"/>
          <p:cNvSpPr txBox="1"/>
          <p:nvPr/>
        </p:nvSpPr>
        <p:spPr>
          <a:xfrm>
            <a:off x="5659296" y="3891560"/>
            <a:ext cx="685337" cy="461665"/>
          </a:xfrm>
          <a:prstGeom prst="rect">
            <a:avLst/>
          </a:prstGeom>
          <a:noFill/>
        </p:spPr>
        <p:txBody>
          <a:bodyPr wrap="square" rtlCol="0">
            <a:spAutoFit/>
          </a:bodyPr>
          <a:lstStyle/>
          <a:p>
            <a:r>
              <a:rPr lang="en-US" altLang="zh-TW" sz="2400" b="1" dirty="0">
                <a:solidFill>
                  <a:srgbClr val="0000FF"/>
                </a:solidFill>
              </a:rPr>
              <a:t>10</a:t>
            </a:r>
            <a:endParaRPr lang="zh-TW" altLang="en-US" sz="2400" b="1" dirty="0">
              <a:solidFill>
                <a:srgbClr val="0000FF"/>
              </a:solidFill>
            </a:endParaRPr>
          </a:p>
        </p:txBody>
      </p:sp>
      <p:sp>
        <p:nvSpPr>
          <p:cNvPr id="123" name="文字方塊 122"/>
          <p:cNvSpPr txBox="1"/>
          <p:nvPr/>
        </p:nvSpPr>
        <p:spPr>
          <a:xfrm>
            <a:off x="5475699" y="2556492"/>
            <a:ext cx="902140" cy="461665"/>
          </a:xfrm>
          <a:prstGeom prst="rect">
            <a:avLst/>
          </a:prstGeom>
          <a:noFill/>
        </p:spPr>
        <p:txBody>
          <a:bodyPr wrap="square" rtlCol="0">
            <a:spAutoFit/>
          </a:bodyPr>
          <a:lstStyle/>
          <a:p>
            <a:r>
              <a:rPr lang="en-US" altLang="zh-TW" sz="2400" b="1" dirty="0">
                <a:solidFill>
                  <a:srgbClr val="0000FF"/>
                </a:solidFill>
              </a:rPr>
              <a:t>100</a:t>
            </a:r>
            <a:endParaRPr lang="zh-TW" altLang="en-US" sz="2400" b="1" dirty="0">
              <a:solidFill>
                <a:srgbClr val="0000FF"/>
              </a:solidFill>
            </a:endParaRPr>
          </a:p>
        </p:txBody>
      </p:sp>
      <p:cxnSp>
        <p:nvCxnSpPr>
          <p:cNvPr id="128" name="直線接點 127"/>
          <p:cNvCxnSpPr/>
          <p:nvPr/>
        </p:nvCxnSpPr>
        <p:spPr>
          <a:xfrm flipH="1">
            <a:off x="3233547" y="4586214"/>
            <a:ext cx="256453" cy="256453"/>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2" name="直線接點 131"/>
          <p:cNvCxnSpPr/>
          <p:nvPr/>
        </p:nvCxnSpPr>
        <p:spPr>
          <a:xfrm flipH="1">
            <a:off x="3243747" y="1830421"/>
            <a:ext cx="256453" cy="256453"/>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sp>
        <p:nvSpPr>
          <p:cNvPr id="136" name="文字方塊 135"/>
          <p:cNvSpPr txBox="1"/>
          <p:nvPr/>
        </p:nvSpPr>
        <p:spPr>
          <a:xfrm>
            <a:off x="3345393" y="4042128"/>
            <a:ext cx="531725" cy="461665"/>
          </a:xfrm>
          <a:prstGeom prst="rect">
            <a:avLst/>
          </a:prstGeom>
          <a:noFill/>
        </p:spPr>
        <p:txBody>
          <a:bodyPr wrap="square" rtlCol="0">
            <a:spAutoFit/>
          </a:bodyPr>
          <a:lstStyle/>
          <a:p>
            <a:r>
              <a:rPr lang="en-US" altLang="zh-TW" sz="2400" dirty="0">
                <a:solidFill>
                  <a:srgbClr val="FF0000"/>
                </a:solidFill>
              </a:rPr>
              <a:t>3</a:t>
            </a:r>
            <a:endParaRPr lang="zh-TW" altLang="en-US" sz="2400" dirty="0">
              <a:solidFill>
                <a:srgbClr val="FF0000"/>
              </a:solidFill>
            </a:endParaRPr>
          </a:p>
        </p:txBody>
      </p:sp>
      <p:sp>
        <p:nvSpPr>
          <p:cNvPr id="137" name="文字方塊 136"/>
          <p:cNvSpPr txBox="1"/>
          <p:nvPr/>
        </p:nvSpPr>
        <p:spPr>
          <a:xfrm>
            <a:off x="2295352" y="3419570"/>
            <a:ext cx="531725" cy="461665"/>
          </a:xfrm>
          <a:prstGeom prst="rect">
            <a:avLst/>
          </a:prstGeom>
          <a:noFill/>
        </p:spPr>
        <p:txBody>
          <a:bodyPr wrap="square" rtlCol="0">
            <a:spAutoFit/>
          </a:bodyPr>
          <a:lstStyle/>
          <a:p>
            <a:r>
              <a:rPr lang="en-US" altLang="zh-TW" sz="2400" dirty="0">
                <a:solidFill>
                  <a:srgbClr val="FF0000"/>
                </a:solidFill>
              </a:rPr>
              <a:t>≈1</a:t>
            </a:r>
            <a:endParaRPr lang="zh-TW" altLang="en-US" sz="2400" dirty="0">
              <a:solidFill>
                <a:srgbClr val="FF0000"/>
              </a:solidFill>
            </a:endParaRPr>
          </a:p>
        </p:txBody>
      </p:sp>
      <p:sp>
        <p:nvSpPr>
          <p:cNvPr id="138" name="文字方塊 137"/>
          <p:cNvSpPr txBox="1"/>
          <p:nvPr/>
        </p:nvSpPr>
        <p:spPr>
          <a:xfrm>
            <a:off x="3354070" y="3445999"/>
            <a:ext cx="531725" cy="461665"/>
          </a:xfrm>
          <a:prstGeom prst="rect">
            <a:avLst/>
          </a:prstGeom>
          <a:noFill/>
        </p:spPr>
        <p:txBody>
          <a:bodyPr wrap="square" rtlCol="0">
            <a:spAutoFit/>
          </a:bodyPr>
          <a:lstStyle/>
          <a:p>
            <a:r>
              <a:rPr lang="en-US" altLang="zh-TW" sz="2400" dirty="0">
                <a:solidFill>
                  <a:srgbClr val="FF0000"/>
                </a:solidFill>
              </a:rPr>
              <a:t>3</a:t>
            </a:r>
            <a:endParaRPr lang="zh-TW" altLang="en-US" sz="2400" dirty="0">
              <a:solidFill>
                <a:srgbClr val="FF0000"/>
              </a:solidFill>
            </a:endParaRPr>
          </a:p>
        </p:txBody>
      </p:sp>
      <p:sp>
        <p:nvSpPr>
          <p:cNvPr id="141" name="文字方塊 140"/>
          <p:cNvSpPr txBox="1"/>
          <p:nvPr/>
        </p:nvSpPr>
        <p:spPr>
          <a:xfrm>
            <a:off x="3890188" y="2882350"/>
            <a:ext cx="531725" cy="461665"/>
          </a:xfrm>
          <a:prstGeom prst="rect">
            <a:avLst/>
          </a:prstGeom>
          <a:noFill/>
        </p:spPr>
        <p:txBody>
          <a:bodyPr wrap="square" rtlCol="0">
            <a:spAutoFit/>
          </a:bodyPr>
          <a:lstStyle/>
          <a:p>
            <a:r>
              <a:rPr lang="en-US" altLang="zh-TW" sz="2400" dirty="0">
                <a:solidFill>
                  <a:srgbClr val="FF0000"/>
                </a:solidFill>
              </a:rPr>
              <a:t>≈1</a:t>
            </a:r>
            <a:endParaRPr lang="zh-TW" altLang="en-US" sz="2400" dirty="0">
              <a:solidFill>
                <a:srgbClr val="FF0000"/>
              </a:solidFill>
            </a:endParaRPr>
          </a:p>
        </p:txBody>
      </p:sp>
      <p:sp>
        <p:nvSpPr>
          <p:cNvPr id="142" name="文字方塊 141"/>
          <p:cNvSpPr txBox="1"/>
          <p:nvPr/>
        </p:nvSpPr>
        <p:spPr>
          <a:xfrm>
            <a:off x="3201022" y="2663780"/>
            <a:ext cx="361092" cy="461665"/>
          </a:xfrm>
          <a:prstGeom prst="rect">
            <a:avLst/>
          </a:prstGeom>
          <a:solidFill>
            <a:schemeClr val="bg1"/>
          </a:solidFill>
        </p:spPr>
        <p:txBody>
          <a:bodyPr wrap="square" rtlCol="0">
            <a:spAutoFit/>
          </a:bodyPr>
          <a:lstStyle/>
          <a:p>
            <a:pPr algn="ctr"/>
            <a:r>
              <a:rPr lang="en-US" altLang="zh-TW" sz="2400" dirty="0">
                <a:solidFill>
                  <a:srgbClr val="FF0000"/>
                </a:solidFill>
              </a:rPr>
              <a:t>0</a:t>
            </a:r>
            <a:endParaRPr lang="zh-TW" altLang="en-US" sz="2400" dirty="0">
              <a:solidFill>
                <a:srgbClr val="FF0000"/>
              </a:solidFill>
            </a:endParaRPr>
          </a:p>
        </p:txBody>
      </p:sp>
      <p:sp>
        <p:nvSpPr>
          <p:cNvPr id="143" name="文字方塊 142"/>
          <p:cNvSpPr txBox="1"/>
          <p:nvPr/>
        </p:nvSpPr>
        <p:spPr>
          <a:xfrm>
            <a:off x="3194983" y="2670859"/>
            <a:ext cx="361092" cy="461665"/>
          </a:xfrm>
          <a:prstGeom prst="rect">
            <a:avLst/>
          </a:prstGeom>
          <a:solidFill>
            <a:schemeClr val="bg1"/>
          </a:solidFill>
        </p:spPr>
        <p:txBody>
          <a:bodyPr wrap="square" rtlCol="0">
            <a:spAutoFit/>
          </a:bodyPr>
          <a:lstStyle/>
          <a:p>
            <a:pPr algn="ctr"/>
            <a:r>
              <a:rPr lang="en-US" altLang="zh-TW" sz="2400" dirty="0">
                <a:solidFill>
                  <a:srgbClr val="FF0000"/>
                </a:solidFill>
              </a:rPr>
              <a:t>3</a:t>
            </a:r>
            <a:endParaRPr lang="zh-TW" altLang="en-US" sz="2400" dirty="0">
              <a:solidFill>
                <a:srgbClr val="FF0000"/>
              </a:solidFill>
            </a:endParaRPr>
          </a:p>
        </p:txBody>
      </p:sp>
      <p:sp>
        <p:nvSpPr>
          <p:cNvPr id="144" name="文字方塊 143"/>
          <p:cNvSpPr txBox="1"/>
          <p:nvPr/>
        </p:nvSpPr>
        <p:spPr>
          <a:xfrm>
            <a:off x="3395099" y="1233868"/>
            <a:ext cx="361092" cy="461665"/>
          </a:xfrm>
          <a:prstGeom prst="rect">
            <a:avLst/>
          </a:prstGeom>
          <a:solidFill>
            <a:schemeClr val="bg1"/>
          </a:solidFill>
        </p:spPr>
        <p:txBody>
          <a:bodyPr wrap="square" rtlCol="0">
            <a:spAutoFit/>
          </a:bodyPr>
          <a:lstStyle/>
          <a:p>
            <a:pPr algn="ctr"/>
            <a:r>
              <a:rPr lang="en-US" altLang="zh-TW" sz="2400" dirty="0">
                <a:solidFill>
                  <a:srgbClr val="FF0000"/>
                </a:solidFill>
              </a:rPr>
              <a:t>3</a:t>
            </a:r>
            <a:endParaRPr lang="zh-TW" altLang="en-US" sz="2400" dirty="0">
              <a:solidFill>
                <a:srgbClr val="FF0000"/>
              </a:solidFill>
            </a:endParaRPr>
          </a:p>
        </p:txBody>
      </p:sp>
      <p:sp>
        <p:nvSpPr>
          <p:cNvPr id="145" name="文字方塊 144"/>
          <p:cNvSpPr txBox="1"/>
          <p:nvPr/>
        </p:nvSpPr>
        <p:spPr>
          <a:xfrm>
            <a:off x="2100515" y="1247961"/>
            <a:ext cx="531725" cy="461665"/>
          </a:xfrm>
          <a:prstGeom prst="rect">
            <a:avLst/>
          </a:prstGeom>
          <a:noFill/>
        </p:spPr>
        <p:txBody>
          <a:bodyPr wrap="square" rtlCol="0">
            <a:spAutoFit/>
          </a:bodyPr>
          <a:lstStyle/>
          <a:p>
            <a:r>
              <a:rPr lang="en-US" altLang="zh-TW" sz="2400" dirty="0">
                <a:solidFill>
                  <a:srgbClr val="FF0000"/>
                </a:solidFill>
              </a:rPr>
              <a:t>≈0</a:t>
            </a:r>
            <a:endParaRPr lang="zh-TW" altLang="en-US" sz="2400" dirty="0">
              <a:solidFill>
                <a:srgbClr val="FF0000"/>
              </a:solidFill>
            </a:endParaRPr>
          </a:p>
        </p:txBody>
      </p:sp>
      <p:sp>
        <p:nvSpPr>
          <p:cNvPr id="146" name="文字方塊 145"/>
          <p:cNvSpPr txBox="1"/>
          <p:nvPr/>
        </p:nvSpPr>
        <p:spPr>
          <a:xfrm>
            <a:off x="3290213" y="115021"/>
            <a:ext cx="531725" cy="461665"/>
          </a:xfrm>
          <a:prstGeom prst="rect">
            <a:avLst/>
          </a:prstGeom>
          <a:noFill/>
        </p:spPr>
        <p:txBody>
          <a:bodyPr wrap="square" rtlCol="0">
            <a:spAutoFit/>
          </a:bodyPr>
          <a:lstStyle/>
          <a:p>
            <a:r>
              <a:rPr lang="en-US" altLang="zh-TW" sz="2400" dirty="0">
                <a:solidFill>
                  <a:srgbClr val="FF0000"/>
                </a:solidFill>
              </a:rPr>
              <a:t>≈0</a:t>
            </a:r>
            <a:endParaRPr lang="zh-TW" altLang="en-US" sz="2400" dirty="0">
              <a:solidFill>
                <a:srgbClr val="FF0000"/>
              </a:solidFill>
            </a:endParaRPr>
          </a:p>
        </p:txBody>
      </p:sp>
      <p:grpSp>
        <p:nvGrpSpPr>
          <p:cNvPr id="112" name="Group 111"/>
          <p:cNvGrpSpPr/>
          <p:nvPr/>
        </p:nvGrpSpPr>
        <p:grpSpPr>
          <a:xfrm>
            <a:off x="43318" y="6186852"/>
            <a:ext cx="417249" cy="575481"/>
            <a:chOff x="7517647" y="4843947"/>
            <a:chExt cx="1485900" cy="1908068"/>
          </a:xfrm>
        </p:grpSpPr>
        <p:pic>
          <p:nvPicPr>
            <p:cNvPr id="118" name="Picture 2">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8500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0"/>
                                        </p:tgtEl>
                                        <p:attrNameLst>
                                          <p:attrName>style.visibility</p:attrName>
                                        </p:attrNameLst>
                                      </p:cBhvr>
                                      <p:to>
                                        <p:strVal val="visible"/>
                                      </p:to>
                                    </p:set>
                                  </p:childTnLst>
                                </p:cTn>
                              </p:par>
                              <p:par>
                                <p:cTn id="39" presetID="1" presetClass="exit" presetSubtype="0" fill="hold" grpId="0" nodeType="withEffect">
                                  <p:stCondLst>
                                    <p:cond delay="0"/>
                                  </p:stCondLst>
                                  <p:childTnLst>
                                    <p:set>
                                      <p:cBhvr>
                                        <p:cTn id="40" dur="1" fill="hold">
                                          <p:stCondLst>
                                            <p:cond delay="0"/>
                                          </p:stCondLst>
                                        </p:cTn>
                                        <p:tgtEl>
                                          <p:spTgt spid="13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37"/>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41"/>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46"/>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1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4" grpId="0" animBg="1"/>
      <p:bldP spid="136" grpId="0"/>
      <p:bldP spid="136" grpId="1"/>
      <p:bldP spid="137" grpId="0"/>
      <p:bldP spid="137" grpId="1"/>
      <p:bldP spid="138" grpId="0"/>
      <p:bldP spid="138" grpId="1"/>
      <p:bldP spid="141" grpId="0"/>
      <p:bldP spid="141" grpId="1"/>
      <p:bldP spid="143" grpId="0" animBg="1"/>
      <p:bldP spid="144" grpId="0" animBg="1"/>
      <p:bldP spid="144" grpId="1" animBg="1"/>
      <p:bldP spid="145" grpId="0"/>
      <p:bldP spid="145" grpId="1"/>
      <p:bldP spid="146" grpId="0"/>
      <p:bldP spid="146"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矩形 150"/>
          <p:cNvSpPr/>
          <p:nvPr/>
        </p:nvSpPr>
        <p:spPr>
          <a:xfrm>
            <a:off x="7101011" y="5217278"/>
            <a:ext cx="621081" cy="1332931"/>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34" name="矩形 133"/>
          <p:cNvSpPr/>
          <p:nvPr/>
        </p:nvSpPr>
        <p:spPr>
          <a:xfrm>
            <a:off x="6410131" y="5217278"/>
            <a:ext cx="621081" cy="1332931"/>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52" name="圖片 51"/>
          <p:cNvPicPr>
            <a:picLocks noChangeAspect="1"/>
          </p:cNvPicPr>
          <p:nvPr/>
        </p:nvPicPr>
        <p:blipFill>
          <a:blip r:embed="rId2"/>
          <a:stretch>
            <a:fillRect/>
          </a:stretch>
        </p:blipFill>
        <p:spPr>
          <a:xfrm>
            <a:off x="1387736" y="461347"/>
            <a:ext cx="3757175" cy="4933334"/>
          </a:xfrm>
          <a:prstGeom prst="rect">
            <a:avLst/>
          </a:prstGeom>
        </p:spPr>
      </p:pic>
      <mc:AlternateContent xmlns:mc="http://schemas.openxmlformats.org/markup-compatibility/2006" xmlns:a14="http://schemas.microsoft.com/office/drawing/2010/main">
        <mc:Choice Requires="a14">
          <p:sp>
            <p:nvSpPr>
              <p:cNvPr id="46" name="文字方塊 45"/>
              <p:cNvSpPr txBox="1"/>
              <p:nvPr/>
            </p:nvSpPr>
            <p:spPr>
              <a:xfrm>
                <a:off x="5281173" y="5231248"/>
                <a:ext cx="3649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1</m:t>
                          </m:r>
                        </m:sub>
                      </m:sSub>
                    </m:oMath>
                  </m:oMathPara>
                </a14:m>
                <a:endParaRPr lang="zh-TW" altLang="en-US" sz="2400" dirty="0"/>
              </a:p>
            </p:txBody>
          </p:sp>
        </mc:Choice>
        <mc:Fallback xmlns="">
          <p:sp>
            <p:nvSpPr>
              <p:cNvPr id="46" name="文字方塊 45"/>
              <p:cNvSpPr txBox="1">
                <a:spLocks noRot="1" noChangeAspect="1" noMove="1" noResize="1" noEditPoints="1" noAdjustHandles="1" noChangeArrowheads="1" noChangeShapeType="1" noTextEdit="1"/>
              </p:cNvSpPr>
              <p:nvPr/>
            </p:nvSpPr>
            <p:spPr>
              <a:xfrm>
                <a:off x="5281173" y="5231248"/>
                <a:ext cx="364908" cy="369332"/>
              </a:xfrm>
              <a:prstGeom prst="rect">
                <a:avLst/>
              </a:prstGeom>
              <a:blipFill rotWithShape="0">
                <a:blip r:embed="rId3"/>
                <a:stretch>
                  <a:fillRect l="-10000" r="-8333"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文字方塊 46"/>
              <p:cNvSpPr txBox="1"/>
              <p:nvPr/>
            </p:nvSpPr>
            <p:spPr>
              <a:xfrm>
                <a:off x="5281173" y="5651472"/>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2</m:t>
                          </m:r>
                        </m:sub>
                      </m:sSub>
                    </m:oMath>
                  </m:oMathPara>
                </a14:m>
                <a:endParaRPr lang="zh-TW" altLang="en-US" sz="2400" dirty="0"/>
              </a:p>
            </p:txBody>
          </p:sp>
        </mc:Choice>
        <mc:Fallback xmlns="">
          <p:sp>
            <p:nvSpPr>
              <p:cNvPr id="47" name="文字方塊 46"/>
              <p:cNvSpPr txBox="1">
                <a:spLocks noRot="1" noChangeAspect="1" noMove="1" noResize="1" noEditPoints="1" noAdjustHandles="1" noChangeArrowheads="1" noChangeShapeType="1" noTextEdit="1"/>
              </p:cNvSpPr>
              <p:nvPr/>
            </p:nvSpPr>
            <p:spPr>
              <a:xfrm>
                <a:off x="5281173" y="5651472"/>
                <a:ext cx="372025" cy="369332"/>
              </a:xfrm>
              <a:prstGeom prst="rect">
                <a:avLst/>
              </a:prstGeom>
              <a:blipFill rotWithShape="0">
                <a:blip r:embed="rId4"/>
                <a:stretch>
                  <a:fillRect l="-9836" r="-8197"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8" name="文字方塊 47"/>
              <p:cNvSpPr txBox="1"/>
              <p:nvPr/>
            </p:nvSpPr>
            <p:spPr>
              <a:xfrm>
                <a:off x="5289687" y="6107075"/>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3</m:t>
                          </m:r>
                        </m:sub>
                      </m:sSub>
                    </m:oMath>
                  </m:oMathPara>
                </a14:m>
                <a:endParaRPr lang="zh-TW" altLang="en-US" sz="2400" dirty="0"/>
              </a:p>
            </p:txBody>
          </p:sp>
        </mc:Choice>
        <mc:Fallback xmlns="">
          <p:sp>
            <p:nvSpPr>
              <p:cNvPr id="48" name="文字方塊 47"/>
              <p:cNvSpPr txBox="1">
                <a:spLocks noRot="1" noChangeAspect="1" noMove="1" noResize="1" noEditPoints="1" noAdjustHandles="1" noChangeArrowheads="1" noChangeShapeType="1" noTextEdit="1"/>
              </p:cNvSpPr>
              <p:nvPr/>
            </p:nvSpPr>
            <p:spPr>
              <a:xfrm>
                <a:off x="5289687" y="6107075"/>
                <a:ext cx="372025" cy="369332"/>
              </a:xfrm>
              <a:prstGeom prst="rect">
                <a:avLst/>
              </a:prstGeom>
              <a:blipFill rotWithShape="0">
                <a:blip r:embed="rId5"/>
                <a:stretch>
                  <a:fillRect l="-11475" r="-8197"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9" name="文字方塊 48"/>
              <p:cNvSpPr txBox="1"/>
              <p:nvPr/>
            </p:nvSpPr>
            <p:spPr>
              <a:xfrm>
                <a:off x="5367822" y="645159"/>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𝑦</m:t>
                      </m:r>
                    </m:oMath>
                  </m:oMathPara>
                </a14:m>
                <a:endParaRPr lang="zh-TW" altLang="en-US" sz="2400" dirty="0"/>
              </a:p>
            </p:txBody>
          </p:sp>
        </mc:Choice>
        <mc:Fallback xmlns="">
          <p:sp>
            <p:nvSpPr>
              <p:cNvPr id="49" name="文字方塊 48"/>
              <p:cNvSpPr txBox="1">
                <a:spLocks noRot="1" noChangeAspect="1" noMove="1" noResize="1" noEditPoints="1" noAdjustHandles="1" noChangeArrowheads="1" noChangeShapeType="1" noTextEdit="1"/>
              </p:cNvSpPr>
              <p:nvPr/>
            </p:nvSpPr>
            <p:spPr>
              <a:xfrm>
                <a:off x="5367822" y="645159"/>
                <a:ext cx="245708" cy="369332"/>
              </a:xfrm>
              <a:prstGeom prst="rect">
                <a:avLst/>
              </a:prstGeom>
              <a:blipFill rotWithShape="0">
                <a:blip r:embed="rId6"/>
                <a:stretch>
                  <a:fillRect l="-30000" r="-30000" b="-26667"/>
                </a:stretch>
              </a:blipFill>
            </p:spPr>
            <p:txBody>
              <a:bodyPr/>
              <a:lstStyle/>
              <a:p>
                <a:r>
                  <a:rPr lang="zh-TW" altLang="en-US">
                    <a:noFill/>
                  </a:rPr>
                  <a:t> </a:t>
                </a:r>
              </a:p>
            </p:txBody>
          </p:sp>
        </mc:Fallback>
      </mc:AlternateContent>
      <p:sp>
        <p:nvSpPr>
          <p:cNvPr id="50" name="文字方塊 49"/>
          <p:cNvSpPr txBox="1"/>
          <p:nvPr/>
        </p:nvSpPr>
        <p:spPr>
          <a:xfrm>
            <a:off x="5766095" y="5258372"/>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p>
          <a:p>
            <a:pPr algn="ctr"/>
            <a:r>
              <a:rPr lang="en-US" altLang="zh-TW" sz="2400" dirty="0"/>
              <a:t>1</a:t>
            </a:r>
          </a:p>
          <a:p>
            <a:pPr algn="ctr"/>
            <a:r>
              <a:rPr lang="en-US" altLang="zh-TW" sz="2400" dirty="0"/>
              <a:t>0</a:t>
            </a:r>
            <a:endParaRPr lang="zh-TW" altLang="en-US" sz="2400" dirty="0"/>
          </a:p>
        </p:txBody>
      </p:sp>
      <p:sp>
        <p:nvSpPr>
          <p:cNvPr id="51" name="文字方塊 50"/>
          <p:cNvSpPr txBox="1"/>
          <p:nvPr/>
        </p:nvSpPr>
        <p:spPr>
          <a:xfrm>
            <a:off x="5780647" y="569220"/>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54" name="文字方塊 53"/>
          <p:cNvSpPr txBox="1"/>
          <p:nvPr/>
        </p:nvSpPr>
        <p:spPr>
          <a:xfrm>
            <a:off x="6492300" y="5254237"/>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4</a:t>
            </a:r>
          </a:p>
          <a:p>
            <a:pPr algn="ctr"/>
            <a:r>
              <a:rPr lang="en-US" altLang="zh-TW" sz="2400" dirty="0"/>
              <a:t>1</a:t>
            </a:r>
          </a:p>
          <a:p>
            <a:pPr algn="ctr"/>
            <a:r>
              <a:rPr lang="en-US" altLang="zh-TW" sz="2400" dirty="0"/>
              <a:t>0</a:t>
            </a:r>
            <a:endParaRPr lang="zh-TW" altLang="en-US" sz="2400" dirty="0"/>
          </a:p>
        </p:txBody>
      </p:sp>
      <p:sp>
        <p:nvSpPr>
          <p:cNvPr id="55" name="文字方塊 54"/>
          <p:cNvSpPr txBox="1"/>
          <p:nvPr/>
        </p:nvSpPr>
        <p:spPr>
          <a:xfrm>
            <a:off x="6467461" y="570165"/>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56" name="文字方塊 55"/>
          <p:cNvSpPr txBox="1"/>
          <p:nvPr/>
        </p:nvSpPr>
        <p:spPr>
          <a:xfrm>
            <a:off x="7173146" y="5268155"/>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2</a:t>
            </a:r>
          </a:p>
          <a:p>
            <a:pPr algn="ctr"/>
            <a:r>
              <a:rPr lang="en-US" altLang="zh-TW" sz="2400" dirty="0"/>
              <a:t>0</a:t>
            </a:r>
          </a:p>
          <a:p>
            <a:pPr algn="ctr"/>
            <a:r>
              <a:rPr lang="en-US" altLang="zh-TW" sz="2400" dirty="0"/>
              <a:t>0</a:t>
            </a:r>
            <a:endParaRPr lang="zh-TW" altLang="en-US" sz="2400" dirty="0"/>
          </a:p>
        </p:txBody>
      </p:sp>
      <p:sp>
        <p:nvSpPr>
          <p:cNvPr id="57" name="文字方塊 56"/>
          <p:cNvSpPr txBox="1"/>
          <p:nvPr/>
        </p:nvSpPr>
        <p:spPr>
          <a:xfrm>
            <a:off x="7130208" y="590436"/>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58" name="文字方塊 57"/>
          <p:cNvSpPr txBox="1"/>
          <p:nvPr/>
        </p:nvSpPr>
        <p:spPr>
          <a:xfrm>
            <a:off x="7828156" y="5277289"/>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p>
          <a:p>
            <a:pPr algn="ctr"/>
            <a:r>
              <a:rPr lang="en-US" altLang="zh-TW" sz="2400" dirty="0"/>
              <a:t>0</a:t>
            </a:r>
          </a:p>
          <a:p>
            <a:pPr algn="ctr"/>
            <a:r>
              <a:rPr lang="en-US" altLang="zh-TW" sz="2400" dirty="0"/>
              <a:t>1</a:t>
            </a:r>
            <a:endParaRPr lang="zh-TW" altLang="en-US" sz="2400" dirty="0"/>
          </a:p>
        </p:txBody>
      </p:sp>
      <p:sp>
        <p:nvSpPr>
          <p:cNvPr id="59" name="文字方塊 58"/>
          <p:cNvSpPr txBox="1"/>
          <p:nvPr/>
        </p:nvSpPr>
        <p:spPr>
          <a:xfrm>
            <a:off x="7792955" y="580192"/>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7</a:t>
            </a:r>
          </a:p>
        </p:txBody>
      </p:sp>
      <p:sp>
        <p:nvSpPr>
          <p:cNvPr id="60" name="文字方塊 59"/>
          <p:cNvSpPr txBox="1"/>
          <p:nvPr/>
        </p:nvSpPr>
        <p:spPr>
          <a:xfrm>
            <a:off x="8475046" y="5278025"/>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p>
          <a:p>
            <a:pPr algn="ctr"/>
            <a:r>
              <a:rPr lang="en-US" altLang="zh-TW" sz="2400" dirty="0"/>
              <a:t>-1</a:t>
            </a:r>
          </a:p>
          <a:p>
            <a:pPr algn="ctr"/>
            <a:r>
              <a:rPr lang="en-US" altLang="zh-TW" sz="2400" dirty="0"/>
              <a:t>0</a:t>
            </a:r>
            <a:endParaRPr lang="zh-TW" altLang="en-US" sz="2400" dirty="0"/>
          </a:p>
        </p:txBody>
      </p:sp>
      <p:sp>
        <p:nvSpPr>
          <p:cNvPr id="61" name="文字方塊 60"/>
          <p:cNvSpPr txBox="1"/>
          <p:nvPr/>
        </p:nvSpPr>
        <p:spPr>
          <a:xfrm>
            <a:off x="8433528" y="580192"/>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62" name="矩形 61"/>
          <p:cNvSpPr/>
          <p:nvPr/>
        </p:nvSpPr>
        <p:spPr>
          <a:xfrm>
            <a:off x="5841470" y="5681509"/>
            <a:ext cx="319177" cy="34982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p:cNvSpPr/>
          <p:nvPr/>
        </p:nvSpPr>
        <p:spPr>
          <a:xfrm>
            <a:off x="6556998" y="5677374"/>
            <a:ext cx="319177" cy="34982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p:cNvSpPr/>
          <p:nvPr/>
        </p:nvSpPr>
        <p:spPr>
          <a:xfrm>
            <a:off x="7892854" y="6081072"/>
            <a:ext cx="319177" cy="34982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65" name="矩形 64"/>
          <p:cNvSpPr/>
          <p:nvPr/>
        </p:nvSpPr>
        <p:spPr>
          <a:xfrm>
            <a:off x="7857653" y="632555"/>
            <a:ext cx="319177" cy="3498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73" name="矩形 72"/>
          <p:cNvSpPr/>
          <p:nvPr/>
        </p:nvSpPr>
        <p:spPr>
          <a:xfrm>
            <a:off x="8546113" y="5707403"/>
            <a:ext cx="319177" cy="34982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 name="群組 2"/>
          <p:cNvGrpSpPr/>
          <p:nvPr/>
        </p:nvGrpSpPr>
        <p:grpSpPr>
          <a:xfrm>
            <a:off x="3171073" y="5068598"/>
            <a:ext cx="399503" cy="461665"/>
            <a:chOff x="5891338" y="5744015"/>
            <a:chExt cx="399503" cy="461665"/>
          </a:xfrm>
        </p:grpSpPr>
        <p:sp>
          <p:nvSpPr>
            <p:cNvPr id="53" name="文字方塊 52"/>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2" name="文字方塊 1"/>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grpSp>
        <p:nvGrpSpPr>
          <p:cNvPr id="66" name="群組 65"/>
          <p:cNvGrpSpPr/>
          <p:nvPr/>
        </p:nvGrpSpPr>
        <p:grpSpPr>
          <a:xfrm>
            <a:off x="1311536" y="3600478"/>
            <a:ext cx="399503" cy="461665"/>
            <a:chOff x="5891338" y="5744015"/>
            <a:chExt cx="399503" cy="461665"/>
          </a:xfrm>
        </p:grpSpPr>
        <p:sp>
          <p:nvSpPr>
            <p:cNvPr id="67" name="文字方塊 66"/>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68" name="文字方塊 67"/>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grpSp>
        <p:nvGrpSpPr>
          <p:cNvPr id="69" name="群組 68"/>
          <p:cNvGrpSpPr/>
          <p:nvPr/>
        </p:nvGrpSpPr>
        <p:grpSpPr>
          <a:xfrm>
            <a:off x="1304672" y="871536"/>
            <a:ext cx="399503" cy="461665"/>
            <a:chOff x="5891338" y="5744015"/>
            <a:chExt cx="399503" cy="461665"/>
          </a:xfrm>
        </p:grpSpPr>
        <p:sp>
          <p:nvSpPr>
            <p:cNvPr id="70" name="文字方塊 69"/>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71" name="文字方塊 70"/>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grpSp>
        <p:nvGrpSpPr>
          <p:cNvPr id="72" name="群組 71"/>
          <p:cNvGrpSpPr/>
          <p:nvPr/>
        </p:nvGrpSpPr>
        <p:grpSpPr>
          <a:xfrm>
            <a:off x="4945159" y="2676861"/>
            <a:ext cx="399503" cy="461665"/>
            <a:chOff x="5891338" y="5744015"/>
            <a:chExt cx="399503" cy="461665"/>
          </a:xfrm>
        </p:grpSpPr>
        <p:sp>
          <p:nvSpPr>
            <p:cNvPr id="74" name="文字方塊 73"/>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75" name="文字方塊 74"/>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sp>
        <p:nvSpPr>
          <p:cNvPr id="76" name="文字方塊 75"/>
          <p:cNvSpPr txBox="1"/>
          <p:nvPr/>
        </p:nvSpPr>
        <p:spPr>
          <a:xfrm>
            <a:off x="2319676" y="6088544"/>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4</a:t>
            </a:r>
            <a:endParaRPr lang="zh-TW" altLang="en-US" sz="2400" baseline="-25000" dirty="0"/>
          </a:p>
        </p:txBody>
      </p:sp>
      <p:sp>
        <p:nvSpPr>
          <p:cNvPr id="77" name="文字方塊 76"/>
          <p:cNvSpPr txBox="1"/>
          <p:nvPr/>
        </p:nvSpPr>
        <p:spPr>
          <a:xfrm>
            <a:off x="3071240" y="6088546"/>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78" name="文字方塊 77"/>
          <p:cNvSpPr txBox="1"/>
          <p:nvPr/>
        </p:nvSpPr>
        <p:spPr>
          <a:xfrm>
            <a:off x="3816496" y="6088546"/>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79" name="文字方塊 78"/>
          <p:cNvSpPr txBox="1"/>
          <p:nvPr/>
        </p:nvSpPr>
        <p:spPr>
          <a:xfrm>
            <a:off x="144624" y="2900047"/>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4</a:t>
            </a:r>
            <a:endParaRPr lang="zh-TW" altLang="en-US" sz="2400" baseline="-25000" dirty="0"/>
          </a:p>
        </p:txBody>
      </p:sp>
      <p:sp>
        <p:nvSpPr>
          <p:cNvPr id="80" name="文字方塊 79"/>
          <p:cNvSpPr txBox="1"/>
          <p:nvPr/>
        </p:nvSpPr>
        <p:spPr>
          <a:xfrm>
            <a:off x="128367" y="3597914"/>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81" name="文字方塊 80"/>
          <p:cNvSpPr txBox="1"/>
          <p:nvPr/>
        </p:nvSpPr>
        <p:spPr>
          <a:xfrm>
            <a:off x="117832" y="4295779"/>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82" name="文字方塊 81"/>
          <p:cNvSpPr txBox="1"/>
          <p:nvPr/>
        </p:nvSpPr>
        <p:spPr>
          <a:xfrm>
            <a:off x="191909" y="156113"/>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4</a:t>
            </a:r>
            <a:endParaRPr lang="zh-TW" altLang="en-US" sz="2400" baseline="-25000" dirty="0"/>
          </a:p>
        </p:txBody>
      </p:sp>
      <p:sp>
        <p:nvSpPr>
          <p:cNvPr id="83" name="文字方塊 82"/>
          <p:cNvSpPr txBox="1"/>
          <p:nvPr/>
        </p:nvSpPr>
        <p:spPr>
          <a:xfrm>
            <a:off x="175652" y="853980"/>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84" name="文字方塊 83"/>
          <p:cNvSpPr txBox="1"/>
          <p:nvPr/>
        </p:nvSpPr>
        <p:spPr>
          <a:xfrm>
            <a:off x="165117" y="1551845"/>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85" name="文字方塊 84"/>
          <p:cNvSpPr txBox="1"/>
          <p:nvPr/>
        </p:nvSpPr>
        <p:spPr>
          <a:xfrm>
            <a:off x="6121757" y="1971348"/>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4</a:t>
            </a:r>
            <a:endParaRPr lang="zh-TW" altLang="en-US" sz="2400" baseline="-25000" dirty="0"/>
          </a:p>
        </p:txBody>
      </p:sp>
      <p:sp>
        <p:nvSpPr>
          <p:cNvPr id="86" name="文字方塊 85"/>
          <p:cNvSpPr txBox="1"/>
          <p:nvPr/>
        </p:nvSpPr>
        <p:spPr>
          <a:xfrm>
            <a:off x="6105500" y="2669215"/>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87" name="文字方塊 86"/>
          <p:cNvSpPr txBox="1"/>
          <p:nvPr/>
        </p:nvSpPr>
        <p:spPr>
          <a:xfrm>
            <a:off x="6094965" y="3367080"/>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4" name="文字方塊 3"/>
          <p:cNvSpPr txBox="1"/>
          <p:nvPr/>
        </p:nvSpPr>
        <p:spPr>
          <a:xfrm>
            <a:off x="2956505" y="278621"/>
            <a:ext cx="469810" cy="461665"/>
          </a:xfrm>
          <a:prstGeom prst="rect">
            <a:avLst/>
          </a:prstGeom>
          <a:noFill/>
        </p:spPr>
        <p:txBody>
          <a:bodyPr wrap="square" rtlCol="0">
            <a:spAutoFit/>
          </a:bodyPr>
          <a:lstStyle/>
          <a:p>
            <a:r>
              <a:rPr lang="en-US" altLang="zh-TW" sz="2400" dirty="0"/>
              <a:t>y</a:t>
            </a:r>
            <a:endParaRPr lang="zh-TW" altLang="en-US" sz="2400" dirty="0"/>
          </a:p>
        </p:txBody>
      </p:sp>
      <p:cxnSp>
        <p:nvCxnSpPr>
          <p:cNvPr id="7" name="直線單箭頭接點 6"/>
          <p:cNvCxnSpPr>
            <a:stCxn id="82" idx="3"/>
            <a:endCxn id="71" idx="1"/>
          </p:cNvCxnSpPr>
          <p:nvPr/>
        </p:nvCxnSpPr>
        <p:spPr>
          <a:xfrm>
            <a:off x="674988" y="386946"/>
            <a:ext cx="629684" cy="7154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a:endCxn id="71" idx="1"/>
          </p:cNvCxnSpPr>
          <p:nvPr/>
        </p:nvCxnSpPr>
        <p:spPr>
          <a:xfrm flipV="1">
            <a:off x="665347" y="1102369"/>
            <a:ext cx="639325" cy="173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a:endCxn id="71" idx="1"/>
          </p:cNvCxnSpPr>
          <p:nvPr/>
        </p:nvCxnSpPr>
        <p:spPr>
          <a:xfrm flipV="1">
            <a:off x="674988" y="1102369"/>
            <a:ext cx="629684" cy="7083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a:off x="669299" y="3107952"/>
            <a:ext cx="629684" cy="7154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p:cNvCxnSpPr/>
          <p:nvPr/>
        </p:nvCxnSpPr>
        <p:spPr>
          <a:xfrm flipV="1">
            <a:off x="659658" y="3823375"/>
            <a:ext cx="639325" cy="173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p:nvPr/>
        </p:nvCxnSpPr>
        <p:spPr>
          <a:xfrm flipV="1">
            <a:off x="669299" y="3823375"/>
            <a:ext cx="629684" cy="7083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單箭頭接點 92"/>
          <p:cNvCxnSpPr>
            <a:stCxn id="85" idx="1"/>
            <a:endCxn id="75" idx="3"/>
          </p:cNvCxnSpPr>
          <p:nvPr/>
        </p:nvCxnSpPr>
        <p:spPr>
          <a:xfrm flipH="1">
            <a:off x="5344662" y="2202181"/>
            <a:ext cx="777095" cy="7055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p:cNvCxnSpPr>
            <a:stCxn id="86" idx="1"/>
          </p:cNvCxnSpPr>
          <p:nvPr/>
        </p:nvCxnSpPr>
        <p:spPr>
          <a:xfrm flipH="1">
            <a:off x="5342227" y="2900047"/>
            <a:ext cx="763273" cy="53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a:stCxn id="87" idx="1"/>
          </p:cNvCxnSpPr>
          <p:nvPr/>
        </p:nvCxnSpPr>
        <p:spPr>
          <a:xfrm flipH="1" flipV="1">
            <a:off x="5351867" y="2905415"/>
            <a:ext cx="743098" cy="6924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rot="5400000" flipH="1">
            <a:off x="3469184" y="5407603"/>
            <a:ext cx="629684" cy="7154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單箭頭接點 96"/>
          <p:cNvCxnSpPr/>
          <p:nvPr/>
        </p:nvCxnSpPr>
        <p:spPr>
          <a:xfrm rot="5400000" flipH="1" flipV="1">
            <a:off x="3034408" y="5751817"/>
            <a:ext cx="639325" cy="173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97"/>
          <p:cNvCxnSpPr/>
          <p:nvPr/>
        </p:nvCxnSpPr>
        <p:spPr>
          <a:xfrm rot="5400000" flipH="1" flipV="1">
            <a:off x="2632785" y="5396994"/>
            <a:ext cx="629684" cy="7083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文字方塊 103"/>
          <p:cNvSpPr txBox="1"/>
          <p:nvPr/>
        </p:nvSpPr>
        <p:spPr>
          <a:xfrm>
            <a:off x="4506358" y="6092794"/>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dirty="0"/>
          </a:p>
        </p:txBody>
      </p:sp>
      <p:sp>
        <p:nvSpPr>
          <p:cNvPr id="105" name="文字方塊 104"/>
          <p:cNvSpPr txBox="1"/>
          <p:nvPr/>
        </p:nvSpPr>
        <p:spPr>
          <a:xfrm>
            <a:off x="6105500" y="4018475"/>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106" name="文字方塊 105"/>
          <p:cNvSpPr txBox="1"/>
          <p:nvPr/>
        </p:nvSpPr>
        <p:spPr>
          <a:xfrm>
            <a:off x="117832" y="4922735"/>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107" name="文字方塊 106"/>
          <p:cNvSpPr txBox="1"/>
          <p:nvPr/>
        </p:nvSpPr>
        <p:spPr>
          <a:xfrm>
            <a:off x="144624" y="2213907"/>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baseline="-25000" dirty="0"/>
          </a:p>
        </p:txBody>
      </p:sp>
      <p:cxnSp>
        <p:nvCxnSpPr>
          <p:cNvPr id="108" name="直線單箭頭接點 107"/>
          <p:cNvCxnSpPr>
            <a:stCxn id="104" idx="0"/>
          </p:cNvCxnSpPr>
          <p:nvPr/>
        </p:nvCxnSpPr>
        <p:spPr>
          <a:xfrm flipH="1" flipV="1">
            <a:off x="3556076" y="5450473"/>
            <a:ext cx="1199950" cy="64232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108"/>
          <p:cNvCxnSpPr>
            <a:endCxn id="75" idx="3"/>
          </p:cNvCxnSpPr>
          <p:nvPr/>
        </p:nvCxnSpPr>
        <p:spPr>
          <a:xfrm flipH="1" flipV="1">
            <a:off x="5344662" y="2907694"/>
            <a:ext cx="750303" cy="13880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a:stCxn id="106" idx="3"/>
          </p:cNvCxnSpPr>
          <p:nvPr/>
        </p:nvCxnSpPr>
        <p:spPr>
          <a:xfrm flipV="1">
            <a:off x="617168" y="3854018"/>
            <a:ext cx="677400" cy="12995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單箭頭接點 110"/>
          <p:cNvCxnSpPr>
            <a:stCxn id="107" idx="3"/>
          </p:cNvCxnSpPr>
          <p:nvPr/>
        </p:nvCxnSpPr>
        <p:spPr>
          <a:xfrm flipV="1">
            <a:off x="643960" y="1081684"/>
            <a:ext cx="655023" cy="13630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接點 127"/>
          <p:cNvCxnSpPr/>
          <p:nvPr/>
        </p:nvCxnSpPr>
        <p:spPr>
          <a:xfrm flipH="1">
            <a:off x="3233547" y="4586214"/>
            <a:ext cx="256453" cy="256453"/>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2" name="直線接點 131"/>
          <p:cNvCxnSpPr/>
          <p:nvPr/>
        </p:nvCxnSpPr>
        <p:spPr>
          <a:xfrm flipH="1">
            <a:off x="3243747" y="1830421"/>
            <a:ext cx="256453" cy="256453"/>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sp>
        <p:nvSpPr>
          <p:cNvPr id="136" name="文字方塊 135"/>
          <p:cNvSpPr txBox="1"/>
          <p:nvPr/>
        </p:nvSpPr>
        <p:spPr>
          <a:xfrm>
            <a:off x="3345393" y="4042128"/>
            <a:ext cx="531725" cy="461665"/>
          </a:xfrm>
          <a:prstGeom prst="rect">
            <a:avLst/>
          </a:prstGeom>
          <a:noFill/>
        </p:spPr>
        <p:txBody>
          <a:bodyPr wrap="square" rtlCol="0">
            <a:spAutoFit/>
          </a:bodyPr>
          <a:lstStyle/>
          <a:p>
            <a:r>
              <a:rPr lang="en-US" altLang="zh-TW" sz="2400" dirty="0">
                <a:solidFill>
                  <a:srgbClr val="FF0000"/>
                </a:solidFill>
              </a:rPr>
              <a:t>4</a:t>
            </a:r>
            <a:endParaRPr lang="zh-TW" altLang="en-US" sz="2400" dirty="0">
              <a:solidFill>
                <a:srgbClr val="FF0000"/>
              </a:solidFill>
            </a:endParaRPr>
          </a:p>
        </p:txBody>
      </p:sp>
      <p:sp>
        <p:nvSpPr>
          <p:cNvPr id="137" name="文字方塊 136"/>
          <p:cNvSpPr txBox="1"/>
          <p:nvPr/>
        </p:nvSpPr>
        <p:spPr>
          <a:xfrm>
            <a:off x="2295352" y="3419570"/>
            <a:ext cx="531725" cy="461665"/>
          </a:xfrm>
          <a:prstGeom prst="rect">
            <a:avLst/>
          </a:prstGeom>
          <a:noFill/>
        </p:spPr>
        <p:txBody>
          <a:bodyPr wrap="square" rtlCol="0">
            <a:spAutoFit/>
          </a:bodyPr>
          <a:lstStyle/>
          <a:p>
            <a:r>
              <a:rPr lang="en-US" altLang="zh-TW" sz="2400" dirty="0">
                <a:solidFill>
                  <a:srgbClr val="FF0000"/>
                </a:solidFill>
              </a:rPr>
              <a:t>≈1</a:t>
            </a:r>
            <a:endParaRPr lang="zh-TW" altLang="en-US" sz="2400" dirty="0">
              <a:solidFill>
                <a:srgbClr val="FF0000"/>
              </a:solidFill>
            </a:endParaRPr>
          </a:p>
        </p:txBody>
      </p:sp>
      <p:sp>
        <p:nvSpPr>
          <p:cNvPr id="138" name="文字方塊 137"/>
          <p:cNvSpPr txBox="1"/>
          <p:nvPr/>
        </p:nvSpPr>
        <p:spPr>
          <a:xfrm>
            <a:off x="3354070" y="3445999"/>
            <a:ext cx="531725" cy="461665"/>
          </a:xfrm>
          <a:prstGeom prst="rect">
            <a:avLst/>
          </a:prstGeom>
          <a:noFill/>
        </p:spPr>
        <p:txBody>
          <a:bodyPr wrap="square" rtlCol="0">
            <a:spAutoFit/>
          </a:bodyPr>
          <a:lstStyle/>
          <a:p>
            <a:r>
              <a:rPr lang="en-US" altLang="zh-TW" sz="2400" dirty="0">
                <a:solidFill>
                  <a:srgbClr val="FF0000"/>
                </a:solidFill>
              </a:rPr>
              <a:t>4</a:t>
            </a:r>
            <a:endParaRPr lang="zh-TW" altLang="en-US" sz="2400" dirty="0">
              <a:solidFill>
                <a:srgbClr val="FF0000"/>
              </a:solidFill>
            </a:endParaRPr>
          </a:p>
        </p:txBody>
      </p:sp>
      <p:sp>
        <p:nvSpPr>
          <p:cNvPr id="141" name="文字方塊 140"/>
          <p:cNvSpPr txBox="1"/>
          <p:nvPr/>
        </p:nvSpPr>
        <p:spPr>
          <a:xfrm>
            <a:off x="3832671" y="2885974"/>
            <a:ext cx="531725" cy="461665"/>
          </a:xfrm>
          <a:prstGeom prst="rect">
            <a:avLst/>
          </a:prstGeom>
          <a:noFill/>
        </p:spPr>
        <p:txBody>
          <a:bodyPr wrap="square" rtlCol="0">
            <a:spAutoFit/>
          </a:bodyPr>
          <a:lstStyle/>
          <a:p>
            <a:r>
              <a:rPr lang="en-US" altLang="zh-TW" sz="2400" dirty="0">
                <a:solidFill>
                  <a:srgbClr val="FF0000"/>
                </a:solidFill>
              </a:rPr>
              <a:t>≈1</a:t>
            </a:r>
            <a:endParaRPr lang="zh-TW" altLang="en-US" sz="2400" dirty="0">
              <a:solidFill>
                <a:srgbClr val="FF0000"/>
              </a:solidFill>
            </a:endParaRPr>
          </a:p>
        </p:txBody>
      </p:sp>
      <p:sp>
        <p:nvSpPr>
          <p:cNvPr id="142" name="文字方塊 141"/>
          <p:cNvSpPr txBox="1"/>
          <p:nvPr/>
        </p:nvSpPr>
        <p:spPr>
          <a:xfrm>
            <a:off x="3201022" y="2663780"/>
            <a:ext cx="361092" cy="461665"/>
          </a:xfrm>
          <a:prstGeom prst="rect">
            <a:avLst/>
          </a:prstGeom>
          <a:solidFill>
            <a:schemeClr val="bg1"/>
          </a:solidFill>
        </p:spPr>
        <p:txBody>
          <a:bodyPr wrap="square" rtlCol="0">
            <a:spAutoFit/>
          </a:bodyPr>
          <a:lstStyle/>
          <a:p>
            <a:pPr algn="ctr"/>
            <a:r>
              <a:rPr lang="en-US" altLang="zh-TW" sz="2400" dirty="0">
                <a:solidFill>
                  <a:srgbClr val="FF0000"/>
                </a:solidFill>
              </a:rPr>
              <a:t>3</a:t>
            </a:r>
            <a:endParaRPr lang="zh-TW" altLang="en-US" sz="2400" dirty="0">
              <a:solidFill>
                <a:srgbClr val="FF0000"/>
              </a:solidFill>
            </a:endParaRPr>
          </a:p>
        </p:txBody>
      </p:sp>
      <p:sp>
        <p:nvSpPr>
          <p:cNvPr id="143" name="文字方塊 142"/>
          <p:cNvSpPr txBox="1"/>
          <p:nvPr/>
        </p:nvSpPr>
        <p:spPr>
          <a:xfrm>
            <a:off x="3208227" y="2649621"/>
            <a:ext cx="361092" cy="461665"/>
          </a:xfrm>
          <a:prstGeom prst="rect">
            <a:avLst/>
          </a:prstGeom>
          <a:solidFill>
            <a:schemeClr val="bg1"/>
          </a:solidFill>
        </p:spPr>
        <p:txBody>
          <a:bodyPr wrap="square" rtlCol="0">
            <a:spAutoFit/>
          </a:bodyPr>
          <a:lstStyle/>
          <a:p>
            <a:pPr algn="ctr"/>
            <a:r>
              <a:rPr lang="en-US" altLang="zh-TW" sz="2400" dirty="0">
                <a:solidFill>
                  <a:srgbClr val="FF0000"/>
                </a:solidFill>
              </a:rPr>
              <a:t>7</a:t>
            </a:r>
            <a:endParaRPr lang="zh-TW" altLang="en-US" sz="2400" dirty="0">
              <a:solidFill>
                <a:srgbClr val="FF0000"/>
              </a:solidFill>
            </a:endParaRPr>
          </a:p>
        </p:txBody>
      </p:sp>
      <p:sp>
        <p:nvSpPr>
          <p:cNvPr id="144" name="文字方塊 143"/>
          <p:cNvSpPr txBox="1"/>
          <p:nvPr/>
        </p:nvSpPr>
        <p:spPr>
          <a:xfrm>
            <a:off x="3395099" y="1233868"/>
            <a:ext cx="361092" cy="461665"/>
          </a:xfrm>
          <a:prstGeom prst="rect">
            <a:avLst/>
          </a:prstGeom>
          <a:solidFill>
            <a:schemeClr val="bg1"/>
          </a:solidFill>
        </p:spPr>
        <p:txBody>
          <a:bodyPr wrap="square" rtlCol="0">
            <a:spAutoFit/>
          </a:bodyPr>
          <a:lstStyle/>
          <a:p>
            <a:pPr algn="ctr"/>
            <a:r>
              <a:rPr lang="en-US" altLang="zh-TW" sz="2400" dirty="0">
                <a:solidFill>
                  <a:srgbClr val="FF0000"/>
                </a:solidFill>
              </a:rPr>
              <a:t>7</a:t>
            </a:r>
            <a:endParaRPr lang="zh-TW" altLang="en-US" sz="2400" dirty="0">
              <a:solidFill>
                <a:srgbClr val="FF0000"/>
              </a:solidFill>
            </a:endParaRPr>
          </a:p>
        </p:txBody>
      </p:sp>
      <p:sp>
        <p:nvSpPr>
          <p:cNvPr id="145" name="文字方塊 144"/>
          <p:cNvSpPr txBox="1"/>
          <p:nvPr/>
        </p:nvSpPr>
        <p:spPr>
          <a:xfrm>
            <a:off x="2100515" y="1247961"/>
            <a:ext cx="531725" cy="461665"/>
          </a:xfrm>
          <a:prstGeom prst="rect">
            <a:avLst/>
          </a:prstGeom>
          <a:noFill/>
        </p:spPr>
        <p:txBody>
          <a:bodyPr wrap="square" rtlCol="0">
            <a:spAutoFit/>
          </a:bodyPr>
          <a:lstStyle/>
          <a:p>
            <a:r>
              <a:rPr lang="en-US" altLang="zh-TW" sz="2400" dirty="0">
                <a:solidFill>
                  <a:srgbClr val="FF0000"/>
                </a:solidFill>
              </a:rPr>
              <a:t>≈0</a:t>
            </a:r>
            <a:endParaRPr lang="zh-TW" altLang="en-US" sz="2400" dirty="0">
              <a:solidFill>
                <a:srgbClr val="FF0000"/>
              </a:solidFill>
            </a:endParaRPr>
          </a:p>
        </p:txBody>
      </p:sp>
      <p:sp>
        <p:nvSpPr>
          <p:cNvPr id="146" name="文字方塊 145"/>
          <p:cNvSpPr txBox="1"/>
          <p:nvPr/>
        </p:nvSpPr>
        <p:spPr>
          <a:xfrm>
            <a:off x="3290213" y="115021"/>
            <a:ext cx="531725" cy="461665"/>
          </a:xfrm>
          <a:prstGeom prst="rect">
            <a:avLst/>
          </a:prstGeom>
          <a:noFill/>
        </p:spPr>
        <p:txBody>
          <a:bodyPr wrap="square" rtlCol="0">
            <a:spAutoFit/>
          </a:bodyPr>
          <a:lstStyle/>
          <a:p>
            <a:r>
              <a:rPr lang="en-US" altLang="zh-TW" sz="2400" dirty="0">
                <a:solidFill>
                  <a:srgbClr val="FF0000"/>
                </a:solidFill>
              </a:rPr>
              <a:t>≈0</a:t>
            </a:r>
            <a:endParaRPr lang="zh-TW" altLang="en-US" sz="2400" dirty="0">
              <a:solidFill>
                <a:srgbClr val="FF0000"/>
              </a:solidFill>
            </a:endParaRPr>
          </a:p>
        </p:txBody>
      </p:sp>
      <p:sp>
        <p:nvSpPr>
          <p:cNvPr id="112" name="文字方塊 111"/>
          <p:cNvSpPr txBox="1"/>
          <p:nvPr/>
        </p:nvSpPr>
        <p:spPr>
          <a:xfrm>
            <a:off x="2354033" y="5654786"/>
            <a:ext cx="323859" cy="461665"/>
          </a:xfrm>
          <a:prstGeom prst="rect">
            <a:avLst/>
          </a:prstGeom>
          <a:noFill/>
        </p:spPr>
        <p:txBody>
          <a:bodyPr wrap="square" rtlCol="0">
            <a:spAutoFit/>
          </a:bodyPr>
          <a:lstStyle/>
          <a:p>
            <a:r>
              <a:rPr lang="en-US" altLang="zh-TW" sz="2400" b="1" dirty="0">
                <a:solidFill>
                  <a:srgbClr val="0000FF"/>
                </a:solidFill>
              </a:rPr>
              <a:t>1</a:t>
            </a:r>
            <a:endParaRPr lang="zh-TW" altLang="en-US" sz="2400" b="1" dirty="0">
              <a:solidFill>
                <a:srgbClr val="0000FF"/>
              </a:solidFill>
            </a:endParaRPr>
          </a:p>
        </p:txBody>
      </p:sp>
      <p:sp>
        <p:nvSpPr>
          <p:cNvPr id="118" name="文字方塊 117"/>
          <p:cNvSpPr txBox="1"/>
          <p:nvPr/>
        </p:nvSpPr>
        <p:spPr>
          <a:xfrm>
            <a:off x="3071240" y="5705240"/>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24" name="文字方塊 123"/>
          <p:cNvSpPr txBox="1"/>
          <p:nvPr/>
        </p:nvSpPr>
        <p:spPr>
          <a:xfrm>
            <a:off x="3625970" y="5710409"/>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25" name="文字方塊 124"/>
          <p:cNvSpPr txBox="1"/>
          <p:nvPr/>
        </p:nvSpPr>
        <p:spPr>
          <a:xfrm>
            <a:off x="646267" y="1456530"/>
            <a:ext cx="685337" cy="461665"/>
          </a:xfrm>
          <a:prstGeom prst="rect">
            <a:avLst/>
          </a:prstGeom>
          <a:noFill/>
        </p:spPr>
        <p:txBody>
          <a:bodyPr wrap="square" rtlCol="0">
            <a:spAutoFit/>
          </a:bodyPr>
          <a:lstStyle/>
          <a:p>
            <a:r>
              <a:rPr lang="en-US" altLang="zh-TW" sz="2400" b="1" dirty="0">
                <a:solidFill>
                  <a:srgbClr val="0000FF"/>
                </a:solidFill>
              </a:rPr>
              <a:t>100</a:t>
            </a:r>
            <a:endParaRPr lang="zh-TW" altLang="en-US" sz="2400" b="1" dirty="0">
              <a:solidFill>
                <a:srgbClr val="0000FF"/>
              </a:solidFill>
            </a:endParaRPr>
          </a:p>
        </p:txBody>
      </p:sp>
      <p:sp>
        <p:nvSpPr>
          <p:cNvPr id="126" name="文字方塊 125"/>
          <p:cNvSpPr txBox="1"/>
          <p:nvPr/>
        </p:nvSpPr>
        <p:spPr>
          <a:xfrm>
            <a:off x="5830247" y="1920356"/>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27" name="文字方塊 126"/>
          <p:cNvSpPr txBox="1"/>
          <p:nvPr/>
        </p:nvSpPr>
        <p:spPr>
          <a:xfrm>
            <a:off x="5801339" y="3241343"/>
            <a:ext cx="27157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29" name="文字方塊 128"/>
          <p:cNvSpPr txBox="1"/>
          <p:nvPr/>
        </p:nvSpPr>
        <p:spPr>
          <a:xfrm>
            <a:off x="4303514" y="5686920"/>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30" name="文字方塊 129"/>
          <p:cNvSpPr txBox="1"/>
          <p:nvPr/>
        </p:nvSpPr>
        <p:spPr>
          <a:xfrm>
            <a:off x="627703" y="2258796"/>
            <a:ext cx="685337" cy="461665"/>
          </a:xfrm>
          <a:prstGeom prst="rect">
            <a:avLst/>
          </a:prstGeom>
          <a:noFill/>
        </p:spPr>
        <p:txBody>
          <a:bodyPr wrap="square" rtlCol="0">
            <a:spAutoFit/>
          </a:bodyPr>
          <a:lstStyle/>
          <a:p>
            <a:r>
              <a:rPr lang="en-US" altLang="zh-TW" sz="2400" b="1" dirty="0">
                <a:solidFill>
                  <a:srgbClr val="FF0000"/>
                </a:solidFill>
              </a:rPr>
              <a:t>-10</a:t>
            </a:r>
            <a:endParaRPr lang="zh-TW" altLang="en-US" sz="2400" b="1" dirty="0">
              <a:solidFill>
                <a:srgbClr val="FF0000"/>
              </a:solidFill>
            </a:endParaRPr>
          </a:p>
        </p:txBody>
      </p:sp>
      <p:sp>
        <p:nvSpPr>
          <p:cNvPr id="131" name="文字方塊 130"/>
          <p:cNvSpPr txBox="1"/>
          <p:nvPr/>
        </p:nvSpPr>
        <p:spPr>
          <a:xfrm>
            <a:off x="655815" y="71691"/>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33" name="文字方塊 132"/>
          <p:cNvSpPr txBox="1"/>
          <p:nvPr/>
        </p:nvSpPr>
        <p:spPr>
          <a:xfrm>
            <a:off x="665951" y="731142"/>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35" name="文字方塊 134"/>
          <p:cNvSpPr txBox="1"/>
          <p:nvPr/>
        </p:nvSpPr>
        <p:spPr>
          <a:xfrm>
            <a:off x="556557" y="3486465"/>
            <a:ext cx="685337" cy="461665"/>
          </a:xfrm>
          <a:prstGeom prst="rect">
            <a:avLst/>
          </a:prstGeom>
          <a:noFill/>
        </p:spPr>
        <p:txBody>
          <a:bodyPr wrap="square" rtlCol="0">
            <a:spAutoFit/>
          </a:bodyPr>
          <a:lstStyle/>
          <a:p>
            <a:r>
              <a:rPr lang="en-US" altLang="zh-TW" sz="2400" b="1" dirty="0">
                <a:solidFill>
                  <a:srgbClr val="0000FF"/>
                </a:solidFill>
              </a:rPr>
              <a:t>100</a:t>
            </a:r>
            <a:endParaRPr lang="zh-TW" altLang="en-US" sz="2400" b="1" dirty="0">
              <a:solidFill>
                <a:srgbClr val="0000FF"/>
              </a:solidFill>
            </a:endParaRPr>
          </a:p>
        </p:txBody>
      </p:sp>
      <p:sp>
        <p:nvSpPr>
          <p:cNvPr id="139" name="文字方塊 138"/>
          <p:cNvSpPr txBox="1"/>
          <p:nvPr/>
        </p:nvSpPr>
        <p:spPr>
          <a:xfrm>
            <a:off x="612753" y="4956930"/>
            <a:ext cx="685337" cy="461665"/>
          </a:xfrm>
          <a:prstGeom prst="rect">
            <a:avLst/>
          </a:prstGeom>
          <a:noFill/>
        </p:spPr>
        <p:txBody>
          <a:bodyPr wrap="square" rtlCol="0">
            <a:spAutoFit/>
          </a:bodyPr>
          <a:lstStyle/>
          <a:p>
            <a:r>
              <a:rPr lang="en-US" altLang="zh-TW" sz="2400" b="1" dirty="0">
                <a:solidFill>
                  <a:srgbClr val="FF0000"/>
                </a:solidFill>
              </a:rPr>
              <a:t>-10</a:t>
            </a:r>
            <a:endParaRPr lang="zh-TW" altLang="en-US" sz="2400" b="1" dirty="0">
              <a:solidFill>
                <a:srgbClr val="FF0000"/>
              </a:solidFill>
            </a:endParaRPr>
          </a:p>
        </p:txBody>
      </p:sp>
      <p:sp>
        <p:nvSpPr>
          <p:cNvPr id="140" name="文字方塊 139"/>
          <p:cNvSpPr txBox="1"/>
          <p:nvPr/>
        </p:nvSpPr>
        <p:spPr>
          <a:xfrm>
            <a:off x="641473" y="2787325"/>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47" name="文字方塊 146"/>
          <p:cNvSpPr txBox="1"/>
          <p:nvPr/>
        </p:nvSpPr>
        <p:spPr>
          <a:xfrm>
            <a:off x="655814" y="4198863"/>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48" name="文字方塊 147"/>
          <p:cNvSpPr txBox="1"/>
          <p:nvPr/>
        </p:nvSpPr>
        <p:spPr>
          <a:xfrm>
            <a:off x="5659296" y="3891560"/>
            <a:ext cx="685337" cy="461665"/>
          </a:xfrm>
          <a:prstGeom prst="rect">
            <a:avLst/>
          </a:prstGeom>
          <a:noFill/>
        </p:spPr>
        <p:txBody>
          <a:bodyPr wrap="square" rtlCol="0">
            <a:spAutoFit/>
          </a:bodyPr>
          <a:lstStyle/>
          <a:p>
            <a:r>
              <a:rPr lang="en-US" altLang="zh-TW" sz="2400" b="1" dirty="0">
                <a:solidFill>
                  <a:srgbClr val="0000FF"/>
                </a:solidFill>
              </a:rPr>
              <a:t>10</a:t>
            </a:r>
            <a:endParaRPr lang="zh-TW" altLang="en-US" sz="2400" b="1" dirty="0">
              <a:solidFill>
                <a:srgbClr val="0000FF"/>
              </a:solidFill>
            </a:endParaRPr>
          </a:p>
        </p:txBody>
      </p:sp>
      <p:sp>
        <p:nvSpPr>
          <p:cNvPr id="149" name="文字方塊 148"/>
          <p:cNvSpPr txBox="1"/>
          <p:nvPr/>
        </p:nvSpPr>
        <p:spPr>
          <a:xfrm>
            <a:off x="5475699" y="2556492"/>
            <a:ext cx="902140" cy="461665"/>
          </a:xfrm>
          <a:prstGeom prst="rect">
            <a:avLst/>
          </a:prstGeom>
          <a:noFill/>
        </p:spPr>
        <p:txBody>
          <a:bodyPr wrap="square" rtlCol="0">
            <a:spAutoFit/>
          </a:bodyPr>
          <a:lstStyle/>
          <a:p>
            <a:r>
              <a:rPr lang="en-US" altLang="zh-TW" sz="2400" b="1" dirty="0">
                <a:solidFill>
                  <a:srgbClr val="0000FF"/>
                </a:solidFill>
              </a:rPr>
              <a:t>100</a:t>
            </a:r>
            <a:endParaRPr lang="zh-TW" altLang="en-US" sz="2400" b="1" dirty="0">
              <a:solidFill>
                <a:srgbClr val="0000FF"/>
              </a:solidFill>
            </a:endParaRPr>
          </a:p>
        </p:txBody>
      </p:sp>
      <p:grpSp>
        <p:nvGrpSpPr>
          <p:cNvPr id="99" name="Group 98"/>
          <p:cNvGrpSpPr/>
          <p:nvPr/>
        </p:nvGrpSpPr>
        <p:grpSpPr>
          <a:xfrm>
            <a:off x="43318" y="6186852"/>
            <a:ext cx="417249" cy="575481"/>
            <a:chOff x="7517647" y="4843947"/>
            <a:chExt cx="1485900" cy="1908068"/>
          </a:xfrm>
        </p:grpSpPr>
        <p:pic>
          <p:nvPicPr>
            <p:cNvPr id="100" name="Picture 2">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20974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34"/>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51"/>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3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37"/>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8"/>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4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45"/>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34" grpId="0" animBg="1"/>
      <p:bldP spid="136" grpId="0"/>
      <p:bldP spid="136" grpId="1"/>
      <p:bldP spid="137" grpId="0"/>
      <p:bldP spid="137" grpId="1"/>
      <p:bldP spid="138" grpId="0"/>
      <p:bldP spid="138" grpId="1"/>
      <p:bldP spid="141" grpId="0"/>
      <p:bldP spid="141" grpId="1"/>
      <p:bldP spid="143" grpId="0" animBg="1"/>
      <p:bldP spid="144" grpId="0" animBg="1"/>
      <p:bldP spid="144" grpId="1" animBg="1"/>
      <p:bldP spid="145" grpId="0"/>
      <p:bldP spid="145" grpId="1"/>
      <p:bldP spid="146" grpId="0"/>
      <p:bldP spid="146"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矩形 148"/>
          <p:cNvSpPr/>
          <p:nvPr/>
        </p:nvSpPr>
        <p:spPr>
          <a:xfrm>
            <a:off x="7753593" y="5217278"/>
            <a:ext cx="621081" cy="1332931"/>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34" name="矩形 133"/>
          <p:cNvSpPr/>
          <p:nvPr/>
        </p:nvSpPr>
        <p:spPr>
          <a:xfrm>
            <a:off x="7101011" y="5217278"/>
            <a:ext cx="621081" cy="1332931"/>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52" name="圖片 51"/>
          <p:cNvPicPr>
            <a:picLocks noChangeAspect="1"/>
          </p:cNvPicPr>
          <p:nvPr/>
        </p:nvPicPr>
        <p:blipFill>
          <a:blip r:embed="rId2"/>
          <a:stretch>
            <a:fillRect/>
          </a:stretch>
        </p:blipFill>
        <p:spPr>
          <a:xfrm>
            <a:off x="1387736" y="461347"/>
            <a:ext cx="3757175" cy="4933334"/>
          </a:xfrm>
          <a:prstGeom prst="rect">
            <a:avLst/>
          </a:prstGeom>
        </p:spPr>
      </p:pic>
      <mc:AlternateContent xmlns:mc="http://schemas.openxmlformats.org/markup-compatibility/2006" xmlns:a14="http://schemas.microsoft.com/office/drawing/2010/main">
        <mc:Choice Requires="a14">
          <p:sp>
            <p:nvSpPr>
              <p:cNvPr id="46" name="文字方塊 45"/>
              <p:cNvSpPr txBox="1"/>
              <p:nvPr/>
            </p:nvSpPr>
            <p:spPr>
              <a:xfrm>
                <a:off x="5281173" y="5231248"/>
                <a:ext cx="3649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1</m:t>
                          </m:r>
                        </m:sub>
                      </m:sSub>
                    </m:oMath>
                  </m:oMathPara>
                </a14:m>
                <a:endParaRPr lang="zh-TW" altLang="en-US" sz="2400" dirty="0"/>
              </a:p>
            </p:txBody>
          </p:sp>
        </mc:Choice>
        <mc:Fallback xmlns="">
          <p:sp>
            <p:nvSpPr>
              <p:cNvPr id="46" name="文字方塊 45"/>
              <p:cNvSpPr txBox="1">
                <a:spLocks noRot="1" noChangeAspect="1" noMove="1" noResize="1" noEditPoints="1" noAdjustHandles="1" noChangeArrowheads="1" noChangeShapeType="1" noTextEdit="1"/>
              </p:cNvSpPr>
              <p:nvPr/>
            </p:nvSpPr>
            <p:spPr>
              <a:xfrm>
                <a:off x="5281173" y="5231248"/>
                <a:ext cx="364908" cy="369332"/>
              </a:xfrm>
              <a:prstGeom prst="rect">
                <a:avLst/>
              </a:prstGeom>
              <a:blipFill rotWithShape="0">
                <a:blip r:embed="rId3"/>
                <a:stretch>
                  <a:fillRect l="-10000" r="-8333"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文字方塊 46"/>
              <p:cNvSpPr txBox="1"/>
              <p:nvPr/>
            </p:nvSpPr>
            <p:spPr>
              <a:xfrm>
                <a:off x="5281173" y="5651472"/>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2</m:t>
                          </m:r>
                        </m:sub>
                      </m:sSub>
                    </m:oMath>
                  </m:oMathPara>
                </a14:m>
                <a:endParaRPr lang="zh-TW" altLang="en-US" sz="2400" dirty="0"/>
              </a:p>
            </p:txBody>
          </p:sp>
        </mc:Choice>
        <mc:Fallback xmlns="">
          <p:sp>
            <p:nvSpPr>
              <p:cNvPr id="47" name="文字方塊 46"/>
              <p:cNvSpPr txBox="1">
                <a:spLocks noRot="1" noChangeAspect="1" noMove="1" noResize="1" noEditPoints="1" noAdjustHandles="1" noChangeArrowheads="1" noChangeShapeType="1" noTextEdit="1"/>
              </p:cNvSpPr>
              <p:nvPr/>
            </p:nvSpPr>
            <p:spPr>
              <a:xfrm>
                <a:off x="5281173" y="5651472"/>
                <a:ext cx="372025" cy="369332"/>
              </a:xfrm>
              <a:prstGeom prst="rect">
                <a:avLst/>
              </a:prstGeom>
              <a:blipFill rotWithShape="0">
                <a:blip r:embed="rId4"/>
                <a:stretch>
                  <a:fillRect l="-9836" r="-8197"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8" name="文字方塊 47"/>
              <p:cNvSpPr txBox="1"/>
              <p:nvPr/>
            </p:nvSpPr>
            <p:spPr>
              <a:xfrm>
                <a:off x="5289687" y="6107075"/>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3</m:t>
                          </m:r>
                        </m:sub>
                      </m:sSub>
                    </m:oMath>
                  </m:oMathPara>
                </a14:m>
                <a:endParaRPr lang="zh-TW" altLang="en-US" sz="2400" dirty="0"/>
              </a:p>
            </p:txBody>
          </p:sp>
        </mc:Choice>
        <mc:Fallback xmlns="">
          <p:sp>
            <p:nvSpPr>
              <p:cNvPr id="48" name="文字方塊 47"/>
              <p:cNvSpPr txBox="1">
                <a:spLocks noRot="1" noChangeAspect="1" noMove="1" noResize="1" noEditPoints="1" noAdjustHandles="1" noChangeArrowheads="1" noChangeShapeType="1" noTextEdit="1"/>
              </p:cNvSpPr>
              <p:nvPr/>
            </p:nvSpPr>
            <p:spPr>
              <a:xfrm>
                <a:off x="5289687" y="6107075"/>
                <a:ext cx="372025" cy="369332"/>
              </a:xfrm>
              <a:prstGeom prst="rect">
                <a:avLst/>
              </a:prstGeom>
              <a:blipFill rotWithShape="0">
                <a:blip r:embed="rId5"/>
                <a:stretch>
                  <a:fillRect l="-11475" r="-8197"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9" name="文字方塊 48"/>
              <p:cNvSpPr txBox="1"/>
              <p:nvPr/>
            </p:nvSpPr>
            <p:spPr>
              <a:xfrm>
                <a:off x="5367822" y="645159"/>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𝑦</m:t>
                      </m:r>
                    </m:oMath>
                  </m:oMathPara>
                </a14:m>
                <a:endParaRPr lang="zh-TW" altLang="en-US" sz="2400" dirty="0"/>
              </a:p>
            </p:txBody>
          </p:sp>
        </mc:Choice>
        <mc:Fallback xmlns="">
          <p:sp>
            <p:nvSpPr>
              <p:cNvPr id="49" name="文字方塊 48"/>
              <p:cNvSpPr txBox="1">
                <a:spLocks noRot="1" noChangeAspect="1" noMove="1" noResize="1" noEditPoints="1" noAdjustHandles="1" noChangeArrowheads="1" noChangeShapeType="1" noTextEdit="1"/>
              </p:cNvSpPr>
              <p:nvPr/>
            </p:nvSpPr>
            <p:spPr>
              <a:xfrm>
                <a:off x="5367822" y="645159"/>
                <a:ext cx="245708" cy="369332"/>
              </a:xfrm>
              <a:prstGeom prst="rect">
                <a:avLst/>
              </a:prstGeom>
              <a:blipFill rotWithShape="0">
                <a:blip r:embed="rId6"/>
                <a:stretch>
                  <a:fillRect l="-30000" r="-30000" b="-26667"/>
                </a:stretch>
              </a:blipFill>
            </p:spPr>
            <p:txBody>
              <a:bodyPr/>
              <a:lstStyle/>
              <a:p>
                <a:r>
                  <a:rPr lang="zh-TW" altLang="en-US">
                    <a:noFill/>
                  </a:rPr>
                  <a:t> </a:t>
                </a:r>
              </a:p>
            </p:txBody>
          </p:sp>
        </mc:Fallback>
      </mc:AlternateContent>
      <p:sp>
        <p:nvSpPr>
          <p:cNvPr id="50" name="文字方塊 49"/>
          <p:cNvSpPr txBox="1"/>
          <p:nvPr/>
        </p:nvSpPr>
        <p:spPr>
          <a:xfrm>
            <a:off x="5766095" y="5258372"/>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p>
          <a:p>
            <a:pPr algn="ctr"/>
            <a:r>
              <a:rPr lang="en-US" altLang="zh-TW" sz="2400" dirty="0"/>
              <a:t>1</a:t>
            </a:r>
          </a:p>
          <a:p>
            <a:pPr algn="ctr"/>
            <a:r>
              <a:rPr lang="en-US" altLang="zh-TW" sz="2400" dirty="0"/>
              <a:t>0</a:t>
            </a:r>
            <a:endParaRPr lang="zh-TW" altLang="en-US" sz="2400" dirty="0"/>
          </a:p>
        </p:txBody>
      </p:sp>
      <p:sp>
        <p:nvSpPr>
          <p:cNvPr id="51" name="文字方塊 50"/>
          <p:cNvSpPr txBox="1"/>
          <p:nvPr/>
        </p:nvSpPr>
        <p:spPr>
          <a:xfrm>
            <a:off x="5780647" y="569220"/>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54" name="文字方塊 53"/>
          <p:cNvSpPr txBox="1"/>
          <p:nvPr/>
        </p:nvSpPr>
        <p:spPr>
          <a:xfrm>
            <a:off x="6492300" y="5254237"/>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4</a:t>
            </a:r>
          </a:p>
          <a:p>
            <a:pPr algn="ctr"/>
            <a:r>
              <a:rPr lang="en-US" altLang="zh-TW" sz="2400" dirty="0"/>
              <a:t>1</a:t>
            </a:r>
          </a:p>
          <a:p>
            <a:pPr algn="ctr"/>
            <a:r>
              <a:rPr lang="en-US" altLang="zh-TW" sz="2400" dirty="0"/>
              <a:t>0</a:t>
            </a:r>
            <a:endParaRPr lang="zh-TW" altLang="en-US" sz="2400" dirty="0"/>
          </a:p>
        </p:txBody>
      </p:sp>
      <p:sp>
        <p:nvSpPr>
          <p:cNvPr id="55" name="文字方塊 54"/>
          <p:cNvSpPr txBox="1"/>
          <p:nvPr/>
        </p:nvSpPr>
        <p:spPr>
          <a:xfrm>
            <a:off x="6467461" y="570165"/>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56" name="文字方塊 55"/>
          <p:cNvSpPr txBox="1"/>
          <p:nvPr/>
        </p:nvSpPr>
        <p:spPr>
          <a:xfrm>
            <a:off x="7173146" y="5268155"/>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2</a:t>
            </a:r>
          </a:p>
          <a:p>
            <a:pPr algn="ctr"/>
            <a:r>
              <a:rPr lang="en-US" altLang="zh-TW" sz="2400" dirty="0"/>
              <a:t>0</a:t>
            </a:r>
          </a:p>
          <a:p>
            <a:pPr algn="ctr"/>
            <a:r>
              <a:rPr lang="en-US" altLang="zh-TW" sz="2400" dirty="0"/>
              <a:t>0</a:t>
            </a:r>
            <a:endParaRPr lang="zh-TW" altLang="en-US" sz="2400" dirty="0"/>
          </a:p>
        </p:txBody>
      </p:sp>
      <p:sp>
        <p:nvSpPr>
          <p:cNvPr id="57" name="文字方塊 56"/>
          <p:cNvSpPr txBox="1"/>
          <p:nvPr/>
        </p:nvSpPr>
        <p:spPr>
          <a:xfrm>
            <a:off x="7130208" y="590436"/>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58" name="文字方塊 57"/>
          <p:cNvSpPr txBox="1"/>
          <p:nvPr/>
        </p:nvSpPr>
        <p:spPr>
          <a:xfrm>
            <a:off x="7828156" y="5277289"/>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p>
          <a:p>
            <a:pPr algn="ctr"/>
            <a:r>
              <a:rPr lang="en-US" altLang="zh-TW" sz="2400" dirty="0"/>
              <a:t>0</a:t>
            </a:r>
          </a:p>
          <a:p>
            <a:pPr algn="ctr"/>
            <a:r>
              <a:rPr lang="en-US" altLang="zh-TW" sz="2400" dirty="0"/>
              <a:t>1</a:t>
            </a:r>
            <a:endParaRPr lang="zh-TW" altLang="en-US" sz="2400" dirty="0"/>
          </a:p>
        </p:txBody>
      </p:sp>
      <p:sp>
        <p:nvSpPr>
          <p:cNvPr id="59" name="文字方塊 58"/>
          <p:cNvSpPr txBox="1"/>
          <p:nvPr/>
        </p:nvSpPr>
        <p:spPr>
          <a:xfrm>
            <a:off x="7792955" y="580192"/>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7</a:t>
            </a:r>
          </a:p>
        </p:txBody>
      </p:sp>
      <p:sp>
        <p:nvSpPr>
          <p:cNvPr id="60" name="文字方塊 59"/>
          <p:cNvSpPr txBox="1"/>
          <p:nvPr/>
        </p:nvSpPr>
        <p:spPr>
          <a:xfrm>
            <a:off x="8475046" y="5278025"/>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p>
          <a:p>
            <a:pPr algn="ctr"/>
            <a:r>
              <a:rPr lang="en-US" altLang="zh-TW" sz="2400" dirty="0"/>
              <a:t>-1</a:t>
            </a:r>
          </a:p>
          <a:p>
            <a:pPr algn="ctr"/>
            <a:r>
              <a:rPr lang="en-US" altLang="zh-TW" sz="2400" dirty="0"/>
              <a:t>0</a:t>
            </a:r>
            <a:endParaRPr lang="zh-TW" altLang="en-US" sz="2400" dirty="0"/>
          </a:p>
        </p:txBody>
      </p:sp>
      <p:sp>
        <p:nvSpPr>
          <p:cNvPr id="61" name="文字方塊 60"/>
          <p:cNvSpPr txBox="1"/>
          <p:nvPr/>
        </p:nvSpPr>
        <p:spPr>
          <a:xfrm>
            <a:off x="8433528" y="580192"/>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62" name="矩形 61"/>
          <p:cNvSpPr/>
          <p:nvPr/>
        </p:nvSpPr>
        <p:spPr>
          <a:xfrm>
            <a:off x="5841470" y="5681509"/>
            <a:ext cx="319177" cy="34982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p:cNvSpPr/>
          <p:nvPr/>
        </p:nvSpPr>
        <p:spPr>
          <a:xfrm>
            <a:off x="6556998" y="5677374"/>
            <a:ext cx="319177" cy="34982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p:cNvSpPr/>
          <p:nvPr/>
        </p:nvSpPr>
        <p:spPr>
          <a:xfrm>
            <a:off x="7892854" y="6081072"/>
            <a:ext cx="319177" cy="34982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65" name="矩形 64"/>
          <p:cNvSpPr/>
          <p:nvPr/>
        </p:nvSpPr>
        <p:spPr>
          <a:xfrm>
            <a:off x="7857653" y="632555"/>
            <a:ext cx="319177" cy="3498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73" name="矩形 72"/>
          <p:cNvSpPr/>
          <p:nvPr/>
        </p:nvSpPr>
        <p:spPr>
          <a:xfrm>
            <a:off x="8546113" y="5707403"/>
            <a:ext cx="319177" cy="34982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 name="群組 2"/>
          <p:cNvGrpSpPr/>
          <p:nvPr/>
        </p:nvGrpSpPr>
        <p:grpSpPr>
          <a:xfrm>
            <a:off x="3171073" y="5068598"/>
            <a:ext cx="399503" cy="461665"/>
            <a:chOff x="5891338" y="5744015"/>
            <a:chExt cx="399503" cy="461665"/>
          </a:xfrm>
        </p:grpSpPr>
        <p:sp>
          <p:nvSpPr>
            <p:cNvPr id="53" name="文字方塊 52"/>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2" name="文字方塊 1"/>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grpSp>
        <p:nvGrpSpPr>
          <p:cNvPr id="66" name="群組 65"/>
          <p:cNvGrpSpPr/>
          <p:nvPr/>
        </p:nvGrpSpPr>
        <p:grpSpPr>
          <a:xfrm>
            <a:off x="1311536" y="3600478"/>
            <a:ext cx="399503" cy="461665"/>
            <a:chOff x="5891338" y="5744015"/>
            <a:chExt cx="399503" cy="461665"/>
          </a:xfrm>
        </p:grpSpPr>
        <p:sp>
          <p:nvSpPr>
            <p:cNvPr id="67" name="文字方塊 66"/>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68" name="文字方塊 67"/>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grpSp>
        <p:nvGrpSpPr>
          <p:cNvPr id="69" name="群組 68"/>
          <p:cNvGrpSpPr/>
          <p:nvPr/>
        </p:nvGrpSpPr>
        <p:grpSpPr>
          <a:xfrm>
            <a:off x="1304672" y="871536"/>
            <a:ext cx="399503" cy="461665"/>
            <a:chOff x="5891338" y="5744015"/>
            <a:chExt cx="399503" cy="461665"/>
          </a:xfrm>
        </p:grpSpPr>
        <p:sp>
          <p:nvSpPr>
            <p:cNvPr id="70" name="文字方塊 69"/>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71" name="文字方塊 70"/>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grpSp>
        <p:nvGrpSpPr>
          <p:cNvPr id="72" name="群組 71"/>
          <p:cNvGrpSpPr/>
          <p:nvPr/>
        </p:nvGrpSpPr>
        <p:grpSpPr>
          <a:xfrm>
            <a:off x="4945159" y="2676861"/>
            <a:ext cx="399503" cy="461665"/>
            <a:chOff x="5891338" y="5744015"/>
            <a:chExt cx="399503" cy="461665"/>
          </a:xfrm>
        </p:grpSpPr>
        <p:sp>
          <p:nvSpPr>
            <p:cNvPr id="74" name="文字方塊 73"/>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75" name="文字方塊 74"/>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sp>
        <p:nvSpPr>
          <p:cNvPr id="76" name="文字方塊 75"/>
          <p:cNvSpPr txBox="1"/>
          <p:nvPr/>
        </p:nvSpPr>
        <p:spPr>
          <a:xfrm>
            <a:off x="2319676" y="6088544"/>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2</a:t>
            </a:r>
            <a:endParaRPr lang="zh-TW" altLang="en-US" sz="2400" baseline="-25000" dirty="0"/>
          </a:p>
        </p:txBody>
      </p:sp>
      <p:sp>
        <p:nvSpPr>
          <p:cNvPr id="77" name="文字方塊 76"/>
          <p:cNvSpPr txBox="1"/>
          <p:nvPr/>
        </p:nvSpPr>
        <p:spPr>
          <a:xfrm>
            <a:off x="3071240" y="6088546"/>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78" name="文字方塊 77"/>
          <p:cNvSpPr txBox="1"/>
          <p:nvPr/>
        </p:nvSpPr>
        <p:spPr>
          <a:xfrm>
            <a:off x="3816496" y="6088546"/>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79" name="文字方塊 78"/>
          <p:cNvSpPr txBox="1"/>
          <p:nvPr/>
        </p:nvSpPr>
        <p:spPr>
          <a:xfrm>
            <a:off x="144624" y="2900047"/>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2</a:t>
            </a:r>
            <a:endParaRPr lang="zh-TW" altLang="en-US" sz="2400" baseline="-25000" dirty="0"/>
          </a:p>
        </p:txBody>
      </p:sp>
      <p:sp>
        <p:nvSpPr>
          <p:cNvPr id="80" name="文字方塊 79"/>
          <p:cNvSpPr txBox="1"/>
          <p:nvPr/>
        </p:nvSpPr>
        <p:spPr>
          <a:xfrm>
            <a:off x="128367" y="3597914"/>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81" name="文字方塊 80"/>
          <p:cNvSpPr txBox="1"/>
          <p:nvPr/>
        </p:nvSpPr>
        <p:spPr>
          <a:xfrm>
            <a:off x="117832" y="4295779"/>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82" name="文字方塊 81"/>
          <p:cNvSpPr txBox="1"/>
          <p:nvPr/>
        </p:nvSpPr>
        <p:spPr>
          <a:xfrm>
            <a:off x="191909" y="156113"/>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2</a:t>
            </a:r>
            <a:endParaRPr lang="zh-TW" altLang="en-US" sz="2400" baseline="-25000" dirty="0"/>
          </a:p>
        </p:txBody>
      </p:sp>
      <p:sp>
        <p:nvSpPr>
          <p:cNvPr id="83" name="文字方塊 82"/>
          <p:cNvSpPr txBox="1"/>
          <p:nvPr/>
        </p:nvSpPr>
        <p:spPr>
          <a:xfrm>
            <a:off x="175652" y="853980"/>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84" name="文字方塊 83"/>
          <p:cNvSpPr txBox="1"/>
          <p:nvPr/>
        </p:nvSpPr>
        <p:spPr>
          <a:xfrm>
            <a:off x="165117" y="1551845"/>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85" name="文字方塊 84"/>
          <p:cNvSpPr txBox="1"/>
          <p:nvPr/>
        </p:nvSpPr>
        <p:spPr>
          <a:xfrm>
            <a:off x="6121757" y="1971348"/>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2</a:t>
            </a:r>
            <a:endParaRPr lang="zh-TW" altLang="en-US" sz="2400" baseline="-25000" dirty="0"/>
          </a:p>
        </p:txBody>
      </p:sp>
      <p:sp>
        <p:nvSpPr>
          <p:cNvPr id="86" name="文字方塊 85"/>
          <p:cNvSpPr txBox="1"/>
          <p:nvPr/>
        </p:nvSpPr>
        <p:spPr>
          <a:xfrm>
            <a:off x="6105500" y="2669215"/>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87" name="文字方塊 86"/>
          <p:cNvSpPr txBox="1"/>
          <p:nvPr/>
        </p:nvSpPr>
        <p:spPr>
          <a:xfrm>
            <a:off x="6094965" y="3367080"/>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4" name="文字方塊 3"/>
          <p:cNvSpPr txBox="1"/>
          <p:nvPr/>
        </p:nvSpPr>
        <p:spPr>
          <a:xfrm>
            <a:off x="2956505" y="278621"/>
            <a:ext cx="469810" cy="461665"/>
          </a:xfrm>
          <a:prstGeom prst="rect">
            <a:avLst/>
          </a:prstGeom>
          <a:noFill/>
        </p:spPr>
        <p:txBody>
          <a:bodyPr wrap="square" rtlCol="0">
            <a:spAutoFit/>
          </a:bodyPr>
          <a:lstStyle/>
          <a:p>
            <a:r>
              <a:rPr lang="en-US" altLang="zh-TW" sz="2400" dirty="0"/>
              <a:t>y</a:t>
            </a:r>
            <a:endParaRPr lang="zh-TW" altLang="en-US" sz="2400" dirty="0"/>
          </a:p>
        </p:txBody>
      </p:sp>
      <p:cxnSp>
        <p:nvCxnSpPr>
          <p:cNvPr id="7" name="直線單箭頭接點 6"/>
          <p:cNvCxnSpPr>
            <a:stCxn id="82" idx="3"/>
            <a:endCxn id="71" idx="1"/>
          </p:cNvCxnSpPr>
          <p:nvPr/>
        </p:nvCxnSpPr>
        <p:spPr>
          <a:xfrm>
            <a:off x="674988" y="386946"/>
            <a:ext cx="629684" cy="7154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a:endCxn id="71" idx="1"/>
          </p:cNvCxnSpPr>
          <p:nvPr/>
        </p:nvCxnSpPr>
        <p:spPr>
          <a:xfrm flipV="1">
            <a:off x="665347" y="1102369"/>
            <a:ext cx="639325" cy="173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a:endCxn id="71" idx="1"/>
          </p:cNvCxnSpPr>
          <p:nvPr/>
        </p:nvCxnSpPr>
        <p:spPr>
          <a:xfrm flipV="1">
            <a:off x="674988" y="1102369"/>
            <a:ext cx="629684" cy="7083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a:off x="669299" y="3107952"/>
            <a:ext cx="629684" cy="7154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p:cNvCxnSpPr/>
          <p:nvPr/>
        </p:nvCxnSpPr>
        <p:spPr>
          <a:xfrm flipV="1">
            <a:off x="659658" y="3823375"/>
            <a:ext cx="639325" cy="173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p:nvPr/>
        </p:nvCxnSpPr>
        <p:spPr>
          <a:xfrm flipV="1">
            <a:off x="669299" y="3823375"/>
            <a:ext cx="629684" cy="7083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單箭頭接點 92"/>
          <p:cNvCxnSpPr>
            <a:stCxn id="85" idx="1"/>
            <a:endCxn id="75" idx="3"/>
          </p:cNvCxnSpPr>
          <p:nvPr/>
        </p:nvCxnSpPr>
        <p:spPr>
          <a:xfrm flipH="1">
            <a:off x="5344662" y="2202181"/>
            <a:ext cx="777095" cy="7055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p:cNvCxnSpPr>
            <a:stCxn id="86" idx="1"/>
          </p:cNvCxnSpPr>
          <p:nvPr/>
        </p:nvCxnSpPr>
        <p:spPr>
          <a:xfrm flipH="1">
            <a:off x="5342227" y="2900047"/>
            <a:ext cx="763273" cy="53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a:stCxn id="87" idx="1"/>
          </p:cNvCxnSpPr>
          <p:nvPr/>
        </p:nvCxnSpPr>
        <p:spPr>
          <a:xfrm flipH="1" flipV="1">
            <a:off x="5351867" y="2905415"/>
            <a:ext cx="743098" cy="6924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rot="5400000" flipH="1">
            <a:off x="3469184" y="5407603"/>
            <a:ext cx="629684" cy="7154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單箭頭接點 96"/>
          <p:cNvCxnSpPr/>
          <p:nvPr/>
        </p:nvCxnSpPr>
        <p:spPr>
          <a:xfrm rot="5400000" flipH="1" flipV="1">
            <a:off x="3034408" y="5751817"/>
            <a:ext cx="639325" cy="173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97"/>
          <p:cNvCxnSpPr/>
          <p:nvPr/>
        </p:nvCxnSpPr>
        <p:spPr>
          <a:xfrm rot="5400000" flipH="1" flipV="1">
            <a:off x="2632785" y="5396994"/>
            <a:ext cx="629684" cy="7083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文字方塊 103"/>
          <p:cNvSpPr txBox="1"/>
          <p:nvPr/>
        </p:nvSpPr>
        <p:spPr>
          <a:xfrm>
            <a:off x="4506358" y="6092794"/>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dirty="0"/>
          </a:p>
        </p:txBody>
      </p:sp>
      <p:sp>
        <p:nvSpPr>
          <p:cNvPr id="105" name="文字方塊 104"/>
          <p:cNvSpPr txBox="1"/>
          <p:nvPr/>
        </p:nvSpPr>
        <p:spPr>
          <a:xfrm>
            <a:off x="6105500" y="4018475"/>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106" name="文字方塊 105"/>
          <p:cNvSpPr txBox="1"/>
          <p:nvPr/>
        </p:nvSpPr>
        <p:spPr>
          <a:xfrm>
            <a:off x="117832" y="4922735"/>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107" name="文字方塊 106"/>
          <p:cNvSpPr txBox="1"/>
          <p:nvPr/>
        </p:nvSpPr>
        <p:spPr>
          <a:xfrm>
            <a:off x="144624" y="2213907"/>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baseline="-25000" dirty="0"/>
          </a:p>
        </p:txBody>
      </p:sp>
      <p:cxnSp>
        <p:nvCxnSpPr>
          <p:cNvPr id="108" name="直線單箭頭接點 107"/>
          <p:cNvCxnSpPr>
            <a:stCxn id="104" idx="0"/>
          </p:cNvCxnSpPr>
          <p:nvPr/>
        </p:nvCxnSpPr>
        <p:spPr>
          <a:xfrm flipH="1" flipV="1">
            <a:off x="3556076" y="5450473"/>
            <a:ext cx="1199950" cy="64232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108"/>
          <p:cNvCxnSpPr>
            <a:endCxn id="75" idx="3"/>
          </p:cNvCxnSpPr>
          <p:nvPr/>
        </p:nvCxnSpPr>
        <p:spPr>
          <a:xfrm flipH="1" flipV="1">
            <a:off x="5344662" y="2907694"/>
            <a:ext cx="750303" cy="13880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a:stCxn id="106" idx="3"/>
          </p:cNvCxnSpPr>
          <p:nvPr/>
        </p:nvCxnSpPr>
        <p:spPr>
          <a:xfrm flipV="1">
            <a:off x="617168" y="3854018"/>
            <a:ext cx="677400" cy="12995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單箭頭接點 110"/>
          <p:cNvCxnSpPr>
            <a:stCxn id="107" idx="3"/>
          </p:cNvCxnSpPr>
          <p:nvPr/>
        </p:nvCxnSpPr>
        <p:spPr>
          <a:xfrm flipV="1">
            <a:off x="643960" y="1081684"/>
            <a:ext cx="655023" cy="13630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接點 127"/>
          <p:cNvCxnSpPr/>
          <p:nvPr/>
        </p:nvCxnSpPr>
        <p:spPr>
          <a:xfrm flipH="1">
            <a:off x="3233547" y="4586214"/>
            <a:ext cx="256453" cy="256453"/>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2" name="直線接點 131"/>
          <p:cNvCxnSpPr/>
          <p:nvPr/>
        </p:nvCxnSpPr>
        <p:spPr>
          <a:xfrm flipH="1">
            <a:off x="3243747" y="1830421"/>
            <a:ext cx="256453" cy="256453"/>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sp>
        <p:nvSpPr>
          <p:cNvPr id="136" name="文字方塊 135"/>
          <p:cNvSpPr txBox="1"/>
          <p:nvPr/>
        </p:nvSpPr>
        <p:spPr>
          <a:xfrm>
            <a:off x="3345393" y="4042128"/>
            <a:ext cx="531725" cy="461665"/>
          </a:xfrm>
          <a:prstGeom prst="rect">
            <a:avLst/>
          </a:prstGeom>
          <a:noFill/>
        </p:spPr>
        <p:txBody>
          <a:bodyPr wrap="square" rtlCol="0">
            <a:spAutoFit/>
          </a:bodyPr>
          <a:lstStyle/>
          <a:p>
            <a:r>
              <a:rPr lang="en-US" altLang="zh-TW" sz="2400" dirty="0">
                <a:solidFill>
                  <a:srgbClr val="FF0000"/>
                </a:solidFill>
              </a:rPr>
              <a:t>2</a:t>
            </a:r>
            <a:endParaRPr lang="zh-TW" altLang="en-US" sz="2400" dirty="0">
              <a:solidFill>
                <a:srgbClr val="FF0000"/>
              </a:solidFill>
            </a:endParaRPr>
          </a:p>
        </p:txBody>
      </p:sp>
      <p:sp>
        <p:nvSpPr>
          <p:cNvPr id="137" name="文字方塊 136"/>
          <p:cNvSpPr txBox="1"/>
          <p:nvPr/>
        </p:nvSpPr>
        <p:spPr>
          <a:xfrm>
            <a:off x="2295352" y="3419570"/>
            <a:ext cx="531725" cy="461665"/>
          </a:xfrm>
          <a:prstGeom prst="rect">
            <a:avLst/>
          </a:prstGeom>
          <a:noFill/>
        </p:spPr>
        <p:txBody>
          <a:bodyPr wrap="square" rtlCol="0">
            <a:spAutoFit/>
          </a:bodyPr>
          <a:lstStyle/>
          <a:p>
            <a:r>
              <a:rPr lang="en-US" altLang="zh-TW" sz="2400" dirty="0">
                <a:solidFill>
                  <a:srgbClr val="FF0000"/>
                </a:solidFill>
              </a:rPr>
              <a:t>≈0</a:t>
            </a:r>
            <a:endParaRPr lang="zh-TW" altLang="en-US" sz="2400" dirty="0">
              <a:solidFill>
                <a:srgbClr val="FF0000"/>
              </a:solidFill>
            </a:endParaRPr>
          </a:p>
        </p:txBody>
      </p:sp>
      <p:sp>
        <p:nvSpPr>
          <p:cNvPr id="138" name="文字方塊 137"/>
          <p:cNvSpPr txBox="1"/>
          <p:nvPr/>
        </p:nvSpPr>
        <p:spPr>
          <a:xfrm>
            <a:off x="3354070" y="3445999"/>
            <a:ext cx="531725" cy="461665"/>
          </a:xfrm>
          <a:prstGeom prst="rect">
            <a:avLst/>
          </a:prstGeom>
          <a:noFill/>
        </p:spPr>
        <p:txBody>
          <a:bodyPr wrap="square" rtlCol="0">
            <a:spAutoFit/>
          </a:bodyPr>
          <a:lstStyle/>
          <a:p>
            <a:r>
              <a:rPr lang="en-US" altLang="zh-TW" sz="2400" dirty="0">
                <a:solidFill>
                  <a:srgbClr val="FF0000"/>
                </a:solidFill>
              </a:rPr>
              <a:t>0</a:t>
            </a:r>
            <a:endParaRPr lang="zh-TW" altLang="en-US" sz="2400" dirty="0">
              <a:solidFill>
                <a:srgbClr val="FF0000"/>
              </a:solidFill>
            </a:endParaRPr>
          </a:p>
        </p:txBody>
      </p:sp>
      <p:sp>
        <p:nvSpPr>
          <p:cNvPr id="141" name="文字方塊 140"/>
          <p:cNvSpPr txBox="1"/>
          <p:nvPr/>
        </p:nvSpPr>
        <p:spPr>
          <a:xfrm>
            <a:off x="3832671" y="2885974"/>
            <a:ext cx="531725" cy="461665"/>
          </a:xfrm>
          <a:prstGeom prst="rect">
            <a:avLst/>
          </a:prstGeom>
          <a:noFill/>
        </p:spPr>
        <p:txBody>
          <a:bodyPr wrap="square" rtlCol="0">
            <a:spAutoFit/>
          </a:bodyPr>
          <a:lstStyle/>
          <a:p>
            <a:r>
              <a:rPr lang="en-US" altLang="zh-TW" sz="2400" dirty="0">
                <a:solidFill>
                  <a:srgbClr val="FF0000"/>
                </a:solidFill>
              </a:rPr>
              <a:t>≈1</a:t>
            </a:r>
            <a:endParaRPr lang="zh-TW" altLang="en-US" sz="2400" dirty="0">
              <a:solidFill>
                <a:srgbClr val="FF0000"/>
              </a:solidFill>
            </a:endParaRPr>
          </a:p>
        </p:txBody>
      </p:sp>
      <p:sp>
        <p:nvSpPr>
          <p:cNvPr id="142" name="文字方塊 141"/>
          <p:cNvSpPr txBox="1"/>
          <p:nvPr/>
        </p:nvSpPr>
        <p:spPr>
          <a:xfrm>
            <a:off x="3201022" y="2663780"/>
            <a:ext cx="361092" cy="461665"/>
          </a:xfrm>
          <a:prstGeom prst="rect">
            <a:avLst/>
          </a:prstGeom>
          <a:solidFill>
            <a:schemeClr val="bg1"/>
          </a:solidFill>
        </p:spPr>
        <p:txBody>
          <a:bodyPr wrap="square" rtlCol="0">
            <a:spAutoFit/>
          </a:bodyPr>
          <a:lstStyle/>
          <a:p>
            <a:pPr algn="ctr"/>
            <a:r>
              <a:rPr lang="en-US" altLang="zh-TW" sz="2400" dirty="0">
                <a:solidFill>
                  <a:srgbClr val="FF0000"/>
                </a:solidFill>
              </a:rPr>
              <a:t>7</a:t>
            </a:r>
            <a:endParaRPr lang="zh-TW" altLang="en-US" sz="2400" dirty="0">
              <a:solidFill>
                <a:srgbClr val="FF0000"/>
              </a:solidFill>
            </a:endParaRPr>
          </a:p>
        </p:txBody>
      </p:sp>
      <p:sp>
        <p:nvSpPr>
          <p:cNvPr id="144" name="文字方塊 143"/>
          <p:cNvSpPr txBox="1"/>
          <p:nvPr/>
        </p:nvSpPr>
        <p:spPr>
          <a:xfrm>
            <a:off x="3395099" y="1233868"/>
            <a:ext cx="361092" cy="461665"/>
          </a:xfrm>
          <a:prstGeom prst="rect">
            <a:avLst/>
          </a:prstGeom>
          <a:solidFill>
            <a:schemeClr val="bg1"/>
          </a:solidFill>
        </p:spPr>
        <p:txBody>
          <a:bodyPr wrap="square" rtlCol="0">
            <a:spAutoFit/>
          </a:bodyPr>
          <a:lstStyle/>
          <a:p>
            <a:pPr algn="ctr"/>
            <a:r>
              <a:rPr lang="en-US" altLang="zh-TW" sz="2400" dirty="0">
                <a:solidFill>
                  <a:srgbClr val="FF0000"/>
                </a:solidFill>
              </a:rPr>
              <a:t>7</a:t>
            </a:r>
            <a:endParaRPr lang="zh-TW" altLang="en-US" sz="2400" dirty="0">
              <a:solidFill>
                <a:srgbClr val="FF0000"/>
              </a:solidFill>
            </a:endParaRPr>
          </a:p>
        </p:txBody>
      </p:sp>
      <p:sp>
        <p:nvSpPr>
          <p:cNvPr id="145" name="文字方塊 144"/>
          <p:cNvSpPr txBox="1"/>
          <p:nvPr/>
        </p:nvSpPr>
        <p:spPr>
          <a:xfrm>
            <a:off x="2100515" y="1247961"/>
            <a:ext cx="531725" cy="461665"/>
          </a:xfrm>
          <a:prstGeom prst="rect">
            <a:avLst/>
          </a:prstGeom>
          <a:noFill/>
        </p:spPr>
        <p:txBody>
          <a:bodyPr wrap="square" rtlCol="0">
            <a:spAutoFit/>
          </a:bodyPr>
          <a:lstStyle/>
          <a:p>
            <a:r>
              <a:rPr lang="en-US" altLang="zh-TW" sz="2400" dirty="0">
                <a:solidFill>
                  <a:srgbClr val="FF0000"/>
                </a:solidFill>
              </a:rPr>
              <a:t>≈0</a:t>
            </a:r>
            <a:endParaRPr lang="zh-TW" altLang="en-US" sz="2400" dirty="0">
              <a:solidFill>
                <a:srgbClr val="FF0000"/>
              </a:solidFill>
            </a:endParaRPr>
          </a:p>
        </p:txBody>
      </p:sp>
      <p:sp>
        <p:nvSpPr>
          <p:cNvPr id="146" name="文字方塊 145"/>
          <p:cNvSpPr txBox="1"/>
          <p:nvPr/>
        </p:nvSpPr>
        <p:spPr>
          <a:xfrm>
            <a:off x="3290213" y="115021"/>
            <a:ext cx="531725" cy="461665"/>
          </a:xfrm>
          <a:prstGeom prst="rect">
            <a:avLst/>
          </a:prstGeom>
          <a:noFill/>
        </p:spPr>
        <p:txBody>
          <a:bodyPr wrap="square" rtlCol="0">
            <a:spAutoFit/>
          </a:bodyPr>
          <a:lstStyle/>
          <a:p>
            <a:r>
              <a:rPr lang="en-US" altLang="zh-TW" sz="2400" dirty="0">
                <a:solidFill>
                  <a:srgbClr val="FF0000"/>
                </a:solidFill>
              </a:rPr>
              <a:t>≈0</a:t>
            </a:r>
            <a:endParaRPr lang="zh-TW" altLang="en-US" sz="2400" dirty="0">
              <a:solidFill>
                <a:srgbClr val="FF0000"/>
              </a:solidFill>
            </a:endParaRPr>
          </a:p>
        </p:txBody>
      </p:sp>
      <p:sp>
        <p:nvSpPr>
          <p:cNvPr id="112" name="文字方塊 111"/>
          <p:cNvSpPr txBox="1"/>
          <p:nvPr/>
        </p:nvSpPr>
        <p:spPr>
          <a:xfrm>
            <a:off x="2354033" y="5654786"/>
            <a:ext cx="323859" cy="461665"/>
          </a:xfrm>
          <a:prstGeom prst="rect">
            <a:avLst/>
          </a:prstGeom>
          <a:noFill/>
        </p:spPr>
        <p:txBody>
          <a:bodyPr wrap="square" rtlCol="0">
            <a:spAutoFit/>
          </a:bodyPr>
          <a:lstStyle/>
          <a:p>
            <a:r>
              <a:rPr lang="en-US" altLang="zh-TW" sz="2400" b="1" dirty="0">
                <a:solidFill>
                  <a:srgbClr val="0000FF"/>
                </a:solidFill>
              </a:rPr>
              <a:t>1</a:t>
            </a:r>
            <a:endParaRPr lang="zh-TW" altLang="en-US" sz="2400" b="1" dirty="0">
              <a:solidFill>
                <a:srgbClr val="0000FF"/>
              </a:solidFill>
            </a:endParaRPr>
          </a:p>
        </p:txBody>
      </p:sp>
      <p:sp>
        <p:nvSpPr>
          <p:cNvPr id="118" name="文字方塊 117"/>
          <p:cNvSpPr txBox="1"/>
          <p:nvPr/>
        </p:nvSpPr>
        <p:spPr>
          <a:xfrm>
            <a:off x="3071240" y="5705240"/>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24" name="文字方塊 123"/>
          <p:cNvSpPr txBox="1"/>
          <p:nvPr/>
        </p:nvSpPr>
        <p:spPr>
          <a:xfrm>
            <a:off x="3625970" y="5710409"/>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25" name="文字方塊 124"/>
          <p:cNvSpPr txBox="1"/>
          <p:nvPr/>
        </p:nvSpPr>
        <p:spPr>
          <a:xfrm>
            <a:off x="646267" y="1456530"/>
            <a:ext cx="685337" cy="461665"/>
          </a:xfrm>
          <a:prstGeom prst="rect">
            <a:avLst/>
          </a:prstGeom>
          <a:noFill/>
        </p:spPr>
        <p:txBody>
          <a:bodyPr wrap="square" rtlCol="0">
            <a:spAutoFit/>
          </a:bodyPr>
          <a:lstStyle/>
          <a:p>
            <a:r>
              <a:rPr lang="en-US" altLang="zh-TW" sz="2400" b="1" dirty="0">
                <a:solidFill>
                  <a:srgbClr val="0000FF"/>
                </a:solidFill>
              </a:rPr>
              <a:t>100</a:t>
            </a:r>
            <a:endParaRPr lang="zh-TW" altLang="en-US" sz="2400" b="1" dirty="0">
              <a:solidFill>
                <a:srgbClr val="0000FF"/>
              </a:solidFill>
            </a:endParaRPr>
          </a:p>
        </p:txBody>
      </p:sp>
      <p:sp>
        <p:nvSpPr>
          <p:cNvPr id="126" name="文字方塊 125"/>
          <p:cNvSpPr txBox="1"/>
          <p:nvPr/>
        </p:nvSpPr>
        <p:spPr>
          <a:xfrm>
            <a:off x="5830247" y="1920356"/>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27" name="文字方塊 126"/>
          <p:cNvSpPr txBox="1"/>
          <p:nvPr/>
        </p:nvSpPr>
        <p:spPr>
          <a:xfrm>
            <a:off x="5801339" y="3241343"/>
            <a:ext cx="27157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29" name="文字方塊 128"/>
          <p:cNvSpPr txBox="1"/>
          <p:nvPr/>
        </p:nvSpPr>
        <p:spPr>
          <a:xfrm>
            <a:off x="4303514" y="5686920"/>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30" name="文字方塊 129"/>
          <p:cNvSpPr txBox="1"/>
          <p:nvPr/>
        </p:nvSpPr>
        <p:spPr>
          <a:xfrm>
            <a:off x="627703" y="2258796"/>
            <a:ext cx="685337" cy="461665"/>
          </a:xfrm>
          <a:prstGeom prst="rect">
            <a:avLst/>
          </a:prstGeom>
          <a:noFill/>
        </p:spPr>
        <p:txBody>
          <a:bodyPr wrap="square" rtlCol="0">
            <a:spAutoFit/>
          </a:bodyPr>
          <a:lstStyle/>
          <a:p>
            <a:r>
              <a:rPr lang="en-US" altLang="zh-TW" sz="2400" b="1" dirty="0">
                <a:solidFill>
                  <a:srgbClr val="FF0000"/>
                </a:solidFill>
              </a:rPr>
              <a:t>-10</a:t>
            </a:r>
            <a:endParaRPr lang="zh-TW" altLang="en-US" sz="2400" b="1" dirty="0">
              <a:solidFill>
                <a:srgbClr val="FF0000"/>
              </a:solidFill>
            </a:endParaRPr>
          </a:p>
        </p:txBody>
      </p:sp>
      <p:sp>
        <p:nvSpPr>
          <p:cNvPr id="131" name="文字方塊 130"/>
          <p:cNvSpPr txBox="1"/>
          <p:nvPr/>
        </p:nvSpPr>
        <p:spPr>
          <a:xfrm>
            <a:off x="655815" y="71691"/>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33" name="文字方塊 132"/>
          <p:cNvSpPr txBox="1"/>
          <p:nvPr/>
        </p:nvSpPr>
        <p:spPr>
          <a:xfrm>
            <a:off x="665951" y="731142"/>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35" name="文字方塊 134"/>
          <p:cNvSpPr txBox="1"/>
          <p:nvPr/>
        </p:nvSpPr>
        <p:spPr>
          <a:xfrm>
            <a:off x="556557" y="3486465"/>
            <a:ext cx="685337" cy="461665"/>
          </a:xfrm>
          <a:prstGeom prst="rect">
            <a:avLst/>
          </a:prstGeom>
          <a:noFill/>
        </p:spPr>
        <p:txBody>
          <a:bodyPr wrap="square" rtlCol="0">
            <a:spAutoFit/>
          </a:bodyPr>
          <a:lstStyle/>
          <a:p>
            <a:r>
              <a:rPr lang="en-US" altLang="zh-TW" sz="2400" b="1" dirty="0">
                <a:solidFill>
                  <a:srgbClr val="0000FF"/>
                </a:solidFill>
              </a:rPr>
              <a:t>100</a:t>
            </a:r>
            <a:endParaRPr lang="zh-TW" altLang="en-US" sz="2400" b="1" dirty="0">
              <a:solidFill>
                <a:srgbClr val="0000FF"/>
              </a:solidFill>
            </a:endParaRPr>
          </a:p>
        </p:txBody>
      </p:sp>
      <p:sp>
        <p:nvSpPr>
          <p:cNvPr id="139" name="文字方塊 138"/>
          <p:cNvSpPr txBox="1"/>
          <p:nvPr/>
        </p:nvSpPr>
        <p:spPr>
          <a:xfrm>
            <a:off x="612753" y="4956930"/>
            <a:ext cx="685337" cy="461665"/>
          </a:xfrm>
          <a:prstGeom prst="rect">
            <a:avLst/>
          </a:prstGeom>
          <a:noFill/>
        </p:spPr>
        <p:txBody>
          <a:bodyPr wrap="square" rtlCol="0">
            <a:spAutoFit/>
          </a:bodyPr>
          <a:lstStyle/>
          <a:p>
            <a:r>
              <a:rPr lang="en-US" altLang="zh-TW" sz="2400" b="1" dirty="0">
                <a:solidFill>
                  <a:srgbClr val="FF0000"/>
                </a:solidFill>
              </a:rPr>
              <a:t>-10</a:t>
            </a:r>
            <a:endParaRPr lang="zh-TW" altLang="en-US" sz="2400" b="1" dirty="0">
              <a:solidFill>
                <a:srgbClr val="FF0000"/>
              </a:solidFill>
            </a:endParaRPr>
          </a:p>
        </p:txBody>
      </p:sp>
      <p:sp>
        <p:nvSpPr>
          <p:cNvPr id="140" name="文字方塊 139"/>
          <p:cNvSpPr txBox="1"/>
          <p:nvPr/>
        </p:nvSpPr>
        <p:spPr>
          <a:xfrm>
            <a:off x="641473" y="2787325"/>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43" name="文字方塊 142"/>
          <p:cNvSpPr txBox="1"/>
          <p:nvPr/>
        </p:nvSpPr>
        <p:spPr>
          <a:xfrm>
            <a:off x="655814" y="4198863"/>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47" name="文字方塊 146"/>
          <p:cNvSpPr txBox="1"/>
          <p:nvPr/>
        </p:nvSpPr>
        <p:spPr>
          <a:xfrm>
            <a:off x="5659296" y="3891560"/>
            <a:ext cx="685337" cy="461665"/>
          </a:xfrm>
          <a:prstGeom prst="rect">
            <a:avLst/>
          </a:prstGeom>
          <a:noFill/>
        </p:spPr>
        <p:txBody>
          <a:bodyPr wrap="square" rtlCol="0">
            <a:spAutoFit/>
          </a:bodyPr>
          <a:lstStyle/>
          <a:p>
            <a:r>
              <a:rPr lang="en-US" altLang="zh-TW" sz="2400" b="1" dirty="0">
                <a:solidFill>
                  <a:srgbClr val="0000FF"/>
                </a:solidFill>
              </a:rPr>
              <a:t>10</a:t>
            </a:r>
            <a:endParaRPr lang="zh-TW" altLang="en-US" sz="2400" b="1" dirty="0">
              <a:solidFill>
                <a:srgbClr val="0000FF"/>
              </a:solidFill>
            </a:endParaRPr>
          </a:p>
        </p:txBody>
      </p:sp>
      <p:sp>
        <p:nvSpPr>
          <p:cNvPr id="148" name="文字方塊 147"/>
          <p:cNvSpPr txBox="1"/>
          <p:nvPr/>
        </p:nvSpPr>
        <p:spPr>
          <a:xfrm>
            <a:off x="5475699" y="2556492"/>
            <a:ext cx="902140" cy="461665"/>
          </a:xfrm>
          <a:prstGeom prst="rect">
            <a:avLst/>
          </a:prstGeom>
          <a:noFill/>
        </p:spPr>
        <p:txBody>
          <a:bodyPr wrap="square" rtlCol="0">
            <a:spAutoFit/>
          </a:bodyPr>
          <a:lstStyle/>
          <a:p>
            <a:r>
              <a:rPr lang="en-US" altLang="zh-TW" sz="2400" b="1" dirty="0">
                <a:solidFill>
                  <a:srgbClr val="0000FF"/>
                </a:solidFill>
              </a:rPr>
              <a:t>100</a:t>
            </a:r>
            <a:endParaRPr lang="zh-TW" altLang="en-US" sz="2400" b="1" dirty="0">
              <a:solidFill>
                <a:srgbClr val="0000FF"/>
              </a:solidFill>
            </a:endParaRPr>
          </a:p>
        </p:txBody>
      </p:sp>
      <p:grpSp>
        <p:nvGrpSpPr>
          <p:cNvPr id="99" name="Group 98"/>
          <p:cNvGrpSpPr/>
          <p:nvPr/>
        </p:nvGrpSpPr>
        <p:grpSpPr>
          <a:xfrm>
            <a:off x="43318" y="6186852"/>
            <a:ext cx="417249" cy="575481"/>
            <a:chOff x="7517647" y="4843947"/>
            <a:chExt cx="1485900" cy="1908068"/>
          </a:xfrm>
        </p:grpSpPr>
        <p:pic>
          <p:nvPicPr>
            <p:cNvPr id="100" name="Picture 2">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82588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9"/>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3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3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3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4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44"/>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45"/>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34" grpId="0" animBg="1"/>
      <p:bldP spid="136" grpId="0"/>
      <p:bldP spid="136" grpId="1"/>
      <p:bldP spid="137" grpId="0"/>
      <p:bldP spid="137" grpId="1"/>
      <p:bldP spid="138" grpId="0"/>
      <p:bldP spid="138" grpId="1"/>
      <p:bldP spid="141" grpId="0"/>
      <p:bldP spid="141" grpId="1"/>
      <p:bldP spid="144" grpId="0" animBg="1"/>
      <p:bldP spid="144" grpId="1" animBg="1"/>
      <p:bldP spid="145" grpId="0"/>
      <p:bldP spid="145" grpId="1"/>
      <p:bldP spid="14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矩形 148"/>
          <p:cNvSpPr/>
          <p:nvPr/>
        </p:nvSpPr>
        <p:spPr>
          <a:xfrm>
            <a:off x="8413309" y="5231248"/>
            <a:ext cx="621081" cy="1332931"/>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34" name="矩形 133"/>
          <p:cNvSpPr/>
          <p:nvPr/>
        </p:nvSpPr>
        <p:spPr>
          <a:xfrm>
            <a:off x="7732463" y="5217278"/>
            <a:ext cx="621081" cy="1332931"/>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52" name="圖片 51"/>
          <p:cNvPicPr>
            <a:picLocks noChangeAspect="1"/>
          </p:cNvPicPr>
          <p:nvPr/>
        </p:nvPicPr>
        <p:blipFill>
          <a:blip r:embed="rId2"/>
          <a:stretch>
            <a:fillRect/>
          </a:stretch>
        </p:blipFill>
        <p:spPr>
          <a:xfrm>
            <a:off x="1387736" y="461347"/>
            <a:ext cx="3757175" cy="4933334"/>
          </a:xfrm>
          <a:prstGeom prst="rect">
            <a:avLst/>
          </a:prstGeom>
        </p:spPr>
      </p:pic>
      <mc:AlternateContent xmlns:mc="http://schemas.openxmlformats.org/markup-compatibility/2006" xmlns:a14="http://schemas.microsoft.com/office/drawing/2010/main">
        <mc:Choice Requires="a14">
          <p:sp>
            <p:nvSpPr>
              <p:cNvPr id="46" name="文字方塊 45"/>
              <p:cNvSpPr txBox="1"/>
              <p:nvPr/>
            </p:nvSpPr>
            <p:spPr>
              <a:xfrm>
                <a:off x="5281173" y="5231248"/>
                <a:ext cx="3649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1</m:t>
                          </m:r>
                        </m:sub>
                      </m:sSub>
                    </m:oMath>
                  </m:oMathPara>
                </a14:m>
                <a:endParaRPr lang="zh-TW" altLang="en-US" sz="2400" dirty="0"/>
              </a:p>
            </p:txBody>
          </p:sp>
        </mc:Choice>
        <mc:Fallback xmlns="">
          <p:sp>
            <p:nvSpPr>
              <p:cNvPr id="46" name="文字方塊 45"/>
              <p:cNvSpPr txBox="1">
                <a:spLocks noRot="1" noChangeAspect="1" noMove="1" noResize="1" noEditPoints="1" noAdjustHandles="1" noChangeArrowheads="1" noChangeShapeType="1" noTextEdit="1"/>
              </p:cNvSpPr>
              <p:nvPr/>
            </p:nvSpPr>
            <p:spPr>
              <a:xfrm>
                <a:off x="5281173" y="5231248"/>
                <a:ext cx="364908" cy="369332"/>
              </a:xfrm>
              <a:prstGeom prst="rect">
                <a:avLst/>
              </a:prstGeom>
              <a:blipFill rotWithShape="0">
                <a:blip r:embed="rId3"/>
                <a:stretch>
                  <a:fillRect l="-10000" r="-8333"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文字方塊 46"/>
              <p:cNvSpPr txBox="1"/>
              <p:nvPr/>
            </p:nvSpPr>
            <p:spPr>
              <a:xfrm>
                <a:off x="5281173" y="5651472"/>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2</m:t>
                          </m:r>
                        </m:sub>
                      </m:sSub>
                    </m:oMath>
                  </m:oMathPara>
                </a14:m>
                <a:endParaRPr lang="zh-TW" altLang="en-US" sz="2400" dirty="0"/>
              </a:p>
            </p:txBody>
          </p:sp>
        </mc:Choice>
        <mc:Fallback xmlns="">
          <p:sp>
            <p:nvSpPr>
              <p:cNvPr id="47" name="文字方塊 46"/>
              <p:cNvSpPr txBox="1">
                <a:spLocks noRot="1" noChangeAspect="1" noMove="1" noResize="1" noEditPoints="1" noAdjustHandles="1" noChangeArrowheads="1" noChangeShapeType="1" noTextEdit="1"/>
              </p:cNvSpPr>
              <p:nvPr/>
            </p:nvSpPr>
            <p:spPr>
              <a:xfrm>
                <a:off x="5281173" y="5651472"/>
                <a:ext cx="372025" cy="369332"/>
              </a:xfrm>
              <a:prstGeom prst="rect">
                <a:avLst/>
              </a:prstGeom>
              <a:blipFill rotWithShape="0">
                <a:blip r:embed="rId4"/>
                <a:stretch>
                  <a:fillRect l="-9836" r="-8197"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8" name="文字方塊 47"/>
              <p:cNvSpPr txBox="1"/>
              <p:nvPr/>
            </p:nvSpPr>
            <p:spPr>
              <a:xfrm>
                <a:off x="5289687" y="6107075"/>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3</m:t>
                          </m:r>
                        </m:sub>
                      </m:sSub>
                    </m:oMath>
                  </m:oMathPara>
                </a14:m>
                <a:endParaRPr lang="zh-TW" altLang="en-US" sz="2400" dirty="0"/>
              </a:p>
            </p:txBody>
          </p:sp>
        </mc:Choice>
        <mc:Fallback xmlns="">
          <p:sp>
            <p:nvSpPr>
              <p:cNvPr id="48" name="文字方塊 47"/>
              <p:cNvSpPr txBox="1">
                <a:spLocks noRot="1" noChangeAspect="1" noMove="1" noResize="1" noEditPoints="1" noAdjustHandles="1" noChangeArrowheads="1" noChangeShapeType="1" noTextEdit="1"/>
              </p:cNvSpPr>
              <p:nvPr/>
            </p:nvSpPr>
            <p:spPr>
              <a:xfrm>
                <a:off x="5289687" y="6107075"/>
                <a:ext cx="372025" cy="369332"/>
              </a:xfrm>
              <a:prstGeom prst="rect">
                <a:avLst/>
              </a:prstGeom>
              <a:blipFill rotWithShape="0">
                <a:blip r:embed="rId5"/>
                <a:stretch>
                  <a:fillRect l="-11475" r="-8197"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9" name="文字方塊 48"/>
              <p:cNvSpPr txBox="1"/>
              <p:nvPr/>
            </p:nvSpPr>
            <p:spPr>
              <a:xfrm>
                <a:off x="5367822" y="645159"/>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𝑦</m:t>
                      </m:r>
                    </m:oMath>
                  </m:oMathPara>
                </a14:m>
                <a:endParaRPr lang="zh-TW" altLang="en-US" sz="2400" dirty="0"/>
              </a:p>
            </p:txBody>
          </p:sp>
        </mc:Choice>
        <mc:Fallback xmlns="">
          <p:sp>
            <p:nvSpPr>
              <p:cNvPr id="49" name="文字方塊 48"/>
              <p:cNvSpPr txBox="1">
                <a:spLocks noRot="1" noChangeAspect="1" noMove="1" noResize="1" noEditPoints="1" noAdjustHandles="1" noChangeArrowheads="1" noChangeShapeType="1" noTextEdit="1"/>
              </p:cNvSpPr>
              <p:nvPr/>
            </p:nvSpPr>
            <p:spPr>
              <a:xfrm>
                <a:off x="5367822" y="645159"/>
                <a:ext cx="245708" cy="369332"/>
              </a:xfrm>
              <a:prstGeom prst="rect">
                <a:avLst/>
              </a:prstGeom>
              <a:blipFill rotWithShape="0">
                <a:blip r:embed="rId6"/>
                <a:stretch>
                  <a:fillRect l="-30000" r="-30000" b="-26667"/>
                </a:stretch>
              </a:blipFill>
            </p:spPr>
            <p:txBody>
              <a:bodyPr/>
              <a:lstStyle/>
              <a:p>
                <a:r>
                  <a:rPr lang="zh-TW" altLang="en-US">
                    <a:noFill/>
                  </a:rPr>
                  <a:t> </a:t>
                </a:r>
              </a:p>
            </p:txBody>
          </p:sp>
        </mc:Fallback>
      </mc:AlternateContent>
      <p:sp>
        <p:nvSpPr>
          <p:cNvPr id="50" name="文字方塊 49"/>
          <p:cNvSpPr txBox="1"/>
          <p:nvPr/>
        </p:nvSpPr>
        <p:spPr>
          <a:xfrm>
            <a:off x="5766095" y="5258372"/>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p>
          <a:p>
            <a:pPr algn="ctr"/>
            <a:r>
              <a:rPr lang="en-US" altLang="zh-TW" sz="2400" dirty="0"/>
              <a:t>1</a:t>
            </a:r>
          </a:p>
          <a:p>
            <a:pPr algn="ctr"/>
            <a:r>
              <a:rPr lang="en-US" altLang="zh-TW" sz="2400" dirty="0"/>
              <a:t>0</a:t>
            </a:r>
            <a:endParaRPr lang="zh-TW" altLang="en-US" sz="2400" dirty="0"/>
          </a:p>
        </p:txBody>
      </p:sp>
      <p:sp>
        <p:nvSpPr>
          <p:cNvPr id="51" name="文字方塊 50"/>
          <p:cNvSpPr txBox="1"/>
          <p:nvPr/>
        </p:nvSpPr>
        <p:spPr>
          <a:xfrm>
            <a:off x="5780647" y="569220"/>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54" name="文字方塊 53"/>
          <p:cNvSpPr txBox="1"/>
          <p:nvPr/>
        </p:nvSpPr>
        <p:spPr>
          <a:xfrm>
            <a:off x="6492300" y="5254237"/>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4</a:t>
            </a:r>
          </a:p>
          <a:p>
            <a:pPr algn="ctr"/>
            <a:r>
              <a:rPr lang="en-US" altLang="zh-TW" sz="2400" dirty="0"/>
              <a:t>1</a:t>
            </a:r>
          </a:p>
          <a:p>
            <a:pPr algn="ctr"/>
            <a:r>
              <a:rPr lang="en-US" altLang="zh-TW" sz="2400" dirty="0"/>
              <a:t>0</a:t>
            </a:r>
            <a:endParaRPr lang="zh-TW" altLang="en-US" sz="2400" dirty="0"/>
          </a:p>
        </p:txBody>
      </p:sp>
      <p:sp>
        <p:nvSpPr>
          <p:cNvPr id="55" name="文字方塊 54"/>
          <p:cNvSpPr txBox="1"/>
          <p:nvPr/>
        </p:nvSpPr>
        <p:spPr>
          <a:xfrm>
            <a:off x="6467461" y="570165"/>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56" name="文字方塊 55"/>
          <p:cNvSpPr txBox="1"/>
          <p:nvPr/>
        </p:nvSpPr>
        <p:spPr>
          <a:xfrm>
            <a:off x="7173146" y="5268155"/>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2</a:t>
            </a:r>
          </a:p>
          <a:p>
            <a:pPr algn="ctr"/>
            <a:r>
              <a:rPr lang="en-US" altLang="zh-TW" sz="2400" dirty="0"/>
              <a:t>0</a:t>
            </a:r>
          </a:p>
          <a:p>
            <a:pPr algn="ctr"/>
            <a:r>
              <a:rPr lang="en-US" altLang="zh-TW" sz="2400" dirty="0"/>
              <a:t>0</a:t>
            </a:r>
            <a:endParaRPr lang="zh-TW" altLang="en-US" sz="2400" dirty="0"/>
          </a:p>
        </p:txBody>
      </p:sp>
      <p:sp>
        <p:nvSpPr>
          <p:cNvPr id="57" name="文字方塊 56"/>
          <p:cNvSpPr txBox="1"/>
          <p:nvPr/>
        </p:nvSpPr>
        <p:spPr>
          <a:xfrm>
            <a:off x="7130208" y="590436"/>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58" name="文字方塊 57"/>
          <p:cNvSpPr txBox="1"/>
          <p:nvPr/>
        </p:nvSpPr>
        <p:spPr>
          <a:xfrm>
            <a:off x="7828156" y="5277289"/>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p>
          <a:p>
            <a:pPr algn="ctr"/>
            <a:r>
              <a:rPr lang="en-US" altLang="zh-TW" sz="2400" dirty="0"/>
              <a:t>0</a:t>
            </a:r>
          </a:p>
          <a:p>
            <a:pPr algn="ctr"/>
            <a:r>
              <a:rPr lang="en-US" altLang="zh-TW" sz="2400" dirty="0"/>
              <a:t>1</a:t>
            </a:r>
            <a:endParaRPr lang="zh-TW" altLang="en-US" sz="2400" dirty="0"/>
          </a:p>
        </p:txBody>
      </p:sp>
      <p:sp>
        <p:nvSpPr>
          <p:cNvPr id="59" name="文字方塊 58"/>
          <p:cNvSpPr txBox="1"/>
          <p:nvPr/>
        </p:nvSpPr>
        <p:spPr>
          <a:xfrm>
            <a:off x="7792955" y="580192"/>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7</a:t>
            </a:r>
          </a:p>
        </p:txBody>
      </p:sp>
      <p:sp>
        <p:nvSpPr>
          <p:cNvPr id="60" name="文字方塊 59"/>
          <p:cNvSpPr txBox="1"/>
          <p:nvPr/>
        </p:nvSpPr>
        <p:spPr>
          <a:xfrm>
            <a:off x="8475046" y="5278025"/>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p>
          <a:p>
            <a:pPr algn="ctr"/>
            <a:r>
              <a:rPr lang="en-US" altLang="zh-TW" sz="2400" dirty="0"/>
              <a:t>-1</a:t>
            </a:r>
          </a:p>
          <a:p>
            <a:pPr algn="ctr"/>
            <a:r>
              <a:rPr lang="en-US" altLang="zh-TW" sz="2400" dirty="0"/>
              <a:t>0</a:t>
            </a:r>
            <a:endParaRPr lang="zh-TW" altLang="en-US" sz="2400" dirty="0"/>
          </a:p>
        </p:txBody>
      </p:sp>
      <p:sp>
        <p:nvSpPr>
          <p:cNvPr id="61" name="文字方塊 60"/>
          <p:cNvSpPr txBox="1"/>
          <p:nvPr/>
        </p:nvSpPr>
        <p:spPr>
          <a:xfrm>
            <a:off x="8433528" y="580192"/>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62" name="矩形 61"/>
          <p:cNvSpPr/>
          <p:nvPr/>
        </p:nvSpPr>
        <p:spPr>
          <a:xfrm>
            <a:off x="5841470" y="5681509"/>
            <a:ext cx="319177" cy="34982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p:cNvSpPr/>
          <p:nvPr/>
        </p:nvSpPr>
        <p:spPr>
          <a:xfrm>
            <a:off x="6556998" y="5677374"/>
            <a:ext cx="319177" cy="34982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p:cNvSpPr/>
          <p:nvPr/>
        </p:nvSpPr>
        <p:spPr>
          <a:xfrm>
            <a:off x="7892854" y="6081072"/>
            <a:ext cx="319177" cy="34982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65" name="矩形 64"/>
          <p:cNvSpPr/>
          <p:nvPr/>
        </p:nvSpPr>
        <p:spPr>
          <a:xfrm>
            <a:off x="7857653" y="632555"/>
            <a:ext cx="319177" cy="3498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73" name="矩形 72"/>
          <p:cNvSpPr/>
          <p:nvPr/>
        </p:nvSpPr>
        <p:spPr>
          <a:xfrm>
            <a:off x="8546113" y="5707403"/>
            <a:ext cx="319177" cy="34982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 name="群組 2"/>
          <p:cNvGrpSpPr/>
          <p:nvPr/>
        </p:nvGrpSpPr>
        <p:grpSpPr>
          <a:xfrm>
            <a:off x="3171073" y="5068598"/>
            <a:ext cx="399503" cy="461665"/>
            <a:chOff x="5891338" y="5744015"/>
            <a:chExt cx="399503" cy="461665"/>
          </a:xfrm>
        </p:grpSpPr>
        <p:sp>
          <p:nvSpPr>
            <p:cNvPr id="53" name="文字方塊 52"/>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2" name="文字方塊 1"/>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grpSp>
        <p:nvGrpSpPr>
          <p:cNvPr id="66" name="群組 65"/>
          <p:cNvGrpSpPr/>
          <p:nvPr/>
        </p:nvGrpSpPr>
        <p:grpSpPr>
          <a:xfrm>
            <a:off x="1311536" y="3600478"/>
            <a:ext cx="399503" cy="461665"/>
            <a:chOff x="5891338" y="5744015"/>
            <a:chExt cx="399503" cy="461665"/>
          </a:xfrm>
        </p:grpSpPr>
        <p:sp>
          <p:nvSpPr>
            <p:cNvPr id="67" name="文字方塊 66"/>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68" name="文字方塊 67"/>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grpSp>
        <p:nvGrpSpPr>
          <p:cNvPr id="69" name="群組 68"/>
          <p:cNvGrpSpPr/>
          <p:nvPr/>
        </p:nvGrpSpPr>
        <p:grpSpPr>
          <a:xfrm>
            <a:off x="1304672" y="871536"/>
            <a:ext cx="399503" cy="461665"/>
            <a:chOff x="5891338" y="5744015"/>
            <a:chExt cx="399503" cy="461665"/>
          </a:xfrm>
        </p:grpSpPr>
        <p:sp>
          <p:nvSpPr>
            <p:cNvPr id="70" name="文字方塊 69"/>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71" name="文字方塊 70"/>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grpSp>
        <p:nvGrpSpPr>
          <p:cNvPr id="72" name="群組 71"/>
          <p:cNvGrpSpPr/>
          <p:nvPr/>
        </p:nvGrpSpPr>
        <p:grpSpPr>
          <a:xfrm>
            <a:off x="4945159" y="2676861"/>
            <a:ext cx="399503" cy="461665"/>
            <a:chOff x="5891338" y="5744015"/>
            <a:chExt cx="399503" cy="461665"/>
          </a:xfrm>
        </p:grpSpPr>
        <p:sp>
          <p:nvSpPr>
            <p:cNvPr id="74" name="文字方塊 73"/>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75" name="文字方塊 74"/>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sp>
        <p:nvSpPr>
          <p:cNvPr id="76" name="文字方塊 75"/>
          <p:cNvSpPr txBox="1"/>
          <p:nvPr/>
        </p:nvSpPr>
        <p:spPr>
          <a:xfrm>
            <a:off x="2319676" y="6088544"/>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77" name="文字方塊 76"/>
          <p:cNvSpPr txBox="1"/>
          <p:nvPr/>
        </p:nvSpPr>
        <p:spPr>
          <a:xfrm>
            <a:off x="3071240" y="6088546"/>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78" name="文字方塊 77"/>
          <p:cNvSpPr txBox="1"/>
          <p:nvPr/>
        </p:nvSpPr>
        <p:spPr>
          <a:xfrm>
            <a:off x="3816496" y="6088546"/>
            <a:ext cx="499336"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79" name="文字方塊 78"/>
          <p:cNvSpPr txBox="1"/>
          <p:nvPr/>
        </p:nvSpPr>
        <p:spPr>
          <a:xfrm>
            <a:off x="144624" y="2900047"/>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80" name="文字方塊 79"/>
          <p:cNvSpPr txBox="1"/>
          <p:nvPr/>
        </p:nvSpPr>
        <p:spPr>
          <a:xfrm>
            <a:off x="128367" y="3597914"/>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81" name="文字方塊 80"/>
          <p:cNvSpPr txBox="1"/>
          <p:nvPr/>
        </p:nvSpPr>
        <p:spPr>
          <a:xfrm>
            <a:off x="117832" y="4295779"/>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82" name="文字方塊 81"/>
          <p:cNvSpPr txBox="1"/>
          <p:nvPr/>
        </p:nvSpPr>
        <p:spPr>
          <a:xfrm>
            <a:off x="191909" y="156113"/>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83" name="文字方塊 82"/>
          <p:cNvSpPr txBox="1"/>
          <p:nvPr/>
        </p:nvSpPr>
        <p:spPr>
          <a:xfrm>
            <a:off x="175652" y="853980"/>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84" name="文字方塊 83"/>
          <p:cNvSpPr txBox="1"/>
          <p:nvPr/>
        </p:nvSpPr>
        <p:spPr>
          <a:xfrm>
            <a:off x="165117" y="1551845"/>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85" name="文字方塊 84"/>
          <p:cNvSpPr txBox="1"/>
          <p:nvPr/>
        </p:nvSpPr>
        <p:spPr>
          <a:xfrm>
            <a:off x="6121757" y="1971348"/>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86" name="文字方塊 85"/>
          <p:cNvSpPr txBox="1"/>
          <p:nvPr/>
        </p:nvSpPr>
        <p:spPr>
          <a:xfrm>
            <a:off x="6105500" y="2669215"/>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87" name="文字方塊 86"/>
          <p:cNvSpPr txBox="1"/>
          <p:nvPr/>
        </p:nvSpPr>
        <p:spPr>
          <a:xfrm>
            <a:off x="6094965" y="3367080"/>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4" name="文字方塊 3"/>
          <p:cNvSpPr txBox="1"/>
          <p:nvPr/>
        </p:nvSpPr>
        <p:spPr>
          <a:xfrm>
            <a:off x="2956505" y="278621"/>
            <a:ext cx="469810" cy="461665"/>
          </a:xfrm>
          <a:prstGeom prst="rect">
            <a:avLst/>
          </a:prstGeom>
          <a:noFill/>
        </p:spPr>
        <p:txBody>
          <a:bodyPr wrap="square" rtlCol="0">
            <a:spAutoFit/>
          </a:bodyPr>
          <a:lstStyle/>
          <a:p>
            <a:r>
              <a:rPr lang="en-US" altLang="zh-TW" sz="2400" dirty="0"/>
              <a:t>y</a:t>
            </a:r>
            <a:endParaRPr lang="zh-TW" altLang="en-US" sz="2400" dirty="0"/>
          </a:p>
        </p:txBody>
      </p:sp>
      <p:cxnSp>
        <p:nvCxnSpPr>
          <p:cNvPr id="7" name="直線單箭頭接點 6"/>
          <p:cNvCxnSpPr>
            <a:stCxn id="82" idx="3"/>
            <a:endCxn id="71" idx="1"/>
          </p:cNvCxnSpPr>
          <p:nvPr/>
        </p:nvCxnSpPr>
        <p:spPr>
          <a:xfrm>
            <a:off x="674988" y="386946"/>
            <a:ext cx="629684" cy="7154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a:endCxn id="71" idx="1"/>
          </p:cNvCxnSpPr>
          <p:nvPr/>
        </p:nvCxnSpPr>
        <p:spPr>
          <a:xfrm flipV="1">
            <a:off x="665347" y="1102369"/>
            <a:ext cx="639325" cy="173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a:endCxn id="71" idx="1"/>
          </p:cNvCxnSpPr>
          <p:nvPr/>
        </p:nvCxnSpPr>
        <p:spPr>
          <a:xfrm flipV="1">
            <a:off x="674988" y="1102369"/>
            <a:ext cx="629684" cy="7083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a:off x="669299" y="3107952"/>
            <a:ext cx="629684" cy="7154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p:cNvCxnSpPr/>
          <p:nvPr/>
        </p:nvCxnSpPr>
        <p:spPr>
          <a:xfrm flipV="1">
            <a:off x="659658" y="3823375"/>
            <a:ext cx="639325" cy="173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p:nvPr/>
        </p:nvCxnSpPr>
        <p:spPr>
          <a:xfrm flipV="1">
            <a:off x="669299" y="3823375"/>
            <a:ext cx="629684" cy="7083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單箭頭接點 92"/>
          <p:cNvCxnSpPr>
            <a:stCxn id="85" idx="1"/>
            <a:endCxn id="75" idx="3"/>
          </p:cNvCxnSpPr>
          <p:nvPr/>
        </p:nvCxnSpPr>
        <p:spPr>
          <a:xfrm flipH="1">
            <a:off x="5344662" y="2202181"/>
            <a:ext cx="777095" cy="7055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p:cNvCxnSpPr>
            <a:stCxn id="86" idx="1"/>
          </p:cNvCxnSpPr>
          <p:nvPr/>
        </p:nvCxnSpPr>
        <p:spPr>
          <a:xfrm flipH="1">
            <a:off x="5342227" y="2900047"/>
            <a:ext cx="763273" cy="53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a:stCxn id="87" idx="1"/>
          </p:cNvCxnSpPr>
          <p:nvPr/>
        </p:nvCxnSpPr>
        <p:spPr>
          <a:xfrm flipH="1" flipV="1">
            <a:off x="5351867" y="2905415"/>
            <a:ext cx="743098" cy="6924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rot="5400000" flipH="1">
            <a:off x="3469184" y="5407603"/>
            <a:ext cx="629684" cy="7154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單箭頭接點 96"/>
          <p:cNvCxnSpPr/>
          <p:nvPr/>
        </p:nvCxnSpPr>
        <p:spPr>
          <a:xfrm rot="5400000" flipH="1" flipV="1">
            <a:off x="3034408" y="5751817"/>
            <a:ext cx="639325" cy="173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97"/>
          <p:cNvCxnSpPr/>
          <p:nvPr/>
        </p:nvCxnSpPr>
        <p:spPr>
          <a:xfrm rot="5400000" flipH="1" flipV="1">
            <a:off x="2632785" y="5396994"/>
            <a:ext cx="629684" cy="7083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文字方塊 103"/>
          <p:cNvSpPr txBox="1"/>
          <p:nvPr/>
        </p:nvSpPr>
        <p:spPr>
          <a:xfrm>
            <a:off x="4506358" y="6092794"/>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dirty="0"/>
          </a:p>
        </p:txBody>
      </p:sp>
      <p:sp>
        <p:nvSpPr>
          <p:cNvPr id="105" name="文字方塊 104"/>
          <p:cNvSpPr txBox="1"/>
          <p:nvPr/>
        </p:nvSpPr>
        <p:spPr>
          <a:xfrm>
            <a:off x="6105500" y="4018475"/>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106" name="文字方塊 105"/>
          <p:cNvSpPr txBox="1"/>
          <p:nvPr/>
        </p:nvSpPr>
        <p:spPr>
          <a:xfrm>
            <a:off x="117832" y="4922735"/>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107" name="文字方塊 106"/>
          <p:cNvSpPr txBox="1"/>
          <p:nvPr/>
        </p:nvSpPr>
        <p:spPr>
          <a:xfrm>
            <a:off x="144624" y="2213907"/>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baseline="-25000" dirty="0"/>
          </a:p>
        </p:txBody>
      </p:sp>
      <p:cxnSp>
        <p:nvCxnSpPr>
          <p:cNvPr id="108" name="直線單箭頭接點 107"/>
          <p:cNvCxnSpPr>
            <a:stCxn id="104" idx="0"/>
          </p:cNvCxnSpPr>
          <p:nvPr/>
        </p:nvCxnSpPr>
        <p:spPr>
          <a:xfrm flipH="1" flipV="1">
            <a:off x="3556076" y="5450473"/>
            <a:ext cx="1199950" cy="64232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108"/>
          <p:cNvCxnSpPr>
            <a:endCxn id="75" idx="3"/>
          </p:cNvCxnSpPr>
          <p:nvPr/>
        </p:nvCxnSpPr>
        <p:spPr>
          <a:xfrm flipH="1" flipV="1">
            <a:off x="5344662" y="2907694"/>
            <a:ext cx="750303" cy="13880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a:stCxn id="106" idx="3"/>
          </p:cNvCxnSpPr>
          <p:nvPr/>
        </p:nvCxnSpPr>
        <p:spPr>
          <a:xfrm flipV="1">
            <a:off x="617168" y="3854018"/>
            <a:ext cx="677400" cy="12995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單箭頭接點 110"/>
          <p:cNvCxnSpPr>
            <a:stCxn id="107" idx="3"/>
          </p:cNvCxnSpPr>
          <p:nvPr/>
        </p:nvCxnSpPr>
        <p:spPr>
          <a:xfrm flipV="1">
            <a:off x="643960" y="1081684"/>
            <a:ext cx="655023" cy="13630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接點 127"/>
          <p:cNvCxnSpPr/>
          <p:nvPr/>
        </p:nvCxnSpPr>
        <p:spPr>
          <a:xfrm flipH="1">
            <a:off x="3233547" y="4586214"/>
            <a:ext cx="256453" cy="256453"/>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2" name="直線接點 131"/>
          <p:cNvCxnSpPr/>
          <p:nvPr/>
        </p:nvCxnSpPr>
        <p:spPr>
          <a:xfrm flipH="1">
            <a:off x="3243747" y="1830421"/>
            <a:ext cx="256453" cy="256453"/>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sp>
        <p:nvSpPr>
          <p:cNvPr id="136" name="文字方塊 135"/>
          <p:cNvSpPr txBox="1"/>
          <p:nvPr/>
        </p:nvSpPr>
        <p:spPr>
          <a:xfrm>
            <a:off x="3345393" y="4042128"/>
            <a:ext cx="531725" cy="461665"/>
          </a:xfrm>
          <a:prstGeom prst="rect">
            <a:avLst/>
          </a:prstGeom>
          <a:noFill/>
        </p:spPr>
        <p:txBody>
          <a:bodyPr wrap="square" rtlCol="0">
            <a:spAutoFit/>
          </a:bodyPr>
          <a:lstStyle/>
          <a:p>
            <a:r>
              <a:rPr lang="en-US" altLang="zh-TW" sz="2400" dirty="0">
                <a:solidFill>
                  <a:srgbClr val="FF0000"/>
                </a:solidFill>
              </a:rPr>
              <a:t>1</a:t>
            </a:r>
            <a:endParaRPr lang="zh-TW" altLang="en-US" sz="2400" dirty="0">
              <a:solidFill>
                <a:srgbClr val="FF0000"/>
              </a:solidFill>
            </a:endParaRPr>
          </a:p>
        </p:txBody>
      </p:sp>
      <p:sp>
        <p:nvSpPr>
          <p:cNvPr id="137" name="文字方塊 136"/>
          <p:cNvSpPr txBox="1"/>
          <p:nvPr/>
        </p:nvSpPr>
        <p:spPr>
          <a:xfrm>
            <a:off x="2295352" y="3419570"/>
            <a:ext cx="531725" cy="461665"/>
          </a:xfrm>
          <a:prstGeom prst="rect">
            <a:avLst/>
          </a:prstGeom>
          <a:noFill/>
        </p:spPr>
        <p:txBody>
          <a:bodyPr wrap="square" rtlCol="0">
            <a:spAutoFit/>
          </a:bodyPr>
          <a:lstStyle/>
          <a:p>
            <a:r>
              <a:rPr lang="en-US" altLang="zh-TW" sz="2400" dirty="0">
                <a:solidFill>
                  <a:srgbClr val="FF0000"/>
                </a:solidFill>
              </a:rPr>
              <a:t>≈0</a:t>
            </a:r>
            <a:endParaRPr lang="zh-TW" altLang="en-US" sz="2400" dirty="0">
              <a:solidFill>
                <a:srgbClr val="FF0000"/>
              </a:solidFill>
            </a:endParaRPr>
          </a:p>
        </p:txBody>
      </p:sp>
      <p:sp>
        <p:nvSpPr>
          <p:cNvPr id="138" name="文字方塊 137"/>
          <p:cNvSpPr txBox="1"/>
          <p:nvPr/>
        </p:nvSpPr>
        <p:spPr>
          <a:xfrm>
            <a:off x="3354070" y="3445999"/>
            <a:ext cx="531725" cy="461665"/>
          </a:xfrm>
          <a:prstGeom prst="rect">
            <a:avLst/>
          </a:prstGeom>
          <a:noFill/>
        </p:spPr>
        <p:txBody>
          <a:bodyPr wrap="square" rtlCol="0">
            <a:spAutoFit/>
          </a:bodyPr>
          <a:lstStyle/>
          <a:p>
            <a:r>
              <a:rPr lang="en-US" altLang="zh-TW" sz="2400" dirty="0">
                <a:solidFill>
                  <a:srgbClr val="FF0000"/>
                </a:solidFill>
              </a:rPr>
              <a:t>0</a:t>
            </a:r>
            <a:endParaRPr lang="zh-TW" altLang="en-US" sz="2400" dirty="0">
              <a:solidFill>
                <a:srgbClr val="FF0000"/>
              </a:solidFill>
            </a:endParaRPr>
          </a:p>
        </p:txBody>
      </p:sp>
      <p:sp>
        <p:nvSpPr>
          <p:cNvPr id="141" name="文字方塊 140"/>
          <p:cNvSpPr txBox="1"/>
          <p:nvPr/>
        </p:nvSpPr>
        <p:spPr>
          <a:xfrm>
            <a:off x="3832671" y="2885974"/>
            <a:ext cx="531725" cy="461665"/>
          </a:xfrm>
          <a:prstGeom prst="rect">
            <a:avLst/>
          </a:prstGeom>
          <a:noFill/>
        </p:spPr>
        <p:txBody>
          <a:bodyPr wrap="square" rtlCol="0">
            <a:spAutoFit/>
          </a:bodyPr>
          <a:lstStyle/>
          <a:p>
            <a:r>
              <a:rPr lang="en-US" altLang="zh-TW" sz="2400" dirty="0">
                <a:solidFill>
                  <a:srgbClr val="FF0000"/>
                </a:solidFill>
              </a:rPr>
              <a:t>≈1</a:t>
            </a:r>
            <a:endParaRPr lang="zh-TW" altLang="en-US" sz="2400" dirty="0">
              <a:solidFill>
                <a:srgbClr val="FF0000"/>
              </a:solidFill>
            </a:endParaRPr>
          </a:p>
        </p:txBody>
      </p:sp>
      <p:sp>
        <p:nvSpPr>
          <p:cNvPr id="142" name="文字方塊 141"/>
          <p:cNvSpPr txBox="1"/>
          <p:nvPr/>
        </p:nvSpPr>
        <p:spPr>
          <a:xfrm>
            <a:off x="3201022" y="2663780"/>
            <a:ext cx="361092" cy="461665"/>
          </a:xfrm>
          <a:prstGeom prst="rect">
            <a:avLst/>
          </a:prstGeom>
          <a:solidFill>
            <a:schemeClr val="bg1"/>
          </a:solidFill>
        </p:spPr>
        <p:txBody>
          <a:bodyPr wrap="square" rtlCol="0">
            <a:spAutoFit/>
          </a:bodyPr>
          <a:lstStyle/>
          <a:p>
            <a:pPr algn="ctr"/>
            <a:r>
              <a:rPr lang="en-US" altLang="zh-TW" sz="2400" dirty="0">
                <a:solidFill>
                  <a:srgbClr val="FF0000"/>
                </a:solidFill>
              </a:rPr>
              <a:t>7</a:t>
            </a:r>
            <a:endParaRPr lang="zh-TW" altLang="en-US" sz="2400" dirty="0">
              <a:solidFill>
                <a:srgbClr val="FF0000"/>
              </a:solidFill>
            </a:endParaRPr>
          </a:p>
        </p:txBody>
      </p:sp>
      <p:sp>
        <p:nvSpPr>
          <p:cNvPr id="144" name="文字方塊 143"/>
          <p:cNvSpPr txBox="1"/>
          <p:nvPr/>
        </p:nvSpPr>
        <p:spPr>
          <a:xfrm>
            <a:off x="3395099" y="1233868"/>
            <a:ext cx="361092" cy="461665"/>
          </a:xfrm>
          <a:prstGeom prst="rect">
            <a:avLst/>
          </a:prstGeom>
          <a:solidFill>
            <a:schemeClr val="bg1"/>
          </a:solidFill>
        </p:spPr>
        <p:txBody>
          <a:bodyPr wrap="square" rtlCol="0">
            <a:spAutoFit/>
          </a:bodyPr>
          <a:lstStyle/>
          <a:p>
            <a:pPr algn="ctr"/>
            <a:r>
              <a:rPr lang="en-US" altLang="zh-TW" sz="2400" dirty="0">
                <a:solidFill>
                  <a:srgbClr val="FF0000"/>
                </a:solidFill>
              </a:rPr>
              <a:t>7</a:t>
            </a:r>
            <a:endParaRPr lang="zh-TW" altLang="en-US" sz="2400" dirty="0">
              <a:solidFill>
                <a:srgbClr val="FF0000"/>
              </a:solidFill>
            </a:endParaRPr>
          </a:p>
        </p:txBody>
      </p:sp>
      <p:sp>
        <p:nvSpPr>
          <p:cNvPr id="145" name="文字方塊 144"/>
          <p:cNvSpPr txBox="1"/>
          <p:nvPr/>
        </p:nvSpPr>
        <p:spPr>
          <a:xfrm>
            <a:off x="2100515" y="1247961"/>
            <a:ext cx="531725" cy="461665"/>
          </a:xfrm>
          <a:prstGeom prst="rect">
            <a:avLst/>
          </a:prstGeom>
          <a:noFill/>
        </p:spPr>
        <p:txBody>
          <a:bodyPr wrap="square" rtlCol="0">
            <a:spAutoFit/>
          </a:bodyPr>
          <a:lstStyle/>
          <a:p>
            <a:r>
              <a:rPr lang="en-US" altLang="zh-TW" sz="2400" dirty="0">
                <a:solidFill>
                  <a:srgbClr val="FF0000"/>
                </a:solidFill>
              </a:rPr>
              <a:t>≈1</a:t>
            </a:r>
            <a:endParaRPr lang="zh-TW" altLang="en-US" sz="2400" dirty="0">
              <a:solidFill>
                <a:srgbClr val="FF0000"/>
              </a:solidFill>
            </a:endParaRPr>
          </a:p>
        </p:txBody>
      </p:sp>
      <p:sp>
        <p:nvSpPr>
          <p:cNvPr id="146" name="文字方塊 145"/>
          <p:cNvSpPr txBox="1"/>
          <p:nvPr/>
        </p:nvSpPr>
        <p:spPr>
          <a:xfrm>
            <a:off x="3290213" y="115021"/>
            <a:ext cx="531725" cy="461665"/>
          </a:xfrm>
          <a:prstGeom prst="rect">
            <a:avLst/>
          </a:prstGeom>
          <a:noFill/>
        </p:spPr>
        <p:txBody>
          <a:bodyPr wrap="square" rtlCol="0">
            <a:spAutoFit/>
          </a:bodyPr>
          <a:lstStyle/>
          <a:p>
            <a:r>
              <a:rPr lang="en-US" altLang="zh-TW" sz="2400" dirty="0">
                <a:solidFill>
                  <a:srgbClr val="FF0000"/>
                </a:solidFill>
              </a:rPr>
              <a:t>≈7</a:t>
            </a:r>
            <a:endParaRPr lang="zh-TW" altLang="en-US" sz="2400" dirty="0">
              <a:solidFill>
                <a:srgbClr val="FF0000"/>
              </a:solidFill>
            </a:endParaRPr>
          </a:p>
        </p:txBody>
      </p:sp>
      <p:sp>
        <p:nvSpPr>
          <p:cNvPr id="112" name="文字方塊 111"/>
          <p:cNvSpPr txBox="1"/>
          <p:nvPr/>
        </p:nvSpPr>
        <p:spPr>
          <a:xfrm>
            <a:off x="2354033" y="5654786"/>
            <a:ext cx="323859" cy="461665"/>
          </a:xfrm>
          <a:prstGeom prst="rect">
            <a:avLst/>
          </a:prstGeom>
          <a:noFill/>
        </p:spPr>
        <p:txBody>
          <a:bodyPr wrap="square" rtlCol="0">
            <a:spAutoFit/>
          </a:bodyPr>
          <a:lstStyle/>
          <a:p>
            <a:r>
              <a:rPr lang="en-US" altLang="zh-TW" sz="2400" b="1" dirty="0">
                <a:solidFill>
                  <a:srgbClr val="0000FF"/>
                </a:solidFill>
              </a:rPr>
              <a:t>1</a:t>
            </a:r>
            <a:endParaRPr lang="zh-TW" altLang="en-US" sz="2400" b="1" dirty="0">
              <a:solidFill>
                <a:srgbClr val="0000FF"/>
              </a:solidFill>
            </a:endParaRPr>
          </a:p>
        </p:txBody>
      </p:sp>
      <p:sp>
        <p:nvSpPr>
          <p:cNvPr id="118" name="文字方塊 117"/>
          <p:cNvSpPr txBox="1"/>
          <p:nvPr/>
        </p:nvSpPr>
        <p:spPr>
          <a:xfrm>
            <a:off x="3071240" y="5705240"/>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24" name="文字方塊 123"/>
          <p:cNvSpPr txBox="1"/>
          <p:nvPr/>
        </p:nvSpPr>
        <p:spPr>
          <a:xfrm>
            <a:off x="3625970" y="5710409"/>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25" name="文字方塊 124"/>
          <p:cNvSpPr txBox="1"/>
          <p:nvPr/>
        </p:nvSpPr>
        <p:spPr>
          <a:xfrm>
            <a:off x="646267" y="1456530"/>
            <a:ext cx="685337" cy="461665"/>
          </a:xfrm>
          <a:prstGeom prst="rect">
            <a:avLst/>
          </a:prstGeom>
          <a:noFill/>
        </p:spPr>
        <p:txBody>
          <a:bodyPr wrap="square" rtlCol="0">
            <a:spAutoFit/>
          </a:bodyPr>
          <a:lstStyle/>
          <a:p>
            <a:r>
              <a:rPr lang="en-US" altLang="zh-TW" sz="2400" b="1" dirty="0">
                <a:solidFill>
                  <a:srgbClr val="0000FF"/>
                </a:solidFill>
              </a:rPr>
              <a:t>100</a:t>
            </a:r>
            <a:endParaRPr lang="zh-TW" altLang="en-US" sz="2400" b="1" dirty="0">
              <a:solidFill>
                <a:srgbClr val="0000FF"/>
              </a:solidFill>
            </a:endParaRPr>
          </a:p>
        </p:txBody>
      </p:sp>
      <p:sp>
        <p:nvSpPr>
          <p:cNvPr id="126" name="文字方塊 125"/>
          <p:cNvSpPr txBox="1"/>
          <p:nvPr/>
        </p:nvSpPr>
        <p:spPr>
          <a:xfrm>
            <a:off x="5830247" y="1920356"/>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27" name="文字方塊 126"/>
          <p:cNvSpPr txBox="1"/>
          <p:nvPr/>
        </p:nvSpPr>
        <p:spPr>
          <a:xfrm>
            <a:off x="5801339" y="3241343"/>
            <a:ext cx="27157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29" name="文字方塊 128"/>
          <p:cNvSpPr txBox="1"/>
          <p:nvPr/>
        </p:nvSpPr>
        <p:spPr>
          <a:xfrm>
            <a:off x="4303514" y="5686920"/>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30" name="文字方塊 129"/>
          <p:cNvSpPr txBox="1"/>
          <p:nvPr/>
        </p:nvSpPr>
        <p:spPr>
          <a:xfrm>
            <a:off x="627703" y="2258796"/>
            <a:ext cx="685337" cy="461665"/>
          </a:xfrm>
          <a:prstGeom prst="rect">
            <a:avLst/>
          </a:prstGeom>
          <a:noFill/>
        </p:spPr>
        <p:txBody>
          <a:bodyPr wrap="square" rtlCol="0">
            <a:spAutoFit/>
          </a:bodyPr>
          <a:lstStyle/>
          <a:p>
            <a:r>
              <a:rPr lang="en-US" altLang="zh-TW" sz="2400" b="1" dirty="0">
                <a:solidFill>
                  <a:srgbClr val="FF0000"/>
                </a:solidFill>
              </a:rPr>
              <a:t>-10</a:t>
            </a:r>
            <a:endParaRPr lang="zh-TW" altLang="en-US" sz="2400" b="1" dirty="0">
              <a:solidFill>
                <a:srgbClr val="FF0000"/>
              </a:solidFill>
            </a:endParaRPr>
          </a:p>
        </p:txBody>
      </p:sp>
      <p:sp>
        <p:nvSpPr>
          <p:cNvPr id="131" name="文字方塊 130"/>
          <p:cNvSpPr txBox="1"/>
          <p:nvPr/>
        </p:nvSpPr>
        <p:spPr>
          <a:xfrm>
            <a:off x="655815" y="71691"/>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33" name="文字方塊 132"/>
          <p:cNvSpPr txBox="1"/>
          <p:nvPr/>
        </p:nvSpPr>
        <p:spPr>
          <a:xfrm>
            <a:off x="665951" y="731142"/>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35" name="文字方塊 134"/>
          <p:cNvSpPr txBox="1"/>
          <p:nvPr/>
        </p:nvSpPr>
        <p:spPr>
          <a:xfrm>
            <a:off x="556557" y="3486465"/>
            <a:ext cx="685337" cy="461665"/>
          </a:xfrm>
          <a:prstGeom prst="rect">
            <a:avLst/>
          </a:prstGeom>
          <a:noFill/>
        </p:spPr>
        <p:txBody>
          <a:bodyPr wrap="square" rtlCol="0">
            <a:spAutoFit/>
          </a:bodyPr>
          <a:lstStyle/>
          <a:p>
            <a:r>
              <a:rPr lang="en-US" altLang="zh-TW" sz="2400" b="1" dirty="0">
                <a:solidFill>
                  <a:srgbClr val="0000FF"/>
                </a:solidFill>
              </a:rPr>
              <a:t>100</a:t>
            </a:r>
            <a:endParaRPr lang="zh-TW" altLang="en-US" sz="2400" b="1" dirty="0">
              <a:solidFill>
                <a:srgbClr val="0000FF"/>
              </a:solidFill>
            </a:endParaRPr>
          </a:p>
        </p:txBody>
      </p:sp>
      <p:sp>
        <p:nvSpPr>
          <p:cNvPr id="139" name="文字方塊 138"/>
          <p:cNvSpPr txBox="1"/>
          <p:nvPr/>
        </p:nvSpPr>
        <p:spPr>
          <a:xfrm>
            <a:off x="612753" y="4956930"/>
            <a:ext cx="685337" cy="461665"/>
          </a:xfrm>
          <a:prstGeom prst="rect">
            <a:avLst/>
          </a:prstGeom>
          <a:noFill/>
        </p:spPr>
        <p:txBody>
          <a:bodyPr wrap="square" rtlCol="0">
            <a:spAutoFit/>
          </a:bodyPr>
          <a:lstStyle/>
          <a:p>
            <a:r>
              <a:rPr lang="en-US" altLang="zh-TW" sz="2400" b="1" dirty="0">
                <a:solidFill>
                  <a:srgbClr val="FF0000"/>
                </a:solidFill>
              </a:rPr>
              <a:t>-10</a:t>
            </a:r>
            <a:endParaRPr lang="zh-TW" altLang="en-US" sz="2400" b="1" dirty="0">
              <a:solidFill>
                <a:srgbClr val="FF0000"/>
              </a:solidFill>
            </a:endParaRPr>
          </a:p>
        </p:txBody>
      </p:sp>
      <p:sp>
        <p:nvSpPr>
          <p:cNvPr id="140" name="文字方塊 139"/>
          <p:cNvSpPr txBox="1"/>
          <p:nvPr/>
        </p:nvSpPr>
        <p:spPr>
          <a:xfrm>
            <a:off x="641473" y="2787325"/>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43" name="文字方塊 142"/>
          <p:cNvSpPr txBox="1"/>
          <p:nvPr/>
        </p:nvSpPr>
        <p:spPr>
          <a:xfrm>
            <a:off x="655814" y="4198863"/>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47" name="文字方塊 146"/>
          <p:cNvSpPr txBox="1"/>
          <p:nvPr/>
        </p:nvSpPr>
        <p:spPr>
          <a:xfrm>
            <a:off x="5659296" y="3891560"/>
            <a:ext cx="685337" cy="461665"/>
          </a:xfrm>
          <a:prstGeom prst="rect">
            <a:avLst/>
          </a:prstGeom>
          <a:noFill/>
        </p:spPr>
        <p:txBody>
          <a:bodyPr wrap="square" rtlCol="0">
            <a:spAutoFit/>
          </a:bodyPr>
          <a:lstStyle/>
          <a:p>
            <a:r>
              <a:rPr lang="en-US" altLang="zh-TW" sz="2400" b="1" dirty="0">
                <a:solidFill>
                  <a:srgbClr val="0000FF"/>
                </a:solidFill>
              </a:rPr>
              <a:t>10</a:t>
            </a:r>
            <a:endParaRPr lang="zh-TW" altLang="en-US" sz="2400" b="1" dirty="0">
              <a:solidFill>
                <a:srgbClr val="0000FF"/>
              </a:solidFill>
            </a:endParaRPr>
          </a:p>
        </p:txBody>
      </p:sp>
      <p:sp>
        <p:nvSpPr>
          <p:cNvPr id="148" name="文字方塊 147"/>
          <p:cNvSpPr txBox="1"/>
          <p:nvPr/>
        </p:nvSpPr>
        <p:spPr>
          <a:xfrm>
            <a:off x="5475699" y="2556492"/>
            <a:ext cx="902140" cy="461665"/>
          </a:xfrm>
          <a:prstGeom prst="rect">
            <a:avLst/>
          </a:prstGeom>
          <a:noFill/>
        </p:spPr>
        <p:txBody>
          <a:bodyPr wrap="square" rtlCol="0">
            <a:spAutoFit/>
          </a:bodyPr>
          <a:lstStyle/>
          <a:p>
            <a:r>
              <a:rPr lang="en-US" altLang="zh-TW" sz="2400" b="1" dirty="0">
                <a:solidFill>
                  <a:srgbClr val="0000FF"/>
                </a:solidFill>
              </a:rPr>
              <a:t>100</a:t>
            </a:r>
            <a:endParaRPr lang="zh-TW" altLang="en-US" sz="2400" b="1" dirty="0">
              <a:solidFill>
                <a:srgbClr val="0000FF"/>
              </a:solidFill>
            </a:endParaRPr>
          </a:p>
        </p:txBody>
      </p:sp>
      <p:grpSp>
        <p:nvGrpSpPr>
          <p:cNvPr id="99" name="Group 98"/>
          <p:cNvGrpSpPr/>
          <p:nvPr/>
        </p:nvGrpSpPr>
        <p:grpSpPr>
          <a:xfrm>
            <a:off x="43318" y="6186852"/>
            <a:ext cx="417249" cy="575481"/>
            <a:chOff x="7517647" y="4843947"/>
            <a:chExt cx="1485900" cy="1908068"/>
          </a:xfrm>
        </p:grpSpPr>
        <p:pic>
          <p:nvPicPr>
            <p:cNvPr id="100" name="Picture 2">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82832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9"/>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3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3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3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4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44"/>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45"/>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46"/>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1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34" grpId="0" animBg="1"/>
      <p:bldP spid="136" grpId="0"/>
      <p:bldP spid="136" grpId="1"/>
      <p:bldP spid="137" grpId="0"/>
      <p:bldP spid="137" grpId="1"/>
      <p:bldP spid="138" grpId="0"/>
      <p:bldP spid="138" grpId="1"/>
      <p:bldP spid="141" grpId="0"/>
      <p:bldP spid="141" grpId="1"/>
      <p:bldP spid="144" grpId="0" animBg="1"/>
      <p:bldP spid="144" grpId="1" animBg="1"/>
      <p:bldP spid="145" grpId="0"/>
      <p:bldP spid="145" grpId="1"/>
      <p:bldP spid="146" grpId="0"/>
      <p:bldP spid="146"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矩形 133"/>
          <p:cNvSpPr/>
          <p:nvPr/>
        </p:nvSpPr>
        <p:spPr>
          <a:xfrm>
            <a:off x="8381113" y="5241086"/>
            <a:ext cx="621081" cy="1332931"/>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52" name="圖片 51"/>
          <p:cNvPicPr>
            <a:picLocks noChangeAspect="1"/>
          </p:cNvPicPr>
          <p:nvPr/>
        </p:nvPicPr>
        <p:blipFill>
          <a:blip r:embed="rId2"/>
          <a:stretch>
            <a:fillRect/>
          </a:stretch>
        </p:blipFill>
        <p:spPr>
          <a:xfrm>
            <a:off x="1387736" y="461347"/>
            <a:ext cx="3757175" cy="4933334"/>
          </a:xfrm>
          <a:prstGeom prst="rect">
            <a:avLst/>
          </a:prstGeom>
        </p:spPr>
      </p:pic>
      <mc:AlternateContent xmlns:mc="http://schemas.openxmlformats.org/markup-compatibility/2006" xmlns:a14="http://schemas.microsoft.com/office/drawing/2010/main">
        <mc:Choice Requires="a14">
          <p:sp>
            <p:nvSpPr>
              <p:cNvPr id="46" name="文字方塊 45"/>
              <p:cNvSpPr txBox="1"/>
              <p:nvPr/>
            </p:nvSpPr>
            <p:spPr>
              <a:xfrm>
                <a:off x="5281173" y="5231248"/>
                <a:ext cx="3649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1</m:t>
                          </m:r>
                        </m:sub>
                      </m:sSub>
                    </m:oMath>
                  </m:oMathPara>
                </a14:m>
                <a:endParaRPr lang="zh-TW" altLang="en-US" sz="2400" dirty="0"/>
              </a:p>
            </p:txBody>
          </p:sp>
        </mc:Choice>
        <mc:Fallback xmlns="">
          <p:sp>
            <p:nvSpPr>
              <p:cNvPr id="46" name="文字方塊 45"/>
              <p:cNvSpPr txBox="1">
                <a:spLocks noRot="1" noChangeAspect="1" noMove="1" noResize="1" noEditPoints="1" noAdjustHandles="1" noChangeArrowheads="1" noChangeShapeType="1" noTextEdit="1"/>
              </p:cNvSpPr>
              <p:nvPr/>
            </p:nvSpPr>
            <p:spPr>
              <a:xfrm>
                <a:off x="5281173" y="5231248"/>
                <a:ext cx="364908" cy="369332"/>
              </a:xfrm>
              <a:prstGeom prst="rect">
                <a:avLst/>
              </a:prstGeom>
              <a:blipFill rotWithShape="0">
                <a:blip r:embed="rId3"/>
                <a:stretch>
                  <a:fillRect l="-10000" r="-8333"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文字方塊 46"/>
              <p:cNvSpPr txBox="1"/>
              <p:nvPr/>
            </p:nvSpPr>
            <p:spPr>
              <a:xfrm>
                <a:off x="5281173" y="5651472"/>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2</m:t>
                          </m:r>
                        </m:sub>
                      </m:sSub>
                    </m:oMath>
                  </m:oMathPara>
                </a14:m>
                <a:endParaRPr lang="zh-TW" altLang="en-US" sz="2400" dirty="0"/>
              </a:p>
            </p:txBody>
          </p:sp>
        </mc:Choice>
        <mc:Fallback xmlns="">
          <p:sp>
            <p:nvSpPr>
              <p:cNvPr id="47" name="文字方塊 46"/>
              <p:cNvSpPr txBox="1">
                <a:spLocks noRot="1" noChangeAspect="1" noMove="1" noResize="1" noEditPoints="1" noAdjustHandles="1" noChangeArrowheads="1" noChangeShapeType="1" noTextEdit="1"/>
              </p:cNvSpPr>
              <p:nvPr/>
            </p:nvSpPr>
            <p:spPr>
              <a:xfrm>
                <a:off x="5281173" y="5651472"/>
                <a:ext cx="372025" cy="369332"/>
              </a:xfrm>
              <a:prstGeom prst="rect">
                <a:avLst/>
              </a:prstGeom>
              <a:blipFill rotWithShape="0">
                <a:blip r:embed="rId4"/>
                <a:stretch>
                  <a:fillRect l="-9836" r="-8197"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8" name="文字方塊 47"/>
              <p:cNvSpPr txBox="1"/>
              <p:nvPr/>
            </p:nvSpPr>
            <p:spPr>
              <a:xfrm>
                <a:off x="5289687" y="6107075"/>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3</m:t>
                          </m:r>
                        </m:sub>
                      </m:sSub>
                    </m:oMath>
                  </m:oMathPara>
                </a14:m>
                <a:endParaRPr lang="zh-TW" altLang="en-US" sz="2400" dirty="0"/>
              </a:p>
            </p:txBody>
          </p:sp>
        </mc:Choice>
        <mc:Fallback xmlns="">
          <p:sp>
            <p:nvSpPr>
              <p:cNvPr id="48" name="文字方塊 47"/>
              <p:cNvSpPr txBox="1">
                <a:spLocks noRot="1" noChangeAspect="1" noMove="1" noResize="1" noEditPoints="1" noAdjustHandles="1" noChangeArrowheads="1" noChangeShapeType="1" noTextEdit="1"/>
              </p:cNvSpPr>
              <p:nvPr/>
            </p:nvSpPr>
            <p:spPr>
              <a:xfrm>
                <a:off x="5289687" y="6107075"/>
                <a:ext cx="372025" cy="369332"/>
              </a:xfrm>
              <a:prstGeom prst="rect">
                <a:avLst/>
              </a:prstGeom>
              <a:blipFill rotWithShape="0">
                <a:blip r:embed="rId5"/>
                <a:stretch>
                  <a:fillRect l="-11475" r="-8197"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9" name="文字方塊 48"/>
              <p:cNvSpPr txBox="1"/>
              <p:nvPr/>
            </p:nvSpPr>
            <p:spPr>
              <a:xfrm>
                <a:off x="5367822" y="645159"/>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𝑦</m:t>
                      </m:r>
                    </m:oMath>
                  </m:oMathPara>
                </a14:m>
                <a:endParaRPr lang="zh-TW" altLang="en-US" sz="2400" dirty="0"/>
              </a:p>
            </p:txBody>
          </p:sp>
        </mc:Choice>
        <mc:Fallback xmlns="">
          <p:sp>
            <p:nvSpPr>
              <p:cNvPr id="49" name="文字方塊 48"/>
              <p:cNvSpPr txBox="1">
                <a:spLocks noRot="1" noChangeAspect="1" noMove="1" noResize="1" noEditPoints="1" noAdjustHandles="1" noChangeArrowheads="1" noChangeShapeType="1" noTextEdit="1"/>
              </p:cNvSpPr>
              <p:nvPr/>
            </p:nvSpPr>
            <p:spPr>
              <a:xfrm>
                <a:off x="5367822" y="645159"/>
                <a:ext cx="245708" cy="369332"/>
              </a:xfrm>
              <a:prstGeom prst="rect">
                <a:avLst/>
              </a:prstGeom>
              <a:blipFill rotWithShape="0">
                <a:blip r:embed="rId6"/>
                <a:stretch>
                  <a:fillRect l="-30000" r="-30000" b="-26667"/>
                </a:stretch>
              </a:blipFill>
            </p:spPr>
            <p:txBody>
              <a:bodyPr/>
              <a:lstStyle/>
              <a:p>
                <a:r>
                  <a:rPr lang="zh-TW" altLang="en-US">
                    <a:noFill/>
                  </a:rPr>
                  <a:t> </a:t>
                </a:r>
              </a:p>
            </p:txBody>
          </p:sp>
        </mc:Fallback>
      </mc:AlternateContent>
      <p:sp>
        <p:nvSpPr>
          <p:cNvPr id="50" name="文字方塊 49"/>
          <p:cNvSpPr txBox="1"/>
          <p:nvPr/>
        </p:nvSpPr>
        <p:spPr>
          <a:xfrm>
            <a:off x="5766095" y="5258372"/>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p>
          <a:p>
            <a:pPr algn="ctr"/>
            <a:r>
              <a:rPr lang="en-US" altLang="zh-TW" sz="2400" dirty="0"/>
              <a:t>1</a:t>
            </a:r>
          </a:p>
          <a:p>
            <a:pPr algn="ctr"/>
            <a:r>
              <a:rPr lang="en-US" altLang="zh-TW" sz="2400" dirty="0"/>
              <a:t>0</a:t>
            </a:r>
            <a:endParaRPr lang="zh-TW" altLang="en-US" sz="2400" dirty="0"/>
          </a:p>
        </p:txBody>
      </p:sp>
      <p:sp>
        <p:nvSpPr>
          <p:cNvPr id="51" name="文字方塊 50"/>
          <p:cNvSpPr txBox="1"/>
          <p:nvPr/>
        </p:nvSpPr>
        <p:spPr>
          <a:xfrm>
            <a:off x="5780647" y="569220"/>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54" name="文字方塊 53"/>
          <p:cNvSpPr txBox="1"/>
          <p:nvPr/>
        </p:nvSpPr>
        <p:spPr>
          <a:xfrm>
            <a:off x="6492300" y="5254237"/>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4</a:t>
            </a:r>
          </a:p>
          <a:p>
            <a:pPr algn="ctr"/>
            <a:r>
              <a:rPr lang="en-US" altLang="zh-TW" sz="2400" dirty="0"/>
              <a:t>1</a:t>
            </a:r>
          </a:p>
          <a:p>
            <a:pPr algn="ctr"/>
            <a:r>
              <a:rPr lang="en-US" altLang="zh-TW" sz="2400" dirty="0"/>
              <a:t>0</a:t>
            </a:r>
            <a:endParaRPr lang="zh-TW" altLang="en-US" sz="2400" dirty="0"/>
          </a:p>
        </p:txBody>
      </p:sp>
      <p:sp>
        <p:nvSpPr>
          <p:cNvPr id="55" name="文字方塊 54"/>
          <p:cNvSpPr txBox="1"/>
          <p:nvPr/>
        </p:nvSpPr>
        <p:spPr>
          <a:xfrm>
            <a:off x="6467461" y="570165"/>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56" name="文字方塊 55"/>
          <p:cNvSpPr txBox="1"/>
          <p:nvPr/>
        </p:nvSpPr>
        <p:spPr>
          <a:xfrm>
            <a:off x="7173146" y="5268155"/>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2</a:t>
            </a:r>
          </a:p>
          <a:p>
            <a:pPr algn="ctr"/>
            <a:r>
              <a:rPr lang="en-US" altLang="zh-TW" sz="2400" dirty="0"/>
              <a:t>0</a:t>
            </a:r>
          </a:p>
          <a:p>
            <a:pPr algn="ctr"/>
            <a:r>
              <a:rPr lang="en-US" altLang="zh-TW" sz="2400" dirty="0"/>
              <a:t>0</a:t>
            </a:r>
            <a:endParaRPr lang="zh-TW" altLang="en-US" sz="2400" dirty="0"/>
          </a:p>
        </p:txBody>
      </p:sp>
      <p:sp>
        <p:nvSpPr>
          <p:cNvPr id="57" name="文字方塊 56"/>
          <p:cNvSpPr txBox="1"/>
          <p:nvPr/>
        </p:nvSpPr>
        <p:spPr>
          <a:xfrm>
            <a:off x="7130208" y="590436"/>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58" name="文字方塊 57"/>
          <p:cNvSpPr txBox="1"/>
          <p:nvPr/>
        </p:nvSpPr>
        <p:spPr>
          <a:xfrm>
            <a:off x="7828156" y="5277289"/>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p>
          <a:p>
            <a:pPr algn="ctr"/>
            <a:r>
              <a:rPr lang="en-US" altLang="zh-TW" sz="2400" dirty="0"/>
              <a:t>0</a:t>
            </a:r>
          </a:p>
          <a:p>
            <a:pPr algn="ctr"/>
            <a:r>
              <a:rPr lang="en-US" altLang="zh-TW" sz="2400" dirty="0"/>
              <a:t>1</a:t>
            </a:r>
            <a:endParaRPr lang="zh-TW" altLang="en-US" sz="2400" dirty="0"/>
          </a:p>
        </p:txBody>
      </p:sp>
      <p:sp>
        <p:nvSpPr>
          <p:cNvPr id="59" name="文字方塊 58"/>
          <p:cNvSpPr txBox="1"/>
          <p:nvPr/>
        </p:nvSpPr>
        <p:spPr>
          <a:xfrm>
            <a:off x="7792955" y="580192"/>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7</a:t>
            </a:r>
          </a:p>
        </p:txBody>
      </p:sp>
      <p:sp>
        <p:nvSpPr>
          <p:cNvPr id="60" name="文字方塊 59"/>
          <p:cNvSpPr txBox="1"/>
          <p:nvPr/>
        </p:nvSpPr>
        <p:spPr>
          <a:xfrm>
            <a:off x="8475046" y="5278025"/>
            <a:ext cx="44857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p>
          <a:p>
            <a:pPr algn="ctr"/>
            <a:r>
              <a:rPr lang="en-US" altLang="zh-TW" sz="2400" dirty="0"/>
              <a:t>-1</a:t>
            </a:r>
          </a:p>
          <a:p>
            <a:pPr algn="ctr"/>
            <a:r>
              <a:rPr lang="en-US" altLang="zh-TW" sz="2400" dirty="0"/>
              <a:t>0</a:t>
            </a:r>
            <a:endParaRPr lang="zh-TW" altLang="en-US" sz="2400" dirty="0"/>
          </a:p>
        </p:txBody>
      </p:sp>
      <p:sp>
        <p:nvSpPr>
          <p:cNvPr id="61" name="文字方塊 60"/>
          <p:cNvSpPr txBox="1"/>
          <p:nvPr/>
        </p:nvSpPr>
        <p:spPr>
          <a:xfrm>
            <a:off x="8433528" y="580192"/>
            <a:ext cx="44857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0</a:t>
            </a:r>
          </a:p>
        </p:txBody>
      </p:sp>
      <p:sp>
        <p:nvSpPr>
          <p:cNvPr id="62" name="矩形 61"/>
          <p:cNvSpPr/>
          <p:nvPr/>
        </p:nvSpPr>
        <p:spPr>
          <a:xfrm>
            <a:off x="5841470" y="5681509"/>
            <a:ext cx="319177" cy="34982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p:cNvSpPr/>
          <p:nvPr/>
        </p:nvSpPr>
        <p:spPr>
          <a:xfrm>
            <a:off x="6556998" y="5677374"/>
            <a:ext cx="319177" cy="34982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p:cNvSpPr/>
          <p:nvPr/>
        </p:nvSpPr>
        <p:spPr>
          <a:xfrm>
            <a:off x="7892854" y="6081072"/>
            <a:ext cx="319177" cy="34982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65" name="矩形 64"/>
          <p:cNvSpPr/>
          <p:nvPr/>
        </p:nvSpPr>
        <p:spPr>
          <a:xfrm>
            <a:off x="7857653" y="632555"/>
            <a:ext cx="319177" cy="3498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73" name="矩形 72"/>
          <p:cNvSpPr/>
          <p:nvPr/>
        </p:nvSpPr>
        <p:spPr>
          <a:xfrm>
            <a:off x="8546113" y="5707403"/>
            <a:ext cx="319177" cy="34982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 name="群組 2"/>
          <p:cNvGrpSpPr/>
          <p:nvPr/>
        </p:nvGrpSpPr>
        <p:grpSpPr>
          <a:xfrm>
            <a:off x="3171073" y="5068598"/>
            <a:ext cx="399503" cy="461665"/>
            <a:chOff x="5891338" y="5744015"/>
            <a:chExt cx="399503" cy="461665"/>
          </a:xfrm>
        </p:grpSpPr>
        <p:sp>
          <p:nvSpPr>
            <p:cNvPr id="53" name="文字方塊 52"/>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2" name="文字方塊 1"/>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grpSp>
        <p:nvGrpSpPr>
          <p:cNvPr id="66" name="群組 65"/>
          <p:cNvGrpSpPr/>
          <p:nvPr/>
        </p:nvGrpSpPr>
        <p:grpSpPr>
          <a:xfrm>
            <a:off x="1311536" y="3600478"/>
            <a:ext cx="399503" cy="461665"/>
            <a:chOff x="5891338" y="5744015"/>
            <a:chExt cx="399503" cy="461665"/>
          </a:xfrm>
        </p:grpSpPr>
        <p:sp>
          <p:nvSpPr>
            <p:cNvPr id="67" name="文字方塊 66"/>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68" name="文字方塊 67"/>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grpSp>
        <p:nvGrpSpPr>
          <p:cNvPr id="69" name="群組 68"/>
          <p:cNvGrpSpPr/>
          <p:nvPr/>
        </p:nvGrpSpPr>
        <p:grpSpPr>
          <a:xfrm>
            <a:off x="1304672" y="871536"/>
            <a:ext cx="399503" cy="461665"/>
            <a:chOff x="5891338" y="5744015"/>
            <a:chExt cx="399503" cy="461665"/>
          </a:xfrm>
        </p:grpSpPr>
        <p:sp>
          <p:nvSpPr>
            <p:cNvPr id="70" name="文字方塊 69"/>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71" name="文字方塊 70"/>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grpSp>
        <p:nvGrpSpPr>
          <p:cNvPr id="72" name="群組 71"/>
          <p:cNvGrpSpPr/>
          <p:nvPr/>
        </p:nvGrpSpPr>
        <p:grpSpPr>
          <a:xfrm>
            <a:off x="4945159" y="2676861"/>
            <a:ext cx="399503" cy="461665"/>
            <a:chOff x="5891338" y="5744015"/>
            <a:chExt cx="399503" cy="461665"/>
          </a:xfrm>
        </p:grpSpPr>
        <p:sp>
          <p:nvSpPr>
            <p:cNvPr id="74" name="文字方塊 73"/>
            <p:cNvSpPr txBox="1"/>
            <p:nvPr/>
          </p:nvSpPr>
          <p:spPr>
            <a:xfrm>
              <a:off x="5935431" y="5837963"/>
              <a:ext cx="311316" cy="273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zh-TW" altLang="en-US" sz="2400" baseline="-25000" dirty="0"/>
            </a:p>
          </p:txBody>
        </p:sp>
        <p:sp>
          <p:nvSpPr>
            <p:cNvPr id="75" name="文字方塊 74"/>
            <p:cNvSpPr txBox="1"/>
            <p:nvPr/>
          </p:nvSpPr>
          <p:spPr>
            <a:xfrm>
              <a:off x="5891338" y="5744015"/>
              <a:ext cx="399503" cy="461665"/>
            </a:xfrm>
            <a:prstGeom prst="rect">
              <a:avLst/>
            </a:prstGeom>
            <a:noFill/>
          </p:spPr>
          <p:txBody>
            <a:bodyPr wrap="square" rtlCol="0">
              <a:spAutoFit/>
            </a:bodyPr>
            <a:lstStyle/>
            <a:p>
              <a:pPr algn="ctr"/>
              <a:r>
                <a:rPr lang="en-US" altLang="zh-TW" sz="2400" dirty="0"/>
                <a:t>+</a:t>
              </a:r>
              <a:endParaRPr lang="zh-TW" altLang="en-US" sz="2400" dirty="0"/>
            </a:p>
          </p:txBody>
        </p:sp>
      </p:grpSp>
      <p:sp>
        <p:nvSpPr>
          <p:cNvPr id="76" name="文字方塊 75"/>
          <p:cNvSpPr txBox="1"/>
          <p:nvPr/>
        </p:nvSpPr>
        <p:spPr>
          <a:xfrm>
            <a:off x="2319676" y="6088544"/>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endParaRPr lang="zh-TW" altLang="en-US" sz="2400" baseline="-25000" dirty="0"/>
          </a:p>
        </p:txBody>
      </p:sp>
      <p:sp>
        <p:nvSpPr>
          <p:cNvPr id="77" name="文字方塊 76"/>
          <p:cNvSpPr txBox="1"/>
          <p:nvPr/>
        </p:nvSpPr>
        <p:spPr>
          <a:xfrm>
            <a:off x="3071240" y="6088546"/>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78" name="文字方塊 77"/>
          <p:cNvSpPr txBox="1"/>
          <p:nvPr/>
        </p:nvSpPr>
        <p:spPr>
          <a:xfrm>
            <a:off x="3816496" y="6088546"/>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79" name="文字方塊 78"/>
          <p:cNvSpPr txBox="1"/>
          <p:nvPr/>
        </p:nvSpPr>
        <p:spPr>
          <a:xfrm>
            <a:off x="144624" y="2900047"/>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endParaRPr lang="zh-TW" altLang="en-US" sz="2400" baseline="-25000" dirty="0"/>
          </a:p>
        </p:txBody>
      </p:sp>
      <p:sp>
        <p:nvSpPr>
          <p:cNvPr id="80" name="文字方塊 79"/>
          <p:cNvSpPr txBox="1"/>
          <p:nvPr/>
        </p:nvSpPr>
        <p:spPr>
          <a:xfrm>
            <a:off x="128367" y="3597914"/>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81" name="文字方塊 80"/>
          <p:cNvSpPr txBox="1"/>
          <p:nvPr/>
        </p:nvSpPr>
        <p:spPr>
          <a:xfrm>
            <a:off x="117832" y="4295779"/>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82" name="文字方塊 81"/>
          <p:cNvSpPr txBox="1"/>
          <p:nvPr/>
        </p:nvSpPr>
        <p:spPr>
          <a:xfrm>
            <a:off x="191909" y="156113"/>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endParaRPr lang="zh-TW" altLang="en-US" sz="2400" baseline="-25000" dirty="0"/>
          </a:p>
        </p:txBody>
      </p:sp>
      <p:sp>
        <p:nvSpPr>
          <p:cNvPr id="83" name="文字方塊 82"/>
          <p:cNvSpPr txBox="1"/>
          <p:nvPr/>
        </p:nvSpPr>
        <p:spPr>
          <a:xfrm>
            <a:off x="175652" y="853980"/>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84" name="文字方塊 83"/>
          <p:cNvSpPr txBox="1"/>
          <p:nvPr/>
        </p:nvSpPr>
        <p:spPr>
          <a:xfrm>
            <a:off x="165117" y="1551845"/>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85" name="文字方塊 84"/>
          <p:cNvSpPr txBox="1"/>
          <p:nvPr/>
        </p:nvSpPr>
        <p:spPr>
          <a:xfrm>
            <a:off x="6121757" y="1971348"/>
            <a:ext cx="48307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3</a:t>
            </a:r>
            <a:endParaRPr lang="zh-TW" altLang="en-US" sz="2400" baseline="-25000" dirty="0"/>
          </a:p>
        </p:txBody>
      </p:sp>
      <p:sp>
        <p:nvSpPr>
          <p:cNvPr id="86" name="文字方塊 85"/>
          <p:cNvSpPr txBox="1"/>
          <p:nvPr/>
        </p:nvSpPr>
        <p:spPr>
          <a:xfrm>
            <a:off x="6105500" y="2669215"/>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87" name="文字方塊 86"/>
          <p:cNvSpPr txBox="1"/>
          <p:nvPr/>
        </p:nvSpPr>
        <p:spPr>
          <a:xfrm>
            <a:off x="6094965" y="3367080"/>
            <a:ext cx="499336" cy="461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0</a:t>
            </a:r>
            <a:endParaRPr lang="zh-TW" altLang="en-US" sz="2400" baseline="-25000" dirty="0"/>
          </a:p>
        </p:txBody>
      </p:sp>
      <p:sp>
        <p:nvSpPr>
          <p:cNvPr id="4" name="文字方塊 3"/>
          <p:cNvSpPr txBox="1"/>
          <p:nvPr/>
        </p:nvSpPr>
        <p:spPr>
          <a:xfrm>
            <a:off x="2956505" y="278621"/>
            <a:ext cx="469810" cy="461665"/>
          </a:xfrm>
          <a:prstGeom prst="rect">
            <a:avLst/>
          </a:prstGeom>
          <a:noFill/>
        </p:spPr>
        <p:txBody>
          <a:bodyPr wrap="square" rtlCol="0">
            <a:spAutoFit/>
          </a:bodyPr>
          <a:lstStyle/>
          <a:p>
            <a:r>
              <a:rPr lang="en-US" altLang="zh-TW" sz="2400" dirty="0"/>
              <a:t>y</a:t>
            </a:r>
            <a:endParaRPr lang="zh-TW" altLang="en-US" sz="2400" dirty="0"/>
          </a:p>
        </p:txBody>
      </p:sp>
      <p:cxnSp>
        <p:nvCxnSpPr>
          <p:cNvPr id="7" name="直線單箭頭接點 6"/>
          <p:cNvCxnSpPr>
            <a:stCxn id="82" idx="3"/>
            <a:endCxn id="71" idx="1"/>
          </p:cNvCxnSpPr>
          <p:nvPr/>
        </p:nvCxnSpPr>
        <p:spPr>
          <a:xfrm>
            <a:off x="674988" y="386946"/>
            <a:ext cx="629684" cy="7154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a:endCxn id="71" idx="1"/>
          </p:cNvCxnSpPr>
          <p:nvPr/>
        </p:nvCxnSpPr>
        <p:spPr>
          <a:xfrm flipV="1">
            <a:off x="665347" y="1102369"/>
            <a:ext cx="639325" cy="173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a:endCxn id="71" idx="1"/>
          </p:cNvCxnSpPr>
          <p:nvPr/>
        </p:nvCxnSpPr>
        <p:spPr>
          <a:xfrm flipV="1">
            <a:off x="674988" y="1102369"/>
            <a:ext cx="629684" cy="7083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a:off x="669299" y="3107952"/>
            <a:ext cx="629684" cy="7154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p:cNvCxnSpPr/>
          <p:nvPr/>
        </p:nvCxnSpPr>
        <p:spPr>
          <a:xfrm flipV="1">
            <a:off x="659658" y="3823375"/>
            <a:ext cx="639325" cy="173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p:nvPr/>
        </p:nvCxnSpPr>
        <p:spPr>
          <a:xfrm flipV="1">
            <a:off x="669299" y="3823375"/>
            <a:ext cx="629684" cy="7083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單箭頭接點 92"/>
          <p:cNvCxnSpPr>
            <a:stCxn id="85" idx="1"/>
            <a:endCxn id="75" idx="3"/>
          </p:cNvCxnSpPr>
          <p:nvPr/>
        </p:nvCxnSpPr>
        <p:spPr>
          <a:xfrm flipH="1">
            <a:off x="5344662" y="2202181"/>
            <a:ext cx="777095" cy="7055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p:cNvCxnSpPr>
            <a:stCxn id="86" idx="1"/>
          </p:cNvCxnSpPr>
          <p:nvPr/>
        </p:nvCxnSpPr>
        <p:spPr>
          <a:xfrm flipH="1">
            <a:off x="5342227" y="2900047"/>
            <a:ext cx="763273" cy="53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a:stCxn id="87" idx="1"/>
          </p:cNvCxnSpPr>
          <p:nvPr/>
        </p:nvCxnSpPr>
        <p:spPr>
          <a:xfrm flipH="1" flipV="1">
            <a:off x="5351867" y="2905415"/>
            <a:ext cx="743098" cy="6924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rot="5400000" flipH="1">
            <a:off x="3469184" y="5407603"/>
            <a:ext cx="629684" cy="7154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單箭頭接點 96"/>
          <p:cNvCxnSpPr/>
          <p:nvPr/>
        </p:nvCxnSpPr>
        <p:spPr>
          <a:xfrm rot="5400000" flipH="1" flipV="1">
            <a:off x="3034408" y="5751817"/>
            <a:ext cx="639325" cy="173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97"/>
          <p:cNvCxnSpPr/>
          <p:nvPr/>
        </p:nvCxnSpPr>
        <p:spPr>
          <a:xfrm rot="5400000" flipH="1" flipV="1">
            <a:off x="2632785" y="5396994"/>
            <a:ext cx="629684" cy="7083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文字方塊 103"/>
          <p:cNvSpPr txBox="1"/>
          <p:nvPr/>
        </p:nvSpPr>
        <p:spPr>
          <a:xfrm>
            <a:off x="4506358" y="6092794"/>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dirty="0"/>
          </a:p>
        </p:txBody>
      </p:sp>
      <p:sp>
        <p:nvSpPr>
          <p:cNvPr id="105" name="文字方塊 104"/>
          <p:cNvSpPr txBox="1"/>
          <p:nvPr/>
        </p:nvSpPr>
        <p:spPr>
          <a:xfrm>
            <a:off x="6105500" y="4018475"/>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106" name="文字方塊 105"/>
          <p:cNvSpPr txBox="1"/>
          <p:nvPr/>
        </p:nvSpPr>
        <p:spPr>
          <a:xfrm>
            <a:off x="117832" y="4922735"/>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baseline="-25000" dirty="0"/>
          </a:p>
        </p:txBody>
      </p:sp>
      <p:sp>
        <p:nvSpPr>
          <p:cNvPr id="107" name="文字方塊 106"/>
          <p:cNvSpPr txBox="1"/>
          <p:nvPr/>
        </p:nvSpPr>
        <p:spPr>
          <a:xfrm>
            <a:off x="144624" y="2213907"/>
            <a:ext cx="4993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TW" sz="2400" dirty="0"/>
              <a:t>1</a:t>
            </a:r>
            <a:endParaRPr lang="zh-TW" altLang="en-US" sz="2400" baseline="-25000" dirty="0"/>
          </a:p>
        </p:txBody>
      </p:sp>
      <p:cxnSp>
        <p:nvCxnSpPr>
          <p:cNvPr id="108" name="直線單箭頭接點 107"/>
          <p:cNvCxnSpPr>
            <a:stCxn id="104" idx="0"/>
          </p:cNvCxnSpPr>
          <p:nvPr/>
        </p:nvCxnSpPr>
        <p:spPr>
          <a:xfrm flipH="1" flipV="1">
            <a:off x="3556076" y="5450473"/>
            <a:ext cx="1199950" cy="64232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108"/>
          <p:cNvCxnSpPr>
            <a:endCxn id="75" idx="3"/>
          </p:cNvCxnSpPr>
          <p:nvPr/>
        </p:nvCxnSpPr>
        <p:spPr>
          <a:xfrm flipH="1" flipV="1">
            <a:off x="5344662" y="2907694"/>
            <a:ext cx="750303" cy="13880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a:stCxn id="106" idx="3"/>
          </p:cNvCxnSpPr>
          <p:nvPr/>
        </p:nvCxnSpPr>
        <p:spPr>
          <a:xfrm flipV="1">
            <a:off x="617168" y="3854018"/>
            <a:ext cx="677400" cy="12995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單箭頭接點 110"/>
          <p:cNvCxnSpPr>
            <a:stCxn id="107" idx="3"/>
          </p:cNvCxnSpPr>
          <p:nvPr/>
        </p:nvCxnSpPr>
        <p:spPr>
          <a:xfrm flipV="1">
            <a:off x="643960" y="1081684"/>
            <a:ext cx="655023" cy="13630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接點 127"/>
          <p:cNvCxnSpPr/>
          <p:nvPr/>
        </p:nvCxnSpPr>
        <p:spPr>
          <a:xfrm flipH="1">
            <a:off x="3233547" y="4586214"/>
            <a:ext cx="256453" cy="256453"/>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2" name="直線接點 131"/>
          <p:cNvCxnSpPr/>
          <p:nvPr/>
        </p:nvCxnSpPr>
        <p:spPr>
          <a:xfrm flipH="1">
            <a:off x="3243747" y="1830421"/>
            <a:ext cx="256453" cy="256453"/>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sp>
        <p:nvSpPr>
          <p:cNvPr id="136" name="文字方塊 135"/>
          <p:cNvSpPr txBox="1"/>
          <p:nvPr/>
        </p:nvSpPr>
        <p:spPr>
          <a:xfrm>
            <a:off x="3345393" y="4042128"/>
            <a:ext cx="531725" cy="461665"/>
          </a:xfrm>
          <a:prstGeom prst="rect">
            <a:avLst/>
          </a:prstGeom>
          <a:noFill/>
        </p:spPr>
        <p:txBody>
          <a:bodyPr wrap="square" rtlCol="0">
            <a:spAutoFit/>
          </a:bodyPr>
          <a:lstStyle/>
          <a:p>
            <a:r>
              <a:rPr lang="en-US" altLang="zh-TW" sz="2400" dirty="0">
                <a:solidFill>
                  <a:srgbClr val="FF0000"/>
                </a:solidFill>
              </a:rPr>
              <a:t>3</a:t>
            </a:r>
            <a:endParaRPr lang="zh-TW" altLang="en-US" sz="2400" dirty="0">
              <a:solidFill>
                <a:srgbClr val="FF0000"/>
              </a:solidFill>
            </a:endParaRPr>
          </a:p>
        </p:txBody>
      </p:sp>
      <p:sp>
        <p:nvSpPr>
          <p:cNvPr id="137" name="文字方塊 136"/>
          <p:cNvSpPr txBox="1"/>
          <p:nvPr/>
        </p:nvSpPr>
        <p:spPr>
          <a:xfrm>
            <a:off x="2295352" y="3419570"/>
            <a:ext cx="531725" cy="461665"/>
          </a:xfrm>
          <a:prstGeom prst="rect">
            <a:avLst/>
          </a:prstGeom>
          <a:noFill/>
        </p:spPr>
        <p:txBody>
          <a:bodyPr wrap="square" rtlCol="0">
            <a:spAutoFit/>
          </a:bodyPr>
          <a:lstStyle/>
          <a:p>
            <a:r>
              <a:rPr lang="en-US" altLang="zh-TW" sz="2400" dirty="0">
                <a:solidFill>
                  <a:srgbClr val="FF0000"/>
                </a:solidFill>
              </a:rPr>
              <a:t>≈0</a:t>
            </a:r>
            <a:endParaRPr lang="zh-TW" altLang="en-US" sz="2400" dirty="0">
              <a:solidFill>
                <a:srgbClr val="FF0000"/>
              </a:solidFill>
            </a:endParaRPr>
          </a:p>
        </p:txBody>
      </p:sp>
      <p:sp>
        <p:nvSpPr>
          <p:cNvPr id="138" name="文字方塊 137"/>
          <p:cNvSpPr txBox="1"/>
          <p:nvPr/>
        </p:nvSpPr>
        <p:spPr>
          <a:xfrm>
            <a:off x="3354070" y="3445999"/>
            <a:ext cx="531725" cy="461665"/>
          </a:xfrm>
          <a:prstGeom prst="rect">
            <a:avLst/>
          </a:prstGeom>
          <a:noFill/>
        </p:spPr>
        <p:txBody>
          <a:bodyPr wrap="square" rtlCol="0">
            <a:spAutoFit/>
          </a:bodyPr>
          <a:lstStyle/>
          <a:p>
            <a:r>
              <a:rPr lang="en-US" altLang="zh-TW" sz="2400" dirty="0">
                <a:solidFill>
                  <a:srgbClr val="FF0000"/>
                </a:solidFill>
              </a:rPr>
              <a:t>0</a:t>
            </a:r>
            <a:endParaRPr lang="zh-TW" altLang="en-US" sz="2400" dirty="0">
              <a:solidFill>
                <a:srgbClr val="FF0000"/>
              </a:solidFill>
            </a:endParaRPr>
          </a:p>
        </p:txBody>
      </p:sp>
      <p:sp>
        <p:nvSpPr>
          <p:cNvPr id="141" name="文字方塊 140"/>
          <p:cNvSpPr txBox="1"/>
          <p:nvPr/>
        </p:nvSpPr>
        <p:spPr>
          <a:xfrm>
            <a:off x="3832671" y="2885974"/>
            <a:ext cx="531725" cy="461665"/>
          </a:xfrm>
          <a:prstGeom prst="rect">
            <a:avLst/>
          </a:prstGeom>
          <a:noFill/>
        </p:spPr>
        <p:txBody>
          <a:bodyPr wrap="square" rtlCol="0">
            <a:spAutoFit/>
          </a:bodyPr>
          <a:lstStyle/>
          <a:p>
            <a:r>
              <a:rPr lang="en-US" altLang="zh-TW" sz="2400" dirty="0">
                <a:solidFill>
                  <a:srgbClr val="FF0000"/>
                </a:solidFill>
              </a:rPr>
              <a:t>≈0</a:t>
            </a:r>
            <a:endParaRPr lang="zh-TW" altLang="en-US" sz="2400" dirty="0">
              <a:solidFill>
                <a:srgbClr val="FF0000"/>
              </a:solidFill>
            </a:endParaRPr>
          </a:p>
        </p:txBody>
      </p:sp>
      <p:sp>
        <p:nvSpPr>
          <p:cNvPr id="142" name="文字方塊 141"/>
          <p:cNvSpPr txBox="1"/>
          <p:nvPr/>
        </p:nvSpPr>
        <p:spPr>
          <a:xfrm>
            <a:off x="3201022" y="2663780"/>
            <a:ext cx="361092" cy="461665"/>
          </a:xfrm>
          <a:prstGeom prst="rect">
            <a:avLst/>
          </a:prstGeom>
          <a:solidFill>
            <a:schemeClr val="bg1"/>
          </a:solidFill>
        </p:spPr>
        <p:txBody>
          <a:bodyPr wrap="square" rtlCol="0">
            <a:spAutoFit/>
          </a:bodyPr>
          <a:lstStyle/>
          <a:p>
            <a:pPr algn="ctr"/>
            <a:r>
              <a:rPr lang="en-US" altLang="zh-TW" sz="2400" dirty="0">
                <a:solidFill>
                  <a:srgbClr val="FF0000"/>
                </a:solidFill>
              </a:rPr>
              <a:t>7</a:t>
            </a:r>
            <a:endParaRPr lang="zh-TW" altLang="en-US" sz="2400" dirty="0">
              <a:solidFill>
                <a:srgbClr val="FF0000"/>
              </a:solidFill>
            </a:endParaRPr>
          </a:p>
        </p:txBody>
      </p:sp>
      <p:sp>
        <p:nvSpPr>
          <p:cNvPr id="144" name="文字方塊 143"/>
          <p:cNvSpPr txBox="1"/>
          <p:nvPr/>
        </p:nvSpPr>
        <p:spPr>
          <a:xfrm>
            <a:off x="3395099" y="1233868"/>
            <a:ext cx="361092" cy="461665"/>
          </a:xfrm>
          <a:prstGeom prst="rect">
            <a:avLst/>
          </a:prstGeom>
          <a:solidFill>
            <a:schemeClr val="bg1"/>
          </a:solidFill>
        </p:spPr>
        <p:txBody>
          <a:bodyPr wrap="square" rtlCol="0">
            <a:spAutoFit/>
          </a:bodyPr>
          <a:lstStyle/>
          <a:p>
            <a:pPr algn="ctr"/>
            <a:r>
              <a:rPr lang="en-US" altLang="zh-TW" sz="2400" dirty="0">
                <a:solidFill>
                  <a:srgbClr val="FF0000"/>
                </a:solidFill>
              </a:rPr>
              <a:t>0</a:t>
            </a:r>
            <a:endParaRPr lang="zh-TW" altLang="en-US" sz="2400" dirty="0">
              <a:solidFill>
                <a:srgbClr val="FF0000"/>
              </a:solidFill>
            </a:endParaRPr>
          </a:p>
        </p:txBody>
      </p:sp>
      <p:sp>
        <p:nvSpPr>
          <p:cNvPr id="145" name="文字方塊 144"/>
          <p:cNvSpPr txBox="1"/>
          <p:nvPr/>
        </p:nvSpPr>
        <p:spPr>
          <a:xfrm>
            <a:off x="2100515" y="1247961"/>
            <a:ext cx="531725" cy="461665"/>
          </a:xfrm>
          <a:prstGeom prst="rect">
            <a:avLst/>
          </a:prstGeom>
          <a:noFill/>
        </p:spPr>
        <p:txBody>
          <a:bodyPr wrap="square" rtlCol="0">
            <a:spAutoFit/>
          </a:bodyPr>
          <a:lstStyle/>
          <a:p>
            <a:r>
              <a:rPr lang="en-US" altLang="zh-TW" sz="2400" dirty="0">
                <a:solidFill>
                  <a:srgbClr val="FF0000"/>
                </a:solidFill>
              </a:rPr>
              <a:t>≈0</a:t>
            </a:r>
            <a:endParaRPr lang="zh-TW" altLang="en-US" sz="2400" dirty="0">
              <a:solidFill>
                <a:srgbClr val="FF0000"/>
              </a:solidFill>
            </a:endParaRPr>
          </a:p>
        </p:txBody>
      </p:sp>
      <p:sp>
        <p:nvSpPr>
          <p:cNvPr id="146" name="文字方塊 145"/>
          <p:cNvSpPr txBox="1"/>
          <p:nvPr/>
        </p:nvSpPr>
        <p:spPr>
          <a:xfrm>
            <a:off x="3290213" y="115021"/>
            <a:ext cx="531725" cy="461665"/>
          </a:xfrm>
          <a:prstGeom prst="rect">
            <a:avLst/>
          </a:prstGeom>
          <a:noFill/>
        </p:spPr>
        <p:txBody>
          <a:bodyPr wrap="square" rtlCol="0">
            <a:spAutoFit/>
          </a:bodyPr>
          <a:lstStyle/>
          <a:p>
            <a:r>
              <a:rPr lang="en-US" altLang="zh-TW" sz="2400" dirty="0">
                <a:solidFill>
                  <a:srgbClr val="FF0000"/>
                </a:solidFill>
              </a:rPr>
              <a:t>≈0</a:t>
            </a:r>
            <a:endParaRPr lang="zh-TW" altLang="en-US" sz="2400" dirty="0">
              <a:solidFill>
                <a:srgbClr val="FF0000"/>
              </a:solidFill>
            </a:endParaRPr>
          </a:p>
        </p:txBody>
      </p:sp>
      <p:sp>
        <p:nvSpPr>
          <p:cNvPr id="112" name="文字方塊 111"/>
          <p:cNvSpPr txBox="1"/>
          <p:nvPr/>
        </p:nvSpPr>
        <p:spPr>
          <a:xfrm>
            <a:off x="3191410" y="2656883"/>
            <a:ext cx="361092" cy="461665"/>
          </a:xfrm>
          <a:prstGeom prst="rect">
            <a:avLst/>
          </a:prstGeom>
          <a:solidFill>
            <a:schemeClr val="bg1"/>
          </a:solidFill>
        </p:spPr>
        <p:txBody>
          <a:bodyPr wrap="square" rtlCol="0">
            <a:spAutoFit/>
          </a:bodyPr>
          <a:lstStyle/>
          <a:p>
            <a:pPr algn="ctr"/>
            <a:r>
              <a:rPr lang="en-US" altLang="zh-TW" sz="2400" dirty="0">
                <a:solidFill>
                  <a:srgbClr val="FF0000"/>
                </a:solidFill>
              </a:rPr>
              <a:t>0</a:t>
            </a:r>
            <a:endParaRPr lang="zh-TW" altLang="en-US" sz="2400" dirty="0">
              <a:solidFill>
                <a:srgbClr val="FF0000"/>
              </a:solidFill>
            </a:endParaRPr>
          </a:p>
        </p:txBody>
      </p:sp>
      <p:sp>
        <p:nvSpPr>
          <p:cNvPr id="118" name="文字方塊 117"/>
          <p:cNvSpPr txBox="1"/>
          <p:nvPr/>
        </p:nvSpPr>
        <p:spPr>
          <a:xfrm>
            <a:off x="2354033" y="5654786"/>
            <a:ext cx="323859" cy="461665"/>
          </a:xfrm>
          <a:prstGeom prst="rect">
            <a:avLst/>
          </a:prstGeom>
          <a:noFill/>
        </p:spPr>
        <p:txBody>
          <a:bodyPr wrap="square" rtlCol="0">
            <a:spAutoFit/>
          </a:bodyPr>
          <a:lstStyle/>
          <a:p>
            <a:r>
              <a:rPr lang="en-US" altLang="zh-TW" sz="2400" b="1" dirty="0">
                <a:solidFill>
                  <a:srgbClr val="0000FF"/>
                </a:solidFill>
              </a:rPr>
              <a:t>1</a:t>
            </a:r>
            <a:endParaRPr lang="zh-TW" altLang="en-US" sz="2400" b="1" dirty="0">
              <a:solidFill>
                <a:srgbClr val="0000FF"/>
              </a:solidFill>
            </a:endParaRPr>
          </a:p>
        </p:txBody>
      </p:sp>
      <p:sp>
        <p:nvSpPr>
          <p:cNvPr id="124" name="文字方塊 123"/>
          <p:cNvSpPr txBox="1"/>
          <p:nvPr/>
        </p:nvSpPr>
        <p:spPr>
          <a:xfrm>
            <a:off x="3071240" y="5705240"/>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25" name="文字方塊 124"/>
          <p:cNvSpPr txBox="1"/>
          <p:nvPr/>
        </p:nvSpPr>
        <p:spPr>
          <a:xfrm>
            <a:off x="3625970" y="5710409"/>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26" name="文字方塊 125"/>
          <p:cNvSpPr txBox="1"/>
          <p:nvPr/>
        </p:nvSpPr>
        <p:spPr>
          <a:xfrm>
            <a:off x="646267" y="1456530"/>
            <a:ext cx="685337" cy="461665"/>
          </a:xfrm>
          <a:prstGeom prst="rect">
            <a:avLst/>
          </a:prstGeom>
          <a:noFill/>
        </p:spPr>
        <p:txBody>
          <a:bodyPr wrap="square" rtlCol="0">
            <a:spAutoFit/>
          </a:bodyPr>
          <a:lstStyle/>
          <a:p>
            <a:r>
              <a:rPr lang="en-US" altLang="zh-TW" sz="2400" b="1" dirty="0">
                <a:solidFill>
                  <a:srgbClr val="0000FF"/>
                </a:solidFill>
              </a:rPr>
              <a:t>100</a:t>
            </a:r>
            <a:endParaRPr lang="zh-TW" altLang="en-US" sz="2400" b="1" dirty="0">
              <a:solidFill>
                <a:srgbClr val="0000FF"/>
              </a:solidFill>
            </a:endParaRPr>
          </a:p>
        </p:txBody>
      </p:sp>
      <p:sp>
        <p:nvSpPr>
          <p:cNvPr id="127" name="文字方塊 126"/>
          <p:cNvSpPr txBox="1"/>
          <p:nvPr/>
        </p:nvSpPr>
        <p:spPr>
          <a:xfrm>
            <a:off x="5830247" y="1920356"/>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29" name="文字方塊 128"/>
          <p:cNvSpPr txBox="1"/>
          <p:nvPr/>
        </p:nvSpPr>
        <p:spPr>
          <a:xfrm>
            <a:off x="5801339" y="3241343"/>
            <a:ext cx="27157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30" name="文字方塊 129"/>
          <p:cNvSpPr txBox="1"/>
          <p:nvPr/>
        </p:nvSpPr>
        <p:spPr>
          <a:xfrm>
            <a:off x="4303514" y="5686920"/>
            <a:ext cx="323859"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31" name="文字方塊 130"/>
          <p:cNvSpPr txBox="1"/>
          <p:nvPr/>
        </p:nvSpPr>
        <p:spPr>
          <a:xfrm>
            <a:off x="627703" y="2258796"/>
            <a:ext cx="685337" cy="461665"/>
          </a:xfrm>
          <a:prstGeom prst="rect">
            <a:avLst/>
          </a:prstGeom>
          <a:noFill/>
        </p:spPr>
        <p:txBody>
          <a:bodyPr wrap="square" rtlCol="0">
            <a:spAutoFit/>
          </a:bodyPr>
          <a:lstStyle/>
          <a:p>
            <a:r>
              <a:rPr lang="en-US" altLang="zh-TW" sz="2400" b="1" dirty="0">
                <a:solidFill>
                  <a:srgbClr val="FF0000"/>
                </a:solidFill>
              </a:rPr>
              <a:t>-10</a:t>
            </a:r>
            <a:endParaRPr lang="zh-TW" altLang="en-US" sz="2400" b="1" dirty="0">
              <a:solidFill>
                <a:srgbClr val="FF0000"/>
              </a:solidFill>
            </a:endParaRPr>
          </a:p>
        </p:txBody>
      </p:sp>
      <p:sp>
        <p:nvSpPr>
          <p:cNvPr id="133" name="文字方塊 132"/>
          <p:cNvSpPr txBox="1"/>
          <p:nvPr/>
        </p:nvSpPr>
        <p:spPr>
          <a:xfrm>
            <a:off x="655815" y="71691"/>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35" name="文字方塊 134"/>
          <p:cNvSpPr txBox="1"/>
          <p:nvPr/>
        </p:nvSpPr>
        <p:spPr>
          <a:xfrm>
            <a:off x="665951" y="731142"/>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39" name="文字方塊 138"/>
          <p:cNvSpPr txBox="1"/>
          <p:nvPr/>
        </p:nvSpPr>
        <p:spPr>
          <a:xfrm>
            <a:off x="556557" y="3486465"/>
            <a:ext cx="685337" cy="461665"/>
          </a:xfrm>
          <a:prstGeom prst="rect">
            <a:avLst/>
          </a:prstGeom>
          <a:noFill/>
        </p:spPr>
        <p:txBody>
          <a:bodyPr wrap="square" rtlCol="0">
            <a:spAutoFit/>
          </a:bodyPr>
          <a:lstStyle/>
          <a:p>
            <a:r>
              <a:rPr lang="en-US" altLang="zh-TW" sz="2400" b="1" dirty="0">
                <a:solidFill>
                  <a:srgbClr val="0000FF"/>
                </a:solidFill>
              </a:rPr>
              <a:t>100</a:t>
            </a:r>
            <a:endParaRPr lang="zh-TW" altLang="en-US" sz="2400" b="1" dirty="0">
              <a:solidFill>
                <a:srgbClr val="0000FF"/>
              </a:solidFill>
            </a:endParaRPr>
          </a:p>
        </p:txBody>
      </p:sp>
      <p:sp>
        <p:nvSpPr>
          <p:cNvPr id="140" name="文字方塊 139"/>
          <p:cNvSpPr txBox="1"/>
          <p:nvPr/>
        </p:nvSpPr>
        <p:spPr>
          <a:xfrm>
            <a:off x="612753" y="4956930"/>
            <a:ext cx="685337" cy="461665"/>
          </a:xfrm>
          <a:prstGeom prst="rect">
            <a:avLst/>
          </a:prstGeom>
          <a:noFill/>
        </p:spPr>
        <p:txBody>
          <a:bodyPr wrap="square" rtlCol="0">
            <a:spAutoFit/>
          </a:bodyPr>
          <a:lstStyle/>
          <a:p>
            <a:r>
              <a:rPr lang="en-US" altLang="zh-TW" sz="2400" b="1" dirty="0">
                <a:solidFill>
                  <a:srgbClr val="FF0000"/>
                </a:solidFill>
              </a:rPr>
              <a:t>-10</a:t>
            </a:r>
            <a:endParaRPr lang="zh-TW" altLang="en-US" sz="2400" b="1" dirty="0">
              <a:solidFill>
                <a:srgbClr val="FF0000"/>
              </a:solidFill>
            </a:endParaRPr>
          </a:p>
        </p:txBody>
      </p:sp>
      <p:sp>
        <p:nvSpPr>
          <p:cNvPr id="143" name="文字方塊 142"/>
          <p:cNvSpPr txBox="1"/>
          <p:nvPr/>
        </p:nvSpPr>
        <p:spPr>
          <a:xfrm>
            <a:off x="641473" y="2787325"/>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47" name="文字方塊 146"/>
          <p:cNvSpPr txBox="1"/>
          <p:nvPr/>
        </p:nvSpPr>
        <p:spPr>
          <a:xfrm>
            <a:off x="655814" y="4198863"/>
            <a:ext cx="685337" cy="461665"/>
          </a:xfrm>
          <a:prstGeom prst="rect">
            <a:avLst/>
          </a:prstGeom>
          <a:noFill/>
        </p:spPr>
        <p:txBody>
          <a:bodyPr wrap="square" rtlCol="0">
            <a:spAutoFit/>
          </a:bodyPr>
          <a:lstStyle/>
          <a:p>
            <a:r>
              <a:rPr lang="en-US" altLang="zh-TW" sz="2400" b="1" dirty="0">
                <a:solidFill>
                  <a:schemeClr val="bg1">
                    <a:lumMod val="50000"/>
                  </a:schemeClr>
                </a:solidFill>
              </a:rPr>
              <a:t>0</a:t>
            </a:r>
            <a:endParaRPr lang="zh-TW" altLang="en-US" sz="2400" b="1" dirty="0">
              <a:solidFill>
                <a:schemeClr val="bg1">
                  <a:lumMod val="50000"/>
                </a:schemeClr>
              </a:solidFill>
            </a:endParaRPr>
          </a:p>
        </p:txBody>
      </p:sp>
      <p:sp>
        <p:nvSpPr>
          <p:cNvPr id="148" name="文字方塊 147"/>
          <p:cNvSpPr txBox="1"/>
          <p:nvPr/>
        </p:nvSpPr>
        <p:spPr>
          <a:xfrm>
            <a:off x="5659296" y="3891560"/>
            <a:ext cx="685337" cy="461665"/>
          </a:xfrm>
          <a:prstGeom prst="rect">
            <a:avLst/>
          </a:prstGeom>
          <a:noFill/>
        </p:spPr>
        <p:txBody>
          <a:bodyPr wrap="square" rtlCol="0">
            <a:spAutoFit/>
          </a:bodyPr>
          <a:lstStyle/>
          <a:p>
            <a:r>
              <a:rPr lang="en-US" altLang="zh-TW" sz="2400" b="1" dirty="0">
                <a:solidFill>
                  <a:srgbClr val="0000FF"/>
                </a:solidFill>
              </a:rPr>
              <a:t>10</a:t>
            </a:r>
            <a:endParaRPr lang="zh-TW" altLang="en-US" sz="2400" b="1" dirty="0">
              <a:solidFill>
                <a:srgbClr val="0000FF"/>
              </a:solidFill>
            </a:endParaRPr>
          </a:p>
        </p:txBody>
      </p:sp>
      <p:sp>
        <p:nvSpPr>
          <p:cNvPr id="149" name="文字方塊 148"/>
          <p:cNvSpPr txBox="1"/>
          <p:nvPr/>
        </p:nvSpPr>
        <p:spPr>
          <a:xfrm>
            <a:off x="5475699" y="2556492"/>
            <a:ext cx="902140" cy="461665"/>
          </a:xfrm>
          <a:prstGeom prst="rect">
            <a:avLst/>
          </a:prstGeom>
          <a:noFill/>
        </p:spPr>
        <p:txBody>
          <a:bodyPr wrap="square" rtlCol="0">
            <a:spAutoFit/>
          </a:bodyPr>
          <a:lstStyle/>
          <a:p>
            <a:r>
              <a:rPr lang="en-US" altLang="zh-TW" sz="2400" b="1" dirty="0">
                <a:solidFill>
                  <a:srgbClr val="0000FF"/>
                </a:solidFill>
              </a:rPr>
              <a:t>100</a:t>
            </a:r>
            <a:endParaRPr lang="zh-TW" altLang="en-US" sz="2400" b="1" dirty="0">
              <a:solidFill>
                <a:srgbClr val="0000FF"/>
              </a:solidFill>
            </a:endParaRPr>
          </a:p>
        </p:txBody>
      </p:sp>
      <p:grpSp>
        <p:nvGrpSpPr>
          <p:cNvPr id="99" name="Group 98"/>
          <p:cNvGrpSpPr/>
          <p:nvPr/>
        </p:nvGrpSpPr>
        <p:grpSpPr>
          <a:xfrm>
            <a:off x="52679" y="6186852"/>
            <a:ext cx="417249" cy="575481"/>
            <a:chOff x="7517647" y="4843947"/>
            <a:chExt cx="1485900" cy="1908068"/>
          </a:xfrm>
        </p:grpSpPr>
        <p:pic>
          <p:nvPicPr>
            <p:cNvPr id="100" name="Picture 2">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6994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7" grpId="0"/>
      <p:bldP spid="138" grpId="0"/>
      <p:bldP spid="141" grpId="0"/>
      <p:bldP spid="144" grpId="0" animBg="1"/>
      <p:bldP spid="145" grpId="0"/>
      <p:bldP spid="146" grpId="0"/>
      <p:bldP spid="1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1800217" y="2185021"/>
            <a:ext cx="5036343" cy="3632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7263" y="5736422"/>
            <a:ext cx="7163876" cy="588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5193" y="0"/>
            <a:ext cx="5688807" cy="2173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標題 1"/>
          <p:cNvSpPr>
            <a:spLocks noGrp="1"/>
          </p:cNvSpPr>
          <p:nvPr>
            <p:ph type="title"/>
          </p:nvPr>
        </p:nvSpPr>
        <p:spPr>
          <a:xfrm>
            <a:off x="139247" y="457200"/>
            <a:ext cx="2889703" cy="1114426"/>
          </a:xfrm>
        </p:spPr>
        <p:txBody>
          <a:bodyPr>
            <a:normAutofit fontScale="90000"/>
          </a:bodyPr>
          <a:lstStyle/>
          <a:p>
            <a:r>
              <a:rPr lang="en-US" altLang="zh-TW" dirty="0"/>
              <a:t>LSTM feedforward model</a:t>
            </a:r>
            <a:endParaRPr lang="zh-TW" altLang="en-US" dirty="0"/>
          </a:p>
        </p:txBody>
      </p:sp>
      <p:sp>
        <p:nvSpPr>
          <p:cNvPr id="4" name="TextBox 3"/>
          <p:cNvSpPr txBox="1"/>
          <p:nvPr/>
        </p:nvSpPr>
        <p:spPr>
          <a:xfrm>
            <a:off x="792968" y="6417828"/>
            <a:ext cx="7986712" cy="369332"/>
          </a:xfrm>
          <a:prstGeom prst="rect">
            <a:avLst/>
          </a:prstGeom>
          <a:noFill/>
        </p:spPr>
        <p:txBody>
          <a:bodyPr wrap="square" rtlCol="0">
            <a:spAutoFit/>
          </a:bodyPr>
          <a:lstStyle/>
          <a:p>
            <a:r>
              <a:rPr lang="en-US" dirty="0">
                <a:hlinkClick r:id="rId5"/>
              </a:rPr>
              <a:t>http://link.springer.com/chapter/10.1007/978-3-319-51814-5_23#Fig3</a:t>
            </a:r>
            <a:r>
              <a:rPr lang="en-US" dirty="0"/>
              <a:t> </a:t>
            </a:r>
          </a:p>
        </p:txBody>
      </p:sp>
    </p:spTree>
    <p:extLst>
      <p:ext uri="{BB962C8B-B14F-4D97-AF65-F5344CB8AC3E}">
        <p14:creationId xmlns:p14="http://schemas.microsoft.com/office/powerpoint/2010/main" val="40338305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46403" y="135731"/>
            <a:ext cx="6204403" cy="1114426"/>
          </a:xfrm>
        </p:spPr>
        <p:txBody>
          <a:bodyPr>
            <a:normAutofit fontScale="90000"/>
          </a:bodyPr>
          <a:lstStyle/>
          <a:p>
            <a:r>
              <a:rPr lang="en-US" altLang="zh-TW" dirty="0"/>
              <a:t>Language model and speech recognition with RNNs</a:t>
            </a:r>
            <a:endParaRPr lang="zh-TW" altLang="en-US" dirty="0"/>
          </a:p>
        </p:txBody>
      </p:sp>
      <p:sp>
        <p:nvSpPr>
          <p:cNvPr id="3" name="內容版面配置區 2"/>
          <p:cNvSpPr>
            <a:spLocks noGrp="1"/>
          </p:cNvSpPr>
          <p:nvPr>
            <p:ph idx="1"/>
          </p:nvPr>
        </p:nvSpPr>
        <p:spPr>
          <a:xfrm>
            <a:off x="200009" y="2175681"/>
            <a:ext cx="8122459" cy="4351338"/>
          </a:xfrm>
        </p:spPr>
        <p:txBody>
          <a:bodyPr/>
          <a:lstStyle/>
          <a:p>
            <a:r>
              <a:rPr lang="en-US" altLang="zh-TW" dirty="0"/>
              <a:t>Language model: Estimated the probability of word sequence </a:t>
            </a:r>
          </a:p>
          <a:p>
            <a:pPr lvl="1"/>
            <a:r>
              <a:rPr lang="en-US" altLang="zh-TW" dirty="0"/>
              <a:t>Word sequence: w</a:t>
            </a:r>
            <a:r>
              <a:rPr lang="en-US" altLang="zh-TW" baseline="-25000" dirty="0"/>
              <a:t>1</a:t>
            </a:r>
            <a:r>
              <a:rPr lang="en-US" altLang="zh-TW" dirty="0"/>
              <a:t>, w</a:t>
            </a:r>
            <a:r>
              <a:rPr lang="en-US" altLang="zh-TW" baseline="-25000" dirty="0"/>
              <a:t>2</a:t>
            </a:r>
            <a:r>
              <a:rPr lang="en-US" altLang="zh-TW" dirty="0"/>
              <a:t>, w</a:t>
            </a:r>
            <a:r>
              <a:rPr lang="en-US" altLang="zh-TW" baseline="-25000" dirty="0"/>
              <a:t>3</a:t>
            </a:r>
            <a:r>
              <a:rPr lang="en-US" altLang="zh-TW" dirty="0"/>
              <a:t>, …., </a:t>
            </a:r>
            <a:r>
              <a:rPr lang="en-US" altLang="zh-TW" dirty="0" err="1"/>
              <a:t>w</a:t>
            </a:r>
            <a:r>
              <a:rPr lang="en-US" altLang="zh-TW" baseline="-25000" dirty="0" err="1"/>
              <a:t>n</a:t>
            </a:r>
            <a:endParaRPr lang="en-US" altLang="zh-TW" baseline="-25000" dirty="0"/>
          </a:p>
          <a:p>
            <a:pPr lvl="1"/>
            <a:r>
              <a:rPr lang="en-US" altLang="zh-TW" dirty="0"/>
              <a:t>P(w</a:t>
            </a:r>
            <a:r>
              <a:rPr lang="en-US" altLang="zh-TW" baseline="-25000" dirty="0"/>
              <a:t>1</a:t>
            </a:r>
            <a:r>
              <a:rPr lang="en-US" altLang="zh-TW" dirty="0"/>
              <a:t>, w</a:t>
            </a:r>
            <a:r>
              <a:rPr lang="en-US" altLang="zh-TW" baseline="-25000" dirty="0"/>
              <a:t>2</a:t>
            </a:r>
            <a:r>
              <a:rPr lang="en-US" altLang="zh-TW" dirty="0"/>
              <a:t>, w</a:t>
            </a:r>
            <a:r>
              <a:rPr lang="en-US" altLang="zh-TW" baseline="-25000" dirty="0"/>
              <a:t>3</a:t>
            </a:r>
            <a:r>
              <a:rPr lang="en-US" altLang="zh-TW" dirty="0"/>
              <a:t>, …., </a:t>
            </a:r>
            <a:r>
              <a:rPr lang="en-US" altLang="zh-TW" dirty="0" err="1"/>
              <a:t>w</a:t>
            </a:r>
            <a:r>
              <a:rPr lang="en-US" altLang="zh-TW" baseline="-25000" dirty="0" err="1"/>
              <a:t>n</a:t>
            </a:r>
            <a:r>
              <a:rPr lang="en-US" altLang="zh-TW" dirty="0"/>
              <a:t>) – joint probability</a:t>
            </a:r>
          </a:p>
          <a:p>
            <a:r>
              <a:rPr lang="en-US" altLang="zh-TW" dirty="0"/>
              <a:t>Useful in speech recognition</a:t>
            </a:r>
          </a:p>
          <a:p>
            <a:pPr lvl="1"/>
            <a:r>
              <a:rPr lang="en-US" altLang="zh-TW" dirty="0"/>
              <a:t>Different word sequence can have the same or very similar pronunciation</a:t>
            </a:r>
            <a:endParaRPr lang="zh-TW" altLang="en-US" dirty="0"/>
          </a:p>
        </p:txBody>
      </p:sp>
      <p:grpSp>
        <p:nvGrpSpPr>
          <p:cNvPr id="12" name="群組 11"/>
          <p:cNvGrpSpPr/>
          <p:nvPr/>
        </p:nvGrpSpPr>
        <p:grpSpPr>
          <a:xfrm>
            <a:off x="246403" y="5236799"/>
            <a:ext cx="4778914" cy="1200329"/>
            <a:chOff x="934529" y="4976634"/>
            <a:chExt cx="4778914" cy="1200329"/>
          </a:xfrm>
        </p:grpSpPr>
        <p:grpSp>
          <p:nvGrpSpPr>
            <p:cNvPr id="4" name="群組 106"/>
            <p:cNvGrpSpPr>
              <a:grpSpLocks/>
            </p:cNvGrpSpPr>
            <p:nvPr/>
          </p:nvGrpSpPr>
          <p:grpSpPr bwMode="auto">
            <a:xfrm>
              <a:off x="934529" y="5327908"/>
              <a:ext cx="1572409" cy="449935"/>
              <a:chOff x="467932" y="3914400"/>
              <a:chExt cx="2909888" cy="576263"/>
            </a:xfrm>
          </p:grpSpPr>
          <p:pic>
            <p:nvPicPr>
              <p:cNvPr id="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32" y="3914400"/>
                <a:ext cx="16240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807" y="3914400"/>
                <a:ext cx="16240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文字方塊 7"/>
            <p:cNvSpPr txBox="1"/>
            <p:nvPr/>
          </p:nvSpPr>
          <p:spPr>
            <a:xfrm>
              <a:off x="3056507" y="4976634"/>
              <a:ext cx="2656936" cy="1200329"/>
            </a:xfrm>
            <a:prstGeom prst="rect">
              <a:avLst/>
            </a:prstGeom>
            <a:noFill/>
          </p:spPr>
          <p:txBody>
            <a:bodyPr wrap="square" rtlCol="0">
              <a:spAutoFit/>
            </a:bodyPr>
            <a:lstStyle/>
            <a:p>
              <a:pPr algn="ctr"/>
              <a:r>
                <a:rPr lang="en-US" altLang="zh-TW" sz="2400" dirty="0">
                  <a:solidFill>
                    <a:srgbClr val="FF0000"/>
                  </a:solidFill>
                </a:rPr>
                <a:t>recognize speech</a:t>
              </a:r>
            </a:p>
            <a:p>
              <a:pPr algn="ctr"/>
              <a:r>
                <a:rPr lang="en-US" altLang="zh-TW" sz="2400" dirty="0"/>
                <a:t>or</a:t>
              </a:r>
            </a:p>
            <a:p>
              <a:pPr algn="ctr"/>
              <a:r>
                <a:rPr lang="en-US" altLang="zh-TW" sz="2400" dirty="0">
                  <a:solidFill>
                    <a:srgbClr val="0000FF"/>
                  </a:solidFill>
                </a:rPr>
                <a:t>wreck a nice beach</a:t>
              </a:r>
              <a:endParaRPr lang="zh-TW" altLang="en-US" sz="2400" dirty="0">
                <a:solidFill>
                  <a:srgbClr val="0000FF"/>
                </a:solidFill>
              </a:endParaRPr>
            </a:p>
          </p:txBody>
        </p:sp>
        <p:sp>
          <p:nvSpPr>
            <p:cNvPr id="9" name="向右箭號 8"/>
            <p:cNvSpPr/>
            <p:nvPr/>
          </p:nvSpPr>
          <p:spPr>
            <a:xfrm>
              <a:off x="2731670" y="5327908"/>
              <a:ext cx="471218" cy="449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 name="文字方塊 9"/>
          <p:cNvSpPr txBox="1"/>
          <p:nvPr/>
        </p:nvSpPr>
        <p:spPr>
          <a:xfrm>
            <a:off x="5280376" y="5005966"/>
            <a:ext cx="3860801" cy="830997"/>
          </a:xfrm>
          <a:prstGeom prst="rect">
            <a:avLst/>
          </a:prstGeom>
          <a:noFill/>
        </p:spPr>
        <p:txBody>
          <a:bodyPr wrap="square" rtlCol="0">
            <a:spAutoFit/>
          </a:bodyPr>
          <a:lstStyle/>
          <a:p>
            <a:r>
              <a:rPr lang="en-US" altLang="zh-TW" sz="2400" dirty="0"/>
              <a:t>If P(</a:t>
            </a:r>
            <a:r>
              <a:rPr lang="en-US" altLang="zh-TW" sz="2400" dirty="0">
                <a:solidFill>
                  <a:srgbClr val="FF0000"/>
                </a:solidFill>
              </a:rPr>
              <a:t>recognize speech</a:t>
            </a:r>
            <a:r>
              <a:rPr lang="en-US" altLang="zh-TW" sz="2400" dirty="0"/>
              <a:t>)</a:t>
            </a:r>
          </a:p>
          <a:p>
            <a:r>
              <a:rPr lang="en-US" altLang="zh-TW" sz="2400" dirty="0"/>
              <a:t>&gt;P(</a:t>
            </a:r>
            <a:r>
              <a:rPr lang="en-US" altLang="zh-TW" sz="2400" dirty="0">
                <a:solidFill>
                  <a:srgbClr val="0000FF"/>
                </a:solidFill>
              </a:rPr>
              <a:t>wreck a nice beach</a:t>
            </a:r>
            <a:r>
              <a:rPr lang="en-US" altLang="zh-TW" sz="2400" dirty="0"/>
              <a:t>)</a:t>
            </a:r>
            <a:endParaRPr lang="zh-TW" altLang="en-US" sz="2400" dirty="0"/>
          </a:p>
        </p:txBody>
      </p:sp>
      <p:sp>
        <p:nvSpPr>
          <p:cNvPr id="11" name="文字方塊 10"/>
          <p:cNvSpPr txBox="1"/>
          <p:nvPr/>
        </p:nvSpPr>
        <p:spPr>
          <a:xfrm>
            <a:off x="5442779" y="5836962"/>
            <a:ext cx="2572830" cy="830997"/>
          </a:xfrm>
          <a:prstGeom prst="rect">
            <a:avLst/>
          </a:prstGeom>
          <a:noFill/>
        </p:spPr>
        <p:txBody>
          <a:bodyPr wrap="square" rtlCol="0">
            <a:spAutoFit/>
          </a:bodyPr>
          <a:lstStyle/>
          <a:p>
            <a:pPr algn="ctr"/>
            <a:r>
              <a:rPr lang="en-US" altLang="zh-TW" sz="2400" dirty="0"/>
              <a:t>Output =  “</a:t>
            </a:r>
            <a:r>
              <a:rPr lang="en-US" altLang="zh-TW" sz="2400" b="1" dirty="0">
                <a:solidFill>
                  <a:srgbClr val="FF0000"/>
                </a:solidFill>
              </a:rPr>
              <a:t>recognize speech</a:t>
            </a:r>
            <a:r>
              <a:rPr lang="en-US" altLang="zh-TW" sz="2400" dirty="0"/>
              <a:t>”</a:t>
            </a:r>
          </a:p>
        </p:txBody>
      </p:sp>
      <p:pic>
        <p:nvPicPr>
          <p:cNvPr id="3074"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6928" y="1"/>
            <a:ext cx="1757361" cy="2164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52679" y="6186852"/>
            <a:ext cx="417249" cy="575481"/>
            <a:chOff x="7517647" y="4843947"/>
            <a:chExt cx="1485900" cy="1908068"/>
          </a:xfrm>
        </p:grpSpPr>
        <p:pic>
          <p:nvPicPr>
            <p:cNvPr id="14" name="Picture 2">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0354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28649" y="1825625"/>
            <a:ext cx="8265320" cy="4351338"/>
          </a:xfrm>
        </p:spPr>
        <p:txBody>
          <a:bodyPr>
            <a:normAutofit/>
          </a:bodyPr>
          <a:lstStyle/>
          <a:p>
            <a:pPr marL="228600" lvl="1">
              <a:spcBef>
                <a:spcPts val="1000"/>
              </a:spcBef>
            </a:pPr>
            <a:r>
              <a:rPr lang="en-US" altLang="zh-TW" dirty="0"/>
              <a:t>How to estimate P(w</a:t>
            </a:r>
            <a:r>
              <a:rPr lang="en-US" altLang="zh-TW" baseline="-25000" dirty="0"/>
              <a:t>1</a:t>
            </a:r>
            <a:r>
              <a:rPr lang="en-US" altLang="zh-TW" dirty="0"/>
              <a:t>, w</a:t>
            </a:r>
            <a:r>
              <a:rPr lang="en-US" altLang="zh-TW" baseline="-25000" dirty="0"/>
              <a:t>2</a:t>
            </a:r>
            <a:r>
              <a:rPr lang="en-US" altLang="zh-TW" dirty="0"/>
              <a:t>, w</a:t>
            </a:r>
            <a:r>
              <a:rPr lang="en-US" altLang="zh-TW" baseline="-25000" dirty="0"/>
              <a:t>3</a:t>
            </a:r>
            <a:r>
              <a:rPr lang="en-US" altLang="zh-TW" dirty="0"/>
              <a:t>, …., </a:t>
            </a:r>
            <a:r>
              <a:rPr lang="en-US" altLang="zh-TW" dirty="0" err="1"/>
              <a:t>w</a:t>
            </a:r>
            <a:r>
              <a:rPr lang="en-US" altLang="zh-TW" baseline="-25000" dirty="0" err="1"/>
              <a:t>n</a:t>
            </a:r>
            <a:r>
              <a:rPr lang="en-US" altLang="zh-TW" dirty="0"/>
              <a:t>)</a:t>
            </a:r>
          </a:p>
          <a:p>
            <a:pPr marL="228600" lvl="1">
              <a:spcBef>
                <a:spcPts val="1000"/>
              </a:spcBef>
            </a:pPr>
            <a:r>
              <a:rPr lang="en-US" altLang="zh-TW" dirty="0"/>
              <a:t>Collect a large amount of  text data as training data</a:t>
            </a:r>
          </a:p>
          <a:p>
            <a:pPr marL="685800" lvl="2">
              <a:spcBef>
                <a:spcPts val="1000"/>
              </a:spcBef>
            </a:pPr>
            <a:r>
              <a:rPr lang="en-US" altLang="zh-TW" sz="2400" dirty="0"/>
              <a:t>However, the word sequence w</a:t>
            </a:r>
            <a:r>
              <a:rPr lang="en-US" altLang="zh-TW" sz="2400" baseline="-25000" dirty="0"/>
              <a:t>1</a:t>
            </a:r>
            <a:r>
              <a:rPr lang="en-US" altLang="zh-TW" sz="2400" dirty="0"/>
              <a:t>, w</a:t>
            </a:r>
            <a:r>
              <a:rPr lang="en-US" altLang="zh-TW" sz="2400" baseline="-25000" dirty="0"/>
              <a:t>2</a:t>
            </a:r>
            <a:r>
              <a:rPr lang="en-US" altLang="zh-TW" sz="2400" dirty="0"/>
              <a:t>, …., </a:t>
            </a:r>
            <a:r>
              <a:rPr lang="en-US" altLang="zh-TW" sz="2400" dirty="0" err="1"/>
              <a:t>w</a:t>
            </a:r>
            <a:r>
              <a:rPr lang="en-US" altLang="zh-TW" sz="2400" baseline="-25000" dirty="0" err="1"/>
              <a:t>n</a:t>
            </a:r>
            <a:r>
              <a:rPr lang="en-US" altLang="zh-TW" sz="2400" baseline="-25000" dirty="0"/>
              <a:t> </a:t>
            </a:r>
            <a:r>
              <a:rPr lang="en-US" altLang="zh-TW" sz="2400" dirty="0"/>
              <a:t>may not  appear in the training data</a:t>
            </a:r>
          </a:p>
          <a:p>
            <a:pPr marL="228600" lvl="1">
              <a:spcBef>
                <a:spcPts val="1000"/>
              </a:spcBef>
            </a:pPr>
            <a:r>
              <a:rPr lang="en-US" altLang="zh-TW" dirty="0"/>
              <a:t>N-gram language model: </a:t>
            </a:r>
            <a:r>
              <a:rPr lang="en-US" altLang="zh-TW" sz="2400" dirty="0"/>
              <a:t>P(w</a:t>
            </a:r>
            <a:r>
              <a:rPr lang="en-US" altLang="zh-TW" sz="2400" baseline="-25000" dirty="0"/>
              <a:t>1</a:t>
            </a:r>
            <a:r>
              <a:rPr lang="en-US" altLang="zh-TW" sz="2400" dirty="0"/>
              <a:t>, w</a:t>
            </a:r>
            <a:r>
              <a:rPr lang="en-US" altLang="zh-TW" sz="2400" baseline="-25000" dirty="0"/>
              <a:t>2</a:t>
            </a:r>
            <a:r>
              <a:rPr lang="en-US" altLang="zh-TW" sz="2400" dirty="0"/>
              <a:t>, w</a:t>
            </a:r>
            <a:r>
              <a:rPr lang="en-US" altLang="zh-TW" sz="2400" baseline="-25000" dirty="0"/>
              <a:t>3</a:t>
            </a:r>
            <a:r>
              <a:rPr lang="en-US" altLang="zh-TW" sz="2400" dirty="0"/>
              <a:t>, …., </a:t>
            </a:r>
            <a:r>
              <a:rPr lang="en-US" altLang="zh-TW" sz="2400" dirty="0" err="1"/>
              <a:t>w</a:t>
            </a:r>
            <a:r>
              <a:rPr lang="en-US" altLang="zh-TW" sz="2400" baseline="-25000" dirty="0" err="1"/>
              <a:t>n</a:t>
            </a:r>
            <a:r>
              <a:rPr lang="en-US" altLang="zh-TW" sz="2400" dirty="0"/>
              <a:t>) = P(w</a:t>
            </a:r>
            <a:r>
              <a:rPr lang="en-US" altLang="zh-TW" sz="2400" baseline="-25000" dirty="0"/>
              <a:t>1</a:t>
            </a:r>
            <a:r>
              <a:rPr lang="en-US" altLang="zh-TW" sz="2400" dirty="0"/>
              <a:t>|START)∙P(w</a:t>
            </a:r>
            <a:r>
              <a:rPr lang="en-US" altLang="zh-TW" sz="2400" baseline="-25000" dirty="0"/>
              <a:t>2</a:t>
            </a:r>
            <a:r>
              <a:rPr lang="en-US" altLang="zh-TW" sz="2400" dirty="0"/>
              <a:t>|w</a:t>
            </a:r>
            <a:r>
              <a:rPr lang="en-US" altLang="zh-TW" sz="2400" baseline="-25000" dirty="0"/>
              <a:t>1</a:t>
            </a:r>
            <a:r>
              <a:rPr lang="en-US" altLang="zh-TW" dirty="0"/>
              <a:t>) ∙ </a:t>
            </a:r>
            <a:r>
              <a:rPr lang="en-US" altLang="zh-TW" sz="2400" dirty="0"/>
              <a:t>… </a:t>
            </a:r>
            <a:r>
              <a:rPr lang="en-US" altLang="zh-TW" dirty="0"/>
              <a:t>∙ P(w</a:t>
            </a:r>
            <a:r>
              <a:rPr lang="en-US" altLang="zh-TW" sz="2400" baseline="-25000" dirty="0"/>
              <a:t>n</a:t>
            </a:r>
            <a:r>
              <a:rPr lang="en-US" altLang="zh-TW" sz="2400" dirty="0"/>
              <a:t>|w</a:t>
            </a:r>
            <a:r>
              <a:rPr lang="en-US" altLang="zh-TW" sz="2400" baseline="-25000" dirty="0"/>
              <a:t>n-1</a:t>
            </a:r>
            <a:r>
              <a:rPr lang="en-US" altLang="zh-TW" sz="2400" dirty="0"/>
              <a:t>)  </a:t>
            </a:r>
            <a:r>
              <a:rPr lang="en-US" altLang="zh-TW" sz="1400" dirty="0"/>
              <a:t>(from joint to conditional probabilities)</a:t>
            </a:r>
          </a:p>
          <a:p>
            <a:pPr marL="228600" lvl="1">
              <a:spcBef>
                <a:spcPts val="1000"/>
              </a:spcBef>
            </a:pPr>
            <a:r>
              <a:rPr lang="en-US" altLang="zh-TW" dirty="0"/>
              <a:t>Estimate P(</a:t>
            </a:r>
            <a:r>
              <a:rPr lang="en-US" altLang="zh-TW" dirty="0">
                <a:solidFill>
                  <a:srgbClr val="00B050"/>
                </a:solidFill>
              </a:rPr>
              <a:t>beach</a:t>
            </a:r>
            <a:r>
              <a:rPr lang="en-US" altLang="zh-TW" dirty="0"/>
              <a:t> | </a:t>
            </a:r>
            <a:r>
              <a:rPr lang="en-US" altLang="zh-TW" dirty="0">
                <a:solidFill>
                  <a:srgbClr val="0000FF"/>
                </a:solidFill>
              </a:rPr>
              <a:t>nice</a:t>
            </a:r>
            <a:r>
              <a:rPr lang="en-US" altLang="zh-TW" dirty="0"/>
              <a:t>) from training data</a:t>
            </a:r>
          </a:p>
          <a:p>
            <a:pPr marL="228600" lvl="1">
              <a:spcBef>
                <a:spcPts val="1000"/>
              </a:spcBef>
            </a:pPr>
            <a:endParaRPr lang="en-US" altLang="zh-TW" dirty="0"/>
          </a:p>
          <a:p>
            <a:endParaRPr lang="zh-TW" altLang="en-US" sz="2400" dirty="0"/>
          </a:p>
        </p:txBody>
      </p:sp>
      <mc:AlternateContent xmlns:mc="http://schemas.openxmlformats.org/markup-compatibility/2006" xmlns:a14="http://schemas.microsoft.com/office/drawing/2010/main">
        <mc:Choice Requires="a14">
          <p:sp>
            <p:nvSpPr>
              <p:cNvPr id="5" name="文字方塊 4"/>
              <p:cNvSpPr txBox="1"/>
              <p:nvPr/>
            </p:nvSpPr>
            <p:spPr>
              <a:xfrm>
                <a:off x="275577" y="5213185"/>
                <a:ext cx="4945906" cy="8971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𝑃</m:t>
                      </m:r>
                      <m:d>
                        <m:dPr>
                          <m:ctrlPr>
                            <a:rPr lang="en-US" altLang="zh-TW" sz="2800" b="0" i="1" smtClean="0">
                              <a:latin typeface="Cambria Math" panose="02040503050406030204" pitchFamily="18" charset="0"/>
                            </a:rPr>
                          </m:ctrlPr>
                        </m:dPr>
                        <m:e>
                          <m:r>
                            <m:rPr>
                              <m:nor/>
                            </m:rPr>
                            <a:rPr lang="en-US" altLang="zh-TW" sz="2800" dirty="0">
                              <a:solidFill>
                                <a:srgbClr val="00B050"/>
                              </a:solidFill>
                            </a:rPr>
                            <m:t>beach</m:t>
                          </m:r>
                          <m:r>
                            <m:rPr>
                              <m:nor/>
                            </m:rPr>
                            <a:rPr lang="en-US" altLang="zh-TW" sz="2800" dirty="0"/>
                            <m:t>|</m:t>
                          </m:r>
                          <m:r>
                            <m:rPr>
                              <m:nor/>
                            </m:rPr>
                            <a:rPr lang="en-US" altLang="zh-TW" sz="2800" dirty="0">
                              <a:solidFill>
                                <a:srgbClr val="0000FF"/>
                              </a:solidFill>
                            </a:rPr>
                            <m:t>nice</m:t>
                          </m:r>
                        </m:e>
                      </m:d>
                      <m:r>
                        <a:rPr lang="en-US" altLang="zh-TW" sz="2800" b="0" i="1" smtClean="0">
                          <a:latin typeface="Cambria Math" panose="02040503050406030204" pitchFamily="18" charset="0"/>
                        </a:rPr>
                        <m:t>=</m:t>
                      </m:r>
                      <m:f>
                        <m:fPr>
                          <m:ctrlPr>
                            <a:rPr lang="en-US" altLang="zh-TW" sz="2800" b="0" i="1" smtClean="0">
                              <a:latin typeface="Cambria Math" panose="02040503050406030204" pitchFamily="18" charset="0"/>
                            </a:rPr>
                          </m:ctrlPr>
                        </m:fPr>
                        <m:num>
                          <m:r>
                            <a:rPr lang="en-US" altLang="zh-TW" sz="2800" i="1">
                              <a:latin typeface="Cambria Math" panose="02040503050406030204" pitchFamily="18" charset="0"/>
                            </a:rPr>
                            <m:t>𝐶</m:t>
                          </m:r>
                          <m:d>
                            <m:dPr>
                              <m:ctrlPr>
                                <a:rPr lang="en-US" altLang="zh-TW" sz="2800" i="1">
                                  <a:latin typeface="Cambria Math" panose="02040503050406030204" pitchFamily="18" charset="0"/>
                                </a:rPr>
                              </m:ctrlPr>
                            </m:dPr>
                            <m:e>
                              <m:r>
                                <a:rPr lang="en-US" altLang="zh-TW" sz="2800" i="1" smtClean="0">
                                  <a:latin typeface="Cambria Math" panose="02040503050406030204" pitchFamily="18" charset="0"/>
                                </a:rPr>
                                <m:t>𝑛</m:t>
                              </m:r>
                              <m:r>
                                <a:rPr lang="en-US" altLang="zh-TW" sz="2800" b="0" i="1" smtClean="0">
                                  <a:latin typeface="Cambria Math" panose="02040503050406030204" pitchFamily="18" charset="0"/>
                                </a:rPr>
                                <m:t>𝑖𝑐𝑒</m:t>
                              </m:r>
                              <m:r>
                                <a:rPr lang="en-US" altLang="zh-TW" sz="2800" b="0" i="1" smtClean="0">
                                  <a:latin typeface="Cambria Math" panose="02040503050406030204" pitchFamily="18" charset="0"/>
                                </a:rPr>
                                <m:t> </m:t>
                              </m:r>
                              <m:r>
                                <a:rPr lang="en-US" altLang="zh-TW" sz="2800" b="0" i="1" smtClean="0">
                                  <a:latin typeface="Cambria Math" panose="02040503050406030204" pitchFamily="18" charset="0"/>
                                </a:rPr>
                                <m:t>𝑏𝑒𝑎𝑐h</m:t>
                              </m:r>
                            </m:e>
                          </m:d>
                        </m:num>
                        <m:den>
                          <m:r>
                            <a:rPr lang="en-US" altLang="zh-TW" sz="2800" b="0" i="1" smtClean="0">
                              <a:latin typeface="Cambria Math" panose="02040503050406030204" pitchFamily="18" charset="0"/>
                            </a:rPr>
                            <m:t>𝐶</m:t>
                          </m:r>
                          <m:d>
                            <m:dPr>
                              <m:ctrlPr>
                                <a:rPr lang="en-US" altLang="zh-TW" sz="2800" b="0" i="1" smtClean="0">
                                  <a:latin typeface="Cambria Math" panose="02040503050406030204" pitchFamily="18" charset="0"/>
                                </a:rPr>
                              </m:ctrlPr>
                            </m:dPr>
                            <m:e>
                              <m:r>
                                <a:rPr lang="en-US" altLang="zh-TW" sz="2800" b="0" i="1" smtClean="0">
                                  <a:latin typeface="Cambria Math" panose="02040503050406030204" pitchFamily="18" charset="0"/>
                                </a:rPr>
                                <m:t>𝑛𝑖𝑐𝑒</m:t>
                              </m:r>
                            </m:e>
                          </m:d>
                        </m:den>
                      </m:f>
                    </m:oMath>
                  </m:oMathPara>
                </a14:m>
                <a:endParaRPr lang="zh-TW" altLang="en-US" sz="28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275577" y="5213185"/>
                <a:ext cx="4945906" cy="897105"/>
              </a:xfrm>
              <a:prstGeom prst="rect">
                <a:avLst/>
              </a:prstGeom>
              <a:blipFill rotWithShape="1">
                <a:blip r:embed="rId2"/>
                <a:stretch>
                  <a:fillRect/>
                </a:stretch>
              </a:blipFill>
            </p:spPr>
            <p:txBody>
              <a:bodyPr/>
              <a:lstStyle/>
              <a:p>
                <a:r>
                  <a:rPr lang="en-US">
                    <a:noFill/>
                  </a:rPr>
                  <a:t> </a:t>
                </a:r>
              </a:p>
            </p:txBody>
          </p:sp>
        </mc:Fallback>
      </mc:AlternateContent>
      <p:sp>
        <p:nvSpPr>
          <p:cNvPr id="6" name="矩形 5"/>
          <p:cNvSpPr/>
          <p:nvPr/>
        </p:nvSpPr>
        <p:spPr>
          <a:xfrm>
            <a:off x="5503313" y="5880714"/>
            <a:ext cx="3309366" cy="80322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Count of “nice” in the training data</a:t>
            </a:r>
            <a:endParaRPr lang="zh-TW" altLang="en-US" sz="2400" dirty="0"/>
          </a:p>
        </p:txBody>
      </p:sp>
      <p:sp>
        <p:nvSpPr>
          <p:cNvPr id="7" name="矩形 6"/>
          <p:cNvSpPr/>
          <p:nvPr/>
        </p:nvSpPr>
        <p:spPr>
          <a:xfrm>
            <a:off x="5503313" y="4790224"/>
            <a:ext cx="3293867" cy="9018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Count of “nice beach”</a:t>
            </a:r>
            <a:r>
              <a:rPr lang="en-US" altLang="zh-TW" sz="2400" baseline="-25000" dirty="0"/>
              <a:t> </a:t>
            </a:r>
            <a:r>
              <a:rPr lang="en-US" altLang="zh-TW" sz="2400" dirty="0"/>
              <a:t>in the training data</a:t>
            </a:r>
            <a:endParaRPr lang="zh-TW" altLang="en-US" sz="2400" dirty="0"/>
          </a:p>
        </p:txBody>
      </p:sp>
      <p:cxnSp>
        <p:nvCxnSpPr>
          <p:cNvPr id="9" name="直線單箭頭接點 8"/>
          <p:cNvCxnSpPr>
            <a:stCxn id="7" idx="1"/>
          </p:cNvCxnSpPr>
          <p:nvPr/>
        </p:nvCxnSpPr>
        <p:spPr>
          <a:xfrm flipH="1">
            <a:off x="5098942" y="5241157"/>
            <a:ext cx="404371" cy="2379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a:stCxn id="6" idx="1"/>
          </p:cNvCxnSpPr>
          <p:nvPr/>
        </p:nvCxnSpPr>
        <p:spPr>
          <a:xfrm flipH="1" flipV="1">
            <a:off x="4680488" y="5978592"/>
            <a:ext cx="822825" cy="3037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4572000" y="207963"/>
            <a:ext cx="4436269" cy="1200329"/>
          </a:xfrm>
          <a:prstGeom prst="rect">
            <a:avLst/>
          </a:prstGeom>
          <a:solidFill>
            <a:srgbClr val="FFC000"/>
          </a:solidFill>
          <a:ln w="25400">
            <a:solidFill>
              <a:schemeClr val="accent1">
                <a:shade val="50000"/>
              </a:schemeClr>
            </a:solidFill>
          </a:ln>
        </p:spPr>
        <p:txBody>
          <a:bodyPr wrap="square" rtlCol="0">
            <a:spAutoFit/>
          </a:bodyPr>
          <a:lstStyle/>
          <a:p>
            <a:r>
              <a:rPr lang="en-US" altLang="zh-TW" sz="2400" dirty="0"/>
              <a:t>P(“</a:t>
            </a:r>
            <a:r>
              <a:rPr lang="en-US" altLang="zh-TW" sz="2400" dirty="0">
                <a:solidFill>
                  <a:srgbClr val="FF0000"/>
                </a:solidFill>
              </a:rPr>
              <a:t>wreck</a:t>
            </a:r>
            <a:r>
              <a:rPr lang="en-US" altLang="zh-TW" sz="2400" dirty="0"/>
              <a:t> a </a:t>
            </a:r>
            <a:r>
              <a:rPr lang="en-US" altLang="zh-TW" sz="2400" dirty="0">
                <a:solidFill>
                  <a:srgbClr val="0000FF"/>
                </a:solidFill>
              </a:rPr>
              <a:t>nice</a:t>
            </a:r>
            <a:r>
              <a:rPr lang="en-US" altLang="zh-TW" sz="2400" dirty="0"/>
              <a:t> </a:t>
            </a:r>
            <a:r>
              <a:rPr lang="en-US" altLang="zh-TW" sz="2400" dirty="0">
                <a:solidFill>
                  <a:srgbClr val="00B050"/>
                </a:solidFill>
              </a:rPr>
              <a:t>beach</a:t>
            </a:r>
            <a:r>
              <a:rPr lang="en-US" altLang="zh-TW" sz="2400" dirty="0"/>
              <a:t>”) =</a:t>
            </a:r>
          </a:p>
          <a:p>
            <a:r>
              <a:rPr lang="en-US" altLang="zh-TW" sz="2400" dirty="0"/>
              <a:t>= P(</a:t>
            </a:r>
            <a:r>
              <a:rPr lang="en-US" altLang="zh-TW" sz="2400" dirty="0">
                <a:solidFill>
                  <a:srgbClr val="FF0000"/>
                </a:solidFill>
              </a:rPr>
              <a:t>wreck</a:t>
            </a:r>
            <a:r>
              <a:rPr lang="en-US" altLang="zh-TW" sz="2400" dirty="0"/>
              <a:t> | </a:t>
            </a:r>
            <a:r>
              <a:rPr lang="en-US" altLang="zh-TW" sz="2400" dirty="0">
                <a:solidFill>
                  <a:schemeClr val="bg1">
                    <a:lumMod val="65000"/>
                  </a:schemeClr>
                </a:solidFill>
              </a:rPr>
              <a:t>START</a:t>
            </a:r>
            <a:r>
              <a:rPr lang="en-US" altLang="zh-TW" sz="2400" dirty="0"/>
              <a:t>) ∙ P(a | </a:t>
            </a:r>
            <a:r>
              <a:rPr lang="en-US" altLang="zh-TW" sz="2400" dirty="0">
                <a:solidFill>
                  <a:srgbClr val="FF0000"/>
                </a:solidFill>
              </a:rPr>
              <a:t>wreck</a:t>
            </a:r>
            <a:r>
              <a:rPr lang="en-US" altLang="zh-TW" sz="2400" dirty="0"/>
              <a:t>) ∙</a:t>
            </a:r>
          </a:p>
          <a:p>
            <a:r>
              <a:rPr lang="en-US" altLang="zh-TW" sz="2400" dirty="0"/>
              <a:t> ∙ P(</a:t>
            </a:r>
            <a:r>
              <a:rPr lang="en-US" altLang="zh-TW" sz="2400" dirty="0">
                <a:solidFill>
                  <a:srgbClr val="0000FF"/>
                </a:solidFill>
              </a:rPr>
              <a:t>nice</a:t>
            </a:r>
            <a:r>
              <a:rPr lang="en-US" altLang="zh-TW" sz="2400" dirty="0"/>
              <a:t> | a) ∙ P(</a:t>
            </a:r>
            <a:r>
              <a:rPr lang="en-US" altLang="zh-TW" sz="2400" dirty="0">
                <a:solidFill>
                  <a:srgbClr val="00B050"/>
                </a:solidFill>
              </a:rPr>
              <a:t>beach</a:t>
            </a:r>
            <a:r>
              <a:rPr lang="en-US" altLang="zh-TW" sz="2400" dirty="0"/>
              <a:t> | </a:t>
            </a:r>
            <a:r>
              <a:rPr lang="en-US" altLang="zh-TW" sz="2400" dirty="0">
                <a:solidFill>
                  <a:srgbClr val="0000FF"/>
                </a:solidFill>
              </a:rPr>
              <a:t>nice</a:t>
            </a:r>
            <a:r>
              <a:rPr lang="en-US" altLang="zh-TW" sz="2400" dirty="0"/>
              <a:t>)</a:t>
            </a:r>
            <a:endParaRPr lang="zh-TW" altLang="en-US" sz="2400" dirty="0"/>
          </a:p>
        </p:txBody>
      </p:sp>
      <p:sp>
        <p:nvSpPr>
          <p:cNvPr id="12" name="標題 1"/>
          <p:cNvSpPr>
            <a:spLocks noGrp="1"/>
          </p:cNvSpPr>
          <p:nvPr>
            <p:ph type="title"/>
          </p:nvPr>
        </p:nvSpPr>
        <p:spPr>
          <a:xfrm>
            <a:off x="103523" y="307187"/>
            <a:ext cx="4532766" cy="1114426"/>
          </a:xfrm>
        </p:spPr>
        <p:txBody>
          <a:bodyPr>
            <a:normAutofit fontScale="90000"/>
          </a:bodyPr>
          <a:lstStyle/>
          <a:p>
            <a:r>
              <a:rPr lang="en-US" altLang="zh-TW" dirty="0"/>
              <a:t>Language model and speech recognition with RNNs</a:t>
            </a:r>
            <a:endParaRPr lang="zh-TW" altLang="en-US" dirty="0"/>
          </a:p>
        </p:txBody>
      </p:sp>
      <p:grpSp>
        <p:nvGrpSpPr>
          <p:cNvPr id="13" name="Group 12"/>
          <p:cNvGrpSpPr/>
          <p:nvPr/>
        </p:nvGrpSpPr>
        <p:grpSpPr>
          <a:xfrm>
            <a:off x="52679" y="6186852"/>
            <a:ext cx="417249" cy="575481"/>
            <a:chOff x="7517647" y="4843947"/>
            <a:chExt cx="1485900" cy="1908068"/>
          </a:xfrm>
        </p:grpSpPr>
        <p:pic>
          <p:nvPicPr>
            <p:cNvPr id="14"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82116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animBg="1"/>
      <p:bldP spid="7"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03201"/>
            <a:ext cx="9144000" cy="345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427" y="2082800"/>
            <a:ext cx="1927512" cy="1695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082800"/>
            <a:ext cx="2695031" cy="1434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0" y="3009"/>
            <a:ext cx="4190999" cy="2185214"/>
          </a:xfrm>
          <a:prstGeom prst="rect">
            <a:avLst/>
          </a:prstGeom>
          <a:noFill/>
        </p:spPr>
        <p:txBody>
          <a:bodyPr wrap="square" lIns="91440" tIns="45720" rIns="91440" bIns="45720">
            <a:spAutoFit/>
          </a:bodyPr>
          <a:lstStyle/>
          <a:p>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“Time”, “Sequence”, “Memory”, … :</a:t>
            </a:r>
          </a:p>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Can Neural Networks handle these?</a:t>
            </a:r>
          </a:p>
        </p:txBody>
      </p:sp>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03" y="3377880"/>
            <a:ext cx="2669628" cy="48166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4" name="Group 3"/>
          <p:cNvGrpSpPr/>
          <p:nvPr/>
        </p:nvGrpSpPr>
        <p:grpSpPr>
          <a:xfrm>
            <a:off x="4191000" y="0"/>
            <a:ext cx="4952999" cy="3733800"/>
            <a:chOff x="3137286" y="0"/>
            <a:chExt cx="6006714" cy="4249308"/>
          </a:xfrm>
        </p:grpSpPr>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7286" y="0"/>
              <a:ext cx="6006714" cy="4249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9023" y="3860801"/>
              <a:ext cx="1651108" cy="35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223837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14301"/>
            <a:ext cx="7886700" cy="921544"/>
          </a:xfrm>
        </p:spPr>
        <p:txBody>
          <a:bodyPr/>
          <a:lstStyle/>
          <a:p>
            <a:r>
              <a:rPr lang="en-US" altLang="zh-TW" dirty="0"/>
              <a:t>Language model - Smoothing</a:t>
            </a:r>
            <a:endParaRPr lang="zh-TW" altLang="en-US" dirty="0"/>
          </a:p>
        </p:txBody>
      </p:sp>
      <p:sp>
        <p:nvSpPr>
          <p:cNvPr id="3" name="內容版面配置區 2"/>
          <p:cNvSpPr>
            <a:spLocks noGrp="1"/>
          </p:cNvSpPr>
          <p:nvPr>
            <p:ph idx="1"/>
          </p:nvPr>
        </p:nvSpPr>
        <p:spPr/>
        <p:txBody>
          <a:bodyPr/>
          <a:lstStyle/>
          <a:p>
            <a:r>
              <a:rPr lang="en-US" altLang="zh-TW" dirty="0"/>
              <a:t>Training data:</a:t>
            </a:r>
          </a:p>
          <a:p>
            <a:pPr lvl="1"/>
            <a:r>
              <a:rPr lang="en-US" altLang="zh-TW" dirty="0"/>
              <a:t>The </a:t>
            </a:r>
            <a:r>
              <a:rPr lang="en-US" altLang="zh-TW" dirty="0">
                <a:solidFill>
                  <a:srgbClr val="FF0000"/>
                </a:solidFill>
              </a:rPr>
              <a:t>dog ran </a:t>
            </a:r>
            <a:r>
              <a:rPr lang="en-US" altLang="zh-TW" dirty="0"/>
              <a:t>……</a:t>
            </a:r>
          </a:p>
          <a:p>
            <a:pPr lvl="1"/>
            <a:r>
              <a:rPr lang="en-US" altLang="zh-TW" dirty="0"/>
              <a:t>The </a:t>
            </a:r>
            <a:r>
              <a:rPr lang="en-US" altLang="zh-TW" dirty="0">
                <a:solidFill>
                  <a:srgbClr val="0000FF"/>
                </a:solidFill>
              </a:rPr>
              <a:t>cat jumped </a:t>
            </a:r>
            <a:r>
              <a:rPr lang="en-US" altLang="zh-TW" dirty="0"/>
              <a:t>……</a:t>
            </a:r>
            <a:endParaRPr lang="zh-TW" altLang="en-US" dirty="0"/>
          </a:p>
        </p:txBody>
      </p:sp>
      <p:sp>
        <p:nvSpPr>
          <p:cNvPr id="7" name="文字方塊 6"/>
          <p:cNvSpPr txBox="1"/>
          <p:nvPr/>
        </p:nvSpPr>
        <p:spPr>
          <a:xfrm>
            <a:off x="1157786" y="3666925"/>
            <a:ext cx="3140015" cy="461665"/>
          </a:xfrm>
          <a:prstGeom prst="rect">
            <a:avLst/>
          </a:prstGeom>
          <a:noFill/>
        </p:spPr>
        <p:txBody>
          <a:bodyPr wrap="square" rtlCol="0">
            <a:spAutoFit/>
          </a:bodyPr>
          <a:lstStyle/>
          <a:p>
            <a:pPr algn="ctr"/>
            <a:r>
              <a:rPr lang="en-US" altLang="zh-TW" sz="2400" dirty="0"/>
              <a:t>P( </a:t>
            </a:r>
            <a:r>
              <a:rPr lang="en-US" altLang="zh-TW" sz="2400" dirty="0">
                <a:solidFill>
                  <a:srgbClr val="0000FF"/>
                </a:solidFill>
              </a:rPr>
              <a:t>jumped</a:t>
            </a:r>
            <a:r>
              <a:rPr lang="en-US" altLang="zh-TW" sz="2400" dirty="0"/>
              <a:t> | </a:t>
            </a:r>
            <a:r>
              <a:rPr lang="en-US" altLang="zh-TW" sz="2400" dirty="0">
                <a:solidFill>
                  <a:srgbClr val="FF0000"/>
                </a:solidFill>
              </a:rPr>
              <a:t>dog</a:t>
            </a:r>
            <a:r>
              <a:rPr lang="en-US" altLang="zh-TW" sz="2400" dirty="0"/>
              <a:t> ) = 0</a:t>
            </a:r>
            <a:endParaRPr lang="zh-TW" altLang="en-US" sz="2400" dirty="0"/>
          </a:p>
        </p:txBody>
      </p:sp>
      <p:sp>
        <p:nvSpPr>
          <p:cNvPr id="8" name="文字方塊 7"/>
          <p:cNvSpPr txBox="1"/>
          <p:nvPr/>
        </p:nvSpPr>
        <p:spPr>
          <a:xfrm>
            <a:off x="1485586" y="4128590"/>
            <a:ext cx="3140015" cy="461665"/>
          </a:xfrm>
          <a:prstGeom prst="rect">
            <a:avLst/>
          </a:prstGeom>
          <a:noFill/>
        </p:spPr>
        <p:txBody>
          <a:bodyPr wrap="square" rtlCol="0">
            <a:spAutoFit/>
          </a:bodyPr>
          <a:lstStyle/>
          <a:p>
            <a:pPr algn="ctr"/>
            <a:r>
              <a:rPr lang="en-US" altLang="zh-TW" sz="2400" dirty="0"/>
              <a:t>P( </a:t>
            </a:r>
            <a:r>
              <a:rPr lang="en-US" altLang="zh-TW" sz="2400" dirty="0">
                <a:solidFill>
                  <a:srgbClr val="FF0000"/>
                </a:solidFill>
              </a:rPr>
              <a:t>ran</a:t>
            </a:r>
            <a:r>
              <a:rPr lang="en-US" altLang="zh-TW" sz="2400" dirty="0"/>
              <a:t> | </a:t>
            </a:r>
            <a:r>
              <a:rPr lang="en-US" altLang="zh-TW" sz="2400" dirty="0">
                <a:solidFill>
                  <a:srgbClr val="0000FF"/>
                </a:solidFill>
              </a:rPr>
              <a:t>cat</a:t>
            </a:r>
            <a:r>
              <a:rPr lang="en-US" altLang="zh-TW" sz="2400" dirty="0"/>
              <a:t> ) = 0</a:t>
            </a:r>
            <a:endParaRPr lang="zh-TW" altLang="en-US" sz="2400" dirty="0"/>
          </a:p>
        </p:txBody>
      </p:sp>
      <p:sp>
        <p:nvSpPr>
          <p:cNvPr id="9" name="文字方塊 8"/>
          <p:cNvSpPr txBox="1"/>
          <p:nvPr/>
        </p:nvSpPr>
        <p:spPr>
          <a:xfrm>
            <a:off x="902763" y="4937721"/>
            <a:ext cx="5684471"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TW" sz="2400" dirty="0"/>
              <a:t>The probability is not accurate.</a:t>
            </a:r>
            <a:endParaRPr lang="zh-TW" altLang="en-US" sz="2400" dirty="0"/>
          </a:p>
        </p:txBody>
      </p:sp>
      <p:sp>
        <p:nvSpPr>
          <p:cNvPr id="10" name="文字方塊 9"/>
          <p:cNvSpPr txBox="1"/>
          <p:nvPr/>
        </p:nvSpPr>
        <p:spPr>
          <a:xfrm>
            <a:off x="902763" y="5495551"/>
            <a:ext cx="7445675" cy="830997"/>
          </a:xfrm>
          <a:prstGeom prst="rect">
            <a:avLst/>
          </a:prstGeom>
          <a:noFill/>
        </p:spPr>
        <p:txBody>
          <a:bodyPr wrap="square" rtlCol="0">
            <a:spAutoFit/>
          </a:bodyPr>
          <a:lstStyle/>
          <a:p>
            <a:pPr marL="342900" indent="-342900">
              <a:buFont typeface="Wingdings" panose="05000000000000000000" pitchFamily="2" charset="2"/>
              <a:buChar char="Ø"/>
            </a:pPr>
            <a:r>
              <a:rPr lang="en-US" altLang="zh-TW" sz="2400" dirty="0"/>
              <a:t>The phenomenon happens because we cannot collect all the possible text in the world as training data.</a:t>
            </a:r>
            <a:endParaRPr lang="zh-TW" altLang="en-US" sz="2400" dirty="0"/>
          </a:p>
        </p:txBody>
      </p:sp>
      <p:sp>
        <p:nvSpPr>
          <p:cNvPr id="11" name="文字方塊 10"/>
          <p:cNvSpPr txBox="1"/>
          <p:nvPr/>
        </p:nvSpPr>
        <p:spPr>
          <a:xfrm>
            <a:off x="5509002" y="3713091"/>
            <a:ext cx="2396802"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TW" sz="2400" dirty="0"/>
              <a:t>Give some small probability</a:t>
            </a:r>
            <a:endParaRPr lang="zh-TW" altLang="en-US" sz="2400" dirty="0"/>
          </a:p>
        </p:txBody>
      </p:sp>
      <p:sp>
        <p:nvSpPr>
          <p:cNvPr id="12" name="文字方塊 11"/>
          <p:cNvSpPr txBox="1"/>
          <p:nvPr/>
        </p:nvSpPr>
        <p:spPr>
          <a:xfrm>
            <a:off x="4856670" y="1970813"/>
            <a:ext cx="3433313" cy="95410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TW" sz="2800" dirty="0"/>
              <a:t>This is called </a:t>
            </a:r>
            <a:r>
              <a:rPr lang="en-US" altLang="zh-TW" sz="2800" b="1" dirty="0"/>
              <a:t>language model smoothing</a:t>
            </a:r>
            <a:r>
              <a:rPr lang="en-US" altLang="zh-TW" sz="2800" dirty="0"/>
              <a:t>.</a:t>
            </a:r>
            <a:endParaRPr lang="zh-TW" altLang="en-US" sz="2800" dirty="0"/>
          </a:p>
        </p:txBody>
      </p:sp>
      <p:cxnSp>
        <p:nvCxnSpPr>
          <p:cNvPr id="15" name="直線接點 14"/>
          <p:cNvCxnSpPr/>
          <p:nvPr/>
        </p:nvCxnSpPr>
        <p:spPr>
          <a:xfrm>
            <a:off x="3792884" y="4203553"/>
            <a:ext cx="345057" cy="3444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3792884" y="3716859"/>
            <a:ext cx="345057" cy="3444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文字方塊 17"/>
          <p:cNvSpPr txBox="1"/>
          <p:nvPr/>
        </p:nvSpPr>
        <p:spPr>
          <a:xfrm>
            <a:off x="4148772" y="3674098"/>
            <a:ext cx="1130541" cy="461665"/>
          </a:xfrm>
          <a:prstGeom prst="rect">
            <a:avLst/>
          </a:prstGeom>
          <a:noFill/>
        </p:spPr>
        <p:txBody>
          <a:bodyPr wrap="square" rtlCol="0">
            <a:spAutoFit/>
          </a:bodyPr>
          <a:lstStyle/>
          <a:p>
            <a:r>
              <a:rPr lang="en-US" altLang="zh-TW" sz="2400" dirty="0">
                <a:solidFill>
                  <a:srgbClr val="C00000"/>
                </a:solidFill>
              </a:rPr>
              <a:t>0.0001</a:t>
            </a:r>
            <a:endParaRPr lang="zh-TW" altLang="en-US" sz="2400" dirty="0">
              <a:solidFill>
                <a:srgbClr val="C00000"/>
              </a:solidFill>
            </a:endParaRPr>
          </a:p>
        </p:txBody>
      </p:sp>
      <p:sp>
        <p:nvSpPr>
          <p:cNvPr id="19" name="文字方塊 18"/>
          <p:cNvSpPr txBox="1"/>
          <p:nvPr/>
        </p:nvSpPr>
        <p:spPr>
          <a:xfrm>
            <a:off x="4148772" y="4163099"/>
            <a:ext cx="1130541" cy="461665"/>
          </a:xfrm>
          <a:prstGeom prst="rect">
            <a:avLst/>
          </a:prstGeom>
          <a:noFill/>
        </p:spPr>
        <p:txBody>
          <a:bodyPr wrap="square" rtlCol="0">
            <a:spAutoFit/>
          </a:bodyPr>
          <a:lstStyle/>
          <a:p>
            <a:r>
              <a:rPr lang="en-US" altLang="zh-TW" sz="2400" dirty="0">
                <a:solidFill>
                  <a:srgbClr val="C00000"/>
                </a:solidFill>
              </a:rPr>
              <a:t>0.0001</a:t>
            </a:r>
            <a:endParaRPr lang="zh-TW" altLang="en-US" sz="2400" dirty="0">
              <a:solidFill>
                <a:srgbClr val="C00000"/>
              </a:solidFill>
            </a:endParaRPr>
          </a:p>
        </p:txBody>
      </p:sp>
      <p:grpSp>
        <p:nvGrpSpPr>
          <p:cNvPr id="14" name="Group 13"/>
          <p:cNvGrpSpPr/>
          <p:nvPr/>
        </p:nvGrpSpPr>
        <p:grpSpPr>
          <a:xfrm>
            <a:off x="52679" y="6186852"/>
            <a:ext cx="417249" cy="575481"/>
            <a:chOff x="7517647" y="4843947"/>
            <a:chExt cx="1485900" cy="1908068"/>
          </a:xfrm>
        </p:grpSpPr>
        <p:pic>
          <p:nvPicPr>
            <p:cNvPr id="16"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49420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9" grpId="0"/>
      <p:bldP spid="10" grpId="0"/>
      <p:bldP spid="11" grpId="0" animBg="1"/>
      <p:bldP spid="12" grpId="0" animBg="1"/>
      <p:bldP spid="18" grpId="0"/>
      <p:bldP spid="1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86090"/>
            <a:ext cx="7886700" cy="1035480"/>
          </a:xfrm>
        </p:spPr>
        <p:txBody>
          <a:bodyPr/>
          <a:lstStyle/>
          <a:p>
            <a:r>
              <a:rPr lang="en-US" altLang="zh-TW" dirty="0"/>
              <a:t>Neural-network based LM</a:t>
            </a:r>
            <a:endParaRPr lang="zh-TW" altLang="en-US" dirty="0"/>
          </a:p>
        </p:txBody>
      </p:sp>
      <p:sp>
        <p:nvSpPr>
          <p:cNvPr id="51" name="矩形 50"/>
          <p:cNvSpPr/>
          <p:nvPr/>
        </p:nvSpPr>
        <p:spPr>
          <a:xfrm>
            <a:off x="273054" y="4103528"/>
            <a:ext cx="1687602" cy="9207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Neural </a:t>
            </a:r>
          </a:p>
          <a:p>
            <a:pPr algn="ctr"/>
            <a:r>
              <a:rPr lang="en-US" altLang="zh-TW" sz="2400" dirty="0"/>
              <a:t>Network</a:t>
            </a:r>
            <a:endParaRPr lang="zh-TW" altLang="en-US" sz="2400" dirty="0"/>
          </a:p>
        </p:txBody>
      </p:sp>
      <p:cxnSp>
        <p:nvCxnSpPr>
          <p:cNvPr id="57" name="直線單箭頭接點 56"/>
          <p:cNvCxnSpPr/>
          <p:nvPr/>
        </p:nvCxnSpPr>
        <p:spPr>
          <a:xfrm flipV="1">
            <a:off x="1108506" y="5075274"/>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p:nvPr/>
        </p:nvCxnSpPr>
        <p:spPr>
          <a:xfrm flipV="1">
            <a:off x="490962" y="369147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444865" y="2266955"/>
            <a:ext cx="8544151" cy="461665"/>
          </a:xfrm>
          <a:prstGeom prst="rect">
            <a:avLst/>
          </a:prstGeom>
        </p:spPr>
        <p:txBody>
          <a:bodyPr wrap="square">
            <a:spAutoFit/>
          </a:bodyPr>
          <a:lstStyle/>
          <a:p>
            <a:r>
              <a:rPr lang="en-US" altLang="zh-TW" sz="2400" dirty="0"/>
              <a:t>P(</a:t>
            </a:r>
            <a:r>
              <a:rPr lang="en-US" altLang="zh-TW" sz="2400" dirty="0" err="1"/>
              <a:t>b|a</a:t>
            </a:r>
            <a:r>
              <a:rPr lang="en-US" altLang="zh-TW" sz="2400" dirty="0"/>
              <a:t>): not from count, but the NN that can predict the next word.</a:t>
            </a:r>
            <a:endParaRPr lang="zh-TW" altLang="en-US" sz="2400" dirty="0"/>
          </a:p>
        </p:txBody>
      </p:sp>
      <p:sp>
        <p:nvSpPr>
          <p:cNvPr id="53" name="文字方塊 52"/>
          <p:cNvSpPr txBox="1"/>
          <p:nvPr/>
        </p:nvSpPr>
        <p:spPr>
          <a:xfrm>
            <a:off x="430594" y="1450810"/>
            <a:ext cx="6684382" cy="830997"/>
          </a:xfrm>
          <a:prstGeom prst="rect">
            <a:avLst/>
          </a:prstGeom>
          <a:noFill/>
        </p:spPr>
        <p:txBody>
          <a:bodyPr wrap="square" rtlCol="0">
            <a:spAutoFit/>
          </a:bodyPr>
          <a:lstStyle/>
          <a:p>
            <a:r>
              <a:rPr lang="en-US" altLang="zh-TW" sz="2400" dirty="0"/>
              <a:t>P(“wreck a nice beach”)</a:t>
            </a:r>
          </a:p>
          <a:p>
            <a:r>
              <a:rPr lang="en-US" altLang="zh-TW" sz="2400" dirty="0"/>
              <a:t>=P(</a:t>
            </a:r>
            <a:r>
              <a:rPr lang="en-US" altLang="zh-TW" sz="2400" dirty="0" err="1"/>
              <a:t>wreck|START</a:t>
            </a:r>
            <a:r>
              <a:rPr lang="en-US" altLang="zh-TW" sz="2400" dirty="0"/>
              <a:t>)P(</a:t>
            </a:r>
            <a:r>
              <a:rPr lang="en-US" altLang="zh-TW" sz="2400" dirty="0" err="1"/>
              <a:t>a|wreck</a:t>
            </a:r>
            <a:r>
              <a:rPr lang="en-US" altLang="zh-TW" sz="2400" dirty="0"/>
              <a:t>)P(</a:t>
            </a:r>
            <a:r>
              <a:rPr lang="en-US" altLang="zh-TW" sz="2400" dirty="0" err="1"/>
              <a:t>nice|a</a:t>
            </a:r>
            <a:r>
              <a:rPr lang="en-US" altLang="zh-TW" sz="2400" dirty="0"/>
              <a:t>)P(</a:t>
            </a:r>
            <a:r>
              <a:rPr lang="en-US" altLang="zh-TW" sz="2400" dirty="0" err="1"/>
              <a:t>beach|nice</a:t>
            </a:r>
            <a:r>
              <a:rPr lang="en-US" altLang="zh-TW" sz="2400" dirty="0"/>
              <a:t>)</a:t>
            </a:r>
            <a:endParaRPr lang="zh-TW" altLang="en-US" sz="2400" dirty="0"/>
          </a:p>
        </p:txBody>
      </p:sp>
      <p:cxnSp>
        <p:nvCxnSpPr>
          <p:cNvPr id="55" name="直線單箭頭接點 54"/>
          <p:cNvCxnSpPr/>
          <p:nvPr/>
        </p:nvCxnSpPr>
        <p:spPr>
          <a:xfrm flipV="1">
            <a:off x="760210" y="369147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p:nvPr/>
        </p:nvCxnSpPr>
        <p:spPr>
          <a:xfrm flipV="1">
            <a:off x="993815" y="369147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p:cNvCxnSpPr/>
          <p:nvPr/>
        </p:nvCxnSpPr>
        <p:spPr>
          <a:xfrm flipV="1">
            <a:off x="1261716" y="369147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p:cNvCxnSpPr/>
          <p:nvPr/>
        </p:nvCxnSpPr>
        <p:spPr>
          <a:xfrm flipV="1">
            <a:off x="1516157" y="369147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p:cNvCxnSpPr/>
          <p:nvPr/>
        </p:nvCxnSpPr>
        <p:spPr>
          <a:xfrm flipV="1">
            <a:off x="1740189" y="369147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273054" y="5498981"/>
            <a:ext cx="1687602" cy="265385"/>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2400" dirty="0"/>
          </a:p>
        </p:txBody>
      </p:sp>
      <p:sp>
        <p:nvSpPr>
          <p:cNvPr id="38" name="矩形 37"/>
          <p:cNvSpPr/>
          <p:nvPr/>
        </p:nvSpPr>
        <p:spPr>
          <a:xfrm>
            <a:off x="25689" y="5804546"/>
            <a:ext cx="2210035" cy="830997"/>
          </a:xfrm>
          <a:prstGeom prst="rect">
            <a:avLst/>
          </a:prstGeom>
        </p:spPr>
        <p:txBody>
          <a:bodyPr wrap="square">
            <a:spAutoFit/>
          </a:bodyPr>
          <a:lstStyle/>
          <a:p>
            <a:pPr algn="ctr"/>
            <a:r>
              <a:rPr lang="en-US" altLang="zh-TW" sz="2400" dirty="0"/>
              <a:t>1-of-N encoding of “START”</a:t>
            </a:r>
            <a:endParaRPr lang="zh-TW" altLang="en-US" sz="2400" dirty="0"/>
          </a:p>
        </p:txBody>
      </p:sp>
      <p:sp>
        <p:nvSpPr>
          <p:cNvPr id="39" name="矩形 38"/>
          <p:cNvSpPr/>
          <p:nvPr/>
        </p:nvSpPr>
        <p:spPr>
          <a:xfrm>
            <a:off x="-19050" y="2877123"/>
            <a:ext cx="2299512" cy="830997"/>
          </a:xfrm>
          <a:prstGeom prst="rect">
            <a:avLst/>
          </a:prstGeom>
        </p:spPr>
        <p:txBody>
          <a:bodyPr wrap="square">
            <a:spAutoFit/>
          </a:bodyPr>
          <a:lstStyle/>
          <a:p>
            <a:pPr algn="ctr"/>
            <a:r>
              <a:rPr lang="en-US" altLang="zh-TW" sz="2400" dirty="0"/>
              <a:t>P(next word is “wreck”)</a:t>
            </a:r>
            <a:endParaRPr lang="zh-TW" altLang="en-US" sz="2400" dirty="0"/>
          </a:p>
        </p:txBody>
      </p:sp>
      <p:sp>
        <p:nvSpPr>
          <p:cNvPr id="69" name="矩形 68"/>
          <p:cNvSpPr/>
          <p:nvPr/>
        </p:nvSpPr>
        <p:spPr>
          <a:xfrm>
            <a:off x="2586987" y="4122578"/>
            <a:ext cx="1687602" cy="9207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Neural </a:t>
            </a:r>
          </a:p>
          <a:p>
            <a:pPr algn="ctr"/>
            <a:r>
              <a:rPr lang="en-US" altLang="zh-TW" sz="2400" dirty="0"/>
              <a:t>Network</a:t>
            </a:r>
            <a:endParaRPr lang="zh-TW" altLang="en-US" sz="2400" dirty="0"/>
          </a:p>
        </p:txBody>
      </p:sp>
      <p:cxnSp>
        <p:nvCxnSpPr>
          <p:cNvPr id="70" name="直線單箭頭接點 69"/>
          <p:cNvCxnSpPr/>
          <p:nvPr/>
        </p:nvCxnSpPr>
        <p:spPr>
          <a:xfrm flipV="1">
            <a:off x="3422439" y="5094324"/>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p:nvPr/>
        </p:nvCxnSpPr>
        <p:spPr>
          <a:xfrm flipV="1">
            <a:off x="2804895" y="371052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p:nvPr/>
        </p:nvCxnSpPr>
        <p:spPr>
          <a:xfrm flipV="1">
            <a:off x="3074143" y="371052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flipV="1">
            <a:off x="3307748" y="371052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p:nvPr/>
        </p:nvCxnSpPr>
        <p:spPr>
          <a:xfrm flipV="1">
            <a:off x="3575649" y="371052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flipV="1">
            <a:off x="3830090" y="371052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flipV="1">
            <a:off x="4054122" y="371052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矩形 76"/>
          <p:cNvSpPr/>
          <p:nvPr/>
        </p:nvSpPr>
        <p:spPr>
          <a:xfrm>
            <a:off x="2586987" y="5518031"/>
            <a:ext cx="1687602" cy="265385"/>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2400" dirty="0"/>
          </a:p>
        </p:txBody>
      </p:sp>
      <p:sp>
        <p:nvSpPr>
          <p:cNvPr id="78" name="矩形 77"/>
          <p:cNvSpPr/>
          <p:nvPr/>
        </p:nvSpPr>
        <p:spPr>
          <a:xfrm>
            <a:off x="2339622" y="5823596"/>
            <a:ext cx="2210035" cy="830997"/>
          </a:xfrm>
          <a:prstGeom prst="rect">
            <a:avLst/>
          </a:prstGeom>
        </p:spPr>
        <p:txBody>
          <a:bodyPr wrap="square">
            <a:spAutoFit/>
          </a:bodyPr>
          <a:lstStyle/>
          <a:p>
            <a:pPr algn="ctr"/>
            <a:r>
              <a:rPr lang="en-US" altLang="zh-TW" sz="2400" dirty="0"/>
              <a:t>1-of-N encoding of “wreck”</a:t>
            </a:r>
            <a:endParaRPr lang="zh-TW" altLang="en-US" sz="2400" dirty="0"/>
          </a:p>
        </p:txBody>
      </p:sp>
      <p:sp>
        <p:nvSpPr>
          <p:cNvPr id="79" name="矩形 78"/>
          <p:cNvSpPr/>
          <p:nvPr/>
        </p:nvSpPr>
        <p:spPr>
          <a:xfrm>
            <a:off x="2294883" y="2896173"/>
            <a:ext cx="2299512" cy="830997"/>
          </a:xfrm>
          <a:prstGeom prst="rect">
            <a:avLst/>
          </a:prstGeom>
        </p:spPr>
        <p:txBody>
          <a:bodyPr wrap="square">
            <a:spAutoFit/>
          </a:bodyPr>
          <a:lstStyle/>
          <a:p>
            <a:pPr algn="ctr"/>
            <a:r>
              <a:rPr lang="en-US" altLang="zh-TW" sz="2400" dirty="0"/>
              <a:t>P(next word is “a”)</a:t>
            </a:r>
            <a:endParaRPr lang="zh-TW" altLang="en-US" sz="2400" dirty="0"/>
          </a:p>
        </p:txBody>
      </p:sp>
      <p:sp>
        <p:nvSpPr>
          <p:cNvPr id="80" name="矩形 79"/>
          <p:cNvSpPr/>
          <p:nvPr/>
        </p:nvSpPr>
        <p:spPr>
          <a:xfrm>
            <a:off x="4834620" y="4141628"/>
            <a:ext cx="1687602" cy="9207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Neural </a:t>
            </a:r>
          </a:p>
          <a:p>
            <a:pPr algn="ctr"/>
            <a:r>
              <a:rPr lang="en-US" altLang="zh-TW" sz="2400" dirty="0"/>
              <a:t>Network</a:t>
            </a:r>
            <a:endParaRPr lang="zh-TW" altLang="en-US" sz="2400" dirty="0"/>
          </a:p>
        </p:txBody>
      </p:sp>
      <p:cxnSp>
        <p:nvCxnSpPr>
          <p:cNvPr id="81" name="直線單箭頭接點 80"/>
          <p:cNvCxnSpPr/>
          <p:nvPr/>
        </p:nvCxnSpPr>
        <p:spPr>
          <a:xfrm flipV="1">
            <a:off x="5670072" y="5113374"/>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p:cNvCxnSpPr/>
          <p:nvPr/>
        </p:nvCxnSpPr>
        <p:spPr>
          <a:xfrm flipV="1">
            <a:off x="5052528" y="372957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p:cNvCxnSpPr/>
          <p:nvPr/>
        </p:nvCxnSpPr>
        <p:spPr>
          <a:xfrm flipV="1">
            <a:off x="5321776" y="372957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p:nvPr/>
        </p:nvCxnSpPr>
        <p:spPr>
          <a:xfrm flipV="1">
            <a:off x="5555381" y="372957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p:cNvCxnSpPr/>
          <p:nvPr/>
        </p:nvCxnSpPr>
        <p:spPr>
          <a:xfrm flipV="1">
            <a:off x="5823282" y="372957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單箭頭接點 85"/>
          <p:cNvCxnSpPr/>
          <p:nvPr/>
        </p:nvCxnSpPr>
        <p:spPr>
          <a:xfrm flipV="1">
            <a:off x="6077723" y="372957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單箭頭接點 86"/>
          <p:cNvCxnSpPr/>
          <p:nvPr/>
        </p:nvCxnSpPr>
        <p:spPr>
          <a:xfrm flipV="1">
            <a:off x="6301755" y="372957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矩形 87"/>
          <p:cNvSpPr/>
          <p:nvPr/>
        </p:nvSpPr>
        <p:spPr>
          <a:xfrm>
            <a:off x="4834620" y="5537081"/>
            <a:ext cx="1687602" cy="265385"/>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2400" dirty="0"/>
          </a:p>
        </p:txBody>
      </p:sp>
      <p:sp>
        <p:nvSpPr>
          <p:cNvPr id="89" name="矩形 88"/>
          <p:cNvSpPr/>
          <p:nvPr/>
        </p:nvSpPr>
        <p:spPr>
          <a:xfrm>
            <a:off x="4587255" y="5842646"/>
            <a:ext cx="2210035" cy="830997"/>
          </a:xfrm>
          <a:prstGeom prst="rect">
            <a:avLst/>
          </a:prstGeom>
        </p:spPr>
        <p:txBody>
          <a:bodyPr wrap="square">
            <a:spAutoFit/>
          </a:bodyPr>
          <a:lstStyle/>
          <a:p>
            <a:pPr algn="ctr"/>
            <a:r>
              <a:rPr lang="en-US" altLang="zh-TW" sz="2400" dirty="0"/>
              <a:t>1-of-N encoding of “a”</a:t>
            </a:r>
            <a:endParaRPr lang="zh-TW" altLang="en-US" sz="2400" dirty="0"/>
          </a:p>
        </p:txBody>
      </p:sp>
      <p:sp>
        <p:nvSpPr>
          <p:cNvPr id="90" name="矩形 89"/>
          <p:cNvSpPr/>
          <p:nvPr/>
        </p:nvSpPr>
        <p:spPr>
          <a:xfrm>
            <a:off x="4542516" y="2915223"/>
            <a:ext cx="2299512" cy="830997"/>
          </a:xfrm>
          <a:prstGeom prst="rect">
            <a:avLst/>
          </a:prstGeom>
        </p:spPr>
        <p:txBody>
          <a:bodyPr wrap="square">
            <a:spAutoFit/>
          </a:bodyPr>
          <a:lstStyle/>
          <a:p>
            <a:pPr algn="ctr"/>
            <a:r>
              <a:rPr lang="en-US" altLang="zh-TW" sz="2400" dirty="0"/>
              <a:t>P(next word is “nice”)</a:t>
            </a:r>
            <a:endParaRPr lang="zh-TW" altLang="en-US" sz="2400" dirty="0"/>
          </a:p>
        </p:txBody>
      </p:sp>
      <p:sp>
        <p:nvSpPr>
          <p:cNvPr id="91" name="矩形 90"/>
          <p:cNvSpPr/>
          <p:nvPr/>
        </p:nvSpPr>
        <p:spPr>
          <a:xfrm>
            <a:off x="7129503" y="4160678"/>
            <a:ext cx="1687602" cy="9207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Neural </a:t>
            </a:r>
          </a:p>
          <a:p>
            <a:pPr algn="ctr"/>
            <a:r>
              <a:rPr lang="en-US" altLang="zh-TW" sz="2400" dirty="0"/>
              <a:t>Network</a:t>
            </a:r>
            <a:endParaRPr lang="zh-TW" altLang="en-US" sz="2400" dirty="0"/>
          </a:p>
        </p:txBody>
      </p:sp>
      <p:cxnSp>
        <p:nvCxnSpPr>
          <p:cNvPr id="92" name="直線單箭頭接點 91"/>
          <p:cNvCxnSpPr/>
          <p:nvPr/>
        </p:nvCxnSpPr>
        <p:spPr>
          <a:xfrm flipV="1">
            <a:off x="7964955" y="5132424"/>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單箭頭接點 92"/>
          <p:cNvCxnSpPr/>
          <p:nvPr/>
        </p:nvCxnSpPr>
        <p:spPr>
          <a:xfrm flipV="1">
            <a:off x="7347411" y="374862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p:cNvCxnSpPr/>
          <p:nvPr/>
        </p:nvCxnSpPr>
        <p:spPr>
          <a:xfrm flipV="1">
            <a:off x="7616659" y="374862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flipV="1">
            <a:off x="7850264" y="374862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flipV="1">
            <a:off x="8118165" y="374862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單箭頭接點 96"/>
          <p:cNvCxnSpPr/>
          <p:nvPr/>
        </p:nvCxnSpPr>
        <p:spPr>
          <a:xfrm flipV="1">
            <a:off x="8372606" y="374862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97"/>
          <p:cNvCxnSpPr/>
          <p:nvPr/>
        </p:nvCxnSpPr>
        <p:spPr>
          <a:xfrm flipV="1">
            <a:off x="8596638" y="3748629"/>
            <a:ext cx="0" cy="412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矩形 98"/>
          <p:cNvSpPr/>
          <p:nvPr/>
        </p:nvSpPr>
        <p:spPr>
          <a:xfrm>
            <a:off x="7129503" y="5556131"/>
            <a:ext cx="1687602" cy="265385"/>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2400" dirty="0"/>
          </a:p>
        </p:txBody>
      </p:sp>
      <p:sp>
        <p:nvSpPr>
          <p:cNvPr id="100" name="矩形 99"/>
          <p:cNvSpPr/>
          <p:nvPr/>
        </p:nvSpPr>
        <p:spPr>
          <a:xfrm>
            <a:off x="6882138" y="5861696"/>
            <a:ext cx="2210035" cy="830997"/>
          </a:xfrm>
          <a:prstGeom prst="rect">
            <a:avLst/>
          </a:prstGeom>
        </p:spPr>
        <p:txBody>
          <a:bodyPr wrap="square">
            <a:spAutoFit/>
          </a:bodyPr>
          <a:lstStyle/>
          <a:p>
            <a:pPr algn="ctr"/>
            <a:r>
              <a:rPr lang="en-US" altLang="zh-TW" sz="2400" dirty="0"/>
              <a:t>1-of-N encoding of “nice”</a:t>
            </a:r>
            <a:endParaRPr lang="zh-TW" altLang="en-US" sz="2400" dirty="0"/>
          </a:p>
        </p:txBody>
      </p:sp>
      <p:sp>
        <p:nvSpPr>
          <p:cNvPr id="101" name="矩形 100"/>
          <p:cNvSpPr/>
          <p:nvPr/>
        </p:nvSpPr>
        <p:spPr>
          <a:xfrm>
            <a:off x="6837399" y="2934273"/>
            <a:ext cx="2299512" cy="830997"/>
          </a:xfrm>
          <a:prstGeom prst="rect">
            <a:avLst/>
          </a:prstGeom>
        </p:spPr>
        <p:txBody>
          <a:bodyPr wrap="square">
            <a:spAutoFit/>
          </a:bodyPr>
          <a:lstStyle/>
          <a:p>
            <a:pPr algn="ctr"/>
            <a:r>
              <a:rPr lang="en-US" altLang="zh-TW" sz="2400" dirty="0"/>
              <a:t>P(next word is “beach”)</a:t>
            </a:r>
            <a:endParaRPr lang="zh-TW" altLang="en-US" sz="2400" dirty="0"/>
          </a:p>
        </p:txBody>
      </p:sp>
      <p:grpSp>
        <p:nvGrpSpPr>
          <p:cNvPr id="49" name="Group 48"/>
          <p:cNvGrpSpPr/>
          <p:nvPr/>
        </p:nvGrpSpPr>
        <p:grpSpPr>
          <a:xfrm>
            <a:off x="8674924" y="86089"/>
            <a:ext cx="417249" cy="575481"/>
            <a:chOff x="7517647" y="4843947"/>
            <a:chExt cx="1485900" cy="1908068"/>
          </a:xfrm>
        </p:grpSpPr>
        <p:pic>
          <p:nvPicPr>
            <p:cNvPr id="50"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00754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9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9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9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9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9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97"/>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9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9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0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35" grpId="0"/>
      <p:bldP spid="53" grpId="0"/>
      <p:bldP spid="37" grpId="0" animBg="1"/>
      <p:bldP spid="38" grpId="0"/>
      <p:bldP spid="39" grpId="0"/>
      <p:bldP spid="69" grpId="0" animBg="1"/>
      <p:bldP spid="77" grpId="0" animBg="1"/>
      <p:bldP spid="78" grpId="0"/>
      <p:bldP spid="79" grpId="0"/>
      <p:bldP spid="80" grpId="0" animBg="1"/>
      <p:bldP spid="88" grpId="0" animBg="1"/>
      <p:bldP spid="89" grpId="0"/>
      <p:bldP spid="90" grpId="0"/>
      <p:bldP spid="91" grpId="0" animBg="1"/>
      <p:bldP spid="99" grpId="0" animBg="1"/>
      <p:bldP spid="100" grpId="0"/>
      <p:bldP spid="10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Neural-network based LM</a:t>
            </a:r>
            <a:endParaRPr lang="zh-TW" altLang="en-US" dirty="0"/>
          </a:p>
        </p:txBody>
      </p:sp>
      <p:sp>
        <p:nvSpPr>
          <p:cNvPr id="3" name="內容版面配置區 2"/>
          <p:cNvSpPr>
            <a:spLocks noGrp="1"/>
          </p:cNvSpPr>
          <p:nvPr>
            <p:ph idx="1"/>
          </p:nvPr>
        </p:nvSpPr>
        <p:spPr/>
        <p:txBody>
          <a:bodyPr/>
          <a:lstStyle/>
          <a:p>
            <a:endParaRPr lang="en-US" altLang="zh-TW" dirty="0"/>
          </a:p>
          <a:p>
            <a:endParaRPr lang="en-US" altLang="zh-TW" dirty="0"/>
          </a:p>
          <a:p>
            <a:endParaRPr lang="en-US" altLang="zh-TW" dirty="0"/>
          </a:p>
          <a:p>
            <a:endParaRPr lang="en-US" altLang="zh-TW" dirty="0"/>
          </a:p>
          <a:p>
            <a:endParaRPr lang="en-US" altLang="zh-TW" dirty="0"/>
          </a:p>
          <a:p>
            <a:endParaRPr lang="zh-TW" altLang="en-US" dirty="0"/>
          </a:p>
        </p:txBody>
      </p:sp>
      <p:sp>
        <p:nvSpPr>
          <p:cNvPr id="4" name="矩形 3"/>
          <p:cNvSpPr/>
          <p:nvPr/>
        </p:nvSpPr>
        <p:spPr>
          <a:xfrm>
            <a:off x="597650" y="5553461"/>
            <a:ext cx="3448050" cy="670352"/>
          </a:xfrm>
          <a:prstGeom prst="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5" name="矩形 4"/>
          <p:cNvSpPr/>
          <p:nvPr/>
        </p:nvSpPr>
        <p:spPr>
          <a:xfrm>
            <a:off x="647700" y="3848052"/>
            <a:ext cx="3362325" cy="709618"/>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6" name="橢圓 5"/>
          <p:cNvSpPr/>
          <p:nvPr/>
        </p:nvSpPr>
        <p:spPr>
          <a:xfrm>
            <a:off x="752475" y="3936161"/>
            <a:ext cx="495300" cy="4953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7" name="橢圓 6"/>
          <p:cNvSpPr/>
          <p:nvPr/>
        </p:nvSpPr>
        <p:spPr>
          <a:xfrm>
            <a:off x="1457325" y="3936161"/>
            <a:ext cx="495300" cy="4953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8" name="橢圓 7"/>
          <p:cNvSpPr/>
          <p:nvPr/>
        </p:nvSpPr>
        <p:spPr>
          <a:xfrm>
            <a:off x="2162175" y="3936161"/>
            <a:ext cx="495300" cy="4953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9" name="文字方塊 8"/>
          <p:cNvSpPr txBox="1"/>
          <p:nvPr/>
        </p:nvSpPr>
        <p:spPr>
          <a:xfrm>
            <a:off x="3000375" y="3888204"/>
            <a:ext cx="1333500" cy="523220"/>
          </a:xfrm>
          <a:prstGeom prst="rect">
            <a:avLst/>
          </a:prstGeom>
          <a:noFill/>
        </p:spPr>
        <p:txBody>
          <a:bodyPr wrap="square" rtlCol="0">
            <a:spAutoFit/>
          </a:bodyPr>
          <a:lstStyle/>
          <a:p>
            <a:r>
              <a:rPr lang="en-US" altLang="zh-TW" sz="2800" b="1" dirty="0"/>
              <a:t>……</a:t>
            </a:r>
            <a:endParaRPr lang="zh-TW" altLang="en-US" sz="2800" b="1" dirty="0"/>
          </a:p>
        </p:txBody>
      </p:sp>
      <p:sp>
        <p:nvSpPr>
          <p:cNvPr id="10" name="向上箭號 9"/>
          <p:cNvSpPr/>
          <p:nvPr/>
        </p:nvSpPr>
        <p:spPr>
          <a:xfrm>
            <a:off x="1681162" y="4649679"/>
            <a:ext cx="704850" cy="855996"/>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1" name="矩形 10"/>
          <p:cNvSpPr/>
          <p:nvPr/>
        </p:nvSpPr>
        <p:spPr>
          <a:xfrm>
            <a:off x="721476" y="5721669"/>
            <a:ext cx="342900" cy="3429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2" name="矩形 11"/>
          <p:cNvSpPr/>
          <p:nvPr/>
        </p:nvSpPr>
        <p:spPr>
          <a:xfrm>
            <a:off x="1464426" y="5702619"/>
            <a:ext cx="342900" cy="3429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3" name="矩形 12"/>
          <p:cNvSpPr/>
          <p:nvPr/>
        </p:nvSpPr>
        <p:spPr>
          <a:xfrm>
            <a:off x="2207376" y="5721669"/>
            <a:ext cx="342900" cy="3429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4" name="文字方塊 13"/>
          <p:cNvSpPr txBox="1"/>
          <p:nvPr/>
        </p:nvSpPr>
        <p:spPr>
          <a:xfrm>
            <a:off x="3112250" y="5600755"/>
            <a:ext cx="1333500" cy="523220"/>
          </a:xfrm>
          <a:prstGeom prst="rect">
            <a:avLst/>
          </a:prstGeom>
          <a:noFill/>
        </p:spPr>
        <p:txBody>
          <a:bodyPr wrap="square" rtlCol="0">
            <a:spAutoFit/>
          </a:bodyPr>
          <a:lstStyle/>
          <a:p>
            <a:r>
              <a:rPr lang="en-US" altLang="zh-TW" sz="2800" b="1" dirty="0"/>
              <a:t>……</a:t>
            </a:r>
            <a:endParaRPr lang="zh-TW" altLang="en-US" sz="2800" b="1" dirty="0"/>
          </a:p>
        </p:txBody>
      </p:sp>
      <p:sp>
        <p:nvSpPr>
          <p:cNvPr id="15" name="矩形 14"/>
          <p:cNvSpPr/>
          <p:nvPr/>
        </p:nvSpPr>
        <p:spPr>
          <a:xfrm>
            <a:off x="669446" y="2084921"/>
            <a:ext cx="3362325" cy="70961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6" name="橢圓 15"/>
          <p:cNvSpPr/>
          <p:nvPr/>
        </p:nvSpPr>
        <p:spPr>
          <a:xfrm>
            <a:off x="774221" y="2173030"/>
            <a:ext cx="495300" cy="4953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17" name="橢圓 16"/>
          <p:cNvSpPr/>
          <p:nvPr/>
        </p:nvSpPr>
        <p:spPr>
          <a:xfrm>
            <a:off x="1479071" y="2173030"/>
            <a:ext cx="495300" cy="4953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18" name="橢圓 17"/>
          <p:cNvSpPr/>
          <p:nvPr/>
        </p:nvSpPr>
        <p:spPr>
          <a:xfrm>
            <a:off x="2183921" y="2173030"/>
            <a:ext cx="495300" cy="4953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19" name="文字方塊 18"/>
          <p:cNvSpPr txBox="1"/>
          <p:nvPr/>
        </p:nvSpPr>
        <p:spPr>
          <a:xfrm>
            <a:off x="3022121" y="2125073"/>
            <a:ext cx="1333500" cy="523220"/>
          </a:xfrm>
          <a:prstGeom prst="rect">
            <a:avLst/>
          </a:prstGeom>
          <a:noFill/>
        </p:spPr>
        <p:txBody>
          <a:bodyPr wrap="square" rtlCol="0">
            <a:spAutoFit/>
          </a:bodyPr>
          <a:lstStyle/>
          <a:p>
            <a:r>
              <a:rPr lang="en-US" altLang="zh-TW" sz="2800" b="1" dirty="0"/>
              <a:t>……</a:t>
            </a:r>
            <a:endParaRPr lang="zh-TW" altLang="en-US" sz="2800" b="1" dirty="0"/>
          </a:p>
        </p:txBody>
      </p:sp>
      <p:sp>
        <p:nvSpPr>
          <p:cNvPr id="20" name="向上箭號 19"/>
          <p:cNvSpPr/>
          <p:nvPr/>
        </p:nvSpPr>
        <p:spPr>
          <a:xfrm>
            <a:off x="1681162" y="2920748"/>
            <a:ext cx="704850" cy="785196"/>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1" name="文字方塊 20"/>
          <p:cNvSpPr txBox="1"/>
          <p:nvPr/>
        </p:nvSpPr>
        <p:spPr>
          <a:xfrm>
            <a:off x="2374960" y="4579632"/>
            <a:ext cx="2100263" cy="954107"/>
          </a:xfrm>
          <a:prstGeom prst="rect">
            <a:avLst/>
          </a:prstGeom>
          <a:noFill/>
        </p:spPr>
        <p:txBody>
          <a:bodyPr wrap="square" rtlCol="0">
            <a:spAutoFit/>
          </a:bodyPr>
          <a:lstStyle/>
          <a:p>
            <a:r>
              <a:rPr lang="en-US" altLang="zh-TW" sz="2800" dirty="0"/>
              <a:t>Fully </a:t>
            </a:r>
          </a:p>
          <a:p>
            <a:r>
              <a:rPr lang="en-US" altLang="zh-TW" sz="2800" dirty="0"/>
              <a:t>connected</a:t>
            </a:r>
            <a:endParaRPr lang="zh-TW" altLang="en-US" sz="2800" dirty="0"/>
          </a:p>
        </p:txBody>
      </p:sp>
      <p:sp>
        <p:nvSpPr>
          <p:cNvPr id="22" name="文字方塊 21"/>
          <p:cNvSpPr txBox="1"/>
          <p:nvPr/>
        </p:nvSpPr>
        <p:spPr>
          <a:xfrm>
            <a:off x="2386012" y="2849272"/>
            <a:ext cx="2090738" cy="954107"/>
          </a:xfrm>
          <a:prstGeom prst="rect">
            <a:avLst/>
          </a:prstGeom>
          <a:noFill/>
        </p:spPr>
        <p:txBody>
          <a:bodyPr wrap="square" rtlCol="0">
            <a:spAutoFit/>
          </a:bodyPr>
          <a:lstStyle/>
          <a:p>
            <a:r>
              <a:rPr lang="en-US" altLang="zh-TW" sz="2800" dirty="0"/>
              <a:t>Fully </a:t>
            </a:r>
          </a:p>
          <a:p>
            <a:r>
              <a:rPr lang="en-US" altLang="zh-TW" sz="2800" dirty="0"/>
              <a:t>connected</a:t>
            </a:r>
            <a:endParaRPr lang="zh-TW" altLang="en-US" sz="2800" dirty="0"/>
          </a:p>
        </p:txBody>
      </p:sp>
      <p:cxnSp>
        <p:nvCxnSpPr>
          <p:cNvPr id="23" name="直線單箭頭接點 22"/>
          <p:cNvCxnSpPr/>
          <p:nvPr/>
        </p:nvCxnSpPr>
        <p:spPr>
          <a:xfrm flipV="1">
            <a:off x="1021871" y="1771423"/>
            <a:ext cx="0" cy="4560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p:nvPr/>
        </p:nvCxnSpPr>
        <p:spPr>
          <a:xfrm flipV="1">
            <a:off x="1721959" y="1755086"/>
            <a:ext cx="0" cy="4560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p:nvPr/>
        </p:nvCxnSpPr>
        <p:spPr>
          <a:xfrm flipV="1">
            <a:off x="2431571" y="1755086"/>
            <a:ext cx="0" cy="4560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文字方塊 27"/>
          <p:cNvSpPr txBox="1"/>
          <p:nvPr/>
        </p:nvSpPr>
        <p:spPr>
          <a:xfrm>
            <a:off x="4398125" y="1555686"/>
            <a:ext cx="4409714" cy="830997"/>
          </a:xfrm>
          <a:prstGeom prst="rect">
            <a:avLst/>
          </a:prstGeom>
          <a:noFill/>
        </p:spPr>
        <p:txBody>
          <a:bodyPr wrap="square" rtlCol="0">
            <a:spAutoFit/>
          </a:bodyPr>
          <a:lstStyle/>
          <a:p>
            <a:r>
              <a:rPr lang="en-US" altLang="zh-TW" sz="2400" dirty="0"/>
              <a:t>The hidden layer of the related words are close.</a:t>
            </a:r>
            <a:endParaRPr lang="zh-TW" altLang="en-US" sz="2400" dirty="0"/>
          </a:p>
        </p:txBody>
      </p:sp>
      <p:cxnSp>
        <p:nvCxnSpPr>
          <p:cNvPr id="30" name="直線單箭頭接點 29"/>
          <p:cNvCxnSpPr/>
          <p:nvPr/>
        </p:nvCxnSpPr>
        <p:spPr>
          <a:xfrm>
            <a:off x="4997138" y="3960294"/>
            <a:ext cx="299583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flipV="1">
            <a:off x="5362262" y="2509950"/>
            <a:ext cx="0" cy="17692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4416972" y="4367517"/>
            <a:ext cx="4252914" cy="830997"/>
          </a:xfrm>
          <a:prstGeom prst="rect">
            <a:avLst/>
          </a:prstGeom>
          <a:noFill/>
        </p:spPr>
        <p:txBody>
          <a:bodyPr wrap="square" rtlCol="0">
            <a:spAutoFit/>
          </a:bodyPr>
          <a:lstStyle/>
          <a:p>
            <a:r>
              <a:rPr lang="en-US" altLang="zh-TW" sz="2400" dirty="0"/>
              <a:t>If P(</a:t>
            </a:r>
            <a:r>
              <a:rPr lang="en-US" altLang="zh-TW" sz="2400" dirty="0" err="1"/>
              <a:t>jump|dog</a:t>
            </a:r>
            <a:r>
              <a:rPr lang="en-US" altLang="zh-TW" sz="2400" dirty="0"/>
              <a:t>) is large, then P(</a:t>
            </a:r>
            <a:r>
              <a:rPr lang="en-US" altLang="zh-TW" sz="2400" dirty="0" err="1"/>
              <a:t>jump|cat</a:t>
            </a:r>
            <a:r>
              <a:rPr lang="en-US" altLang="zh-TW" sz="2400" dirty="0"/>
              <a:t>) increase accordingly. </a:t>
            </a:r>
            <a:endParaRPr lang="zh-TW" altLang="en-US" sz="2400" dirty="0"/>
          </a:p>
        </p:txBody>
      </p:sp>
      <p:sp>
        <p:nvSpPr>
          <p:cNvPr id="35" name="文字方塊 34"/>
          <p:cNvSpPr txBox="1"/>
          <p:nvPr/>
        </p:nvSpPr>
        <p:spPr>
          <a:xfrm>
            <a:off x="7946452" y="3716196"/>
            <a:ext cx="612919" cy="461665"/>
          </a:xfrm>
          <a:prstGeom prst="rect">
            <a:avLst/>
          </a:prstGeom>
          <a:noFill/>
        </p:spPr>
        <p:txBody>
          <a:bodyPr wrap="square" rtlCol="0">
            <a:spAutoFit/>
          </a:bodyPr>
          <a:lstStyle/>
          <a:p>
            <a:pPr algn="ctr"/>
            <a:r>
              <a:rPr lang="en-US" altLang="zh-TW" sz="2400" dirty="0"/>
              <a:t>h</a:t>
            </a:r>
            <a:r>
              <a:rPr lang="en-US" altLang="zh-TW" sz="2400" baseline="-25000" dirty="0"/>
              <a:t>1</a:t>
            </a:r>
            <a:endParaRPr lang="zh-TW" altLang="en-US" sz="2400" baseline="-25000" dirty="0"/>
          </a:p>
        </p:txBody>
      </p:sp>
      <p:sp>
        <p:nvSpPr>
          <p:cNvPr id="36" name="文字方塊 35"/>
          <p:cNvSpPr txBox="1"/>
          <p:nvPr/>
        </p:nvSpPr>
        <p:spPr>
          <a:xfrm>
            <a:off x="4741513" y="2400922"/>
            <a:ext cx="612919" cy="461665"/>
          </a:xfrm>
          <a:prstGeom prst="rect">
            <a:avLst/>
          </a:prstGeom>
          <a:noFill/>
        </p:spPr>
        <p:txBody>
          <a:bodyPr wrap="square" rtlCol="0">
            <a:spAutoFit/>
          </a:bodyPr>
          <a:lstStyle/>
          <a:p>
            <a:pPr algn="ctr"/>
            <a:r>
              <a:rPr lang="en-US" altLang="zh-TW" sz="2400" dirty="0"/>
              <a:t>h</a:t>
            </a:r>
            <a:r>
              <a:rPr lang="en-US" altLang="zh-TW" sz="2400" baseline="-25000" dirty="0"/>
              <a:t>2</a:t>
            </a:r>
            <a:endParaRPr lang="zh-TW" altLang="en-US" sz="2400" baseline="-25000" dirty="0"/>
          </a:p>
        </p:txBody>
      </p:sp>
      <p:sp>
        <p:nvSpPr>
          <p:cNvPr id="37" name="橢圓 36"/>
          <p:cNvSpPr/>
          <p:nvPr/>
        </p:nvSpPr>
        <p:spPr>
          <a:xfrm>
            <a:off x="6069195" y="3145168"/>
            <a:ext cx="134608" cy="13460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8" name="橢圓 37"/>
          <p:cNvSpPr/>
          <p:nvPr/>
        </p:nvSpPr>
        <p:spPr>
          <a:xfrm>
            <a:off x="6301485" y="3415347"/>
            <a:ext cx="134608" cy="13460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9" name="橢圓 38"/>
          <p:cNvSpPr/>
          <p:nvPr/>
        </p:nvSpPr>
        <p:spPr>
          <a:xfrm>
            <a:off x="6495057" y="3198064"/>
            <a:ext cx="134608" cy="13460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0" name="文字方塊 39"/>
          <p:cNvSpPr txBox="1"/>
          <p:nvPr/>
        </p:nvSpPr>
        <p:spPr>
          <a:xfrm>
            <a:off x="5538016" y="2763105"/>
            <a:ext cx="724751" cy="461665"/>
          </a:xfrm>
          <a:prstGeom prst="rect">
            <a:avLst/>
          </a:prstGeom>
          <a:noFill/>
        </p:spPr>
        <p:txBody>
          <a:bodyPr wrap="square" rtlCol="0">
            <a:spAutoFit/>
          </a:bodyPr>
          <a:lstStyle/>
          <a:p>
            <a:r>
              <a:rPr lang="en-US" altLang="zh-TW" sz="2400" dirty="0"/>
              <a:t>dog</a:t>
            </a:r>
            <a:endParaRPr lang="zh-TW" altLang="en-US" sz="2400" dirty="0"/>
          </a:p>
        </p:txBody>
      </p:sp>
      <p:sp>
        <p:nvSpPr>
          <p:cNvPr id="41" name="文字方塊 40"/>
          <p:cNvSpPr txBox="1"/>
          <p:nvPr/>
        </p:nvSpPr>
        <p:spPr>
          <a:xfrm>
            <a:off x="6113631" y="3485364"/>
            <a:ext cx="724751" cy="461665"/>
          </a:xfrm>
          <a:prstGeom prst="rect">
            <a:avLst/>
          </a:prstGeom>
          <a:noFill/>
        </p:spPr>
        <p:txBody>
          <a:bodyPr wrap="square" rtlCol="0">
            <a:spAutoFit/>
          </a:bodyPr>
          <a:lstStyle/>
          <a:p>
            <a:r>
              <a:rPr lang="en-US" altLang="zh-TW" sz="2400" dirty="0"/>
              <a:t>cat</a:t>
            </a:r>
            <a:endParaRPr lang="zh-TW" altLang="en-US" sz="2400" dirty="0"/>
          </a:p>
        </p:txBody>
      </p:sp>
      <p:sp>
        <p:nvSpPr>
          <p:cNvPr id="42" name="文字方塊 41"/>
          <p:cNvSpPr txBox="1"/>
          <p:nvPr/>
        </p:nvSpPr>
        <p:spPr>
          <a:xfrm>
            <a:off x="6571091" y="2834146"/>
            <a:ext cx="986192" cy="461665"/>
          </a:xfrm>
          <a:prstGeom prst="rect">
            <a:avLst/>
          </a:prstGeom>
          <a:noFill/>
        </p:spPr>
        <p:txBody>
          <a:bodyPr wrap="square" rtlCol="0">
            <a:spAutoFit/>
          </a:bodyPr>
          <a:lstStyle/>
          <a:p>
            <a:r>
              <a:rPr lang="en-US" altLang="zh-TW" sz="2400" dirty="0"/>
              <a:t>rabbit</a:t>
            </a:r>
            <a:endParaRPr lang="zh-TW" altLang="en-US" sz="2400" dirty="0"/>
          </a:p>
        </p:txBody>
      </p:sp>
      <p:sp>
        <p:nvSpPr>
          <p:cNvPr id="26" name="文字方塊 25"/>
          <p:cNvSpPr txBox="1"/>
          <p:nvPr/>
        </p:nvSpPr>
        <p:spPr>
          <a:xfrm>
            <a:off x="4416972" y="5198514"/>
            <a:ext cx="4432515" cy="830997"/>
          </a:xfrm>
          <a:prstGeom prst="rect">
            <a:avLst/>
          </a:prstGeom>
          <a:noFill/>
        </p:spPr>
        <p:txBody>
          <a:bodyPr wrap="square" rtlCol="0">
            <a:spAutoFit/>
          </a:bodyPr>
          <a:lstStyle/>
          <a:p>
            <a:r>
              <a:rPr lang="en-US" altLang="zh-TW" sz="2400" dirty="0"/>
              <a:t>(even there is not “… cat jump …” in the data)</a:t>
            </a:r>
            <a:endParaRPr lang="zh-TW" altLang="en-US" sz="2400" dirty="0"/>
          </a:p>
        </p:txBody>
      </p:sp>
      <p:sp>
        <p:nvSpPr>
          <p:cNvPr id="34" name="文字方塊 33"/>
          <p:cNvSpPr txBox="1"/>
          <p:nvPr/>
        </p:nvSpPr>
        <p:spPr>
          <a:xfrm>
            <a:off x="4404685" y="6069397"/>
            <a:ext cx="4277487" cy="461665"/>
          </a:xfrm>
          <a:prstGeom prst="rect">
            <a:avLst/>
          </a:prstGeom>
          <a:noFill/>
        </p:spPr>
        <p:txBody>
          <a:bodyPr wrap="square" rtlCol="0">
            <a:spAutoFit/>
          </a:bodyPr>
          <a:lstStyle/>
          <a:p>
            <a:r>
              <a:rPr lang="en-US" altLang="zh-TW" sz="2400" dirty="0">
                <a:solidFill>
                  <a:srgbClr val="0000FF"/>
                </a:solidFill>
              </a:rPr>
              <a:t>Smoothing is automatically done. </a:t>
            </a:r>
            <a:endParaRPr lang="zh-TW" altLang="en-US" sz="2400" dirty="0">
              <a:solidFill>
                <a:srgbClr val="0000FF"/>
              </a:solidFill>
            </a:endParaRPr>
          </a:p>
        </p:txBody>
      </p:sp>
      <p:grpSp>
        <p:nvGrpSpPr>
          <p:cNvPr id="43" name="Group 42"/>
          <p:cNvGrpSpPr/>
          <p:nvPr/>
        </p:nvGrpSpPr>
        <p:grpSpPr>
          <a:xfrm>
            <a:off x="8674924" y="86089"/>
            <a:ext cx="417249" cy="575481"/>
            <a:chOff x="7517647" y="4843947"/>
            <a:chExt cx="1485900" cy="1908068"/>
          </a:xfrm>
        </p:grpSpPr>
        <p:pic>
          <p:nvPicPr>
            <p:cNvPr id="44"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75877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P spid="35" grpId="0"/>
      <p:bldP spid="36" grpId="0"/>
      <p:bldP spid="37" grpId="0" animBg="1"/>
      <p:bldP spid="38" grpId="0" animBg="1"/>
      <p:bldP spid="39" grpId="0" animBg="1"/>
      <p:bldP spid="40" grpId="0"/>
      <p:bldP spid="41" grpId="0"/>
      <p:bldP spid="42" grpId="0"/>
      <p:bldP spid="26" grpId="0"/>
      <p:bldP spid="3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RNN-based LM</a:t>
            </a:r>
            <a:endParaRPr lang="zh-TW" altLang="en-US" dirty="0"/>
          </a:p>
        </p:txBody>
      </p:sp>
      <p:sp>
        <p:nvSpPr>
          <p:cNvPr id="3" name="內容版面配置區 2"/>
          <p:cNvSpPr>
            <a:spLocks noGrp="1"/>
          </p:cNvSpPr>
          <p:nvPr>
            <p:ph idx="1"/>
          </p:nvPr>
        </p:nvSpPr>
        <p:spPr>
          <a:xfrm>
            <a:off x="628653" y="1642202"/>
            <a:ext cx="3505199" cy="1164956"/>
          </a:xfrm>
        </p:spPr>
        <p:txBody>
          <a:bodyPr>
            <a:normAutofit lnSpcReduction="10000"/>
          </a:bodyPr>
          <a:lstStyle/>
          <a:p>
            <a:r>
              <a:rPr lang="en-US" altLang="zh-TW" dirty="0"/>
              <a:t>RNN can also be used in predicting the next word</a:t>
            </a:r>
            <a:endParaRPr lang="zh-TW" altLang="en-US" dirty="0"/>
          </a:p>
        </p:txBody>
      </p:sp>
      <p:sp>
        <p:nvSpPr>
          <p:cNvPr id="4" name="矩形 3"/>
          <p:cNvSpPr/>
          <p:nvPr/>
        </p:nvSpPr>
        <p:spPr>
          <a:xfrm>
            <a:off x="4705350" y="5496652"/>
            <a:ext cx="3448050" cy="670352"/>
          </a:xfrm>
          <a:prstGeom prst="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5" name="矩形 4"/>
          <p:cNvSpPr/>
          <p:nvPr/>
        </p:nvSpPr>
        <p:spPr>
          <a:xfrm>
            <a:off x="4695825" y="3729425"/>
            <a:ext cx="3362325" cy="709618"/>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6" name="矩形 5"/>
          <p:cNvSpPr/>
          <p:nvPr/>
        </p:nvSpPr>
        <p:spPr>
          <a:xfrm>
            <a:off x="538164" y="3764487"/>
            <a:ext cx="3271835" cy="6745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7" name="橢圓 6"/>
          <p:cNvSpPr/>
          <p:nvPr/>
        </p:nvSpPr>
        <p:spPr>
          <a:xfrm>
            <a:off x="4800600" y="3817534"/>
            <a:ext cx="495300" cy="4953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8" name="橢圓 7"/>
          <p:cNvSpPr/>
          <p:nvPr/>
        </p:nvSpPr>
        <p:spPr>
          <a:xfrm>
            <a:off x="5505450" y="3817534"/>
            <a:ext cx="495300" cy="4953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9" name="橢圓 8"/>
          <p:cNvSpPr/>
          <p:nvPr/>
        </p:nvSpPr>
        <p:spPr>
          <a:xfrm>
            <a:off x="6210300" y="3817534"/>
            <a:ext cx="495300" cy="4953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10" name="流程圖: 磁碟 9"/>
          <p:cNvSpPr/>
          <p:nvPr/>
        </p:nvSpPr>
        <p:spPr>
          <a:xfrm>
            <a:off x="819150" y="3831494"/>
            <a:ext cx="495300" cy="49530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1" name="流程圖: 磁碟 10"/>
          <p:cNvSpPr/>
          <p:nvPr/>
        </p:nvSpPr>
        <p:spPr>
          <a:xfrm>
            <a:off x="1495425" y="3850544"/>
            <a:ext cx="495300" cy="49530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2" name="流程圖: 磁碟 11"/>
          <p:cNvSpPr/>
          <p:nvPr/>
        </p:nvSpPr>
        <p:spPr>
          <a:xfrm>
            <a:off x="2162175" y="3850544"/>
            <a:ext cx="495300" cy="49530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3" name="文字方塊 12"/>
          <p:cNvSpPr txBox="1"/>
          <p:nvPr/>
        </p:nvSpPr>
        <p:spPr>
          <a:xfrm>
            <a:off x="7048500" y="3769577"/>
            <a:ext cx="1333500" cy="523220"/>
          </a:xfrm>
          <a:prstGeom prst="rect">
            <a:avLst/>
          </a:prstGeom>
          <a:noFill/>
        </p:spPr>
        <p:txBody>
          <a:bodyPr wrap="square" rtlCol="0">
            <a:spAutoFit/>
          </a:bodyPr>
          <a:lstStyle/>
          <a:p>
            <a:r>
              <a:rPr lang="en-US" altLang="zh-TW" sz="2800" b="1" dirty="0"/>
              <a:t>……</a:t>
            </a:r>
            <a:endParaRPr lang="zh-TW" altLang="en-US" sz="2800" b="1" dirty="0"/>
          </a:p>
        </p:txBody>
      </p:sp>
      <p:sp>
        <p:nvSpPr>
          <p:cNvPr id="14" name="文字方塊 13"/>
          <p:cNvSpPr txBox="1"/>
          <p:nvPr/>
        </p:nvSpPr>
        <p:spPr>
          <a:xfrm>
            <a:off x="2771775" y="3817534"/>
            <a:ext cx="1333500" cy="523220"/>
          </a:xfrm>
          <a:prstGeom prst="rect">
            <a:avLst/>
          </a:prstGeom>
          <a:noFill/>
        </p:spPr>
        <p:txBody>
          <a:bodyPr wrap="square" rtlCol="0">
            <a:spAutoFit/>
          </a:bodyPr>
          <a:lstStyle/>
          <a:p>
            <a:r>
              <a:rPr lang="en-US" altLang="zh-TW" sz="2800" b="1" dirty="0"/>
              <a:t>……</a:t>
            </a:r>
            <a:endParaRPr lang="zh-TW" altLang="en-US" sz="2800" b="1" dirty="0"/>
          </a:p>
        </p:txBody>
      </p:sp>
      <p:sp>
        <p:nvSpPr>
          <p:cNvPr id="15" name="向上箭號 14"/>
          <p:cNvSpPr/>
          <p:nvPr/>
        </p:nvSpPr>
        <p:spPr>
          <a:xfrm>
            <a:off x="5729285" y="4481043"/>
            <a:ext cx="704850" cy="905446"/>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6" name="文字方塊 15"/>
          <p:cNvSpPr txBox="1"/>
          <p:nvPr/>
        </p:nvSpPr>
        <p:spPr>
          <a:xfrm>
            <a:off x="7219950" y="5543946"/>
            <a:ext cx="1333500" cy="523220"/>
          </a:xfrm>
          <a:prstGeom prst="rect">
            <a:avLst/>
          </a:prstGeom>
          <a:noFill/>
        </p:spPr>
        <p:txBody>
          <a:bodyPr wrap="square" rtlCol="0">
            <a:spAutoFit/>
          </a:bodyPr>
          <a:lstStyle/>
          <a:p>
            <a:r>
              <a:rPr lang="en-US" altLang="zh-TW" sz="2800" b="1" dirty="0"/>
              <a:t>……</a:t>
            </a:r>
            <a:endParaRPr lang="zh-TW" altLang="en-US" sz="2800" b="1" dirty="0"/>
          </a:p>
        </p:txBody>
      </p:sp>
      <p:sp>
        <p:nvSpPr>
          <p:cNvPr id="17" name="矩形 16"/>
          <p:cNvSpPr/>
          <p:nvPr/>
        </p:nvSpPr>
        <p:spPr>
          <a:xfrm>
            <a:off x="4705350" y="2000138"/>
            <a:ext cx="3362325" cy="70961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8" name="橢圓 17"/>
          <p:cNvSpPr/>
          <p:nvPr/>
        </p:nvSpPr>
        <p:spPr>
          <a:xfrm>
            <a:off x="4810125" y="2088247"/>
            <a:ext cx="495300" cy="4953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19" name="橢圓 18"/>
          <p:cNvSpPr/>
          <p:nvPr/>
        </p:nvSpPr>
        <p:spPr>
          <a:xfrm>
            <a:off x="5514975" y="2088247"/>
            <a:ext cx="495300" cy="4953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20" name="橢圓 19"/>
          <p:cNvSpPr/>
          <p:nvPr/>
        </p:nvSpPr>
        <p:spPr>
          <a:xfrm>
            <a:off x="6219825" y="2088247"/>
            <a:ext cx="495300" cy="4953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21" name="文字方塊 20"/>
          <p:cNvSpPr txBox="1"/>
          <p:nvPr/>
        </p:nvSpPr>
        <p:spPr>
          <a:xfrm>
            <a:off x="7058025" y="2040290"/>
            <a:ext cx="1333500" cy="523220"/>
          </a:xfrm>
          <a:prstGeom prst="rect">
            <a:avLst/>
          </a:prstGeom>
          <a:noFill/>
        </p:spPr>
        <p:txBody>
          <a:bodyPr wrap="square" rtlCol="0">
            <a:spAutoFit/>
          </a:bodyPr>
          <a:lstStyle/>
          <a:p>
            <a:r>
              <a:rPr lang="en-US" altLang="zh-TW" sz="2800" b="1" dirty="0"/>
              <a:t>……</a:t>
            </a:r>
            <a:endParaRPr lang="zh-TW" altLang="en-US" sz="2800" b="1" dirty="0"/>
          </a:p>
        </p:txBody>
      </p:sp>
      <p:sp>
        <p:nvSpPr>
          <p:cNvPr id="23" name="向上箭號 22"/>
          <p:cNvSpPr/>
          <p:nvPr/>
        </p:nvSpPr>
        <p:spPr>
          <a:xfrm>
            <a:off x="5729287" y="2722623"/>
            <a:ext cx="704850" cy="90831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24" name="直線單箭頭接點 23"/>
          <p:cNvCxnSpPr/>
          <p:nvPr/>
        </p:nvCxnSpPr>
        <p:spPr>
          <a:xfrm flipV="1">
            <a:off x="5057775" y="1686640"/>
            <a:ext cx="0" cy="4560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p:nvPr/>
        </p:nvCxnSpPr>
        <p:spPr>
          <a:xfrm flipV="1">
            <a:off x="5757863" y="1670303"/>
            <a:ext cx="0" cy="4560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p:nvPr/>
        </p:nvCxnSpPr>
        <p:spPr>
          <a:xfrm flipV="1">
            <a:off x="6467475" y="1670303"/>
            <a:ext cx="0" cy="4560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弧形箭號 (上彎) 26"/>
          <p:cNvSpPr/>
          <p:nvPr/>
        </p:nvSpPr>
        <p:spPr>
          <a:xfrm>
            <a:off x="1990726" y="4439643"/>
            <a:ext cx="3571874" cy="841616"/>
          </a:xfrm>
          <a:prstGeom prst="curved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solidFill>
                <a:schemeClr val="tx1"/>
              </a:solidFill>
            </a:endParaRPr>
          </a:p>
        </p:txBody>
      </p:sp>
      <p:sp>
        <p:nvSpPr>
          <p:cNvPr id="28" name="手繪多邊形 27"/>
          <p:cNvSpPr/>
          <p:nvPr/>
        </p:nvSpPr>
        <p:spPr>
          <a:xfrm>
            <a:off x="1066800" y="3222599"/>
            <a:ext cx="3924300" cy="628749"/>
          </a:xfrm>
          <a:custGeom>
            <a:avLst/>
            <a:gdLst>
              <a:gd name="connsiteX0" fmla="*/ 3924300 w 3924300"/>
              <a:gd name="connsiteY0" fmla="*/ 628749 h 628749"/>
              <a:gd name="connsiteX1" fmla="*/ 1714500 w 3924300"/>
              <a:gd name="connsiteY1" fmla="*/ 99 h 628749"/>
              <a:gd name="connsiteX2" fmla="*/ 0 w 3924300"/>
              <a:gd name="connsiteY2" fmla="*/ 590649 h 628749"/>
            </a:gdLst>
            <a:ahLst/>
            <a:cxnLst>
              <a:cxn ang="0">
                <a:pos x="connsiteX0" y="connsiteY0"/>
              </a:cxn>
              <a:cxn ang="0">
                <a:pos x="connsiteX1" y="connsiteY1"/>
              </a:cxn>
              <a:cxn ang="0">
                <a:pos x="connsiteX2" y="connsiteY2"/>
              </a:cxn>
            </a:cxnLst>
            <a:rect l="l" t="t" r="r" b="b"/>
            <a:pathLst>
              <a:path w="3924300" h="628749">
                <a:moveTo>
                  <a:pt x="3924300" y="628749"/>
                </a:moveTo>
                <a:cubicBezTo>
                  <a:pt x="3146425" y="317599"/>
                  <a:pt x="2368550" y="6449"/>
                  <a:pt x="1714500" y="99"/>
                </a:cubicBezTo>
                <a:cubicBezTo>
                  <a:pt x="1060450" y="-6251"/>
                  <a:pt x="530225" y="292199"/>
                  <a:pt x="0" y="590649"/>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手繪多邊形 28"/>
          <p:cNvSpPr/>
          <p:nvPr/>
        </p:nvSpPr>
        <p:spPr>
          <a:xfrm>
            <a:off x="1743075" y="3221999"/>
            <a:ext cx="3924300" cy="628749"/>
          </a:xfrm>
          <a:custGeom>
            <a:avLst/>
            <a:gdLst>
              <a:gd name="connsiteX0" fmla="*/ 3924300 w 3924300"/>
              <a:gd name="connsiteY0" fmla="*/ 628749 h 628749"/>
              <a:gd name="connsiteX1" fmla="*/ 1714500 w 3924300"/>
              <a:gd name="connsiteY1" fmla="*/ 99 h 628749"/>
              <a:gd name="connsiteX2" fmla="*/ 0 w 3924300"/>
              <a:gd name="connsiteY2" fmla="*/ 590649 h 628749"/>
            </a:gdLst>
            <a:ahLst/>
            <a:cxnLst>
              <a:cxn ang="0">
                <a:pos x="connsiteX0" y="connsiteY0"/>
              </a:cxn>
              <a:cxn ang="0">
                <a:pos x="connsiteX1" y="connsiteY1"/>
              </a:cxn>
              <a:cxn ang="0">
                <a:pos x="connsiteX2" y="connsiteY2"/>
              </a:cxn>
            </a:cxnLst>
            <a:rect l="l" t="t" r="r" b="b"/>
            <a:pathLst>
              <a:path w="3924300" h="628749">
                <a:moveTo>
                  <a:pt x="3924300" y="628749"/>
                </a:moveTo>
                <a:cubicBezTo>
                  <a:pt x="3146425" y="317599"/>
                  <a:pt x="2368550" y="6449"/>
                  <a:pt x="1714500" y="99"/>
                </a:cubicBezTo>
                <a:cubicBezTo>
                  <a:pt x="1060450" y="-6251"/>
                  <a:pt x="530225" y="292199"/>
                  <a:pt x="0" y="590649"/>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手繪多邊形 29"/>
          <p:cNvSpPr/>
          <p:nvPr/>
        </p:nvSpPr>
        <p:spPr>
          <a:xfrm>
            <a:off x="2433635" y="3260325"/>
            <a:ext cx="3924300" cy="628749"/>
          </a:xfrm>
          <a:custGeom>
            <a:avLst/>
            <a:gdLst>
              <a:gd name="connsiteX0" fmla="*/ 3924300 w 3924300"/>
              <a:gd name="connsiteY0" fmla="*/ 628749 h 628749"/>
              <a:gd name="connsiteX1" fmla="*/ 1714500 w 3924300"/>
              <a:gd name="connsiteY1" fmla="*/ 99 h 628749"/>
              <a:gd name="connsiteX2" fmla="*/ 0 w 3924300"/>
              <a:gd name="connsiteY2" fmla="*/ 590649 h 628749"/>
            </a:gdLst>
            <a:ahLst/>
            <a:cxnLst>
              <a:cxn ang="0">
                <a:pos x="connsiteX0" y="connsiteY0"/>
              </a:cxn>
              <a:cxn ang="0">
                <a:pos x="connsiteX1" y="connsiteY1"/>
              </a:cxn>
              <a:cxn ang="0">
                <a:pos x="connsiteX2" y="connsiteY2"/>
              </a:cxn>
            </a:cxnLst>
            <a:rect l="l" t="t" r="r" b="b"/>
            <a:pathLst>
              <a:path w="3924300" h="628749">
                <a:moveTo>
                  <a:pt x="3924300" y="628749"/>
                </a:moveTo>
                <a:cubicBezTo>
                  <a:pt x="3146425" y="317599"/>
                  <a:pt x="2368550" y="6449"/>
                  <a:pt x="1714500" y="99"/>
                </a:cubicBezTo>
                <a:cubicBezTo>
                  <a:pt x="1060450" y="-6251"/>
                  <a:pt x="530225" y="292199"/>
                  <a:pt x="0" y="590649"/>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30"/>
          <p:cNvSpPr txBox="1"/>
          <p:nvPr/>
        </p:nvSpPr>
        <p:spPr>
          <a:xfrm>
            <a:off x="3226595" y="2694055"/>
            <a:ext cx="957260" cy="523220"/>
          </a:xfrm>
          <a:prstGeom prst="rect">
            <a:avLst/>
          </a:prstGeom>
          <a:noFill/>
        </p:spPr>
        <p:txBody>
          <a:bodyPr wrap="square" rtlCol="0">
            <a:spAutoFit/>
          </a:bodyPr>
          <a:lstStyle/>
          <a:p>
            <a:pPr algn="ctr"/>
            <a:r>
              <a:rPr lang="en-US" altLang="zh-TW" sz="2800" dirty="0">
                <a:solidFill>
                  <a:srgbClr val="0000FF"/>
                </a:solidFill>
              </a:rPr>
              <a:t>copy</a:t>
            </a:r>
            <a:endParaRPr lang="zh-TW" altLang="en-US" sz="2800" dirty="0">
              <a:solidFill>
                <a:srgbClr val="0000FF"/>
              </a:solidFill>
            </a:endParaRPr>
          </a:p>
        </p:txBody>
      </p:sp>
      <p:sp>
        <p:nvSpPr>
          <p:cNvPr id="38" name="矩形 37"/>
          <p:cNvSpPr/>
          <p:nvPr/>
        </p:nvSpPr>
        <p:spPr>
          <a:xfrm>
            <a:off x="4905375" y="5664860"/>
            <a:ext cx="342900" cy="3429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9" name="矩形 38"/>
          <p:cNvSpPr/>
          <p:nvPr/>
        </p:nvSpPr>
        <p:spPr>
          <a:xfrm>
            <a:off x="5619750" y="5664860"/>
            <a:ext cx="342900" cy="3429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40" name="矩形 39"/>
          <p:cNvSpPr/>
          <p:nvPr/>
        </p:nvSpPr>
        <p:spPr>
          <a:xfrm>
            <a:off x="6314556" y="5664860"/>
            <a:ext cx="342900" cy="3429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41" name="文字方塊 40"/>
          <p:cNvSpPr txBox="1"/>
          <p:nvPr/>
        </p:nvSpPr>
        <p:spPr>
          <a:xfrm>
            <a:off x="4105275" y="6228705"/>
            <a:ext cx="4487498" cy="461665"/>
          </a:xfrm>
          <a:prstGeom prst="rect">
            <a:avLst/>
          </a:prstGeom>
          <a:noFill/>
        </p:spPr>
        <p:txBody>
          <a:bodyPr wrap="square" rtlCol="0">
            <a:spAutoFit/>
          </a:bodyPr>
          <a:lstStyle/>
          <a:p>
            <a:pPr marL="0" lvl="1" algn="ctr"/>
            <a:r>
              <a:rPr lang="en-US" altLang="zh-TW" sz="2400" dirty="0"/>
              <a:t>1-of-N encoding of the word w</a:t>
            </a:r>
            <a:r>
              <a:rPr lang="en-US" altLang="zh-TW" sz="2400" baseline="-25000" dirty="0"/>
              <a:t>i-1</a:t>
            </a:r>
            <a:r>
              <a:rPr lang="en-US" altLang="zh-TW" sz="2400" dirty="0"/>
              <a:t> </a:t>
            </a:r>
            <a:endParaRPr lang="en-US" altLang="zh-TW" sz="2400" baseline="-25000" dirty="0"/>
          </a:p>
        </p:txBody>
      </p:sp>
      <p:sp>
        <p:nvSpPr>
          <p:cNvPr id="42" name="左大括弧 41"/>
          <p:cNvSpPr/>
          <p:nvPr/>
        </p:nvSpPr>
        <p:spPr>
          <a:xfrm rot="16200000" flipH="1">
            <a:off x="6138792" y="66218"/>
            <a:ext cx="366853" cy="3167068"/>
          </a:xfrm>
          <a:prstGeom prst="leftBrace">
            <a:avLst>
              <a:gd name="adj1" fmla="val 215827"/>
              <a:gd name="adj2" fmla="val 50000"/>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3" name="文字方塊 42"/>
          <p:cNvSpPr txBox="1"/>
          <p:nvPr/>
        </p:nvSpPr>
        <p:spPr>
          <a:xfrm>
            <a:off x="4336255" y="450627"/>
            <a:ext cx="3932885"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TW" sz="2400" dirty="0"/>
              <a:t>The probability for each word as the next word </a:t>
            </a:r>
            <a:r>
              <a:rPr lang="en-US" altLang="zh-TW" sz="2400" dirty="0" err="1"/>
              <a:t>w</a:t>
            </a:r>
            <a:r>
              <a:rPr lang="en-US" altLang="zh-TW" sz="2400" baseline="-25000" dirty="0" err="1"/>
              <a:t>i</a:t>
            </a:r>
            <a:endParaRPr lang="zh-TW" altLang="en-US" sz="2400" baseline="-25000" dirty="0"/>
          </a:p>
        </p:txBody>
      </p:sp>
      <p:grpSp>
        <p:nvGrpSpPr>
          <p:cNvPr id="37" name="Group 36"/>
          <p:cNvGrpSpPr/>
          <p:nvPr/>
        </p:nvGrpSpPr>
        <p:grpSpPr>
          <a:xfrm>
            <a:off x="231011" y="6196150"/>
            <a:ext cx="417249" cy="575481"/>
            <a:chOff x="7517647" y="4843947"/>
            <a:chExt cx="1485900" cy="1908068"/>
          </a:xfrm>
        </p:grpSpPr>
        <p:pic>
          <p:nvPicPr>
            <p:cNvPr id="44"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64000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4103" y="86520"/>
            <a:ext cx="7886700" cy="1325563"/>
          </a:xfrm>
        </p:spPr>
        <p:txBody>
          <a:bodyPr/>
          <a:lstStyle/>
          <a:p>
            <a:r>
              <a:rPr lang="en-US" altLang="zh-TW" dirty="0"/>
              <a:t>RNN-based LM</a:t>
            </a:r>
            <a:endParaRPr lang="zh-TW" altLang="en-US" dirty="0"/>
          </a:p>
        </p:txBody>
      </p:sp>
      <p:sp>
        <p:nvSpPr>
          <p:cNvPr id="4" name="矩形 3"/>
          <p:cNvSpPr/>
          <p:nvPr/>
        </p:nvSpPr>
        <p:spPr>
          <a:xfrm>
            <a:off x="556805" y="4226815"/>
            <a:ext cx="1080000" cy="432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5" name="矩形 4"/>
          <p:cNvSpPr/>
          <p:nvPr/>
        </p:nvSpPr>
        <p:spPr>
          <a:xfrm>
            <a:off x="592655" y="3264604"/>
            <a:ext cx="1080000" cy="432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6" name="矩形 5"/>
          <p:cNvSpPr/>
          <p:nvPr/>
        </p:nvSpPr>
        <p:spPr>
          <a:xfrm>
            <a:off x="615608" y="2342917"/>
            <a:ext cx="1080000" cy="43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7" name="矩形 6"/>
          <p:cNvSpPr/>
          <p:nvPr/>
        </p:nvSpPr>
        <p:spPr>
          <a:xfrm>
            <a:off x="3003891" y="4249591"/>
            <a:ext cx="1080000" cy="432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8" name="矩形 7"/>
          <p:cNvSpPr/>
          <p:nvPr/>
        </p:nvSpPr>
        <p:spPr>
          <a:xfrm>
            <a:off x="2965462" y="3299110"/>
            <a:ext cx="1080000" cy="432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9" name="矩形 8"/>
          <p:cNvSpPr/>
          <p:nvPr/>
        </p:nvSpPr>
        <p:spPr>
          <a:xfrm>
            <a:off x="2988415" y="2377423"/>
            <a:ext cx="1080000" cy="43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10" name="矩形 9"/>
          <p:cNvSpPr/>
          <p:nvPr/>
        </p:nvSpPr>
        <p:spPr>
          <a:xfrm>
            <a:off x="5093455" y="4260572"/>
            <a:ext cx="1080000" cy="432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11" name="矩形 10"/>
          <p:cNvSpPr/>
          <p:nvPr/>
        </p:nvSpPr>
        <p:spPr>
          <a:xfrm>
            <a:off x="5112504" y="3313117"/>
            <a:ext cx="1080000" cy="432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12" name="矩形 11"/>
          <p:cNvSpPr/>
          <p:nvPr/>
        </p:nvSpPr>
        <p:spPr>
          <a:xfrm>
            <a:off x="5135457" y="2391430"/>
            <a:ext cx="1080000" cy="43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13" name="向上箭號 12"/>
          <p:cNvSpPr/>
          <p:nvPr/>
        </p:nvSpPr>
        <p:spPr>
          <a:xfrm>
            <a:off x="917807" y="3711652"/>
            <a:ext cx="386677" cy="46800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4" name="向上箭號 13"/>
          <p:cNvSpPr/>
          <p:nvPr/>
        </p:nvSpPr>
        <p:spPr>
          <a:xfrm>
            <a:off x="917808" y="2784193"/>
            <a:ext cx="386677" cy="43200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1" name="向上箭號 20"/>
          <p:cNvSpPr/>
          <p:nvPr/>
        </p:nvSpPr>
        <p:spPr>
          <a:xfrm>
            <a:off x="3315531" y="3752888"/>
            <a:ext cx="386677" cy="46800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2" name="向上箭號 21"/>
          <p:cNvSpPr/>
          <p:nvPr/>
        </p:nvSpPr>
        <p:spPr>
          <a:xfrm>
            <a:off x="3315532" y="2825429"/>
            <a:ext cx="386677" cy="43200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3" name="向上箭號 22"/>
          <p:cNvSpPr/>
          <p:nvPr/>
        </p:nvSpPr>
        <p:spPr>
          <a:xfrm>
            <a:off x="5463498" y="3764744"/>
            <a:ext cx="386677" cy="46800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4" name="向上箭號 23"/>
          <p:cNvSpPr/>
          <p:nvPr/>
        </p:nvSpPr>
        <p:spPr>
          <a:xfrm>
            <a:off x="5463499" y="2837285"/>
            <a:ext cx="386677" cy="43200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5" name="向右箭號 24"/>
          <p:cNvSpPr/>
          <p:nvPr/>
        </p:nvSpPr>
        <p:spPr>
          <a:xfrm>
            <a:off x="1803035" y="3274899"/>
            <a:ext cx="1104170" cy="43206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p>
        </p:txBody>
      </p:sp>
      <p:sp>
        <p:nvSpPr>
          <p:cNvPr id="26" name="向右箭號 25"/>
          <p:cNvSpPr/>
          <p:nvPr/>
        </p:nvSpPr>
        <p:spPr>
          <a:xfrm>
            <a:off x="4122410" y="3299043"/>
            <a:ext cx="915585" cy="43206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p>
        </p:txBody>
      </p:sp>
      <p:sp>
        <p:nvSpPr>
          <p:cNvPr id="27" name="矩形 26"/>
          <p:cNvSpPr/>
          <p:nvPr/>
        </p:nvSpPr>
        <p:spPr>
          <a:xfrm>
            <a:off x="7433756" y="4260572"/>
            <a:ext cx="1080000" cy="432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28" name="矩形 27"/>
          <p:cNvSpPr/>
          <p:nvPr/>
        </p:nvSpPr>
        <p:spPr>
          <a:xfrm>
            <a:off x="7410803" y="3296182"/>
            <a:ext cx="1080000" cy="432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29" name="矩形 28"/>
          <p:cNvSpPr/>
          <p:nvPr/>
        </p:nvSpPr>
        <p:spPr>
          <a:xfrm>
            <a:off x="7433756" y="2374495"/>
            <a:ext cx="1080000" cy="43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32" name="向上箭號 31"/>
          <p:cNvSpPr/>
          <p:nvPr/>
        </p:nvSpPr>
        <p:spPr>
          <a:xfrm>
            <a:off x="7761797" y="3747809"/>
            <a:ext cx="386677" cy="46800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3" name="向上箭號 32"/>
          <p:cNvSpPr/>
          <p:nvPr/>
        </p:nvSpPr>
        <p:spPr>
          <a:xfrm>
            <a:off x="7761798" y="2820350"/>
            <a:ext cx="386677" cy="43200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4" name="向右箭號 33"/>
          <p:cNvSpPr/>
          <p:nvPr/>
        </p:nvSpPr>
        <p:spPr>
          <a:xfrm>
            <a:off x="6322884" y="3299268"/>
            <a:ext cx="936661" cy="43206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p>
        </p:txBody>
      </p:sp>
      <p:sp>
        <p:nvSpPr>
          <p:cNvPr id="38" name="矩形 37"/>
          <p:cNvSpPr/>
          <p:nvPr/>
        </p:nvSpPr>
        <p:spPr>
          <a:xfrm>
            <a:off x="77516" y="4709863"/>
            <a:ext cx="2210035" cy="830997"/>
          </a:xfrm>
          <a:prstGeom prst="rect">
            <a:avLst/>
          </a:prstGeom>
        </p:spPr>
        <p:txBody>
          <a:bodyPr wrap="square">
            <a:spAutoFit/>
          </a:bodyPr>
          <a:lstStyle/>
          <a:p>
            <a:pPr algn="ctr"/>
            <a:r>
              <a:rPr lang="en-US" altLang="zh-TW" sz="2400" dirty="0"/>
              <a:t>1-of-N encoding of “START”</a:t>
            </a:r>
            <a:endParaRPr lang="zh-TW" altLang="en-US" sz="2400" dirty="0"/>
          </a:p>
        </p:txBody>
      </p:sp>
      <p:sp>
        <p:nvSpPr>
          <p:cNvPr id="39" name="矩形 38"/>
          <p:cNvSpPr/>
          <p:nvPr/>
        </p:nvSpPr>
        <p:spPr>
          <a:xfrm>
            <a:off x="2346710" y="4723663"/>
            <a:ext cx="2210035" cy="830997"/>
          </a:xfrm>
          <a:prstGeom prst="rect">
            <a:avLst/>
          </a:prstGeom>
        </p:spPr>
        <p:txBody>
          <a:bodyPr wrap="square">
            <a:spAutoFit/>
          </a:bodyPr>
          <a:lstStyle/>
          <a:p>
            <a:pPr algn="ctr"/>
            <a:r>
              <a:rPr lang="en-US" altLang="zh-TW" sz="2400" dirty="0"/>
              <a:t>1-of-N encoding of “wreck”</a:t>
            </a:r>
            <a:endParaRPr lang="zh-TW" altLang="en-US" sz="2400" dirty="0"/>
          </a:p>
        </p:txBody>
      </p:sp>
      <p:sp>
        <p:nvSpPr>
          <p:cNvPr id="40" name="矩形 39"/>
          <p:cNvSpPr/>
          <p:nvPr/>
        </p:nvSpPr>
        <p:spPr>
          <a:xfrm>
            <a:off x="4615904" y="4723662"/>
            <a:ext cx="2210035" cy="830997"/>
          </a:xfrm>
          <a:prstGeom prst="rect">
            <a:avLst/>
          </a:prstGeom>
        </p:spPr>
        <p:txBody>
          <a:bodyPr wrap="square">
            <a:spAutoFit/>
          </a:bodyPr>
          <a:lstStyle/>
          <a:p>
            <a:pPr algn="ctr"/>
            <a:r>
              <a:rPr lang="en-US" altLang="zh-TW" sz="2400" dirty="0"/>
              <a:t>1-of-N encoding of “a”</a:t>
            </a:r>
            <a:endParaRPr lang="zh-TW" altLang="en-US" sz="2400" dirty="0"/>
          </a:p>
        </p:txBody>
      </p:sp>
      <p:sp>
        <p:nvSpPr>
          <p:cNvPr id="41" name="矩形 40"/>
          <p:cNvSpPr/>
          <p:nvPr/>
        </p:nvSpPr>
        <p:spPr>
          <a:xfrm>
            <a:off x="6868738" y="4731264"/>
            <a:ext cx="2210035" cy="830997"/>
          </a:xfrm>
          <a:prstGeom prst="rect">
            <a:avLst/>
          </a:prstGeom>
        </p:spPr>
        <p:txBody>
          <a:bodyPr wrap="square">
            <a:spAutoFit/>
          </a:bodyPr>
          <a:lstStyle/>
          <a:p>
            <a:pPr algn="ctr"/>
            <a:r>
              <a:rPr lang="en-US" altLang="zh-TW" sz="2400" dirty="0"/>
              <a:t>1-of-N encoding of “nice”</a:t>
            </a:r>
            <a:endParaRPr lang="zh-TW" altLang="en-US" sz="2400" dirty="0"/>
          </a:p>
        </p:txBody>
      </p:sp>
      <p:sp>
        <p:nvSpPr>
          <p:cNvPr id="43" name="文字方塊 42"/>
          <p:cNvSpPr txBox="1"/>
          <p:nvPr/>
        </p:nvSpPr>
        <p:spPr>
          <a:xfrm>
            <a:off x="2350443" y="5769378"/>
            <a:ext cx="4632094" cy="461665"/>
          </a:xfrm>
          <a:prstGeom prst="rect">
            <a:avLst/>
          </a:prstGeom>
          <a:noFill/>
        </p:spPr>
        <p:txBody>
          <a:bodyPr wrap="square" rtlCol="0">
            <a:spAutoFit/>
          </a:bodyPr>
          <a:lstStyle/>
          <a:p>
            <a:pPr marL="285750" indent="-285750">
              <a:buFont typeface="Wingdings" panose="05000000000000000000" pitchFamily="2" charset="2"/>
              <a:buChar char="Ø"/>
            </a:pPr>
            <a:r>
              <a:rPr lang="en-US" altLang="zh-TW" sz="2400" dirty="0"/>
              <a:t>Model long-term information</a:t>
            </a:r>
            <a:endParaRPr lang="zh-TW" altLang="en-US" sz="2400" dirty="0"/>
          </a:p>
        </p:txBody>
      </p:sp>
      <p:sp>
        <p:nvSpPr>
          <p:cNvPr id="44" name="文字方塊 43"/>
          <p:cNvSpPr txBox="1"/>
          <p:nvPr/>
        </p:nvSpPr>
        <p:spPr>
          <a:xfrm>
            <a:off x="2350443" y="6284545"/>
            <a:ext cx="4632094" cy="461665"/>
          </a:xfrm>
          <a:prstGeom prst="rect">
            <a:avLst/>
          </a:prstGeom>
          <a:noFill/>
        </p:spPr>
        <p:txBody>
          <a:bodyPr wrap="square" rtlCol="0">
            <a:spAutoFit/>
          </a:bodyPr>
          <a:lstStyle/>
          <a:p>
            <a:pPr marL="285750" indent="-285750">
              <a:buFont typeface="Wingdings" panose="05000000000000000000" pitchFamily="2" charset="2"/>
              <a:buChar char="Ø"/>
            </a:pPr>
            <a:r>
              <a:rPr lang="en-US" altLang="zh-TW" sz="2400" dirty="0"/>
              <a:t>Can also consider LSTM</a:t>
            </a:r>
            <a:endParaRPr lang="zh-TW" altLang="en-US" sz="2400" dirty="0"/>
          </a:p>
        </p:txBody>
      </p:sp>
      <p:sp>
        <p:nvSpPr>
          <p:cNvPr id="45" name="矩形 44"/>
          <p:cNvSpPr/>
          <p:nvPr/>
        </p:nvSpPr>
        <p:spPr>
          <a:xfrm>
            <a:off x="-11961" y="1498201"/>
            <a:ext cx="2299512" cy="830997"/>
          </a:xfrm>
          <a:prstGeom prst="rect">
            <a:avLst/>
          </a:prstGeom>
        </p:spPr>
        <p:txBody>
          <a:bodyPr wrap="square">
            <a:spAutoFit/>
          </a:bodyPr>
          <a:lstStyle/>
          <a:p>
            <a:pPr algn="ctr"/>
            <a:r>
              <a:rPr lang="en-US" altLang="zh-TW" sz="2400" dirty="0"/>
              <a:t>P(next word is “wreck”)</a:t>
            </a:r>
            <a:endParaRPr lang="zh-TW" altLang="en-US" sz="2400" dirty="0"/>
          </a:p>
        </p:txBody>
      </p:sp>
      <p:sp>
        <p:nvSpPr>
          <p:cNvPr id="46" name="矩形 45"/>
          <p:cNvSpPr/>
          <p:nvPr/>
        </p:nvSpPr>
        <p:spPr>
          <a:xfrm>
            <a:off x="2301972" y="1517251"/>
            <a:ext cx="2299512" cy="830997"/>
          </a:xfrm>
          <a:prstGeom prst="rect">
            <a:avLst/>
          </a:prstGeom>
        </p:spPr>
        <p:txBody>
          <a:bodyPr wrap="square">
            <a:spAutoFit/>
          </a:bodyPr>
          <a:lstStyle/>
          <a:p>
            <a:pPr algn="ctr"/>
            <a:r>
              <a:rPr lang="en-US" altLang="zh-TW" sz="2400" dirty="0"/>
              <a:t>P(next word is “a”)</a:t>
            </a:r>
            <a:endParaRPr lang="zh-TW" altLang="en-US" sz="2400" dirty="0"/>
          </a:p>
        </p:txBody>
      </p:sp>
      <p:sp>
        <p:nvSpPr>
          <p:cNvPr id="47" name="矩形 46"/>
          <p:cNvSpPr/>
          <p:nvPr/>
        </p:nvSpPr>
        <p:spPr>
          <a:xfrm>
            <a:off x="4549605" y="1536301"/>
            <a:ext cx="2299512" cy="830997"/>
          </a:xfrm>
          <a:prstGeom prst="rect">
            <a:avLst/>
          </a:prstGeom>
        </p:spPr>
        <p:txBody>
          <a:bodyPr wrap="square">
            <a:spAutoFit/>
          </a:bodyPr>
          <a:lstStyle/>
          <a:p>
            <a:pPr algn="ctr"/>
            <a:r>
              <a:rPr lang="en-US" altLang="zh-TW" sz="2400" dirty="0"/>
              <a:t>P(next word is “nice”)</a:t>
            </a:r>
            <a:endParaRPr lang="zh-TW" altLang="en-US" sz="2400" dirty="0"/>
          </a:p>
        </p:txBody>
      </p:sp>
      <p:sp>
        <p:nvSpPr>
          <p:cNvPr id="48" name="矩形 47"/>
          <p:cNvSpPr/>
          <p:nvPr/>
        </p:nvSpPr>
        <p:spPr>
          <a:xfrm>
            <a:off x="6844488" y="1555351"/>
            <a:ext cx="2299512" cy="830997"/>
          </a:xfrm>
          <a:prstGeom prst="rect">
            <a:avLst/>
          </a:prstGeom>
        </p:spPr>
        <p:txBody>
          <a:bodyPr wrap="square">
            <a:spAutoFit/>
          </a:bodyPr>
          <a:lstStyle/>
          <a:p>
            <a:pPr algn="ctr"/>
            <a:r>
              <a:rPr lang="en-US" altLang="zh-TW" sz="2400" dirty="0"/>
              <a:t>P(next word is “beach”)</a:t>
            </a:r>
            <a:endParaRPr lang="zh-TW" altLang="en-US" sz="2400" dirty="0"/>
          </a:p>
        </p:txBody>
      </p:sp>
      <p:grpSp>
        <p:nvGrpSpPr>
          <p:cNvPr id="36" name="Group 35"/>
          <p:cNvGrpSpPr/>
          <p:nvPr/>
        </p:nvGrpSpPr>
        <p:grpSpPr>
          <a:xfrm>
            <a:off x="139556" y="6170729"/>
            <a:ext cx="417249" cy="575481"/>
            <a:chOff x="7517647" y="4843947"/>
            <a:chExt cx="1485900" cy="1908068"/>
          </a:xfrm>
        </p:grpSpPr>
        <p:pic>
          <p:nvPicPr>
            <p:cNvPr id="37"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29151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21" grpId="0" animBg="1"/>
      <p:bldP spid="22" grpId="0" animBg="1"/>
      <p:bldP spid="23" grpId="0" animBg="1"/>
      <p:bldP spid="24" grpId="0" animBg="1"/>
      <p:bldP spid="25" grpId="0" animBg="1"/>
      <p:bldP spid="26" grpId="0" animBg="1"/>
      <p:bldP spid="27" grpId="0" animBg="1"/>
      <p:bldP spid="28" grpId="0" animBg="1"/>
      <p:bldP spid="29" grpId="0" animBg="1"/>
      <p:bldP spid="32" grpId="0" animBg="1"/>
      <p:bldP spid="33" grpId="0" animBg="1"/>
      <p:bldP spid="34" grpId="0" animBg="1"/>
      <p:bldP spid="38" grpId="0"/>
      <p:bldP spid="39" grpId="0"/>
      <p:bldP spid="40" grpId="0"/>
      <p:bldP spid="41" grpId="0"/>
      <p:bldP spid="43" grpId="0"/>
      <p:bldP spid="44" grpId="0"/>
      <p:bldP spid="45" grpId="0"/>
      <p:bldP spid="46" grpId="0"/>
      <p:bldP spid="47" grpId="0"/>
      <p:bldP spid="4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476843"/>
            <a:ext cx="8843963" cy="4816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標題 1"/>
          <p:cNvSpPr>
            <a:spLocks noGrp="1"/>
          </p:cNvSpPr>
          <p:nvPr>
            <p:ph type="title"/>
          </p:nvPr>
        </p:nvSpPr>
        <p:spPr>
          <a:xfrm>
            <a:off x="604103" y="86520"/>
            <a:ext cx="7886700" cy="1325563"/>
          </a:xfrm>
        </p:spPr>
        <p:txBody>
          <a:bodyPr/>
          <a:lstStyle/>
          <a:p>
            <a:r>
              <a:rPr lang="en-US" altLang="zh-TW" dirty="0"/>
              <a:t>Beyond RNNs: Attention-based framework in NNs</a:t>
            </a:r>
            <a:endParaRPr lang="zh-TW" altLang="en-US" dirty="0"/>
          </a:p>
        </p:txBody>
      </p:sp>
      <p:sp>
        <p:nvSpPr>
          <p:cNvPr id="4" name="Rectangle 3"/>
          <p:cNvSpPr/>
          <p:nvPr/>
        </p:nvSpPr>
        <p:spPr>
          <a:xfrm>
            <a:off x="1622230" y="6366153"/>
            <a:ext cx="4623702" cy="369332"/>
          </a:xfrm>
          <a:prstGeom prst="rect">
            <a:avLst/>
          </a:prstGeom>
        </p:spPr>
        <p:txBody>
          <a:bodyPr wrap="none">
            <a:spAutoFit/>
          </a:bodyPr>
          <a:lstStyle/>
          <a:p>
            <a:r>
              <a:rPr lang="en-US" dirty="0">
                <a:hlinkClick r:id="rId3"/>
              </a:rPr>
              <a:t>http://kelvinxu.github.io/projects/capgen.html</a:t>
            </a:r>
            <a:r>
              <a:rPr lang="en-US" dirty="0"/>
              <a:t> </a:t>
            </a:r>
          </a:p>
        </p:txBody>
      </p:sp>
    </p:spTree>
    <p:extLst>
      <p:ext uri="{BB962C8B-B14F-4D97-AF65-F5344CB8AC3E}">
        <p14:creationId xmlns:p14="http://schemas.microsoft.com/office/powerpoint/2010/main" val="529344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0" y="86520"/>
            <a:ext cx="9144000" cy="542130"/>
          </a:xfrm>
        </p:spPr>
        <p:txBody>
          <a:bodyPr>
            <a:normAutofit/>
          </a:bodyPr>
          <a:lstStyle/>
          <a:p>
            <a:r>
              <a:rPr lang="en-US" altLang="zh-TW" sz="3200" dirty="0"/>
              <a:t>Beyond RNNs: Attention-based framework in NNs</a:t>
            </a:r>
            <a:endParaRPr lang="zh-TW" altLang="en-US" sz="3200" dirty="0"/>
          </a:p>
        </p:txBody>
      </p:sp>
      <p:sp>
        <p:nvSpPr>
          <p:cNvPr id="4" name="Rectangle 3"/>
          <p:cNvSpPr/>
          <p:nvPr/>
        </p:nvSpPr>
        <p:spPr>
          <a:xfrm>
            <a:off x="57748" y="493986"/>
            <a:ext cx="4623702" cy="369332"/>
          </a:xfrm>
          <a:prstGeom prst="rect">
            <a:avLst/>
          </a:prstGeom>
        </p:spPr>
        <p:txBody>
          <a:bodyPr wrap="none">
            <a:spAutoFit/>
          </a:bodyPr>
          <a:lstStyle/>
          <a:p>
            <a:r>
              <a:rPr lang="en-US" dirty="0">
                <a:hlinkClick r:id="rId2"/>
              </a:rPr>
              <a:t>http://kelvinxu.github.io/projects/capgen.html</a:t>
            </a:r>
            <a:r>
              <a:rPr lang="en-US" dirty="0"/>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469" y="550067"/>
            <a:ext cx="4241011" cy="318075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1974" y="3591520"/>
            <a:ext cx="4355306" cy="32664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91520"/>
            <a:ext cx="4279106" cy="3209330"/>
          </a:xfrm>
          <a:prstGeom prst="rect">
            <a:avLst/>
          </a:prstGeom>
        </p:spPr>
      </p:pic>
      <p:pic>
        <p:nvPicPr>
          <p:cNvPr id="7170" name="Picture 2">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29" y="1147472"/>
            <a:ext cx="5440853" cy="209579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7"/>
          <p:cNvSpPr/>
          <p:nvPr/>
        </p:nvSpPr>
        <p:spPr>
          <a:xfrm>
            <a:off x="980842" y="1861758"/>
            <a:ext cx="2948308" cy="307777"/>
          </a:xfrm>
          <a:prstGeom prst="rect">
            <a:avLst/>
          </a:prstGeom>
        </p:spPr>
        <p:txBody>
          <a:bodyPr wrap="none">
            <a:spAutoFit/>
          </a:bodyPr>
          <a:lstStyle/>
          <a:p>
            <a:r>
              <a:rPr lang="en-US" sz="1400" dirty="0">
                <a:hlinkClick r:id="rId6"/>
              </a:rPr>
              <a:t>https://arxiv.org/pdf/1502.03044.pdf</a:t>
            </a:r>
            <a:r>
              <a:rPr lang="en-US" sz="1400" dirty="0"/>
              <a:t> </a:t>
            </a:r>
          </a:p>
        </p:txBody>
      </p:sp>
      <p:sp>
        <p:nvSpPr>
          <p:cNvPr id="9" name="Rectangle 8"/>
          <p:cNvSpPr/>
          <p:nvPr/>
        </p:nvSpPr>
        <p:spPr>
          <a:xfrm>
            <a:off x="57748" y="6486882"/>
            <a:ext cx="4928465" cy="369332"/>
          </a:xfrm>
          <a:prstGeom prst="rect">
            <a:avLst/>
          </a:prstGeom>
        </p:spPr>
        <p:txBody>
          <a:bodyPr wrap="none">
            <a:spAutoFit/>
          </a:bodyPr>
          <a:lstStyle/>
          <a:p>
            <a:r>
              <a:rPr lang="en-US" dirty="0"/>
              <a:t>Code: </a:t>
            </a:r>
            <a:r>
              <a:rPr lang="en-US" dirty="0">
                <a:hlinkClick r:id="rId8"/>
              </a:rPr>
              <a:t>https://github.com/kelvinxu/arctic-captions</a:t>
            </a:r>
            <a:r>
              <a:rPr lang="en-US" dirty="0"/>
              <a:t> </a:t>
            </a:r>
          </a:p>
        </p:txBody>
      </p:sp>
    </p:spTree>
    <p:extLst>
      <p:ext uri="{BB962C8B-B14F-4D97-AF65-F5344CB8AC3E}">
        <p14:creationId xmlns:p14="http://schemas.microsoft.com/office/powerpoint/2010/main" val="19758015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324" y="576495"/>
            <a:ext cx="6379369" cy="5969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28588" y="6546055"/>
            <a:ext cx="7386638" cy="307777"/>
          </a:xfrm>
          <a:prstGeom prst="rect">
            <a:avLst/>
          </a:prstGeom>
        </p:spPr>
        <p:txBody>
          <a:bodyPr wrap="square">
            <a:spAutoFit/>
          </a:bodyPr>
          <a:lstStyle/>
          <a:p>
            <a:r>
              <a:rPr lang="en-US" sz="1400" dirty="0">
                <a:hlinkClick r:id="rId3"/>
              </a:rPr>
              <a:t>https://devblogs.nvidia.com/parallelforall/introduction-neural-machine-translation-gpus-part-3/</a:t>
            </a:r>
            <a:r>
              <a:rPr lang="en-US" sz="1400" dirty="0"/>
              <a:t> </a:t>
            </a:r>
          </a:p>
        </p:txBody>
      </p:sp>
      <p:sp>
        <p:nvSpPr>
          <p:cNvPr id="6" name="標題 1"/>
          <p:cNvSpPr>
            <a:spLocks noGrp="1"/>
          </p:cNvSpPr>
          <p:nvPr>
            <p:ph type="title"/>
          </p:nvPr>
        </p:nvSpPr>
        <p:spPr>
          <a:xfrm>
            <a:off x="128588" y="22224"/>
            <a:ext cx="9015412" cy="542130"/>
          </a:xfrm>
        </p:spPr>
        <p:txBody>
          <a:bodyPr>
            <a:normAutofit/>
          </a:bodyPr>
          <a:lstStyle/>
          <a:p>
            <a:r>
              <a:rPr lang="en-US" altLang="zh-TW" sz="3200" dirty="0"/>
              <a:t>Beyond RNNs: Attention-based framework in NNs</a:t>
            </a:r>
            <a:endParaRPr lang="zh-TW" altLang="en-US" sz="3200" dirty="0"/>
          </a:p>
        </p:txBody>
      </p:sp>
    </p:spTree>
    <p:extLst>
      <p:ext uri="{BB962C8B-B14F-4D97-AF65-F5344CB8AC3E}">
        <p14:creationId xmlns:p14="http://schemas.microsoft.com/office/powerpoint/2010/main" val="10285495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156" y="115095"/>
            <a:ext cx="8936831" cy="1325563"/>
          </a:xfrm>
        </p:spPr>
        <p:txBody>
          <a:bodyPr/>
          <a:lstStyle/>
          <a:p>
            <a:r>
              <a:rPr lang="en-US" altLang="zh-TW" dirty="0"/>
              <a:t>Useful references on applications of RNNs</a:t>
            </a:r>
            <a:endParaRPr lang="zh-TW" altLang="en-US" dirty="0"/>
          </a:p>
        </p:txBody>
      </p:sp>
      <p:sp>
        <p:nvSpPr>
          <p:cNvPr id="3" name="內容版面配置區 2"/>
          <p:cNvSpPr>
            <a:spLocks noGrp="1"/>
          </p:cNvSpPr>
          <p:nvPr>
            <p:ph idx="1"/>
          </p:nvPr>
        </p:nvSpPr>
        <p:spPr/>
        <p:txBody>
          <a:bodyPr/>
          <a:lstStyle/>
          <a:p>
            <a:r>
              <a:rPr lang="en-US" altLang="zh-TW" dirty="0"/>
              <a:t>Speech recognition</a:t>
            </a:r>
          </a:p>
          <a:p>
            <a:pPr lvl="1"/>
            <a:r>
              <a:rPr lang="en-US" altLang="zh-TW" dirty="0">
                <a:hlinkClick r:id="rId2"/>
              </a:rPr>
              <a:t>http://www.cs.toronto.edu/~fritz/absps/RNN13.pdf</a:t>
            </a:r>
            <a:r>
              <a:rPr lang="en-US" altLang="zh-TW" dirty="0"/>
              <a:t> </a:t>
            </a:r>
          </a:p>
          <a:p>
            <a:r>
              <a:rPr lang="en-US" altLang="zh-TW" dirty="0"/>
              <a:t>Composer</a:t>
            </a:r>
          </a:p>
          <a:p>
            <a:pPr marL="685800" lvl="3">
              <a:spcBef>
                <a:spcPts val="1000"/>
              </a:spcBef>
            </a:pPr>
            <a:r>
              <a:rPr lang="en-US" altLang="zh-TW" sz="2800" dirty="0">
                <a:hlinkClick r:id="rId3"/>
              </a:rPr>
              <a:t>http://people.idsia.ch/~juergen/blues/</a:t>
            </a:r>
            <a:r>
              <a:rPr lang="en-US" altLang="zh-TW" sz="2800" dirty="0"/>
              <a:t> </a:t>
            </a:r>
          </a:p>
          <a:p>
            <a:r>
              <a:rPr lang="en-US" altLang="zh-TW" dirty="0"/>
              <a:t>Sentence generation</a:t>
            </a:r>
          </a:p>
          <a:p>
            <a:pPr lvl="1"/>
            <a:r>
              <a:rPr lang="en-US" altLang="zh-TW" sz="2800" dirty="0">
                <a:hlinkClick r:id="rId4"/>
              </a:rPr>
              <a:t>http://www.cs.toronto.edu/~ilya/rnn.html</a:t>
            </a:r>
            <a:r>
              <a:rPr lang="en-US" altLang="zh-TW" sz="2800" dirty="0"/>
              <a:t> </a:t>
            </a:r>
            <a:endParaRPr lang="en-US" altLang="zh-TW" dirty="0"/>
          </a:p>
          <a:p>
            <a:r>
              <a:rPr lang="en-US" altLang="zh-TW" dirty="0"/>
              <a:t>Language understanding</a:t>
            </a:r>
          </a:p>
          <a:p>
            <a:pPr lvl="1"/>
            <a:r>
              <a:rPr lang="en-US" altLang="zh-TW" dirty="0">
                <a:hlinkClick r:id="rId5"/>
              </a:rPr>
              <a:t>http://research.microsoft.com/pubs/210167/rcrf_v9.pdf</a:t>
            </a:r>
            <a:endParaRPr lang="en-US" altLang="zh-TW" dirty="0"/>
          </a:p>
        </p:txBody>
      </p:sp>
    </p:spTree>
    <p:extLst>
      <p:ext uri="{BB962C8B-B14F-4D97-AF65-F5344CB8AC3E}">
        <p14:creationId xmlns:p14="http://schemas.microsoft.com/office/powerpoint/2010/main" val="744184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868" y="49278"/>
            <a:ext cx="4293506" cy="1026276"/>
            <a:chOff x="2680741" y="2242028"/>
            <a:chExt cx="5440398" cy="1297638"/>
          </a:xfrm>
        </p:grpSpPr>
        <p:pic>
          <p:nvPicPr>
            <p:cNvPr id="6"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0741" y="2243666"/>
              <a:ext cx="1208268"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0555" y="2242028"/>
              <a:ext cx="4240584"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Box 2"/>
          <p:cNvSpPr txBox="1"/>
          <p:nvPr/>
        </p:nvSpPr>
        <p:spPr>
          <a:xfrm>
            <a:off x="4327374" y="23877"/>
            <a:ext cx="4816626" cy="1169551"/>
          </a:xfrm>
          <a:prstGeom prst="rect">
            <a:avLst/>
          </a:prstGeom>
          <a:noFill/>
        </p:spPr>
        <p:txBody>
          <a:bodyPr wrap="square" rtlCol="0">
            <a:spAutoFit/>
          </a:bodyPr>
          <a:lstStyle/>
          <a:p>
            <a:r>
              <a:rPr lang="en-US" sz="1400" dirty="0"/>
              <a:t>“Recurrent neural networks are one of the staples of deep learning, allowing neural networks to work with sequences of data like text, audio and video. They can be used to boil a sequence down into a high-level understanding, to annotate sequences, and even to generate new sequences from scratch!”</a:t>
            </a:r>
          </a:p>
        </p:txBody>
      </p:sp>
      <p:pic>
        <p:nvPicPr>
          <p:cNvPr id="1028" name="Picture 4"/>
          <p:cNvPicPr>
            <a:picLocks noChangeAspect="1" noChangeArrowheads="1"/>
          </p:cNvPicPr>
          <p:nvPr/>
        </p:nvPicPr>
        <p:blipFill>
          <a:blip r:embed="rId7" cstate="print">
            <a:clrChange>
              <a:clrFrom>
                <a:srgbClr val="EEF3FA"/>
              </a:clrFrom>
              <a:clrTo>
                <a:srgbClr val="EEF3FA">
                  <a:alpha val="0"/>
                </a:srgbClr>
              </a:clrTo>
            </a:clrChange>
            <a:extLst>
              <a:ext uri="{28A0092B-C50C-407E-A947-70E740481C1C}">
                <a14:useLocalDpi xmlns:a14="http://schemas.microsoft.com/office/drawing/2010/main" val="0"/>
              </a:ext>
            </a:extLst>
          </a:blip>
          <a:srcRect/>
          <a:stretch>
            <a:fillRect/>
          </a:stretch>
        </p:blipFill>
        <p:spPr bwMode="auto">
          <a:xfrm>
            <a:off x="4025715" y="1278098"/>
            <a:ext cx="1507526" cy="2221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709" y="4116074"/>
            <a:ext cx="6731024" cy="176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049784" y="3720764"/>
            <a:ext cx="3965124" cy="369332"/>
          </a:xfrm>
          <a:prstGeom prst="rect">
            <a:avLst/>
          </a:prstGeom>
        </p:spPr>
        <p:txBody>
          <a:bodyPr wrap="none">
            <a:spAutoFit/>
          </a:bodyPr>
          <a:lstStyle/>
          <a:p>
            <a:r>
              <a:rPr lang="en-US" b="1" dirty="0"/>
              <a:t>An “unrolled” recurrent neural network</a:t>
            </a:r>
            <a:endParaRPr lang="en-US" dirty="0"/>
          </a:p>
        </p:txBody>
      </p:sp>
      <p:sp>
        <p:nvSpPr>
          <p:cNvPr id="10" name="TextBox 9"/>
          <p:cNvSpPr txBox="1"/>
          <p:nvPr/>
        </p:nvSpPr>
        <p:spPr>
          <a:xfrm>
            <a:off x="5715045" y="1492347"/>
            <a:ext cx="3294464" cy="1754326"/>
          </a:xfrm>
          <a:prstGeom prst="rect">
            <a:avLst/>
          </a:prstGeom>
          <a:solidFill>
            <a:schemeClr val="bg1">
              <a:lumMod val="95000"/>
            </a:schemeClr>
          </a:solidFill>
          <a:ln w="19050">
            <a:solidFill>
              <a:schemeClr val="tx1"/>
            </a:solidFill>
          </a:ln>
        </p:spPr>
        <p:txBody>
          <a:bodyPr wrap="square" rtlCol="0">
            <a:spAutoFit/>
          </a:bodyPr>
          <a:lstStyle/>
          <a:p>
            <a:r>
              <a:rPr lang="en-US" dirty="0"/>
              <a:t>In the diagram, a chunk of neural network, </a:t>
            </a:r>
            <a:r>
              <a:rPr lang="en-US" i="1" dirty="0"/>
              <a:t>A</a:t>
            </a:r>
            <a:r>
              <a:rPr lang="en-US" dirty="0"/>
              <a:t> , “looks” at some input </a:t>
            </a:r>
            <a:r>
              <a:rPr lang="en-US" i="1" dirty="0"/>
              <a:t>x</a:t>
            </a:r>
            <a:r>
              <a:rPr lang="en-US" i="1" baseline="-25000" dirty="0"/>
              <a:t>t</a:t>
            </a:r>
            <a:r>
              <a:rPr lang="en-US" dirty="0"/>
              <a:t>  and outputs a value </a:t>
            </a:r>
            <a:r>
              <a:rPr lang="en-US" i="1" dirty="0"/>
              <a:t>h</a:t>
            </a:r>
            <a:r>
              <a:rPr lang="en-US" i="1" baseline="-25000" dirty="0"/>
              <a:t>t</a:t>
            </a:r>
            <a:r>
              <a:rPr lang="en-US" dirty="0"/>
              <a:t>. A loop allows information to be passed from one step of the network to the next.</a:t>
            </a:r>
          </a:p>
        </p:txBody>
      </p:sp>
      <p:sp>
        <p:nvSpPr>
          <p:cNvPr id="11" name="Rectangle 10"/>
          <p:cNvSpPr/>
          <p:nvPr/>
        </p:nvSpPr>
        <p:spPr>
          <a:xfrm>
            <a:off x="50802" y="5969698"/>
            <a:ext cx="8737599" cy="830997"/>
          </a:xfrm>
          <a:prstGeom prst="rect">
            <a:avLst/>
          </a:prstGeom>
          <a:solidFill>
            <a:schemeClr val="bg1">
              <a:lumMod val="95000"/>
            </a:schemeClr>
          </a:solidFill>
          <a:ln w="19050">
            <a:solidFill>
              <a:schemeClr val="tx1"/>
            </a:solidFill>
          </a:ln>
        </p:spPr>
        <p:txBody>
          <a:bodyPr wrap="square">
            <a:spAutoFit/>
          </a:bodyPr>
          <a:lstStyle/>
          <a:p>
            <a:r>
              <a:rPr lang="en-US" sz="1600" dirty="0"/>
              <a:t>These loops make recurrent neural networks seem kind of mysterious. However, if you think a bit more, it turns out that they aren’t all that different than a normal neural network. A recurrent neural network can be thought of as multiple copies of the same network, each passing a message to a successor.</a:t>
            </a:r>
          </a:p>
        </p:txBody>
      </p:sp>
      <p:sp>
        <p:nvSpPr>
          <p:cNvPr id="13" name="Rectangle 12"/>
          <p:cNvSpPr/>
          <p:nvPr/>
        </p:nvSpPr>
        <p:spPr>
          <a:xfrm>
            <a:off x="81593" y="1366142"/>
            <a:ext cx="3767041" cy="1938992"/>
          </a:xfrm>
          <a:prstGeom prst="rect">
            <a:avLst/>
          </a:prstGeom>
          <a:noFill/>
        </p:spPr>
        <p:txBody>
          <a:bodyPr wrap="square" lIns="91440" tIns="45720" rIns="91440" bIns="45720">
            <a:spAutoFit/>
          </a:bodyPr>
          <a:lstStyle/>
          <a:p>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Recurrent Neural Networks have loops</a:t>
            </a:r>
          </a:p>
        </p:txBody>
      </p:sp>
    </p:spTree>
    <p:extLst>
      <p:ext uri="{BB962C8B-B14F-4D97-AF65-F5344CB8AC3E}">
        <p14:creationId xmlns:p14="http://schemas.microsoft.com/office/powerpoint/2010/main" val="2102564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35464" y="1989721"/>
            <a:ext cx="8737592" cy="3904160"/>
            <a:chOff x="135464" y="618067"/>
            <a:chExt cx="8737592" cy="3904160"/>
          </a:xfrm>
        </p:grpSpPr>
        <p:grpSp>
          <p:nvGrpSpPr>
            <p:cNvPr id="4" name="Group 3"/>
            <p:cNvGrpSpPr/>
            <p:nvPr/>
          </p:nvGrpSpPr>
          <p:grpSpPr>
            <a:xfrm>
              <a:off x="135464" y="618067"/>
              <a:ext cx="8221122" cy="3904160"/>
              <a:chOff x="-2353735" y="1144688"/>
              <a:chExt cx="8221122" cy="3904160"/>
            </a:xfrm>
          </p:grpSpPr>
          <p:sp>
            <p:nvSpPr>
              <p:cNvPr id="2" name="Rectangle 1"/>
              <p:cNvSpPr/>
              <p:nvPr/>
            </p:nvSpPr>
            <p:spPr>
              <a:xfrm>
                <a:off x="-2353735" y="1144688"/>
                <a:ext cx="8202956" cy="3385542"/>
              </a:xfrm>
              <a:prstGeom prst="rect">
                <a:avLst/>
              </a:prstGeom>
              <a:solidFill>
                <a:schemeClr val="bg1">
                  <a:lumMod val="95000"/>
                </a:schemeClr>
              </a:solidFill>
              <a:ln w="19050">
                <a:solidFill>
                  <a:schemeClr val="tx1"/>
                </a:solidFill>
              </a:ln>
            </p:spPr>
            <p:txBody>
              <a:bodyPr wrap="square">
                <a:spAutoFit/>
              </a:bodyPr>
              <a:lstStyle/>
              <a:p>
                <a:r>
                  <a:rPr lang="en-US" sz="2000" dirty="0"/>
                  <a:t>“The idea behind RNNs is to make use of sequential information. In a traditional neural network we assume that all inputs (and outputs) are independent of each other. But for many tasks that’s a very bad idea. If you want to predict the next word in a sentence you better know which words came before it. RNNs are called </a:t>
                </a:r>
                <a:r>
                  <a:rPr lang="en-US" sz="2000" i="1" dirty="0"/>
                  <a:t>recurrent</a:t>
                </a:r>
                <a:r>
                  <a:rPr lang="en-US" sz="2000" dirty="0"/>
                  <a:t> because they perform the same task for every element of a sequence, with the output being depended on the previous computations. Another way to think about RNNs is that they have a “memory” which captures information about what has been calculated so far. In theory RNNs can make use of information in arbitrarily long sequences, but in practice they are limited to looking back only a few steps …”</a:t>
                </a:r>
              </a:p>
              <a:p>
                <a:r>
                  <a:rPr lang="en-US" sz="1400" dirty="0">
                    <a:hlinkClick r:id="rId3"/>
                  </a:rPr>
                  <a:t>http://www.wildml.com/2015/09/recurrent-neural-networks-tutorial-part-1-introduction-to-rnns/</a:t>
                </a:r>
                <a:r>
                  <a:rPr lang="en-US" sz="1400" dirty="0"/>
                  <a:t> </a:t>
                </a:r>
              </a:p>
            </p:txBody>
          </p:sp>
          <p:pic>
            <p:nvPicPr>
              <p:cNvPr id="2050"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9646" y="3987340"/>
                <a:ext cx="927741" cy="1061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2038" y="745072"/>
              <a:ext cx="1331018" cy="48143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9" name="Rectangle 8"/>
          <p:cNvSpPr/>
          <p:nvPr/>
        </p:nvSpPr>
        <p:spPr>
          <a:xfrm>
            <a:off x="84670" y="189651"/>
            <a:ext cx="8943869" cy="1200329"/>
          </a:xfrm>
          <a:prstGeom prst="rect">
            <a:avLst/>
          </a:prstGeom>
          <a:noFill/>
        </p:spPr>
        <p:txBody>
          <a:bodyPr wrap="square" lIns="91440" tIns="45720" rIns="91440" bIns="45720">
            <a:spAutoFit/>
          </a:bodyPr>
          <a:lstStyle/>
          <a:p>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Recurrent Neural Networks use a kind of memory to process sequences</a:t>
            </a:r>
          </a:p>
        </p:txBody>
      </p:sp>
    </p:spTree>
    <p:extLst>
      <p:ext uri="{BB962C8B-B14F-4D97-AF65-F5344CB8AC3E}">
        <p14:creationId xmlns:p14="http://schemas.microsoft.com/office/powerpoint/2010/main" val="1894704341"/>
      </p:ext>
    </p:extLst>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5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6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4699</Words>
  <Application>Microsoft Office PowerPoint</Application>
  <PresentationFormat>On-screen Show (4:3)</PresentationFormat>
  <Paragraphs>1392</Paragraphs>
  <Slides>78</Slides>
  <Notes>30</Notes>
  <HiddenSlides>0</HiddenSlides>
  <MMClips>0</MMClips>
  <ScaleCrop>false</ScaleCrop>
  <HeadingPairs>
    <vt:vector size="8" baseType="variant">
      <vt:variant>
        <vt:lpstr>Fonts Used</vt:lpstr>
      </vt:variant>
      <vt:variant>
        <vt:i4>9</vt:i4>
      </vt:variant>
      <vt:variant>
        <vt:lpstr>Theme</vt:lpstr>
      </vt:variant>
      <vt:variant>
        <vt:i4>17</vt:i4>
      </vt:variant>
      <vt:variant>
        <vt:lpstr>Embedded OLE Servers</vt:lpstr>
      </vt:variant>
      <vt:variant>
        <vt:i4>1</vt:i4>
      </vt:variant>
      <vt:variant>
        <vt:lpstr>Slide Titles</vt:lpstr>
      </vt:variant>
      <vt:variant>
        <vt:i4>78</vt:i4>
      </vt:variant>
    </vt:vector>
  </HeadingPairs>
  <TitlesOfParts>
    <vt:vector size="105" baseType="lpstr">
      <vt:lpstr>新細明體</vt:lpstr>
      <vt:lpstr>Arial</vt:lpstr>
      <vt:lpstr>Calibri</vt:lpstr>
      <vt:lpstr>Calibri Light</vt:lpstr>
      <vt:lpstr>Cambria Math</vt:lpstr>
      <vt:lpstr>Courier New</vt:lpstr>
      <vt:lpstr>Impact</vt:lpstr>
      <vt:lpstr>Monotype Sorts</vt:lpstr>
      <vt:lpstr>Wingdings</vt:lpstr>
      <vt:lpstr>Office 佈景主題</vt:lpstr>
      <vt:lpstr>1_Office 佈景主題</vt:lpstr>
      <vt:lpstr>2_Office 佈景主題</vt:lpstr>
      <vt:lpstr>3_Office 佈景主題</vt:lpstr>
      <vt:lpstr>4_Office 佈景主題</vt:lpstr>
      <vt:lpstr>5_Office 佈景主題</vt:lpstr>
      <vt:lpstr>6_Office 佈景主題</vt:lpstr>
      <vt:lpstr>7_Office 佈景主題</vt:lpstr>
      <vt:lpstr>8_Office 佈景主題</vt:lpstr>
      <vt:lpstr>9_Office 佈景主題</vt:lpstr>
      <vt:lpstr>10_Office 佈景主題</vt:lpstr>
      <vt:lpstr>11_Office 佈景主題</vt:lpstr>
      <vt:lpstr>12_Office 佈景主題</vt:lpstr>
      <vt:lpstr>13_Office 佈景主題</vt:lpstr>
      <vt:lpstr>14_Office 佈景主題</vt:lpstr>
      <vt:lpstr>15_Office 佈景主題</vt:lpstr>
      <vt:lpstr>16_Office 佈景主題</vt:lpstr>
      <vt:lpstr>方程式</vt:lpstr>
      <vt:lpstr>PowerPoint Presentation</vt:lpstr>
      <vt:lpstr>Part IV: Neural Networks with Memory: Recurrent Neural Networks and LSTM Networks  lectures from the course:   TIES4910: Deep Learning for Cognitive Computing </vt:lpstr>
      <vt:lpstr>PowerPoint Presentation</vt:lpstr>
      <vt:lpstr>PowerPoint Presentation</vt:lpstr>
      <vt:lpstr>Recommended reading</vt:lpstr>
      <vt:lpstr>Deep Learning resources:</vt:lpstr>
      <vt:lpstr>PowerPoint Presentation</vt:lpstr>
      <vt:lpstr>PowerPoint Presentation</vt:lpstr>
      <vt:lpstr>PowerPoint Presentation</vt:lpstr>
      <vt:lpstr>PowerPoint Presentation</vt:lpstr>
      <vt:lpstr>PowerPoint Presentation</vt:lpstr>
      <vt:lpstr>PowerPoint Presentation</vt:lpstr>
      <vt:lpstr>Memory is important </vt:lpstr>
      <vt:lpstr>In our example we will use neurons with the following activation functions</vt:lpstr>
      <vt:lpstr>Memory is important </vt:lpstr>
      <vt:lpstr>Memory is important </vt:lpstr>
      <vt:lpstr>Memory is important </vt:lpstr>
      <vt:lpstr>Recurrent Neural Network (RNN)</vt:lpstr>
      <vt:lpstr>Recurrent Neural Network (RNN)</vt:lpstr>
      <vt:lpstr>Recurrent Neural Network (RNN)</vt:lpstr>
      <vt:lpstr>Recurrent Neural Network (RNN)</vt:lpstr>
      <vt:lpstr>RNN (output depends on input and memory)</vt:lpstr>
      <vt:lpstr>RNN (output depends on input and memory)</vt:lpstr>
      <vt:lpstr>RNN (output depends on input and memory)</vt:lpstr>
      <vt:lpstr>RNN (output depends on input and memory)</vt:lpstr>
      <vt:lpstr>RNN – Training </vt:lpstr>
      <vt:lpstr>PowerPoint Presentation</vt:lpstr>
      <vt:lpstr>PowerPoint Presentation</vt:lpstr>
      <vt:lpstr>Bidirectional RNN</vt:lpstr>
      <vt:lpstr>PowerPoint Presentation</vt:lpstr>
      <vt:lpstr>Example: A simple RNN</vt:lpstr>
      <vt:lpstr>Example: A simple RNN</vt:lpstr>
      <vt:lpstr>Example: A simple RNN</vt:lpstr>
      <vt:lpstr>Why? </vt:lpstr>
      <vt:lpstr>Exploding Gradients</vt:lpstr>
      <vt:lpstr>Exploding Gradients</vt:lpstr>
      <vt:lpstr>Be careful when training RNN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Long Short-term Memory (LSTM)</vt:lpstr>
      <vt:lpstr>PowerPoint Presentation</vt:lpstr>
      <vt:lpstr>PowerPoint Presentation</vt:lpstr>
      <vt:lpstr>PowerPoint Presentation</vt:lpstr>
      <vt:lpstr>LSTM - Example</vt:lpstr>
      <vt:lpstr>PowerPoint Presentation</vt:lpstr>
      <vt:lpstr>PowerPoint Presentation</vt:lpstr>
      <vt:lpstr>PowerPoint Presentation</vt:lpstr>
      <vt:lpstr>PowerPoint Presentation</vt:lpstr>
      <vt:lpstr>PowerPoint Presentation</vt:lpstr>
      <vt:lpstr>PowerPoint Presentation</vt:lpstr>
      <vt:lpstr>LSTM feedforward model</vt:lpstr>
      <vt:lpstr>Language model and speech recognition with RNNs</vt:lpstr>
      <vt:lpstr>Language model and speech recognition with RNNs</vt:lpstr>
      <vt:lpstr>Language model - Smoothing</vt:lpstr>
      <vt:lpstr>Neural-network based LM</vt:lpstr>
      <vt:lpstr>Neural-network based LM</vt:lpstr>
      <vt:lpstr>RNN-based LM</vt:lpstr>
      <vt:lpstr>RNN-based LM</vt:lpstr>
      <vt:lpstr>Beyond RNNs: Attention-based framework in NNs</vt:lpstr>
      <vt:lpstr>Beyond RNNs: Attention-based framework in NNs</vt:lpstr>
      <vt:lpstr>Beyond RNNs: Attention-based framework in NNs</vt:lpstr>
      <vt:lpstr>Useful references on applications of RNNs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Neural Networks with Memory: Recurrent Neural Networks and LSTM Networks</dc:title>
  <dc:creator/>
  <cp:lastModifiedBy/>
  <cp:revision>1</cp:revision>
  <dcterms:created xsi:type="dcterms:W3CDTF">2017-03-01T13:39:11Z</dcterms:created>
  <dcterms:modified xsi:type="dcterms:W3CDTF">2024-03-15T12:54:47Z</dcterms:modified>
</cp:coreProperties>
</file>