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theme/theme2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1" r:id="rId2"/>
    <p:sldMasterId id="2147483663" r:id="rId3"/>
    <p:sldMasterId id="2147483665" r:id="rId4"/>
    <p:sldMasterId id="2147483667" r:id="rId5"/>
    <p:sldMasterId id="2147483669" r:id="rId6"/>
    <p:sldMasterId id="2147483671" r:id="rId7"/>
    <p:sldMasterId id="2147483673" r:id="rId8"/>
    <p:sldMasterId id="2147483675" r:id="rId9"/>
    <p:sldMasterId id="2147483677" r:id="rId10"/>
    <p:sldMasterId id="2147483679" r:id="rId11"/>
    <p:sldMasterId id="2147483681" r:id="rId12"/>
    <p:sldMasterId id="2147483683" r:id="rId13"/>
    <p:sldMasterId id="2147483685" r:id="rId14"/>
    <p:sldMasterId id="2147483687" r:id="rId15"/>
    <p:sldMasterId id="2147483689" r:id="rId16"/>
    <p:sldMasterId id="2147483691" r:id="rId17"/>
    <p:sldMasterId id="2147483693" r:id="rId18"/>
    <p:sldMasterId id="2147483695" r:id="rId19"/>
  </p:sldMasterIdLst>
  <p:notesMasterIdLst>
    <p:notesMasterId r:id="rId130"/>
  </p:notesMasterIdLst>
  <p:handoutMasterIdLst>
    <p:handoutMasterId r:id="rId131"/>
  </p:handoutMasterIdLst>
  <p:sldIdLst>
    <p:sldId id="702" r:id="rId20"/>
    <p:sldId id="730" r:id="rId21"/>
    <p:sldId id="706" r:id="rId22"/>
    <p:sldId id="707" r:id="rId23"/>
    <p:sldId id="708" r:id="rId24"/>
    <p:sldId id="705" r:id="rId25"/>
    <p:sldId id="703" r:id="rId26"/>
    <p:sldId id="704" r:id="rId27"/>
    <p:sldId id="709" r:id="rId28"/>
    <p:sldId id="710" r:id="rId29"/>
    <p:sldId id="711" r:id="rId30"/>
    <p:sldId id="732" r:id="rId31"/>
    <p:sldId id="694" r:id="rId32"/>
    <p:sldId id="397" r:id="rId33"/>
    <p:sldId id="760" r:id="rId34"/>
    <p:sldId id="664" r:id="rId35"/>
    <p:sldId id="407" r:id="rId36"/>
    <p:sldId id="735" r:id="rId37"/>
    <p:sldId id="764" r:id="rId38"/>
    <p:sldId id="736" r:id="rId39"/>
    <p:sldId id="737" r:id="rId40"/>
    <p:sldId id="738" r:id="rId41"/>
    <p:sldId id="742" r:id="rId42"/>
    <p:sldId id="739" r:id="rId43"/>
    <p:sldId id="740" r:id="rId44"/>
    <p:sldId id="743" r:id="rId45"/>
    <p:sldId id="741" r:id="rId46"/>
    <p:sldId id="744" r:id="rId47"/>
    <p:sldId id="745" r:id="rId48"/>
    <p:sldId id="678" r:id="rId49"/>
    <p:sldId id="408" r:id="rId50"/>
    <p:sldId id="410" r:id="rId51"/>
    <p:sldId id="667" r:id="rId52"/>
    <p:sldId id="670" r:id="rId53"/>
    <p:sldId id="411" r:id="rId54"/>
    <p:sldId id="746" r:id="rId55"/>
    <p:sldId id="752" r:id="rId56"/>
    <p:sldId id="696" r:id="rId57"/>
    <p:sldId id="650" r:id="rId58"/>
    <p:sldId id="747" r:id="rId59"/>
    <p:sldId id="319" r:id="rId60"/>
    <p:sldId id="723" r:id="rId61"/>
    <p:sldId id="725" r:id="rId62"/>
    <p:sldId id="727" r:id="rId63"/>
    <p:sldId id="346" r:id="rId64"/>
    <p:sldId id="357" r:id="rId65"/>
    <p:sldId id="616" r:id="rId66"/>
    <p:sldId id="332" r:id="rId67"/>
    <p:sldId id="621" r:id="rId68"/>
    <p:sldId id="333" r:id="rId69"/>
    <p:sldId id="762" r:id="rId70"/>
    <p:sldId id="661" r:id="rId71"/>
    <p:sldId id="369" r:id="rId72"/>
    <p:sldId id="386" r:id="rId73"/>
    <p:sldId id="388" r:id="rId74"/>
    <p:sldId id="645" r:id="rId75"/>
    <p:sldId id="761" r:id="rId76"/>
    <p:sldId id="750" r:id="rId77"/>
    <p:sldId id="748" r:id="rId78"/>
    <p:sldId id="749" r:id="rId79"/>
    <p:sldId id="751" r:id="rId80"/>
    <p:sldId id="327" r:id="rId81"/>
    <p:sldId id="768" r:id="rId82"/>
    <p:sldId id="428" r:id="rId83"/>
    <p:sldId id="430" r:id="rId84"/>
    <p:sldId id="733" r:id="rId85"/>
    <p:sldId id="432" r:id="rId86"/>
    <p:sldId id="433" r:id="rId87"/>
    <p:sldId id="712" r:id="rId88"/>
    <p:sldId id="713" r:id="rId89"/>
    <p:sldId id="701" r:id="rId90"/>
    <p:sldId id="690" r:id="rId91"/>
    <p:sldId id="439" r:id="rId92"/>
    <p:sldId id="715" r:id="rId93"/>
    <p:sldId id="714" r:id="rId94"/>
    <p:sldId id="573" r:id="rId95"/>
    <p:sldId id="728" r:id="rId96"/>
    <p:sldId id="729" r:id="rId97"/>
    <p:sldId id="731" r:id="rId98"/>
    <p:sldId id="753" r:id="rId99"/>
    <p:sldId id="765" r:id="rId100"/>
    <p:sldId id="766" r:id="rId101"/>
    <p:sldId id="767" r:id="rId102"/>
    <p:sldId id="457" r:id="rId103"/>
    <p:sldId id="458" r:id="rId104"/>
    <p:sldId id="462" r:id="rId105"/>
    <p:sldId id="716" r:id="rId106"/>
    <p:sldId id="717" r:id="rId107"/>
    <p:sldId id="464" r:id="rId108"/>
    <p:sldId id="466" r:id="rId109"/>
    <p:sldId id="470" r:id="rId110"/>
    <p:sldId id="471" r:id="rId111"/>
    <p:sldId id="472" r:id="rId112"/>
    <p:sldId id="718" r:id="rId113"/>
    <p:sldId id="719" r:id="rId114"/>
    <p:sldId id="720" r:id="rId115"/>
    <p:sldId id="721" r:id="rId116"/>
    <p:sldId id="473" r:id="rId117"/>
    <p:sldId id="722" r:id="rId118"/>
    <p:sldId id="474" r:id="rId119"/>
    <p:sldId id="734" r:id="rId120"/>
    <p:sldId id="754" r:id="rId121"/>
    <p:sldId id="755" r:id="rId122"/>
    <p:sldId id="763" r:id="rId123"/>
    <p:sldId id="769" r:id="rId124"/>
    <p:sldId id="756" r:id="rId125"/>
    <p:sldId id="758" r:id="rId126"/>
    <p:sldId id="759" r:id="rId127"/>
    <p:sldId id="757" r:id="rId128"/>
    <p:sldId id="547" r:id="rId129"/>
  </p:sldIdLst>
  <p:sldSz cx="9906000" cy="6858000" type="A4"/>
  <p:notesSz cx="6734175" cy="9840913"/>
  <p:defaultTextStyle>
    <a:defPPr>
      <a:defRPr lang="en-US"/>
    </a:defPPr>
    <a:lvl1pPr algn="ctr" rtl="0" fontAlgn="base">
      <a:spcBef>
        <a:spcPct val="0"/>
      </a:spcBef>
      <a:spcAft>
        <a:spcPct val="0"/>
      </a:spcAft>
      <a:defRPr sz="3200" kern="1200">
        <a:solidFill>
          <a:schemeClr val="tx1"/>
        </a:solidFill>
        <a:latin typeface="Times New Roman" pitchFamily="18" charset="0"/>
        <a:ea typeface="+mn-ea"/>
        <a:cs typeface="+mn-cs"/>
      </a:defRPr>
    </a:lvl1pPr>
    <a:lvl2pPr marL="457200" algn="ctr" rtl="0" fontAlgn="base">
      <a:spcBef>
        <a:spcPct val="0"/>
      </a:spcBef>
      <a:spcAft>
        <a:spcPct val="0"/>
      </a:spcAft>
      <a:defRPr sz="3200" kern="1200">
        <a:solidFill>
          <a:schemeClr val="tx1"/>
        </a:solidFill>
        <a:latin typeface="Times New Roman" pitchFamily="18" charset="0"/>
        <a:ea typeface="+mn-ea"/>
        <a:cs typeface="+mn-cs"/>
      </a:defRPr>
    </a:lvl2pPr>
    <a:lvl3pPr marL="914400" algn="ctr" rtl="0" fontAlgn="base">
      <a:spcBef>
        <a:spcPct val="0"/>
      </a:spcBef>
      <a:spcAft>
        <a:spcPct val="0"/>
      </a:spcAft>
      <a:defRPr sz="3200" kern="1200">
        <a:solidFill>
          <a:schemeClr val="tx1"/>
        </a:solidFill>
        <a:latin typeface="Times New Roman" pitchFamily="18" charset="0"/>
        <a:ea typeface="+mn-ea"/>
        <a:cs typeface="+mn-cs"/>
      </a:defRPr>
    </a:lvl3pPr>
    <a:lvl4pPr marL="1371600" algn="ctr" rtl="0" fontAlgn="base">
      <a:spcBef>
        <a:spcPct val="0"/>
      </a:spcBef>
      <a:spcAft>
        <a:spcPct val="0"/>
      </a:spcAft>
      <a:defRPr sz="3200" kern="1200">
        <a:solidFill>
          <a:schemeClr val="tx1"/>
        </a:solidFill>
        <a:latin typeface="Times New Roman" pitchFamily="18" charset="0"/>
        <a:ea typeface="+mn-ea"/>
        <a:cs typeface="+mn-cs"/>
      </a:defRPr>
    </a:lvl4pPr>
    <a:lvl5pPr marL="1828800" algn="ctr" rtl="0" fontAlgn="base">
      <a:spcBef>
        <a:spcPct val="0"/>
      </a:spcBef>
      <a:spcAft>
        <a:spcPct val="0"/>
      </a:spcAft>
      <a:defRPr sz="3200" kern="1200">
        <a:solidFill>
          <a:schemeClr val="tx1"/>
        </a:solidFill>
        <a:latin typeface="Times New Roman" pitchFamily="18" charset="0"/>
        <a:ea typeface="+mn-ea"/>
        <a:cs typeface="+mn-cs"/>
      </a:defRPr>
    </a:lvl5pPr>
    <a:lvl6pPr marL="2286000" algn="l" defTabSz="914400" rtl="0" eaLnBrk="1" latinLnBrk="0" hangingPunct="1">
      <a:defRPr sz="3200" kern="1200">
        <a:solidFill>
          <a:schemeClr val="tx1"/>
        </a:solidFill>
        <a:latin typeface="Times New Roman" pitchFamily="18" charset="0"/>
        <a:ea typeface="+mn-ea"/>
        <a:cs typeface="+mn-cs"/>
      </a:defRPr>
    </a:lvl6pPr>
    <a:lvl7pPr marL="2743200" algn="l" defTabSz="914400" rtl="0" eaLnBrk="1" latinLnBrk="0" hangingPunct="1">
      <a:defRPr sz="3200" kern="1200">
        <a:solidFill>
          <a:schemeClr val="tx1"/>
        </a:solidFill>
        <a:latin typeface="Times New Roman" pitchFamily="18" charset="0"/>
        <a:ea typeface="+mn-ea"/>
        <a:cs typeface="+mn-cs"/>
      </a:defRPr>
    </a:lvl7pPr>
    <a:lvl8pPr marL="3200400" algn="l" defTabSz="914400" rtl="0" eaLnBrk="1" latinLnBrk="0" hangingPunct="1">
      <a:defRPr sz="3200" kern="1200">
        <a:solidFill>
          <a:schemeClr val="tx1"/>
        </a:solidFill>
        <a:latin typeface="Times New Roman" pitchFamily="18" charset="0"/>
        <a:ea typeface="+mn-ea"/>
        <a:cs typeface="+mn-cs"/>
      </a:defRPr>
    </a:lvl8pPr>
    <a:lvl9pPr marL="3657600" algn="l" defTabSz="914400" rtl="0" eaLnBrk="1" latinLnBrk="0" hangingPunct="1">
      <a:defRPr sz="32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3744">
          <p15:clr>
            <a:srgbClr val="A4A3A4"/>
          </p15:clr>
        </p15:guide>
        <p15:guide id="2" pos="433">
          <p15:clr>
            <a:srgbClr val="A4A3A4"/>
          </p15:clr>
        </p15:guide>
      </p15:sldGuideLst>
    </p:ext>
    <p:ext uri="{2D200454-40CA-4A62-9FC3-DE9A4176ACB9}">
      <p15:notesGuideLst xmlns:p15="http://schemas.microsoft.com/office/powerpoint/2012/main">
        <p15:guide id="1" orient="horz" pos="3099">
          <p15:clr>
            <a:srgbClr val="A4A3A4"/>
          </p15:clr>
        </p15:guide>
        <p15:guide id="2" pos="212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3300"/>
    <a:srgbClr val="FF3300"/>
    <a:srgbClr val="00FF00"/>
    <a:srgbClr val="FF9900"/>
    <a:srgbClr val="FFFFCC"/>
    <a:srgbClr val="FFFF99"/>
    <a:srgbClr val="FFCC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126" d="100"/>
          <a:sy n="126" d="100"/>
        </p:scale>
        <p:origin x="894" y="102"/>
      </p:cViewPr>
      <p:guideLst>
        <p:guide orient="horz" pos="3744"/>
        <p:guide pos="433"/>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8" d="100"/>
          <a:sy n="58" d="100"/>
        </p:scale>
        <p:origin x="-1692" y="-102"/>
      </p:cViewPr>
      <p:guideLst>
        <p:guide orient="horz" pos="3099"/>
        <p:guide pos="212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98.xml"/><Relationship Id="rId21" Type="http://schemas.openxmlformats.org/officeDocument/2006/relationships/slide" Target="slides/slide2.xml"/><Relationship Id="rId42" Type="http://schemas.openxmlformats.org/officeDocument/2006/relationships/slide" Target="slides/slide23.xml"/><Relationship Id="rId63" Type="http://schemas.openxmlformats.org/officeDocument/2006/relationships/slide" Target="slides/slide44.xml"/><Relationship Id="rId84" Type="http://schemas.openxmlformats.org/officeDocument/2006/relationships/slide" Target="slides/slide65.xml"/><Relationship Id="rId16" Type="http://schemas.openxmlformats.org/officeDocument/2006/relationships/slideMaster" Target="slideMasters/slideMaster16.xml"/><Relationship Id="rId107" Type="http://schemas.openxmlformats.org/officeDocument/2006/relationships/slide" Target="slides/slide88.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123" Type="http://schemas.openxmlformats.org/officeDocument/2006/relationships/slide" Target="slides/slide104.xml"/><Relationship Id="rId128" Type="http://schemas.openxmlformats.org/officeDocument/2006/relationships/slide" Target="slides/slide109.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113" Type="http://schemas.openxmlformats.org/officeDocument/2006/relationships/slide" Target="slides/slide94.xml"/><Relationship Id="rId118" Type="http://schemas.openxmlformats.org/officeDocument/2006/relationships/slide" Target="slides/slide99.xml"/><Relationship Id="rId134" Type="http://schemas.openxmlformats.org/officeDocument/2006/relationships/theme" Target="theme/theme1.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slide" Target="slides/slide89.xml"/><Relationship Id="rId124" Type="http://schemas.openxmlformats.org/officeDocument/2006/relationships/slide" Target="slides/slide105.xml"/><Relationship Id="rId129" Type="http://schemas.openxmlformats.org/officeDocument/2006/relationships/slide" Target="slides/slide110.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4.xml"/><Relationship Id="rId28" Type="http://schemas.openxmlformats.org/officeDocument/2006/relationships/slide" Target="slides/slide9.xml"/><Relationship Id="rId49" Type="http://schemas.openxmlformats.org/officeDocument/2006/relationships/slide" Target="slides/slide30.xml"/><Relationship Id="rId114" Type="http://schemas.openxmlformats.org/officeDocument/2006/relationships/slide" Target="slides/slide95.xml"/><Relationship Id="rId119" Type="http://schemas.openxmlformats.org/officeDocument/2006/relationships/slide" Target="slides/slide100.xml"/><Relationship Id="rId44" Type="http://schemas.openxmlformats.org/officeDocument/2006/relationships/slide" Target="slides/slide25.xml"/><Relationship Id="rId60" Type="http://schemas.openxmlformats.org/officeDocument/2006/relationships/slide" Target="slides/slide41.xml"/><Relationship Id="rId65" Type="http://schemas.openxmlformats.org/officeDocument/2006/relationships/slide" Target="slides/slide46.xml"/><Relationship Id="rId81" Type="http://schemas.openxmlformats.org/officeDocument/2006/relationships/slide" Target="slides/slide62.xml"/><Relationship Id="rId86" Type="http://schemas.openxmlformats.org/officeDocument/2006/relationships/slide" Target="slides/slide67.xml"/><Relationship Id="rId130" Type="http://schemas.openxmlformats.org/officeDocument/2006/relationships/notesMaster" Target="notesMasters/notesMaster1.xml"/><Relationship Id="rId135" Type="http://schemas.openxmlformats.org/officeDocument/2006/relationships/tableStyles" Target="tableStyle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slide" Target="slides/slide9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120" Type="http://schemas.openxmlformats.org/officeDocument/2006/relationships/slide" Target="slides/slide101.xml"/><Relationship Id="rId125" Type="http://schemas.openxmlformats.org/officeDocument/2006/relationships/slide" Target="slides/slide106.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slide" Target="slides/slide91.xml"/><Relationship Id="rId115" Type="http://schemas.openxmlformats.org/officeDocument/2006/relationships/slide" Target="slides/slide96.xml"/><Relationship Id="rId131" Type="http://schemas.openxmlformats.org/officeDocument/2006/relationships/handoutMaster" Target="handoutMasters/handoutMaster1.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126" Type="http://schemas.openxmlformats.org/officeDocument/2006/relationships/slide" Target="slides/slide107.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121" Type="http://schemas.openxmlformats.org/officeDocument/2006/relationships/slide" Target="slides/slide102.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116" Type="http://schemas.openxmlformats.org/officeDocument/2006/relationships/slide" Target="slides/slide97.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slide" Target="slides/slide92.xml"/><Relationship Id="rId132" Type="http://schemas.openxmlformats.org/officeDocument/2006/relationships/presProps" Target="presProps.xml"/><Relationship Id="rId15" Type="http://schemas.openxmlformats.org/officeDocument/2006/relationships/slideMaster" Target="slideMasters/slideMaster15.xml"/><Relationship Id="rId36" Type="http://schemas.openxmlformats.org/officeDocument/2006/relationships/slide" Target="slides/slide17.xml"/><Relationship Id="rId57" Type="http://schemas.openxmlformats.org/officeDocument/2006/relationships/slide" Target="slides/slide38.xml"/><Relationship Id="rId106" Type="http://schemas.openxmlformats.org/officeDocument/2006/relationships/slide" Target="slides/slide87.xml"/><Relationship Id="rId127" Type="http://schemas.openxmlformats.org/officeDocument/2006/relationships/slide" Target="slides/slide108.xml"/><Relationship Id="rId10" Type="http://schemas.openxmlformats.org/officeDocument/2006/relationships/slideMaster" Target="slideMasters/slideMaster10.xml"/><Relationship Id="rId31" Type="http://schemas.openxmlformats.org/officeDocument/2006/relationships/slide" Target="slides/slide12.xml"/><Relationship Id="rId52" Type="http://schemas.openxmlformats.org/officeDocument/2006/relationships/slide" Target="slides/slide33.xml"/><Relationship Id="rId73" Type="http://schemas.openxmlformats.org/officeDocument/2006/relationships/slide" Target="slides/slide54.xml"/><Relationship Id="rId78" Type="http://schemas.openxmlformats.org/officeDocument/2006/relationships/slide" Target="slides/slide59.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122" Type="http://schemas.openxmlformats.org/officeDocument/2006/relationships/slide" Target="slides/slide103.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7.xml"/><Relationship Id="rId47" Type="http://schemas.openxmlformats.org/officeDocument/2006/relationships/slide" Target="slides/slide28.xml"/><Relationship Id="rId68" Type="http://schemas.openxmlformats.org/officeDocument/2006/relationships/slide" Target="slides/slide49.xml"/><Relationship Id="rId89" Type="http://schemas.openxmlformats.org/officeDocument/2006/relationships/slide" Target="slides/slide70.xml"/><Relationship Id="rId112" Type="http://schemas.openxmlformats.org/officeDocument/2006/relationships/slide" Target="slides/slide93.xml"/><Relationship Id="rId13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898775" cy="463550"/>
          </a:xfrm>
          <a:prstGeom prst="rect">
            <a:avLst/>
          </a:prstGeom>
          <a:noFill/>
          <a:ln w="9525">
            <a:noFill/>
            <a:miter lim="800000"/>
            <a:headEnd/>
            <a:tailEnd/>
          </a:ln>
          <a:effectLst/>
        </p:spPr>
        <p:txBody>
          <a:bodyPr vert="horz" wrap="square" lIns="91593" tIns="45797" rIns="91593" bIns="45797" numCol="1" anchor="t" anchorCtr="0" compatLnSpc="1">
            <a:prstTxWarp prst="textNoShape">
              <a:avLst/>
            </a:prstTxWarp>
          </a:bodyPr>
          <a:lstStyle>
            <a:lvl1pPr algn="l" defTabSz="909225" eaLnBrk="0" hangingPunct="0">
              <a:defRPr sz="1200"/>
            </a:lvl1pPr>
          </a:lstStyle>
          <a:p>
            <a:pPr>
              <a:defRPr/>
            </a:pPr>
            <a:endParaRPr lang="en-US"/>
          </a:p>
        </p:txBody>
      </p:sp>
      <p:sp>
        <p:nvSpPr>
          <p:cNvPr id="3075" name="Rectangle 3"/>
          <p:cNvSpPr>
            <a:spLocks noGrp="1" noChangeArrowheads="1"/>
          </p:cNvSpPr>
          <p:nvPr>
            <p:ph type="dt" sz="quarter" idx="1"/>
          </p:nvPr>
        </p:nvSpPr>
        <p:spPr bwMode="auto">
          <a:xfrm>
            <a:off x="3811588" y="0"/>
            <a:ext cx="2900362" cy="463550"/>
          </a:xfrm>
          <a:prstGeom prst="rect">
            <a:avLst/>
          </a:prstGeom>
          <a:noFill/>
          <a:ln w="9525">
            <a:noFill/>
            <a:miter lim="800000"/>
            <a:headEnd/>
            <a:tailEnd/>
          </a:ln>
          <a:effectLst/>
        </p:spPr>
        <p:txBody>
          <a:bodyPr vert="horz" wrap="square" lIns="91593" tIns="45797" rIns="91593" bIns="45797" numCol="1" anchor="t" anchorCtr="0" compatLnSpc="1">
            <a:prstTxWarp prst="textNoShape">
              <a:avLst/>
            </a:prstTxWarp>
          </a:bodyPr>
          <a:lstStyle>
            <a:lvl1pPr algn="r" defTabSz="909225" eaLnBrk="0" hangingPunct="0">
              <a:defRPr sz="1200"/>
            </a:lvl1pPr>
          </a:lstStyle>
          <a:p>
            <a:pPr>
              <a:defRPr/>
            </a:pPr>
            <a:endParaRPr lang="en-US"/>
          </a:p>
        </p:txBody>
      </p:sp>
      <p:sp>
        <p:nvSpPr>
          <p:cNvPr id="3076" name="Rectangle 4"/>
          <p:cNvSpPr>
            <a:spLocks noGrp="1" noChangeArrowheads="1"/>
          </p:cNvSpPr>
          <p:nvPr>
            <p:ph type="ftr" sz="quarter" idx="2"/>
          </p:nvPr>
        </p:nvSpPr>
        <p:spPr bwMode="auto">
          <a:xfrm>
            <a:off x="0" y="9363075"/>
            <a:ext cx="2898775" cy="463550"/>
          </a:xfrm>
          <a:prstGeom prst="rect">
            <a:avLst/>
          </a:prstGeom>
          <a:noFill/>
          <a:ln w="9525">
            <a:noFill/>
            <a:miter lim="800000"/>
            <a:headEnd/>
            <a:tailEnd/>
          </a:ln>
          <a:effectLst/>
        </p:spPr>
        <p:txBody>
          <a:bodyPr vert="horz" wrap="square" lIns="91593" tIns="45797" rIns="91593" bIns="45797" numCol="1" anchor="b" anchorCtr="0" compatLnSpc="1">
            <a:prstTxWarp prst="textNoShape">
              <a:avLst/>
            </a:prstTxWarp>
          </a:bodyPr>
          <a:lstStyle>
            <a:lvl1pPr algn="l" defTabSz="909225" eaLnBrk="0" hangingPunct="0">
              <a:defRPr sz="1200"/>
            </a:lvl1pPr>
          </a:lstStyle>
          <a:p>
            <a:pPr>
              <a:defRPr/>
            </a:pPr>
            <a:endParaRPr lang="en-US"/>
          </a:p>
        </p:txBody>
      </p:sp>
      <p:sp>
        <p:nvSpPr>
          <p:cNvPr id="3077" name="Rectangle 5"/>
          <p:cNvSpPr>
            <a:spLocks noGrp="1" noChangeArrowheads="1"/>
          </p:cNvSpPr>
          <p:nvPr>
            <p:ph type="sldNum" sz="quarter" idx="3"/>
          </p:nvPr>
        </p:nvSpPr>
        <p:spPr bwMode="auto">
          <a:xfrm>
            <a:off x="3811588" y="9363075"/>
            <a:ext cx="2900362" cy="463550"/>
          </a:xfrm>
          <a:prstGeom prst="rect">
            <a:avLst/>
          </a:prstGeom>
          <a:noFill/>
          <a:ln w="9525">
            <a:noFill/>
            <a:miter lim="800000"/>
            <a:headEnd/>
            <a:tailEnd/>
          </a:ln>
          <a:effectLst/>
        </p:spPr>
        <p:txBody>
          <a:bodyPr vert="horz" wrap="square" lIns="91593" tIns="45797" rIns="91593" bIns="45797" numCol="1" anchor="b" anchorCtr="0" compatLnSpc="1">
            <a:prstTxWarp prst="textNoShape">
              <a:avLst/>
            </a:prstTxWarp>
          </a:bodyPr>
          <a:lstStyle>
            <a:lvl1pPr algn="r" defTabSz="909225" eaLnBrk="0" hangingPunct="0">
              <a:defRPr sz="1200"/>
            </a:lvl1pPr>
          </a:lstStyle>
          <a:p>
            <a:pPr>
              <a:defRPr/>
            </a:pPr>
            <a:fld id="{F1A740FF-5BCC-4F5C-B2E1-24B45EB345F5}" type="slidenum">
              <a:rPr lang="en-US"/>
              <a:pPr>
                <a:defRPr/>
              </a:pPr>
              <a:t>‹#›</a:t>
            </a:fld>
            <a:endParaRPr lang="en-US"/>
          </a:p>
        </p:txBody>
      </p:sp>
    </p:spTree>
    <p:extLst>
      <p:ext uri="{BB962C8B-B14F-4D97-AF65-F5344CB8AC3E}">
        <p14:creationId xmlns:p14="http://schemas.microsoft.com/office/powerpoint/2010/main" val="22996066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919413" cy="492125"/>
          </a:xfrm>
          <a:prstGeom prst="rect">
            <a:avLst/>
          </a:prstGeom>
          <a:noFill/>
          <a:ln w="9525">
            <a:noFill/>
            <a:miter lim="800000"/>
            <a:headEnd/>
            <a:tailEnd/>
          </a:ln>
          <a:effectLst/>
        </p:spPr>
        <p:txBody>
          <a:bodyPr vert="horz" wrap="square" lIns="91593" tIns="45797" rIns="91593" bIns="45797" numCol="1" anchor="t" anchorCtr="0" compatLnSpc="1">
            <a:prstTxWarp prst="textNoShape">
              <a:avLst/>
            </a:prstTxWarp>
          </a:bodyPr>
          <a:lstStyle>
            <a:lvl1pPr algn="l" defTabSz="909225" eaLnBrk="0" hangingPunct="0">
              <a:defRPr sz="1200"/>
            </a:lvl1pPr>
          </a:lstStyle>
          <a:p>
            <a:pPr>
              <a:defRPr/>
            </a:pPr>
            <a:endParaRPr lang="en-US"/>
          </a:p>
        </p:txBody>
      </p:sp>
      <p:sp>
        <p:nvSpPr>
          <p:cNvPr id="2051" name="Rectangle 3"/>
          <p:cNvSpPr>
            <a:spLocks noGrp="1" noChangeArrowheads="1"/>
          </p:cNvSpPr>
          <p:nvPr>
            <p:ph type="dt" idx="1"/>
          </p:nvPr>
        </p:nvSpPr>
        <p:spPr bwMode="auto">
          <a:xfrm>
            <a:off x="3814763" y="0"/>
            <a:ext cx="2919412" cy="492125"/>
          </a:xfrm>
          <a:prstGeom prst="rect">
            <a:avLst/>
          </a:prstGeom>
          <a:noFill/>
          <a:ln w="9525">
            <a:noFill/>
            <a:miter lim="800000"/>
            <a:headEnd/>
            <a:tailEnd/>
          </a:ln>
          <a:effectLst/>
        </p:spPr>
        <p:txBody>
          <a:bodyPr vert="horz" wrap="square" lIns="91593" tIns="45797" rIns="91593" bIns="45797" numCol="1" anchor="t" anchorCtr="0" compatLnSpc="1">
            <a:prstTxWarp prst="textNoShape">
              <a:avLst/>
            </a:prstTxWarp>
          </a:bodyPr>
          <a:lstStyle>
            <a:lvl1pPr algn="r" defTabSz="909225" eaLnBrk="0" hangingPunct="0">
              <a:defRPr sz="1200"/>
            </a:lvl1pPr>
          </a:lstStyle>
          <a:p>
            <a:pPr>
              <a:defRPr/>
            </a:pPr>
            <a:endParaRPr lang="en-US"/>
          </a:p>
        </p:txBody>
      </p:sp>
      <p:sp>
        <p:nvSpPr>
          <p:cNvPr id="112644" name="Rectangle 4"/>
          <p:cNvSpPr>
            <a:spLocks noGrp="1" noRot="1" noChangeAspect="1" noChangeArrowheads="1" noTextEdit="1"/>
          </p:cNvSpPr>
          <p:nvPr>
            <p:ph type="sldImg" idx="2"/>
          </p:nvPr>
        </p:nvSpPr>
        <p:spPr bwMode="auto">
          <a:xfrm>
            <a:off x="706438" y="741363"/>
            <a:ext cx="5321300" cy="3684587"/>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896938" y="4673600"/>
            <a:ext cx="4940300" cy="4427538"/>
          </a:xfrm>
          <a:prstGeom prst="rect">
            <a:avLst/>
          </a:prstGeom>
          <a:noFill/>
          <a:ln w="9525">
            <a:noFill/>
            <a:miter lim="800000"/>
            <a:headEnd/>
            <a:tailEnd/>
          </a:ln>
          <a:effectLst/>
        </p:spPr>
        <p:txBody>
          <a:bodyPr vert="horz" wrap="square" lIns="91593" tIns="45797" rIns="91593" bIns="457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0" y="9348788"/>
            <a:ext cx="2919413" cy="492125"/>
          </a:xfrm>
          <a:prstGeom prst="rect">
            <a:avLst/>
          </a:prstGeom>
          <a:noFill/>
          <a:ln w="9525">
            <a:noFill/>
            <a:miter lim="800000"/>
            <a:headEnd/>
            <a:tailEnd/>
          </a:ln>
          <a:effectLst/>
        </p:spPr>
        <p:txBody>
          <a:bodyPr vert="horz" wrap="square" lIns="91593" tIns="45797" rIns="91593" bIns="45797" numCol="1" anchor="b" anchorCtr="0" compatLnSpc="1">
            <a:prstTxWarp prst="textNoShape">
              <a:avLst/>
            </a:prstTxWarp>
          </a:bodyPr>
          <a:lstStyle>
            <a:lvl1pPr algn="l" defTabSz="909225" eaLnBrk="0" hangingPunct="0">
              <a:defRPr sz="1200"/>
            </a:lvl1pPr>
          </a:lstStyle>
          <a:p>
            <a:pPr>
              <a:defRPr/>
            </a:pPr>
            <a:endParaRPr lang="en-US"/>
          </a:p>
        </p:txBody>
      </p:sp>
      <p:sp>
        <p:nvSpPr>
          <p:cNvPr id="2055" name="Rectangle 7"/>
          <p:cNvSpPr>
            <a:spLocks noGrp="1" noChangeArrowheads="1"/>
          </p:cNvSpPr>
          <p:nvPr>
            <p:ph type="sldNum" sz="quarter" idx="5"/>
          </p:nvPr>
        </p:nvSpPr>
        <p:spPr bwMode="auto">
          <a:xfrm>
            <a:off x="3814763" y="9348788"/>
            <a:ext cx="2919412" cy="492125"/>
          </a:xfrm>
          <a:prstGeom prst="rect">
            <a:avLst/>
          </a:prstGeom>
          <a:noFill/>
          <a:ln w="9525">
            <a:noFill/>
            <a:miter lim="800000"/>
            <a:headEnd/>
            <a:tailEnd/>
          </a:ln>
          <a:effectLst/>
        </p:spPr>
        <p:txBody>
          <a:bodyPr vert="horz" wrap="square" lIns="91593" tIns="45797" rIns="91593" bIns="45797" numCol="1" anchor="b" anchorCtr="0" compatLnSpc="1">
            <a:prstTxWarp prst="textNoShape">
              <a:avLst/>
            </a:prstTxWarp>
          </a:bodyPr>
          <a:lstStyle>
            <a:lvl1pPr algn="r" defTabSz="909225" eaLnBrk="0" hangingPunct="0">
              <a:defRPr sz="1200"/>
            </a:lvl1pPr>
          </a:lstStyle>
          <a:p>
            <a:pPr>
              <a:defRPr/>
            </a:pPr>
            <a:fld id="{455D8E6A-978E-4717-B576-CBB8CABAC2AF}" type="slidenum">
              <a:rPr lang="en-US"/>
              <a:pPr>
                <a:defRPr/>
              </a:pPr>
              <a:t>‹#›</a:t>
            </a:fld>
            <a:endParaRPr lang="en-US"/>
          </a:p>
        </p:txBody>
      </p:sp>
    </p:spTree>
    <p:extLst>
      <p:ext uri="{BB962C8B-B14F-4D97-AF65-F5344CB8AC3E}">
        <p14:creationId xmlns:p14="http://schemas.microsoft.com/office/powerpoint/2010/main" val="31143616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08050" eaLnBrk="0" hangingPunct="0">
              <a:spcBef>
                <a:spcPct val="30000"/>
              </a:spcBef>
              <a:defRPr sz="1200">
                <a:solidFill>
                  <a:schemeClr val="tx1"/>
                </a:solidFill>
                <a:latin typeface="Times New Roman" pitchFamily="18" charset="0"/>
              </a:defRPr>
            </a:lvl1pPr>
            <a:lvl2pPr marL="742950" indent="-285750" algn="l" defTabSz="908050" eaLnBrk="0" hangingPunct="0">
              <a:spcBef>
                <a:spcPct val="30000"/>
              </a:spcBef>
              <a:defRPr sz="1200">
                <a:solidFill>
                  <a:schemeClr val="tx1"/>
                </a:solidFill>
                <a:latin typeface="Times New Roman" pitchFamily="18" charset="0"/>
              </a:defRPr>
            </a:lvl2pPr>
            <a:lvl3pPr marL="1143000" indent="-228600" algn="l" defTabSz="908050" eaLnBrk="0" hangingPunct="0">
              <a:spcBef>
                <a:spcPct val="30000"/>
              </a:spcBef>
              <a:defRPr sz="1200">
                <a:solidFill>
                  <a:schemeClr val="tx1"/>
                </a:solidFill>
                <a:latin typeface="Times New Roman" pitchFamily="18" charset="0"/>
              </a:defRPr>
            </a:lvl3pPr>
            <a:lvl4pPr marL="1600200" indent="-228600" algn="l" defTabSz="908050" eaLnBrk="0" hangingPunct="0">
              <a:spcBef>
                <a:spcPct val="30000"/>
              </a:spcBef>
              <a:defRPr sz="1200">
                <a:solidFill>
                  <a:schemeClr val="tx1"/>
                </a:solidFill>
                <a:latin typeface="Times New Roman" pitchFamily="18" charset="0"/>
              </a:defRPr>
            </a:lvl4pPr>
            <a:lvl5pPr marL="2057400" indent="-228600" algn="l" defTabSz="908050" eaLnBrk="0" hangingPunct="0">
              <a:spcBef>
                <a:spcPct val="30000"/>
              </a:spcBef>
              <a:defRPr sz="1200">
                <a:solidFill>
                  <a:schemeClr val="tx1"/>
                </a:solidFill>
                <a:latin typeface="Times New Roman" pitchFamily="18" charset="0"/>
              </a:defRPr>
            </a:lvl5pPr>
            <a:lvl6pPr marL="2514600" indent="-228600" defTabSz="908050" eaLnBrk="0" fontAlgn="base" hangingPunct="0">
              <a:spcBef>
                <a:spcPct val="30000"/>
              </a:spcBef>
              <a:spcAft>
                <a:spcPct val="0"/>
              </a:spcAft>
              <a:defRPr sz="1200">
                <a:solidFill>
                  <a:schemeClr val="tx1"/>
                </a:solidFill>
                <a:latin typeface="Times New Roman" pitchFamily="18" charset="0"/>
              </a:defRPr>
            </a:lvl6pPr>
            <a:lvl7pPr marL="2971800" indent="-228600" defTabSz="908050" eaLnBrk="0" fontAlgn="base" hangingPunct="0">
              <a:spcBef>
                <a:spcPct val="30000"/>
              </a:spcBef>
              <a:spcAft>
                <a:spcPct val="0"/>
              </a:spcAft>
              <a:defRPr sz="1200">
                <a:solidFill>
                  <a:schemeClr val="tx1"/>
                </a:solidFill>
                <a:latin typeface="Times New Roman" pitchFamily="18" charset="0"/>
              </a:defRPr>
            </a:lvl7pPr>
            <a:lvl8pPr marL="3429000" indent="-228600" defTabSz="908050" eaLnBrk="0" fontAlgn="base" hangingPunct="0">
              <a:spcBef>
                <a:spcPct val="30000"/>
              </a:spcBef>
              <a:spcAft>
                <a:spcPct val="0"/>
              </a:spcAft>
              <a:defRPr sz="1200">
                <a:solidFill>
                  <a:schemeClr val="tx1"/>
                </a:solidFill>
                <a:latin typeface="Times New Roman" pitchFamily="18" charset="0"/>
              </a:defRPr>
            </a:lvl8pPr>
            <a:lvl9pPr marL="3886200" indent="-228600" defTabSz="908050"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02FAC806-2B42-4136-A35A-164976EFA5A3}" type="slidenum">
              <a:rPr lang="en-US" altLang="en-US" smtClean="0"/>
              <a:pPr algn="r">
                <a:spcBef>
                  <a:spcPct val="0"/>
                </a:spcBef>
              </a:pPr>
              <a:t>65</a:t>
            </a:fld>
            <a:endParaRPr lang="en-US" altLang="en-US"/>
          </a:p>
        </p:txBody>
      </p:sp>
      <p:sp>
        <p:nvSpPr>
          <p:cNvPr id="113667" name="Rectangle 2"/>
          <p:cNvSpPr>
            <a:spLocks noGrp="1" noRot="1" noChangeAspect="1" noChangeArrowheads="1" noTextEdit="1"/>
          </p:cNvSpPr>
          <p:nvPr>
            <p:ph type="sldImg"/>
          </p:nvPr>
        </p:nvSpPr>
        <p:spPr>
          <a:xfrm>
            <a:off x="701675" y="738188"/>
            <a:ext cx="5329238" cy="3689350"/>
          </a:xfrm>
          <a:ln/>
        </p:spPr>
      </p:sp>
      <p:sp>
        <p:nvSpPr>
          <p:cNvPr id="113668" name="Rectangle 3"/>
          <p:cNvSpPr>
            <a:spLocks noGrp="1" noChangeArrowheads="1"/>
          </p:cNvSpPr>
          <p:nvPr>
            <p:ph type="body" idx="1"/>
          </p:nvPr>
        </p:nvSpPr>
        <p:spPr>
          <a:xfrm>
            <a:off x="896938" y="4673600"/>
            <a:ext cx="4940300" cy="4429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7" tIns="46154" rIns="92307" bIns="46154"/>
          <a:lstStyle/>
          <a:p>
            <a:pPr eaLnBrk="1" hangingPunct="1"/>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08050" eaLnBrk="0" hangingPunct="0">
              <a:spcBef>
                <a:spcPct val="30000"/>
              </a:spcBef>
              <a:defRPr sz="1200">
                <a:solidFill>
                  <a:schemeClr val="tx1"/>
                </a:solidFill>
                <a:latin typeface="Times New Roman" pitchFamily="18" charset="0"/>
              </a:defRPr>
            </a:lvl1pPr>
            <a:lvl2pPr marL="742950" indent="-285750" algn="l" defTabSz="908050" eaLnBrk="0" hangingPunct="0">
              <a:spcBef>
                <a:spcPct val="30000"/>
              </a:spcBef>
              <a:defRPr sz="1200">
                <a:solidFill>
                  <a:schemeClr val="tx1"/>
                </a:solidFill>
                <a:latin typeface="Times New Roman" pitchFamily="18" charset="0"/>
              </a:defRPr>
            </a:lvl2pPr>
            <a:lvl3pPr marL="1143000" indent="-228600" algn="l" defTabSz="908050" eaLnBrk="0" hangingPunct="0">
              <a:spcBef>
                <a:spcPct val="30000"/>
              </a:spcBef>
              <a:defRPr sz="1200">
                <a:solidFill>
                  <a:schemeClr val="tx1"/>
                </a:solidFill>
                <a:latin typeface="Times New Roman" pitchFamily="18" charset="0"/>
              </a:defRPr>
            </a:lvl3pPr>
            <a:lvl4pPr marL="1600200" indent="-228600" algn="l" defTabSz="908050" eaLnBrk="0" hangingPunct="0">
              <a:spcBef>
                <a:spcPct val="30000"/>
              </a:spcBef>
              <a:defRPr sz="1200">
                <a:solidFill>
                  <a:schemeClr val="tx1"/>
                </a:solidFill>
                <a:latin typeface="Times New Roman" pitchFamily="18" charset="0"/>
              </a:defRPr>
            </a:lvl4pPr>
            <a:lvl5pPr marL="2057400" indent="-228600" algn="l" defTabSz="908050" eaLnBrk="0" hangingPunct="0">
              <a:spcBef>
                <a:spcPct val="30000"/>
              </a:spcBef>
              <a:defRPr sz="1200">
                <a:solidFill>
                  <a:schemeClr val="tx1"/>
                </a:solidFill>
                <a:latin typeface="Times New Roman" pitchFamily="18" charset="0"/>
              </a:defRPr>
            </a:lvl5pPr>
            <a:lvl6pPr marL="2514600" indent="-228600" defTabSz="908050" eaLnBrk="0" fontAlgn="base" hangingPunct="0">
              <a:spcBef>
                <a:spcPct val="30000"/>
              </a:spcBef>
              <a:spcAft>
                <a:spcPct val="0"/>
              </a:spcAft>
              <a:defRPr sz="1200">
                <a:solidFill>
                  <a:schemeClr val="tx1"/>
                </a:solidFill>
                <a:latin typeface="Times New Roman" pitchFamily="18" charset="0"/>
              </a:defRPr>
            </a:lvl6pPr>
            <a:lvl7pPr marL="2971800" indent="-228600" defTabSz="908050" eaLnBrk="0" fontAlgn="base" hangingPunct="0">
              <a:spcBef>
                <a:spcPct val="30000"/>
              </a:spcBef>
              <a:spcAft>
                <a:spcPct val="0"/>
              </a:spcAft>
              <a:defRPr sz="1200">
                <a:solidFill>
                  <a:schemeClr val="tx1"/>
                </a:solidFill>
                <a:latin typeface="Times New Roman" pitchFamily="18" charset="0"/>
              </a:defRPr>
            </a:lvl7pPr>
            <a:lvl8pPr marL="3429000" indent="-228600" defTabSz="908050" eaLnBrk="0" fontAlgn="base" hangingPunct="0">
              <a:spcBef>
                <a:spcPct val="30000"/>
              </a:spcBef>
              <a:spcAft>
                <a:spcPct val="0"/>
              </a:spcAft>
              <a:defRPr sz="1200">
                <a:solidFill>
                  <a:schemeClr val="tx1"/>
                </a:solidFill>
                <a:latin typeface="Times New Roman" pitchFamily="18" charset="0"/>
              </a:defRPr>
            </a:lvl8pPr>
            <a:lvl9pPr marL="3886200" indent="-228600" defTabSz="908050"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4619BA4A-9F6D-4154-A2A0-1280C5D088CD}" type="slidenum">
              <a:rPr lang="en-US" altLang="en-US" smtClean="0"/>
              <a:pPr algn="r">
                <a:spcBef>
                  <a:spcPct val="0"/>
                </a:spcBef>
              </a:pPr>
              <a:t>67</a:t>
            </a:fld>
            <a:endParaRPr lang="en-US" altLang="en-US"/>
          </a:p>
        </p:txBody>
      </p:sp>
      <p:sp>
        <p:nvSpPr>
          <p:cNvPr id="114691" name="Rectangle 2"/>
          <p:cNvSpPr>
            <a:spLocks noGrp="1" noRot="1" noChangeAspect="1" noChangeArrowheads="1" noTextEdit="1"/>
          </p:cNvSpPr>
          <p:nvPr>
            <p:ph type="sldImg"/>
          </p:nvPr>
        </p:nvSpPr>
        <p:spPr>
          <a:xfrm>
            <a:off x="701675" y="738188"/>
            <a:ext cx="5329238" cy="3689350"/>
          </a:xfrm>
          <a:ln/>
        </p:spPr>
      </p:sp>
      <p:sp>
        <p:nvSpPr>
          <p:cNvPr id="114692" name="Rectangle 3"/>
          <p:cNvSpPr>
            <a:spLocks noGrp="1" noChangeArrowheads="1"/>
          </p:cNvSpPr>
          <p:nvPr>
            <p:ph type="body" idx="1"/>
          </p:nvPr>
        </p:nvSpPr>
        <p:spPr>
          <a:xfrm>
            <a:off x="896938" y="4673600"/>
            <a:ext cx="4940300" cy="4429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7" tIns="46154" rIns="92307" bIns="46154"/>
          <a:lstStyle/>
          <a:p>
            <a:pPr eaLnBrk="1" hangingPunct="1"/>
            <a:r>
              <a:rPr lang="nb-NO" altLang="en-US" sz="900" b="1">
                <a:solidFill>
                  <a:schemeClr val="bg1"/>
                </a:solidFill>
              </a:rPr>
              <a:t>(Carpenters, plumbers, electricians, masons)</a:t>
            </a:r>
            <a:endParaRPr lang="en-GB" altLang="en-US" sz="900" b="1">
              <a:solidFill>
                <a:schemeClr val="bg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08050" eaLnBrk="0" hangingPunct="0">
              <a:spcBef>
                <a:spcPct val="30000"/>
              </a:spcBef>
              <a:defRPr sz="1200">
                <a:solidFill>
                  <a:schemeClr val="tx1"/>
                </a:solidFill>
                <a:latin typeface="Times New Roman" pitchFamily="18" charset="0"/>
              </a:defRPr>
            </a:lvl1pPr>
            <a:lvl2pPr marL="742950" indent="-285750" algn="l" defTabSz="908050" eaLnBrk="0" hangingPunct="0">
              <a:spcBef>
                <a:spcPct val="30000"/>
              </a:spcBef>
              <a:defRPr sz="1200">
                <a:solidFill>
                  <a:schemeClr val="tx1"/>
                </a:solidFill>
                <a:latin typeface="Times New Roman" pitchFamily="18" charset="0"/>
              </a:defRPr>
            </a:lvl2pPr>
            <a:lvl3pPr marL="1143000" indent="-228600" algn="l" defTabSz="908050" eaLnBrk="0" hangingPunct="0">
              <a:spcBef>
                <a:spcPct val="30000"/>
              </a:spcBef>
              <a:defRPr sz="1200">
                <a:solidFill>
                  <a:schemeClr val="tx1"/>
                </a:solidFill>
                <a:latin typeface="Times New Roman" pitchFamily="18" charset="0"/>
              </a:defRPr>
            </a:lvl3pPr>
            <a:lvl4pPr marL="1600200" indent="-228600" algn="l" defTabSz="908050" eaLnBrk="0" hangingPunct="0">
              <a:spcBef>
                <a:spcPct val="30000"/>
              </a:spcBef>
              <a:defRPr sz="1200">
                <a:solidFill>
                  <a:schemeClr val="tx1"/>
                </a:solidFill>
                <a:latin typeface="Times New Roman" pitchFamily="18" charset="0"/>
              </a:defRPr>
            </a:lvl4pPr>
            <a:lvl5pPr marL="2057400" indent="-228600" algn="l" defTabSz="908050" eaLnBrk="0" hangingPunct="0">
              <a:spcBef>
                <a:spcPct val="30000"/>
              </a:spcBef>
              <a:defRPr sz="1200">
                <a:solidFill>
                  <a:schemeClr val="tx1"/>
                </a:solidFill>
                <a:latin typeface="Times New Roman" pitchFamily="18" charset="0"/>
              </a:defRPr>
            </a:lvl5pPr>
            <a:lvl6pPr marL="2514600" indent="-228600" defTabSz="908050" eaLnBrk="0" fontAlgn="base" hangingPunct="0">
              <a:spcBef>
                <a:spcPct val="30000"/>
              </a:spcBef>
              <a:spcAft>
                <a:spcPct val="0"/>
              </a:spcAft>
              <a:defRPr sz="1200">
                <a:solidFill>
                  <a:schemeClr val="tx1"/>
                </a:solidFill>
                <a:latin typeface="Times New Roman" pitchFamily="18" charset="0"/>
              </a:defRPr>
            </a:lvl6pPr>
            <a:lvl7pPr marL="2971800" indent="-228600" defTabSz="908050" eaLnBrk="0" fontAlgn="base" hangingPunct="0">
              <a:spcBef>
                <a:spcPct val="30000"/>
              </a:spcBef>
              <a:spcAft>
                <a:spcPct val="0"/>
              </a:spcAft>
              <a:defRPr sz="1200">
                <a:solidFill>
                  <a:schemeClr val="tx1"/>
                </a:solidFill>
                <a:latin typeface="Times New Roman" pitchFamily="18" charset="0"/>
              </a:defRPr>
            </a:lvl7pPr>
            <a:lvl8pPr marL="3429000" indent="-228600" defTabSz="908050" eaLnBrk="0" fontAlgn="base" hangingPunct="0">
              <a:spcBef>
                <a:spcPct val="30000"/>
              </a:spcBef>
              <a:spcAft>
                <a:spcPct val="0"/>
              </a:spcAft>
              <a:defRPr sz="1200">
                <a:solidFill>
                  <a:schemeClr val="tx1"/>
                </a:solidFill>
                <a:latin typeface="Times New Roman" pitchFamily="18" charset="0"/>
              </a:defRPr>
            </a:lvl8pPr>
            <a:lvl9pPr marL="3886200" indent="-228600" defTabSz="908050"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8A7FAA15-3659-4280-B08E-2B330C6AC722}" type="slidenum">
              <a:rPr lang="en-US" altLang="en-US" smtClean="0"/>
              <a:pPr algn="r">
                <a:spcBef>
                  <a:spcPct val="0"/>
                </a:spcBef>
              </a:pPr>
              <a:t>68</a:t>
            </a:fld>
            <a:endParaRPr lang="en-US" altLang="en-US"/>
          </a:p>
        </p:txBody>
      </p:sp>
      <p:sp>
        <p:nvSpPr>
          <p:cNvPr id="115715" name="Rectangle 2"/>
          <p:cNvSpPr>
            <a:spLocks noGrp="1" noRot="1" noChangeAspect="1" noChangeArrowheads="1" noTextEdit="1"/>
          </p:cNvSpPr>
          <p:nvPr>
            <p:ph type="sldImg"/>
          </p:nvPr>
        </p:nvSpPr>
        <p:spPr>
          <a:xfrm>
            <a:off x="701675" y="738188"/>
            <a:ext cx="5329238" cy="3689350"/>
          </a:xfrm>
          <a:ln/>
        </p:spPr>
      </p:sp>
      <p:sp>
        <p:nvSpPr>
          <p:cNvPr id="115716" name="Rectangle 3"/>
          <p:cNvSpPr>
            <a:spLocks noGrp="1" noChangeArrowheads="1"/>
          </p:cNvSpPr>
          <p:nvPr>
            <p:ph type="body" idx="1"/>
          </p:nvPr>
        </p:nvSpPr>
        <p:spPr>
          <a:xfrm>
            <a:off x="896938" y="4673600"/>
            <a:ext cx="4940300" cy="4429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7" tIns="46154" rIns="92307" bIns="46154"/>
          <a:lstStyle/>
          <a:p>
            <a:pPr eaLnBrk="1" hangingPunct="1"/>
            <a:r>
              <a:rPr lang="nb-NO" altLang="en-US" sz="900" b="1">
                <a:solidFill>
                  <a:schemeClr val="bg1"/>
                </a:solidFill>
              </a:rPr>
              <a:t>(Carpenters, plumbers, electricians, masons)</a:t>
            </a:r>
            <a:endParaRPr lang="en-GB" altLang="en-US" sz="900" b="1">
              <a:solidFill>
                <a:schemeClr val="bg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08050" eaLnBrk="0" hangingPunct="0">
              <a:spcBef>
                <a:spcPct val="30000"/>
              </a:spcBef>
              <a:defRPr sz="1200">
                <a:solidFill>
                  <a:schemeClr val="tx1"/>
                </a:solidFill>
                <a:latin typeface="Times New Roman" pitchFamily="18" charset="0"/>
              </a:defRPr>
            </a:lvl1pPr>
            <a:lvl2pPr marL="742950" indent="-285750" algn="l" defTabSz="908050" eaLnBrk="0" hangingPunct="0">
              <a:spcBef>
                <a:spcPct val="30000"/>
              </a:spcBef>
              <a:defRPr sz="1200">
                <a:solidFill>
                  <a:schemeClr val="tx1"/>
                </a:solidFill>
                <a:latin typeface="Times New Roman" pitchFamily="18" charset="0"/>
              </a:defRPr>
            </a:lvl2pPr>
            <a:lvl3pPr marL="1143000" indent="-228600" algn="l" defTabSz="908050" eaLnBrk="0" hangingPunct="0">
              <a:spcBef>
                <a:spcPct val="30000"/>
              </a:spcBef>
              <a:defRPr sz="1200">
                <a:solidFill>
                  <a:schemeClr val="tx1"/>
                </a:solidFill>
                <a:latin typeface="Times New Roman" pitchFamily="18" charset="0"/>
              </a:defRPr>
            </a:lvl3pPr>
            <a:lvl4pPr marL="1600200" indent="-228600" algn="l" defTabSz="908050" eaLnBrk="0" hangingPunct="0">
              <a:spcBef>
                <a:spcPct val="30000"/>
              </a:spcBef>
              <a:defRPr sz="1200">
                <a:solidFill>
                  <a:schemeClr val="tx1"/>
                </a:solidFill>
                <a:latin typeface="Times New Roman" pitchFamily="18" charset="0"/>
              </a:defRPr>
            </a:lvl4pPr>
            <a:lvl5pPr marL="2057400" indent="-228600" algn="l" defTabSz="908050" eaLnBrk="0" hangingPunct="0">
              <a:spcBef>
                <a:spcPct val="30000"/>
              </a:spcBef>
              <a:defRPr sz="1200">
                <a:solidFill>
                  <a:schemeClr val="tx1"/>
                </a:solidFill>
                <a:latin typeface="Times New Roman" pitchFamily="18" charset="0"/>
              </a:defRPr>
            </a:lvl5pPr>
            <a:lvl6pPr marL="2514600" indent="-228600" defTabSz="908050" eaLnBrk="0" fontAlgn="base" hangingPunct="0">
              <a:spcBef>
                <a:spcPct val="30000"/>
              </a:spcBef>
              <a:spcAft>
                <a:spcPct val="0"/>
              </a:spcAft>
              <a:defRPr sz="1200">
                <a:solidFill>
                  <a:schemeClr val="tx1"/>
                </a:solidFill>
                <a:latin typeface="Times New Roman" pitchFamily="18" charset="0"/>
              </a:defRPr>
            </a:lvl6pPr>
            <a:lvl7pPr marL="2971800" indent="-228600" defTabSz="908050" eaLnBrk="0" fontAlgn="base" hangingPunct="0">
              <a:spcBef>
                <a:spcPct val="30000"/>
              </a:spcBef>
              <a:spcAft>
                <a:spcPct val="0"/>
              </a:spcAft>
              <a:defRPr sz="1200">
                <a:solidFill>
                  <a:schemeClr val="tx1"/>
                </a:solidFill>
                <a:latin typeface="Times New Roman" pitchFamily="18" charset="0"/>
              </a:defRPr>
            </a:lvl7pPr>
            <a:lvl8pPr marL="3429000" indent="-228600" defTabSz="908050" eaLnBrk="0" fontAlgn="base" hangingPunct="0">
              <a:spcBef>
                <a:spcPct val="30000"/>
              </a:spcBef>
              <a:spcAft>
                <a:spcPct val="0"/>
              </a:spcAft>
              <a:defRPr sz="1200">
                <a:solidFill>
                  <a:schemeClr val="tx1"/>
                </a:solidFill>
                <a:latin typeface="Times New Roman" pitchFamily="18" charset="0"/>
              </a:defRPr>
            </a:lvl8pPr>
            <a:lvl9pPr marL="3886200" indent="-228600" defTabSz="908050"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BE0AD4A2-B6A8-4FF5-843F-4BA4D1E1A665}" type="slidenum">
              <a:rPr lang="en-US" altLang="en-US" smtClean="0"/>
              <a:pPr algn="r">
                <a:spcBef>
                  <a:spcPct val="0"/>
                </a:spcBef>
              </a:pPr>
              <a:t>73</a:t>
            </a:fld>
            <a:endParaRPr lang="en-US" altLang="en-US"/>
          </a:p>
        </p:txBody>
      </p:sp>
      <p:sp>
        <p:nvSpPr>
          <p:cNvPr id="116739" name="Rectangle 2"/>
          <p:cNvSpPr>
            <a:spLocks noGrp="1" noRot="1" noChangeAspect="1" noChangeArrowheads="1" noTextEdit="1"/>
          </p:cNvSpPr>
          <p:nvPr>
            <p:ph type="sldImg"/>
          </p:nvPr>
        </p:nvSpPr>
        <p:spPr>
          <a:xfrm>
            <a:off x="701675" y="738188"/>
            <a:ext cx="5329238" cy="3689350"/>
          </a:xfrm>
          <a:ln/>
        </p:spPr>
      </p:sp>
      <p:sp>
        <p:nvSpPr>
          <p:cNvPr id="116740" name="Rectangle 3"/>
          <p:cNvSpPr>
            <a:spLocks noGrp="1" noChangeArrowheads="1"/>
          </p:cNvSpPr>
          <p:nvPr>
            <p:ph type="body" idx="1"/>
          </p:nvPr>
        </p:nvSpPr>
        <p:spPr>
          <a:xfrm>
            <a:off x="896938" y="4673600"/>
            <a:ext cx="4940300" cy="4429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7" tIns="46154" rIns="92307" bIns="46154"/>
          <a:lstStyle/>
          <a:p>
            <a:pPr eaLnBrk="1" hangingPunct="1"/>
            <a:r>
              <a:rPr lang="nb-NO" altLang="en-US" sz="900" b="1">
                <a:solidFill>
                  <a:schemeClr val="bg1"/>
                </a:solidFill>
              </a:rPr>
              <a:t>(Carpenters, plumbers, electricians, masons)</a:t>
            </a:r>
            <a:endParaRPr lang="en-GB" altLang="en-US" sz="900" b="1">
              <a:solidFill>
                <a:schemeClr val="bg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08050" eaLnBrk="0" hangingPunct="0">
              <a:spcBef>
                <a:spcPct val="30000"/>
              </a:spcBef>
              <a:defRPr sz="1200">
                <a:solidFill>
                  <a:schemeClr val="tx1"/>
                </a:solidFill>
                <a:latin typeface="Times New Roman" pitchFamily="18" charset="0"/>
              </a:defRPr>
            </a:lvl1pPr>
            <a:lvl2pPr marL="742950" indent="-285750" algn="l" defTabSz="908050" eaLnBrk="0" hangingPunct="0">
              <a:spcBef>
                <a:spcPct val="30000"/>
              </a:spcBef>
              <a:defRPr sz="1200">
                <a:solidFill>
                  <a:schemeClr val="tx1"/>
                </a:solidFill>
                <a:latin typeface="Times New Roman" pitchFamily="18" charset="0"/>
              </a:defRPr>
            </a:lvl2pPr>
            <a:lvl3pPr marL="1143000" indent="-228600" algn="l" defTabSz="908050" eaLnBrk="0" hangingPunct="0">
              <a:spcBef>
                <a:spcPct val="30000"/>
              </a:spcBef>
              <a:defRPr sz="1200">
                <a:solidFill>
                  <a:schemeClr val="tx1"/>
                </a:solidFill>
                <a:latin typeface="Times New Roman" pitchFamily="18" charset="0"/>
              </a:defRPr>
            </a:lvl3pPr>
            <a:lvl4pPr marL="1600200" indent="-228600" algn="l" defTabSz="908050" eaLnBrk="0" hangingPunct="0">
              <a:spcBef>
                <a:spcPct val="30000"/>
              </a:spcBef>
              <a:defRPr sz="1200">
                <a:solidFill>
                  <a:schemeClr val="tx1"/>
                </a:solidFill>
                <a:latin typeface="Times New Roman" pitchFamily="18" charset="0"/>
              </a:defRPr>
            </a:lvl4pPr>
            <a:lvl5pPr marL="2057400" indent="-228600" algn="l" defTabSz="908050" eaLnBrk="0" hangingPunct="0">
              <a:spcBef>
                <a:spcPct val="30000"/>
              </a:spcBef>
              <a:defRPr sz="1200">
                <a:solidFill>
                  <a:schemeClr val="tx1"/>
                </a:solidFill>
                <a:latin typeface="Times New Roman" pitchFamily="18" charset="0"/>
              </a:defRPr>
            </a:lvl5pPr>
            <a:lvl6pPr marL="2514600" indent="-228600" defTabSz="908050" eaLnBrk="0" fontAlgn="base" hangingPunct="0">
              <a:spcBef>
                <a:spcPct val="30000"/>
              </a:spcBef>
              <a:spcAft>
                <a:spcPct val="0"/>
              </a:spcAft>
              <a:defRPr sz="1200">
                <a:solidFill>
                  <a:schemeClr val="tx1"/>
                </a:solidFill>
                <a:latin typeface="Times New Roman" pitchFamily="18" charset="0"/>
              </a:defRPr>
            </a:lvl6pPr>
            <a:lvl7pPr marL="2971800" indent="-228600" defTabSz="908050" eaLnBrk="0" fontAlgn="base" hangingPunct="0">
              <a:spcBef>
                <a:spcPct val="30000"/>
              </a:spcBef>
              <a:spcAft>
                <a:spcPct val="0"/>
              </a:spcAft>
              <a:defRPr sz="1200">
                <a:solidFill>
                  <a:schemeClr val="tx1"/>
                </a:solidFill>
                <a:latin typeface="Times New Roman" pitchFamily="18" charset="0"/>
              </a:defRPr>
            </a:lvl7pPr>
            <a:lvl8pPr marL="3429000" indent="-228600" defTabSz="908050" eaLnBrk="0" fontAlgn="base" hangingPunct="0">
              <a:spcBef>
                <a:spcPct val="30000"/>
              </a:spcBef>
              <a:spcAft>
                <a:spcPct val="0"/>
              </a:spcAft>
              <a:defRPr sz="1200">
                <a:solidFill>
                  <a:schemeClr val="tx1"/>
                </a:solidFill>
                <a:latin typeface="Times New Roman" pitchFamily="18" charset="0"/>
              </a:defRPr>
            </a:lvl8pPr>
            <a:lvl9pPr marL="3886200" indent="-228600" defTabSz="908050"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083CEB8D-E61F-4E12-A5E7-0D900F62F3E9}" type="slidenum">
              <a:rPr lang="en-US" altLang="en-US" smtClean="0"/>
              <a:pPr algn="r">
                <a:spcBef>
                  <a:spcPct val="0"/>
                </a:spcBef>
              </a:pPr>
              <a:t>74</a:t>
            </a:fld>
            <a:endParaRPr lang="en-US" altLang="en-US"/>
          </a:p>
        </p:txBody>
      </p:sp>
      <p:sp>
        <p:nvSpPr>
          <p:cNvPr id="117763" name="Rectangle 2"/>
          <p:cNvSpPr>
            <a:spLocks noGrp="1" noRot="1" noChangeAspect="1" noChangeArrowheads="1" noTextEdit="1"/>
          </p:cNvSpPr>
          <p:nvPr>
            <p:ph type="sldImg"/>
          </p:nvPr>
        </p:nvSpPr>
        <p:spPr>
          <a:xfrm>
            <a:off x="701675" y="738188"/>
            <a:ext cx="5329238" cy="3689350"/>
          </a:xfrm>
          <a:ln/>
        </p:spPr>
      </p:sp>
      <p:sp>
        <p:nvSpPr>
          <p:cNvPr id="117764" name="Rectangle 3"/>
          <p:cNvSpPr>
            <a:spLocks noGrp="1" noChangeArrowheads="1"/>
          </p:cNvSpPr>
          <p:nvPr>
            <p:ph type="body" idx="1"/>
          </p:nvPr>
        </p:nvSpPr>
        <p:spPr>
          <a:xfrm>
            <a:off x="896938" y="4673600"/>
            <a:ext cx="4940300" cy="4429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7" tIns="46154" rIns="92307" bIns="46154"/>
          <a:lstStyle/>
          <a:p>
            <a:pPr eaLnBrk="1" hangingPunct="1"/>
            <a:r>
              <a:rPr lang="nb-NO" altLang="en-US" sz="900" b="1">
                <a:solidFill>
                  <a:schemeClr val="bg1"/>
                </a:solidFill>
              </a:rPr>
              <a:t>(Carpenters, plumbers, electricians, masons)</a:t>
            </a:r>
            <a:endParaRPr lang="en-GB" altLang="en-US" sz="900" b="1">
              <a:solidFill>
                <a:schemeClr val="bg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08050" eaLnBrk="0" hangingPunct="0">
              <a:spcBef>
                <a:spcPct val="30000"/>
              </a:spcBef>
              <a:defRPr sz="1200">
                <a:solidFill>
                  <a:schemeClr val="tx1"/>
                </a:solidFill>
                <a:latin typeface="Times New Roman" pitchFamily="18" charset="0"/>
              </a:defRPr>
            </a:lvl1pPr>
            <a:lvl2pPr marL="742950" indent="-285750" algn="l" defTabSz="908050" eaLnBrk="0" hangingPunct="0">
              <a:spcBef>
                <a:spcPct val="30000"/>
              </a:spcBef>
              <a:defRPr sz="1200">
                <a:solidFill>
                  <a:schemeClr val="tx1"/>
                </a:solidFill>
                <a:latin typeface="Times New Roman" pitchFamily="18" charset="0"/>
              </a:defRPr>
            </a:lvl2pPr>
            <a:lvl3pPr marL="1143000" indent="-228600" algn="l" defTabSz="908050" eaLnBrk="0" hangingPunct="0">
              <a:spcBef>
                <a:spcPct val="30000"/>
              </a:spcBef>
              <a:defRPr sz="1200">
                <a:solidFill>
                  <a:schemeClr val="tx1"/>
                </a:solidFill>
                <a:latin typeface="Times New Roman" pitchFamily="18" charset="0"/>
              </a:defRPr>
            </a:lvl3pPr>
            <a:lvl4pPr marL="1600200" indent="-228600" algn="l" defTabSz="908050" eaLnBrk="0" hangingPunct="0">
              <a:spcBef>
                <a:spcPct val="30000"/>
              </a:spcBef>
              <a:defRPr sz="1200">
                <a:solidFill>
                  <a:schemeClr val="tx1"/>
                </a:solidFill>
                <a:latin typeface="Times New Roman" pitchFamily="18" charset="0"/>
              </a:defRPr>
            </a:lvl4pPr>
            <a:lvl5pPr marL="2057400" indent="-228600" algn="l" defTabSz="908050" eaLnBrk="0" hangingPunct="0">
              <a:spcBef>
                <a:spcPct val="30000"/>
              </a:spcBef>
              <a:defRPr sz="1200">
                <a:solidFill>
                  <a:schemeClr val="tx1"/>
                </a:solidFill>
                <a:latin typeface="Times New Roman" pitchFamily="18" charset="0"/>
              </a:defRPr>
            </a:lvl5pPr>
            <a:lvl6pPr marL="2514600" indent="-228600" defTabSz="908050" eaLnBrk="0" fontAlgn="base" hangingPunct="0">
              <a:spcBef>
                <a:spcPct val="30000"/>
              </a:spcBef>
              <a:spcAft>
                <a:spcPct val="0"/>
              </a:spcAft>
              <a:defRPr sz="1200">
                <a:solidFill>
                  <a:schemeClr val="tx1"/>
                </a:solidFill>
                <a:latin typeface="Times New Roman" pitchFamily="18" charset="0"/>
              </a:defRPr>
            </a:lvl6pPr>
            <a:lvl7pPr marL="2971800" indent="-228600" defTabSz="908050" eaLnBrk="0" fontAlgn="base" hangingPunct="0">
              <a:spcBef>
                <a:spcPct val="30000"/>
              </a:spcBef>
              <a:spcAft>
                <a:spcPct val="0"/>
              </a:spcAft>
              <a:defRPr sz="1200">
                <a:solidFill>
                  <a:schemeClr val="tx1"/>
                </a:solidFill>
                <a:latin typeface="Times New Roman" pitchFamily="18" charset="0"/>
              </a:defRPr>
            </a:lvl7pPr>
            <a:lvl8pPr marL="3429000" indent="-228600" defTabSz="908050" eaLnBrk="0" fontAlgn="base" hangingPunct="0">
              <a:spcBef>
                <a:spcPct val="30000"/>
              </a:spcBef>
              <a:spcAft>
                <a:spcPct val="0"/>
              </a:spcAft>
              <a:defRPr sz="1200">
                <a:solidFill>
                  <a:schemeClr val="tx1"/>
                </a:solidFill>
                <a:latin typeface="Times New Roman" pitchFamily="18" charset="0"/>
              </a:defRPr>
            </a:lvl8pPr>
            <a:lvl9pPr marL="3886200" indent="-228600" defTabSz="908050"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82B538BA-1FF8-44BA-A5DE-D2E5FFFE9D86}" type="slidenum">
              <a:rPr lang="en-US" altLang="en-US" smtClean="0"/>
              <a:pPr algn="r">
                <a:spcBef>
                  <a:spcPct val="0"/>
                </a:spcBef>
              </a:pPr>
              <a:t>76</a:t>
            </a:fld>
            <a:endParaRPr lang="en-US" altLang="en-US"/>
          </a:p>
        </p:txBody>
      </p:sp>
      <p:sp>
        <p:nvSpPr>
          <p:cNvPr id="118787" name="Rectangle 2"/>
          <p:cNvSpPr>
            <a:spLocks noGrp="1" noRot="1" noChangeAspect="1" noChangeArrowheads="1" noTextEdit="1"/>
          </p:cNvSpPr>
          <p:nvPr>
            <p:ph type="sldImg"/>
          </p:nvPr>
        </p:nvSpPr>
        <p:spPr>
          <a:xfrm>
            <a:off x="701675" y="738188"/>
            <a:ext cx="5329238" cy="3689350"/>
          </a:xfrm>
          <a:ln/>
        </p:spPr>
      </p:sp>
      <p:sp>
        <p:nvSpPr>
          <p:cNvPr id="118788" name="Rectangle 3"/>
          <p:cNvSpPr>
            <a:spLocks noGrp="1" noChangeArrowheads="1"/>
          </p:cNvSpPr>
          <p:nvPr>
            <p:ph type="body" idx="1"/>
          </p:nvPr>
        </p:nvSpPr>
        <p:spPr>
          <a:xfrm>
            <a:off x="896938" y="4673600"/>
            <a:ext cx="4940300" cy="4429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7" tIns="46154" rIns="92307" bIns="46154"/>
          <a:lstStyle/>
          <a:p>
            <a:pPr eaLnBrk="1" hangingPunct="1"/>
            <a:r>
              <a:rPr lang="nb-NO" altLang="en-US" sz="900" b="1">
                <a:solidFill>
                  <a:schemeClr val="bg1"/>
                </a:solidFill>
              </a:rPr>
              <a:t>(Carpenters, plumbers, electricians, masons)</a:t>
            </a:r>
            <a:endParaRPr lang="en-GB" altLang="en-US" sz="900" b="1">
              <a:solidFill>
                <a:schemeClr val="bg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defTabSz="908050" eaLnBrk="0" hangingPunct="0">
              <a:spcBef>
                <a:spcPct val="30000"/>
              </a:spcBef>
              <a:defRPr sz="1200">
                <a:solidFill>
                  <a:schemeClr val="tx1"/>
                </a:solidFill>
                <a:latin typeface="Times New Roman" pitchFamily="18" charset="0"/>
              </a:defRPr>
            </a:lvl1pPr>
            <a:lvl2pPr marL="742950" indent="-285750" algn="l" defTabSz="908050" eaLnBrk="0" hangingPunct="0">
              <a:spcBef>
                <a:spcPct val="30000"/>
              </a:spcBef>
              <a:defRPr sz="1200">
                <a:solidFill>
                  <a:schemeClr val="tx1"/>
                </a:solidFill>
                <a:latin typeface="Times New Roman" pitchFamily="18" charset="0"/>
              </a:defRPr>
            </a:lvl2pPr>
            <a:lvl3pPr marL="1143000" indent="-228600" algn="l" defTabSz="908050" eaLnBrk="0" hangingPunct="0">
              <a:spcBef>
                <a:spcPct val="30000"/>
              </a:spcBef>
              <a:defRPr sz="1200">
                <a:solidFill>
                  <a:schemeClr val="tx1"/>
                </a:solidFill>
                <a:latin typeface="Times New Roman" pitchFamily="18" charset="0"/>
              </a:defRPr>
            </a:lvl3pPr>
            <a:lvl4pPr marL="1600200" indent="-228600" algn="l" defTabSz="908050" eaLnBrk="0" hangingPunct="0">
              <a:spcBef>
                <a:spcPct val="30000"/>
              </a:spcBef>
              <a:defRPr sz="1200">
                <a:solidFill>
                  <a:schemeClr val="tx1"/>
                </a:solidFill>
                <a:latin typeface="Times New Roman" pitchFamily="18" charset="0"/>
              </a:defRPr>
            </a:lvl4pPr>
            <a:lvl5pPr marL="2057400" indent="-228600" algn="l" defTabSz="908050" eaLnBrk="0" hangingPunct="0">
              <a:spcBef>
                <a:spcPct val="30000"/>
              </a:spcBef>
              <a:defRPr sz="1200">
                <a:solidFill>
                  <a:schemeClr val="tx1"/>
                </a:solidFill>
                <a:latin typeface="Times New Roman" pitchFamily="18" charset="0"/>
              </a:defRPr>
            </a:lvl5pPr>
            <a:lvl6pPr marL="2514600" indent="-228600" defTabSz="908050" eaLnBrk="0" fontAlgn="base" hangingPunct="0">
              <a:spcBef>
                <a:spcPct val="30000"/>
              </a:spcBef>
              <a:spcAft>
                <a:spcPct val="0"/>
              </a:spcAft>
              <a:defRPr sz="1200">
                <a:solidFill>
                  <a:schemeClr val="tx1"/>
                </a:solidFill>
                <a:latin typeface="Times New Roman" pitchFamily="18" charset="0"/>
              </a:defRPr>
            </a:lvl6pPr>
            <a:lvl7pPr marL="2971800" indent="-228600" defTabSz="908050" eaLnBrk="0" fontAlgn="base" hangingPunct="0">
              <a:spcBef>
                <a:spcPct val="30000"/>
              </a:spcBef>
              <a:spcAft>
                <a:spcPct val="0"/>
              </a:spcAft>
              <a:defRPr sz="1200">
                <a:solidFill>
                  <a:schemeClr val="tx1"/>
                </a:solidFill>
                <a:latin typeface="Times New Roman" pitchFamily="18" charset="0"/>
              </a:defRPr>
            </a:lvl7pPr>
            <a:lvl8pPr marL="3429000" indent="-228600" defTabSz="908050" eaLnBrk="0" fontAlgn="base" hangingPunct="0">
              <a:spcBef>
                <a:spcPct val="30000"/>
              </a:spcBef>
              <a:spcAft>
                <a:spcPct val="0"/>
              </a:spcAft>
              <a:defRPr sz="1200">
                <a:solidFill>
                  <a:schemeClr val="tx1"/>
                </a:solidFill>
                <a:latin typeface="Times New Roman" pitchFamily="18" charset="0"/>
              </a:defRPr>
            </a:lvl8pPr>
            <a:lvl9pPr marL="3886200" indent="-228600" defTabSz="908050" eaLnBrk="0" fontAlgn="base" hangingPunct="0">
              <a:spcBef>
                <a:spcPct val="30000"/>
              </a:spcBef>
              <a:spcAft>
                <a:spcPct val="0"/>
              </a:spcAft>
              <a:defRPr sz="1200">
                <a:solidFill>
                  <a:schemeClr val="tx1"/>
                </a:solidFill>
                <a:latin typeface="Times New Roman" pitchFamily="18" charset="0"/>
              </a:defRPr>
            </a:lvl9pPr>
          </a:lstStyle>
          <a:p>
            <a:pPr algn="r">
              <a:spcBef>
                <a:spcPct val="0"/>
              </a:spcBef>
            </a:pPr>
            <a:fld id="{9B4CA457-55CD-4138-BBEA-39D04B60DC4F}" type="slidenum">
              <a:rPr lang="en-US" altLang="en-US" smtClean="0"/>
              <a:pPr algn="r">
                <a:spcBef>
                  <a:spcPct val="0"/>
                </a:spcBef>
              </a:pPr>
              <a:t>84</a:t>
            </a:fld>
            <a:endParaRPr lang="en-US" altLang="en-US"/>
          </a:p>
        </p:txBody>
      </p:sp>
      <p:sp>
        <p:nvSpPr>
          <p:cNvPr id="119811" name="Rectangle 2"/>
          <p:cNvSpPr>
            <a:spLocks noGrp="1" noRot="1" noChangeAspect="1" noChangeArrowheads="1" noTextEdit="1"/>
          </p:cNvSpPr>
          <p:nvPr>
            <p:ph type="sldImg"/>
          </p:nvPr>
        </p:nvSpPr>
        <p:spPr>
          <a:xfrm>
            <a:off x="701675" y="738188"/>
            <a:ext cx="5329238" cy="3689350"/>
          </a:xfrm>
          <a:ln/>
        </p:spPr>
      </p:sp>
      <p:sp>
        <p:nvSpPr>
          <p:cNvPr id="119812" name="Rectangle 3"/>
          <p:cNvSpPr>
            <a:spLocks noGrp="1" noChangeArrowheads="1"/>
          </p:cNvSpPr>
          <p:nvPr>
            <p:ph type="body" idx="1"/>
          </p:nvPr>
        </p:nvSpPr>
        <p:spPr>
          <a:xfrm>
            <a:off x="896938" y="4673600"/>
            <a:ext cx="4940300" cy="4429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307" tIns="46154" rIns="92307" bIns="46154"/>
          <a:lstStyle/>
          <a:p>
            <a:pPr marL="225425" indent="-225425" eaLnBrk="1" hangingPunct="1"/>
            <a:endParaRPr lang="nb-NO"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2130731"/>
            <a:ext cx="8420100" cy="1470025"/>
          </a:xfrm>
        </p:spPr>
        <p:txBody>
          <a:bodyPr/>
          <a:lstStyle/>
          <a:p>
            <a:r>
              <a:rPr lang="en-US"/>
              <a:t>Click to edit Master title style</a:t>
            </a:r>
          </a:p>
        </p:txBody>
      </p:sp>
      <p:sp>
        <p:nvSpPr>
          <p:cNvPr id="3" name="Subtitle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260570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2980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6925" y="533400"/>
            <a:ext cx="222885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33400"/>
            <a:ext cx="6537325"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86018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447800" y="533400"/>
            <a:ext cx="6556375" cy="762000"/>
          </a:xfrm>
        </p:spPr>
        <p:txBody>
          <a:bodyPr/>
          <a:lstStyle/>
          <a:p>
            <a:r>
              <a:rPr lang="en-US"/>
              <a:t>Click to edit Master title style</a:t>
            </a:r>
          </a:p>
        </p:txBody>
      </p:sp>
      <p:sp>
        <p:nvSpPr>
          <p:cNvPr id="3" name="Text Placeholder 2"/>
          <p:cNvSpPr>
            <a:spLocks noGrp="1"/>
          </p:cNvSpPr>
          <p:nvPr>
            <p:ph type="body" sz="half" idx="1"/>
          </p:nvPr>
        </p:nvSpPr>
        <p:spPr>
          <a:xfrm>
            <a:off x="457207" y="1295400"/>
            <a:ext cx="4383088"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4992692" y="1295400"/>
            <a:ext cx="4383087" cy="4800600"/>
          </a:xfrm>
        </p:spPr>
        <p:txBody>
          <a:bodyPr/>
          <a:lstStyle/>
          <a:p>
            <a:pPr lvl="0"/>
            <a:endParaRPr lang="en-US" noProof="0"/>
          </a:p>
        </p:txBody>
      </p:sp>
    </p:spTree>
    <p:extLst>
      <p:ext uri="{BB962C8B-B14F-4D97-AF65-F5344CB8AC3E}">
        <p14:creationId xmlns:p14="http://schemas.microsoft.com/office/powerpoint/2010/main" val="2954107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780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82638" y="4407206"/>
            <a:ext cx="84201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788639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7" y="1295400"/>
            <a:ext cx="4383088"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92692" y="1295400"/>
            <a:ext cx="4383087" cy="4800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8051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95300" y="274638"/>
            <a:ext cx="89154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503241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3241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6490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87500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8339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95308" y="273050"/>
            <a:ext cx="3259138"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873499" y="273356"/>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95308"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911244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1513" y="4800600"/>
            <a:ext cx="59436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14968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5.xml"/></Relationships>
</file>

<file path=ppt/slideMasters/_rels/slideMaster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533400"/>
            <a:ext cx="65563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Sans-Serif Title</a:t>
            </a:r>
          </a:p>
        </p:txBody>
      </p:sp>
      <p:sp>
        <p:nvSpPr>
          <p:cNvPr id="1027" name="Rectangle 3"/>
          <p:cNvSpPr>
            <a:spLocks noGrp="1" noChangeArrowheads="1"/>
          </p:cNvSpPr>
          <p:nvPr>
            <p:ph type="body" idx="1"/>
          </p:nvPr>
        </p:nvSpPr>
        <p:spPr bwMode="auto">
          <a:xfrm>
            <a:off x="457200" y="1295400"/>
            <a:ext cx="891857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First level bullet</a:t>
            </a:r>
          </a:p>
          <a:p>
            <a:pPr lvl="1"/>
            <a:r>
              <a:rPr lang="en-US" altLang="en-US"/>
              <a:t>Second level bullet</a:t>
            </a:r>
          </a:p>
          <a:p>
            <a:pPr lvl="2"/>
            <a:r>
              <a:rPr lang="en-US" altLang="en-US"/>
              <a:t>Third level bullet</a:t>
            </a:r>
          </a:p>
        </p:txBody>
      </p:sp>
      <p:sp>
        <p:nvSpPr>
          <p:cNvPr id="1028" name="Rectangle 4"/>
          <p:cNvSpPr>
            <a:spLocks noChangeArrowheads="1"/>
          </p:cNvSpPr>
          <p:nvPr/>
        </p:nvSpPr>
        <p:spPr bwMode="auto">
          <a:xfrm>
            <a:off x="382588" y="458788"/>
            <a:ext cx="9069387" cy="5713412"/>
          </a:xfrm>
          <a:prstGeom prst="rect">
            <a:avLst/>
          </a:prstGeom>
          <a:noFill/>
          <a:ln w="1270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pPr eaLnBrk="1" hangingPunct="1">
              <a:defRPr/>
            </a:pPr>
            <a:endParaRPr lang="en-US" altLang="en-US"/>
          </a:p>
        </p:txBody>
      </p:sp>
      <p:sp>
        <p:nvSpPr>
          <p:cNvPr id="1029" name="Rectangle 7"/>
          <p:cNvSpPr>
            <a:spLocks noChangeArrowheads="1"/>
          </p:cNvSpPr>
          <p:nvPr/>
        </p:nvSpPr>
        <p:spPr bwMode="auto">
          <a:xfrm>
            <a:off x="8156575" y="5943600"/>
            <a:ext cx="1524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pPr algn="l">
              <a:defRPr/>
            </a:pPr>
            <a:r>
              <a:rPr lang="en-US" altLang="en-US" sz="1800">
                <a:latin typeface="Arial" pitchFamily="34" charset="0"/>
              </a:rPr>
              <a:t>   </a:t>
            </a:r>
            <a:endParaRPr lang="en-US" altLang="en-US" sz="1800" i="1">
              <a:latin typeface="Arial" pitchFamily="34" charset="0"/>
            </a:endParaRPr>
          </a:p>
        </p:txBody>
      </p:sp>
      <p:sp>
        <p:nvSpPr>
          <p:cNvPr id="1030" name="Rectangle 8"/>
          <p:cNvSpPr>
            <a:spLocks noChangeArrowheads="1"/>
          </p:cNvSpPr>
          <p:nvPr/>
        </p:nvSpPr>
        <p:spPr bwMode="auto">
          <a:xfrm>
            <a:off x="5014913" y="6462713"/>
            <a:ext cx="185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pPr algn="l" eaLnBrk="1" hangingPunct="1">
              <a:defRPr/>
            </a:pPr>
            <a:endParaRPr lang="it-IT" altLang="en-US" sz="2400">
              <a:latin typeface="Arial" pitchFamily="34" charset="0"/>
            </a:endParaRPr>
          </a:p>
        </p:txBody>
      </p:sp>
      <p:sp>
        <p:nvSpPr>
          <p:cNvPr id="1031" name="Rectangle 11"/>
          <p:cNvSpPr>
            <a:spLocks noChangeArrowheads="1"/>
          </p:cNvSpPr>
          <p:nvPr/>
        </p:nvSpPr>
        <p:spPr bwMode="auto">
          <a:xfrm>
            <a:off x="9375775" y="6400800"/>
            <a:ext cx="427038"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pPr algn="l">
              <a:defRPr/>
            </a:pPr>
            <a:fld id="{08430F24-978B-41DF-8B0E-D3D849BE40EA}" type="slidenum">
              <a:rPr lang="en-US" altLang="en-US" sz="1600" smtClean="0"/>
              <a:pPr algn="l">
                <a:defRPr/>
              </a:pPr>
              <a:t>‹#›</a:t>
            </a:fld>
            <a:endParaRPr lang="en-US" altLang="en-US" sz="1600"/>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pitchFamily="34" charset="0"/>
        </a:defRPr>
      </a:lvl2pPr>
      <a:lvl3pPr algn="ctr" rtl="0" eaLnBrk="0" fontAlgn="base" hangingPunct="0">
        <a:spcBef>
          <a:spcPct val="0"/>
        </a:spcBef>
        <a:spcAft>
          <a:spcPct val="0"/>
        </a:spcAft>
        <a:defRPr sz="4000" b="1">
          <a:solidFill>
            <a:srgbClr val="0000FF"/>
          </a:solidFill>
          <a:latin typeface="Arial" pitchFamily="34" charset="0"/>
        </a:defRPr>
      </a:lvl3pPr>
      <a:lvl4pPr algn="ctr" rtl="0" eaLnBrk="0" fontAlgn="base" hangingPunct="0">
        <a:spcBef>
          <a:spcPct val="0"/>
        </a:spcBef>
        <a:spcAft>
          <a:spcPct val="0"/>
        </a:spcAft>
        <a:defRPr sz="4000" b="1">
          <a:solidFill>
            <a:srgbClr val="0000FF"/>
          </a:solidFill>
          <a:latin typeface="Arial" pitchFamily="34" charset="0"/>
        </a:defRPr>
      </a:lvl4pPr>
      <a:lvl5pPr algn="ctr" rtl="0" eaLnBrk="0" fontAlgn="base" hangingPunct="0">
        <a:spcBef>
          <a:spcPct val="0"/>
        </a:spcBef>
        <a:spcAft>
          <a:spcPct val="0"/>
        </a:spcAft>
        <a:defRPr sz="4000" b="1">
          <a:solidFill>
            <a:srgbClr val="0000FF"/>
          </a:solidFill>
          <a:latin typeface="Arial" pitchFamily="34" charset="0"/>
        </a:defRPr>
      </a:lvl5pPr>
      <a:lvl6pPr marL="457200" algn="ctr" rtl="0" fontAlgn="base">
        <a:spcBef>
          <a:spcPct val="0"/>
        </a:spcBef>
        <a:spcAft>
          <a:spcPct val="0"/>
        </a:spcAft>
        <a:defRPr sz="4000" b="1">
          <a:solidFill>
            <a:srgbClr val="0000FF"/>
          </a:solidFill>
          <a:latin typeface="Arial" pitchFamily="34" charset="0"/>
        </a:defRPr>
      </a:lvl6pPr>
      <a:lvl7pPr marL="914400" algn="ctr" rtl="0" fontAlgn="base">
        <a:spcBef>
          <a:spcPct val="0"/>
        </a:spcBef>
        <a:spcAft>
          <a:spcPct val="0"/>
        </a:spcAft>
        <a:defRPr sz="4000" b="1">
          <a:solidFill>
            <a:srgbClr val="0000FF"/>
          </a:solidFill>
          <a:latin typeface="Arial" pitchFamily="34" charset="0"/>
        </a:defRPr>
      </a:lvl7pPr>
      <a:lvl8pPr marL="1371600" algn="ctr" rtl="0" fontAlgn="base">
        <a:spcBef>
          <a:spcPct val="0"/>
        </a:spcBef>
        <a:spcAft>
          <a:spcPct val="0"/>
        </a:spcAft>
        <a:defRPr sz="4000" b="1">
          <a:solidFill>
            <a:srgbClr val="0000FF"/>
          </a:solidFill>
          <a:latin typeface="Arial" pitchFamily="34" charset="0"/>
        </a:defRPr>
      </a:lvl8pPr>
      <a:lvl9pPr marL="1828800" algn="ctr" rtl="0" fontAlgn="base">
        <a:spcBef>
          <a:spcPct val="0"/>
        </a:spcBef>
        <a:spcAft>
          <a:spcPct val="0"/>
        </a:spcAft>
        <a:defRPr sz="4000" b="1">
          <a:solidFill>
            <a:srgbClr val="0000FF"/>
          </a:solidFill>
          <a:latin typeface="Arial" pitchFamily="34" charset="0"/>
        </a:defRPr>
      </a:lvl9pPr>
    </p:titleStyle>
    <p:bodyStyle>
      <a:lvl1pPr marL="342900" indent="-342900" algn="l" rtl="0" eaLnBrk="0" fontAlgn="base" hangingPunct="0">
        <a:spcBef>
          <a:spcPct val="20000"/>
        </a:spcBef>
        <a:spcAft>
          <a:spcPct val="0"/>
        </a:spcAft>
        <a:buFont typeface="Monotype Sorts" charset="0"/>
        <a:buChar char="q"/>
        <a:defRPr sz="24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l"/>
        <a:defRPr>
          <a:solidFill>
            <a:schemeClr val="tx1"/>
          </a:solidFill>
          <a:latin typeface="+mn-lt"/>
        </a:defRPr>
      </a:lvl2pPr>
      <a:lvl3pPr marL="1085850" indent="-228600" algn="l" rtl="0" eaLnBrk="0" fontAlgn="base" hangingPunct="0">
        <a:spcBef>
          <a:spcPct val="20000"/>
        </a:spcBef>
        <a:spcAft>
          <a:spcPct val="0"/>
        </a:spcAft>
        <a:buChar char="–"/>
        <a:defRPr sz="1600">
          <a:solidFill>
            <a:schemeClr val="tx1"/>
          </a:solidFill>
          <a:latin typeface="+mn-lt"/>
        </a:defRPr>
      </a:lvl3pPr>
      <a:lvl4pPr marL="1428750" indent="-228600" algn="l" rtl="0" eaLnBrk="0" fontAlgn="base" hangingPunct="0">
        <a:spcBef>
          <a:spcPct val="20000"/>
        </a:spcBef>
        <a:spcAft>
          <a:spcPct val="0"/>
        </a:spcAft>
        <a:buChar char="–"/>
        <a:defRPr sz="2000">
          <a:solidFill>
            <a:schemeClr val="tx1"/>
          </a:solidFill>
          <a:latin typeface="+mn-lt"/>
        </a:defRPr>
      </a:lvl4pPr>
      <a:lvl5pPr marL="1771650" indent="-228600" algn="l" rtl="0" eaLnBrk="0" fontAlgn="base" hangingPunct="0">
        <a:spcBef>
          <a:spcPct val="20000"/>
        </a:spcBef>
        <a:spcAft>
          <a:spcPct val="0"/>
        </a:spcAft>
        <a:buChar char="»"/>
        <a:defRPr sz="2000">
          <a:solidFill>
            <a:schemeClr val="tx1"/>
          </a:solidFill>
          <a:latin typeface="+mn-lt"/>
        </a:defRPr>
      </a:lvl5pPr>
      <a:lvl6pPr marL="2228850" indent="-228600" algn="l" rtl="0" fontAlgn="base">
        <a:spcBef>
          <a:spcPct val="20000"/>
        </a:spcBef>
        <a:spcAft>
          <a:spcPct val="0"/>
        </a:spcAft>
        <a:buChar char="»"/>
        <a:defRPr sz="2000">
          <a:solidFill>
            <a:schemeClr val="tx1"/>
          </a:solidFill>
          <a:latin typeface="+mn-lt"/>
        </a:defRPr>
      </a:lvl6pPr>
      <a:lvl7pPr marL="2686050" indent="-228600" algn="l" rtl="0" fontAlgn="base">
        <a:spcBef>
          <a:spcPct val="20000"/>
        </a:spcBef>
        <a:spcAft>
          <a:spcPct val="0"/>
        </a:spcAft>
        <a:buChar char="»"/>
        <a:defRPr sz="2000">
          <a:solidFill>
            <a:schemeClr val="tx1"/>
          </a:solidFill>
          <a:latin typeface="+mn-lt"/>
        </a:defRPr>
      </a:lvl7pPr>
      <a:lvl8pPr marL="3143250" indent="-228600" algn="l" rtl="0" fontAlgn="base">
        <a:spcBef>
          <a:spcPct val="20000"/>
        </a:spcBef>
        <a:spcAft>
          <a:spcPct val="0"/>
        </a:spcAft>
        <a:buChar char="»"/>
        <a:defRPr sz="2000">
          <a:solidFill>
            <a:schemeClr val="tx1"/>
          </a:solidFill>
          <a:latin typeface="+mn-lt"/>
        </a:defRPr>
      </a:lvl8pPr>
      <a:lvl9pPr marL="360045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2625725" y="125413"/>
            <a:ext cx="7045325"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10243" name="Rectangle 3"/>
          <p:cNvSpPr>
            <a:spLocks noGrp="1" noChangeArrowheads="1"/>
          </p:cNvSpPr>
          <p:nvPr>
            <p:ph type="body" idx="1"/>
          </p:nvPr>
        </p:nvSpPr>
        <p:spPr bwMode="auto">
          <a:xfrm>
            <a:off x="661988" y="1484313"/>
            <a:ext cx="87487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60" name="Rectangle 4"/>
          <p:cNvSpPr>
            <a:spLocks noGrp="1" noChangeArrowheads="1"/>
          </p:cNvSpPr>
          <p:nvPr>
            <p:ph type="dt" sz="half" idx="2"/>
          </p:nvPr>
        </p:nvSpPr>
        <p:spPr bwMode="auto">
          <a:xfrm>
            <a:off x="427038" y="6516688"/>
            <a:ext cx="4214812"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000000"/>
                </a:solidFill>
                <a:latin typeface="Arial" charset="0"/>
              </a:defRPr>
            </a:lvl1pPr>
          </a:lstStyle>
          <a:p>
            <a:pPr>
              <a:defRPr/>
            </a:pPr>
            <a:endParaRPr lang="ru-RU"/>
          </a:p>
        </p:txBody>
      </p:sp>
      <p:sp>
        <p:nvSpPr>
          <p:cNvPr id="70661" name="Rectangle 5"/>
          <p:cNvSpPr>
            <a:spLocks noGrp="1" noChangeArrowheads="1"/>
          </p:cNvSpPr>
          <p:nvPr>
            <p:ph type="ftr" sz="quarter" idx="3"/>
          </p:nvPr>
        </p:nvSpPr>
        <p:spPr bwMode="auto">
          <a:xfrm>
            <a:off x="5186363" y="6516688"/>
            <a:ext cx="1335087"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ru-RU"/>
          </a:p>
        </p:txBody>
      </p:sp>
    </p:spTree>
  </p:cSld>
  <p:clrMap bg1="lt1" tx1="dk1" bg2="lt2" tx2="dk2" accent1="accent1" accent2="accent2" accent3="accent3" accent4="accent4" accent5="accent5" accent6="accent6" hlink="hlink" folHlink="folHlink"/>
  <p:transition spd="med"/>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2625725" y="125413"/>
            <a:ext cx="7045325"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11267" name="Rectangle 3"/>
          <p:cNvSpPr>
            <a:spLocks noGrp="1" noChangeArrowheads="1"/>
          </p:cNvSpPr>
          <p:nvPr>
            <p:ph type="body" idx="1"/>
          </p:nvPr>
        </p:nvSpPr>
        <p:spPr bwMode="auto">
          <a:xfrm>
            <a:off x="661988" y="1484313"/>
            <a:ext cx="87487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60" name="Rectangle 4"/>
          <p:cNvSpPr>
            <a:spLocks noGrp="1" noChangeArrowheads="1"/>
          </p:cNvSpPr>
          <p:nvPr>
            <p:ph type="dt" sz="half" idx="2"/>
          </p:nvPr>
        </p:nvSpPr>
        <p:spPr bwMode="auto">
          <a:xfrm>
            <a:off x="427038" y="6516688"/>
            <a:ext cx="4214812"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000000"/>
                </a:solidFill>
                <a:latin typeface="Arial" charset="0"/>
              </a:defRPr>
            </a:lvl1pPr>
          </a:lstStyle>
          <a:p>
            <a:pPr>
              <a:defRPr/>
            </a:pPr>
            <a:endParaRPr lang="ru-RU"/>
          </a:p>
        </p:txBody>
      </p:sp>
      <p:sp>
        <p:nvSpPr>
          <p:cNvPr id="70661" name="Rectangle 5"/>
          <p:cNvSpPr>
            <a:spLocks noGrp="1" noChangeArrowheads="1"/>
          </p:cNvSpPr>
          <p:nvPr>
            <p:ph type="ftr" sz="quarter" idx="3"/>
          </p:nvPr>
        </p:nvSpPr>
        <p:spPr bwMode="auto">
          <a:xfrm>
            <a:off x="5186363" y="6516688"/>
            <a:ext cx="1335087"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ru-RU"/>
          </a:p>
        </p:txBody>
      </p:sp>
    </p:spTree>
  </p:cSld>
  <p:clrMap bg1="lt1" tx1="dk1" bg2="lt2" tx2="dk2" accent1="accent1" accent2="accent2" accent3="accent3" accent4="accent4" accent5="accent5" accent6="accent6" hlink="hlink" folHlink="folHlink"/>
  <p:transition spd="med"/>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2625725" y="125413"/>
            <a:ext cx="7045325"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12291" name="Rectangle 3"/>
          <p:cNvSpPr>
            <a:spLocks noGrp="1" noChangeArrowheads="1"/>
          </p:cNvSpPr>
          <p:nvPr>
            <p:ph type="body" idx="1"/>
          </p:nvPr>
        </p:nvSpPr>
        <p:spPr bwMode="auto">
          <a:xfrm>
            <a:off x="661988" y="1484313"/>
            <a:ext cx="87487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60" name="Rectangle 4"/>
          <p:cNvSpPr>
            <a:spLocks noGrp="1" noChangeArrowheads="1"/>
          </p:cNvSpPr>
          <p:nvPr>
            <p:ph type="dt" sz="half" idx="2"/>
          </p:nvPr>
        </p:nvSpPr>
        <p:spPr bwMode="auto">
          <a:xfrm>
            <a:off x="427038" y="6516688"/>
            <a:ext cx="4214812"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000000"/>
                </a:solidFill>
                <a:latin typeface="Arial" charset="0"/>
              </a:defRPr>
            </a:lvl1pPr>
          </a:lstStyle>
          <a:p>
            <a:pPr>
              <a:defRPr/>
            </a:pPr>
            <a:endParaRPr lang="ru-RU"/>
          </a:p>
        </p:txBody>
      </p:sp>
      <p:sp>
        <p:nvSpPr>
          <p:cNvPr id="70661" name="Rectangle 5"/>
          <p:cNvSpPr>
            <a:spLocks noGrp="1" noChangeArrowheads="1"/>
          </p:cNvSpPr>
          <p:nvPr>
            <p:ph type="ftr" sz="quarter" idx="3"/>
          </p:nvPr>
        </p:nvSpPr>
        <p:spPr bwMode="auto">
          <a:xfrm>
            <a:off x="5186363" y="6516688"/>
            <a:ext cx="1335087"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ru-RU"/>
          </a:p>
        </p:txBody>
      </p:sp>
    </p:spTree>
  </p:cSld>
  <p:clrMap bg1="lt1" tx1="dk1" bg2="lt2" tx2="dk2" accent1="accent1" accent2="accent2" accent3="accent3" accent4="accent4" accent5="accent5" accent6="accent6" hlink="hlink" folHlink="folHlink"/>
  <p:transition spd="med"/>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2625725" y="125413"/>
            <a:ext cx="7045325"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13315" name="Rectangle 3"/>
          <p:cNvSpPr>
            <a:spLocks noGrp="1" noChangeArrowheads="1"/>
          </p:cNvSpPr>
          <p:nvPr>
            <p:ph type="body" idx="1"/>
          </p:nvPr>
        </p:nvSpPr>
        <p:spPr bwMode="auto">
          <a:xfrm>
            <a:off x="661988" y="1484313"/>
            <a:ext cx="87487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60" name="Rectangle 4"/>
          <p:cNvSpPr>
            <a:spLocks noGrp="1" noChangeArrowheads="1"/>
          </p:cNvSpPr>
          <p:nvPr>
            <p:ph type="dt" sz="half" idx="2"/>
          </p:nvPr>
        </p:nvSpPr>
        <p:spPr bwMode="auto">
          <a:xfrm>
            <a:off x="427038" y="6516688"/>
            <a:ext cx="4214812"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000000"/>
                </a:solidFill>
                <a:latin typeface="Arial" charset="0"/>
              </a:defRPr>
            </a:lvl1pPr>
          </a:lstStyle>
          <a:p>
            <a:pPr>
              <a:defRPr/>
            </a:pPr>
            <a:endParaRPr lang="ru-RU"/>
          </a:p>
        </p:txBody>
      </p:sp>
      <p:sp>
        <p:nvSpPr>
          <p:cNvPr id="70661" name="Rectangle 5"/>
          <p:cNvSpPr>
            <a:spLocks noGrp="1" noChangeArrowheads="1"/>
          </p:cNvSpPr>
          <p:nvPr>
            <p:ph type="ftr" sz="quarter" idx="3"/>
          </p:nvPr>
        </p:nvSpPr>
        <p:spPr bwMode="auto">
          <a:xfrm>
            <a:off x="5186363" y="6516688"/>
            <a:ext cx="1335087"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ru-RU"/>
          </a:p>
        </p:txBody>
      </p:sp>
    </p:spTree>
  </p:cSld>
  <p:clrMap bg1="lt1" tx1="dk1" bg2="lt2" tx2="dk2" accent1="accent1" accent2="accent2" accent3="accent3" accent4="accent4" accent5="accent5" accent6="accent6" hlink="hlink" folHlink="folHlink"/>
  <p:transition spd="med"/>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2625725" y="125413"/>
            <a:ext cx="7045325"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14339" name="Rectangle 3"/>
          <p:cNvSpPr>
            <a:spLocks noGrp="1" noChangeArrowheads="1"/>
          </p:cNvSpPr>
          <p:nvPr>
            <p:ph type="body" idx="1"/>
          </p:nvPr>
        </p:nvSpPr>
        <p:spPr bwMode="auto">
          <a:xfrm>
            <a:off x="661988" y="1484313"/>
            <a:ext cx="87487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60" name="Rectangle 4"/>
          <p:cNvSpPr>
            <a:spLocks noGrp="1" noChangeArrowheads="1"/>
          </p:cNvSpPr>
          <p:nvPr>
            <p:ph type="dt" sz="half" idx="2"/>
          </p:nvPr>
        </p:nvSpPr>
        <p:spPr bwMode="auto">
          <a:xfrm>
            <a:off x="427038" y="6516688"/>
            <a:ext cx="4214812"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000000"/>
                </a:solidFill>
                <a:latin typeface="Arial" charset="0"/>
              </a:defRPr>
            </a:lvl1pPr>
          </a:lstStyle>
          <a:p>
            <a:pPr>
              <a:defRPr/>
            </a:pPr>
            <a:endParaRPr lang="ru-RU"/>
          </a:p>
        </p:txBody>
      </p:sp>
      <p:sp>
        <p:nvSpPr>
          <p:cNvPr id="70661" name="Rectangle 5"/>
          <p:cNvSpPr>
            <a:spLocks noGrp="1" noChangeArrowheads="1"/>
          </p:cNvSpPr>
          <p:nvPr>
            <p:ph type="ftr" sz="quarter" idx="3"/>
          </p:nvPr>
        </p:nvSpPr>
        <p:spPr bwMode="auto">
          <a:xfrm>
            <a:off x="5186363" y="6516688"/>
            <a:ext cx="1335087"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ru-RU"/>
          </a:p>
        </p:txBody>
      </p:sp>
    </p:spTree>
  </p:cSld>
  <p:clrMap bg1="lt1" tx1="dk1" bg2="lt2" tx2="dk2" accent1="accent1" accent2="accent2" accent3="accent3" accent4="accent4" accent5="accent5" accent6="accent6" hlink="hlink" folHlink="folHlink"/>
  <p:transition spd="med"/>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2625725" y="125413"/>
            <a:ext cx="7045325"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15363" name="Rectangle 3"/>
          <p:cNvSpPr>
            <a:spLocks noGrp="1" noChangeArrowheads="1"/>
          </p:cNvSpPr>
          <p:nvPr>
            <p:ph type="body" idx="1"/>
          </p:nvPr>
        </p:nvSpPr>
        <p:spPr bwMode="auto">
          <a:xfrm>
            <a:off x="661988" y="1484313"/>
            <a:ext cx="87487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60" name="Rectangle 4"/>
          <p:cNvSpPr>
            <a:spLocks noGrp="1" noChangeArrowheads="1"/>
          </p:cNvSpPr>
          <p:nvPr>
            <p:ph type="dt" sz="half" idx="2"/>
          </p:nvPr>
        </p:nvSpPr>
        <p:spPr bwMode="auto">
          <a:xfrm>
            <a:off x="427038" y="6516688"/>
            <a:ext cx="4214812"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000000"/>
                </a:solidFill>
                <a:latin typeface="Arial" charset="0"/>
              </a:defRPr>
            </a:lvl1pPr>
          </a:lstStyle>
          <a:p>
            <a:pPr>
              <a:defRPr/>
            </a:pPr>
            <a:endParaRPr lang="ru-RU"/>
          </a:p>
        </p:txBody>
      </p:sp>
      <p:sp>
        <p:nvSpPr>
          <p:cNvPr id="70661" name="Rectangle 5"/>
          <p:cNvSpPr>
            <a:spLocks noGrp="1" noChangeArrowheads="1"/>
          </p:cNvSpPr>
          <p:nvPr>
            <p:ph type="ftr" sz="quarter" idx="3"/>
          </p:nvPr>
        </p:nvSpPr>
        <p:spPr bwMode="auto">
          <a:xfrm>
            <a:off x="5186363" y="6516688"/>
            <a:ext cx="1335087"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ru-RU"/>
          </a:p>
        </p:txBody>
      </p:sp>
    </p:spTree>
  </p:cSld>
  <p:clrMap bg1="lt1" tx1="dk1" bg2="lt2" tx2="dk2" accent1="accent1" accent2="accent2" accent3="accent3" accent4="accent4" accent5="accent5" accent6="accent6" hlink="hlink" folHlink="folHlink"/>
  <p:transition spd="med"/>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2625725" y="125413"/>
            <a:ext cx="7045325"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16387" name="Rectangle 3"/>
          <p:cNvSpPr>
            <a:spLocks noGrp="1" noChangeArrowheads="1"/>
          </p:cNvSpPr>
          <p:nvPr>
            <p:ph type="body" idx="1"/>
          </p:nvPr>
        </p:nvSpPr>
        <p:spPr bwMode="auto">
          <a:xfrm>
            <a:off x="661988" y="1484313"/>
            <a:ext cx="87487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60" name="Rectangle 4"/>
          <p:cNvSpPr>
            <a:spLocks noGrp="1" noChangeArrowheads="1"/>
          </p:cNvSpPr>
          <p:nvPr>
            <p:ph type="dt" sz="half" idx="2"/>
          </p:nvPr>
        </p:nvSpPr>
        <p:spPr bwMode="auto">
          <a:xfrm>
            <a:off x="427038" y="6516688"/>
            <a:ext cx="4214812"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000000"/>
                </a:solidFill>
                <a:latin typeface="Arial" charset="0"/>
              </a:defRPr>
            </a:lvl1pPr>
          </a:lstStyle>
          <a:p>
            <a:pPr>
              <a:defRPr/>
            </a:pPr>
            <a:endParaRPr lang="ru-RU"/>
          </a:p>
        </p:txBody>
      </p:sp>
      <p:sp>
        <p:nvSpPr>
          <p:cNvPr id="70661" name="Rectangle 5"/>
          <p:cNvSpPr>
            <a:spLocks noGrp="1" noChangeArrowheads="1"/>
          </p:cNvSpPr>
          <p:nvPr>
            <p:ph type="ftr" sz="quarter" idx="3"/>
          </p:nvPr>
        </p:nvSpPr>
        <p:spPr bwMode="auto">
          <a:xfrm>
            <a:off x="5186363" y="6516688"/>
            <a:ext cx="1335087"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ru-RU"/>
          </a:p>
        </p:txBody>
      </p:sp>
    </p:spTree>
  </p:cSld>
  <p:clrMap bg1="lt1" tx1="dk1" bg2="lt2" tx2="dk2" accent1="accent1" accent2="accent2" accent3="accent3" accent4="accent4" accent5="accent5" accent6="accent6" hlink="hlink" folHlink="folHlink"/>
  <p:transition spd="med"/>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2625725" y="125413"/>
            <a:ext cx="7045325"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17411" name="Rectangle 3"/>
          <p:cNvSpPr>
            <a:spLocks noGrp="1" noChangeArrowheads="1"/>
          </p:cNvSpPr>
          <p:nvPr>
            <p:ph type="body" idx="1"/>
          </p:nvPr>
        </p:nvSpPr>
        <p:spPr bwMode="auto">
          <a:xfrm>
            <a:off x="661988" y="1484313"/>
            <a:ext cx="87487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60" name="Rectangle 4"/>
          <p:cNvSpPr>
            <a:spLocks noGrp="1" noChangeArrowheads="1"/>
          </p:cNvSpPr>
          <p:nvPr>
            <p:ph type="dt" sz="half" idx="2"/>
          </p:nvPr>
        </p:nvSpPr>
        <p:spPr bwMode="auto">
          <a:xfrm>
            <a:off x="427038" y="6516688"/>
            <a:ext cx="4214812"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000000"/>
                </a:solidFill>
                <a:latin typeface="Arial" charset="0"/>
              </a:defRPr>
            </a:lvl1pPr>
          </a:lstStyle>
          <a:p>
            <a:pPr>
              <a:defRPr/>
            </a:pPr>
            <a:endParaRPr lang="ru-RU"/>
          </a:p>
        </p:txBody>
      </p:sp>
      <p:sp>
        <p:nvSpPr>
          <p:cNvPr id="70661" name="Rectangle 5"/>
          <p:cNvSpPr>
            <a:spLocks noGrp="1" noChangeArrowheads="1"/>
          </p:cNvSpPr>
          <p:nvPr>
            <p:ph type="ftr" sz="quarter" idx="3"/>
          </p:nvPr>
        </p:nvSpPr>
        <p:spPr bwMode="auto">
          <a:xfrm>
            <a:off x="5186363" y="6516688"/>
            <a:ext cx="1335087"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ru-RU"/>
          </a:p>
        </p:txBody>
      </p:sp>
    </p:spTree>
  </p:cSld>
  <p:clrMap bg1="lt1" tx1="dk1" bg2="lt2" tx2="dk2" accent1="accent1" accent2="accent2" accent3="accent3" accent4="accent4" accent5="accent5" accent6="accent6" hlink="hlink" folHlink="folHlink"/>
  <p:transition spd="med"/>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2625725" y="125413"/>
            <a:ext cx="7045325"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18435" name="Rectangle 3"/>
          <p:cNvSpPr>
            <a:spLocks noGrp="1" noChangeArrowheads="1"/>
          </p:cNvSpPr>
          <p:nvPr>
            <p:ph type="body" idx="1"/>
          </p:nvPr>
        </p:nvSpPr>
        <p:spPr bwMode="auto">
          <a:xfrm>
            <a:off x="661988" y="1484313"/>
            <a:ext cx="87487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60" name="Rectangle 4"/>
          <p:cNvSpPr>
            <a:spLocks noGrp="1" noChangeArrowheads="1"/>
          </p:cNvSpPr>
          <p:nvPr>
            <p:ph type="dt" sz="half" idx="2"/>
          </p:nvPr>
        </p:nvSpPr>
        <p:spPr bwMode="auto">
          <a:xfrm>
            <a:off x="427038" y="6516688"/>
            <a:ext cx="4214812"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000000"/>
                </a:solidFill>
                <a:latin typeface="Arial" charset="0"/>
              </a:defRPr>
            </a:lvl1pPr>
          </a:lstStyle>
          <a:p>
            <a:pPr>
              <a:defRPr/>
            </a:pPr>
            <a:endParaRPr lang="ru-RU"/>
          </a:p>
        </p:txBody>
      </p:sp>
      <p:sp>
        <p:nvSpPr>
          <p:cNvPr id="70661" name="Rectangle 5"/>
          <p:cNvSpPr>
            <a:spLocks noGrp="1" noChangeArrowheads="1"/>
          </p:cNvSpPr>
          <p:nvPr>
            <p:ph type="ftr" sz="quarter" idx="3"/>
          </p:nvPr>
        </p:nvSpPr>
        <p:spPr bwMode="auto">
          <a:xfrm>
            <a:off x="5186363" y="6516688"/>
            <a:ext cx="1335087"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ru-RU"/>
          </a:p>
        </p:txBody>
      </p:sp>
    </p:spTree>
  </p:cSld>
  <p:clrMap bg1="lt1" tx1="dk1" bg2="lt2" tx2="dk2" accent1="accent1" accent2="accent2" accent3="accent3" accent4="accent4" accent5="accent5" accent6="accent6" hlink="hlink" folHlink="folHlink"/>
  <p:transition spd="med"/>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2625725" y="125413"/>
            <a:ext cx="7045325"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19459" name="Rectangle 3"/>
          <p:cNvSpPr>
            <a:spLocks noGrp="1" noChangeArrowheads="1"/>
          </p:cNvSpPr>
          <p:nvPr>
            <p:ph type="body" idx="1"/>
          </p:nvPr>
        </p:nvSpPr>
        <p:spPr bwMode="auto">
          <a:xfrm>
            <a:off x="661988" y="1484313"/>
            <a:ext cx="87487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60" name="Rectangle 4"/>
          <p:cNvSpPr>
            <a:spLocks noGrp="1" noChangeArrowheads="1"/>
          </p:cNvSpPr>
          <p:nvPr>
            <p:ph type="dt" sz="half" idx="2"/>
          </p:nvPr>
        </p:nvSpPr>
        <p:spPr bwMode="auto">
          <a:xfrm>
            <a:off x="427038" y="6516688"/>
            <a:ext cx="4214812"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000000"/>
                </a:solidFill>
                <a:latin typeface="Arial" charset="0"/>
              </a:defRPr>
            </a:lvl1pPr>
          </a:lstStyle>
          <a:p>
            <a:pPr>
              <a:defRPr/>
            </a:pPr>
            <a:endParaRPr lang="ru-RU"/>
          </a:p>
        </p:txBody>
      </p:sp>
      <p:sp>
        <p:nvSpPr>
          <p:cNvPr id="70661" name="Rectangle 5"/>
          <p:cNvSpPr>
            <a:spLocks noGrp="1" noChangeArrowheads="1"/>
          </p:cNvSpPr>
          <p:nvPr>
            <p:ph type="ftr" sz="quarter" idx="3"/>
          </p:nvPr>
        </p:nvSpPr>
        <p:spPr bwMode="auto">
          <a:xfrm>
            <a:off x="5186363" y="6516688"/>
            <a:ext cx="1335087"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ru-RU"/>
          </a:p>
        </p:txBody>
      </p:sp>
    </p:spTree>
  </p:cSld>
  <p:clrMap bg1="lt1" tx1="dk1" bg2="lt2" tx2="dk2" accent1="accent1" accent2="accent2" accent3="accent3" accent4="accent4" accent5="accent5" accent6="accent6" hlink="hlink" folHlink="folHlink"/>
  <p:transition spd="med"/>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2625725" y="125413"/>
            <a:ext cx="7045325"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2051" name="Rectangle 3"/>
          <p:cNvSpPr>
            <a:spLocks noGrp="1" noChangeArrowheads="1"/>
          </p:cNvSpPr>
          <p:nvPr>
            <p:ph type="body" idx="1"/>
          </p:nvPr>
        </p:nvSpPr>
        <p:spPr bwMode="auto">
          <a:xfrm>
            <a:off x="661988" y="1484313"/>
            <a:ext cx="87487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60" name="Rectangle 4"/>
          <p:cNvSpPr>
            <a:spLocks noGrp="1" noChangeArrowheads="1"/>
          </p:cNvSpPr>
          <p:nvPr>
            <p:ph type="dt" sz="half" idx="2"/>
          </p:nvPr>
        </p:nvSpPr>
        <p:spPr bwMode="auto">
          <a:xfrm>
            <a:off x="427038" y="6516688"/>
            <a:ext cx="4214812"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000000"/>
                </a:solidFill>
                <a:latin typeface="Arial" charset="0"/>
              </a:defRPr>
            </a:lvl1pPr>
          </a:lstStyle>
          <a:p>
            <a:pPr>
              <a:defRPr/>
            </a:pPr>
            <a:endParaRPr lang="ru-RU"/>
          </a:p>
        </p:txBody>
      </p:sp>
      <p:sp>
        <p:nvSpPr>
          <p:cNvPr id="70661" name="Rectangle 5"/>
          <p:cNvSpPr>
            <a:spLocks noGrp="1" noChangeArrowheads="1"/>
          </p:cNvSpPr>
          <p:nvPr>
            <p:ph type="ftr" sz="quarter" idx="3"/>
          </p:nvPr>
        </p:nvSpPr>
        <p:spPr bwMode="auto">
          <a:xfrm>
            <a:off x="5186363" y="6516688"/>
            <a:ext cx="1335087"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ru-RU"/>
          </a:p>
        </p:txBody>
      </p:sp>
    </p:spTree>
  </p:cSld>
  <p:clrMap bg1="lt1" tx1="dk1" bg2="lt2" tx2="dk2" accent1="accent1" accent2="accent2" accent3="accent3" accent4="accent4" accent5="accent5" accent6="accent6" hlink="hlink" folHlink="folHlink"/>
  <p:transition spd="med"/>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2625725" y="125413"/>
            <a:ext cx="7045325"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3075" name="Rectangle 3"/>
          <p:cNvSpPr>
            <a:spLocks noGrp="1" noChangeArrowheads="1"/>
          </p:cNvSpPr>
          <p:nvPr>
            <p:ph type="body" idx="1"/>
          </p:nvPr>
        </p:nvSpPr>
        <p:spPr bwMode="auto">
          <a:xfrm>
            <a:off x="661988" y="1484313"/>
            <a:ext cx="87487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60" name="Rectangle 4"/>
          <p:cNvSpPr>
            <a:spLocks noGrp="1" noChangeArrowheads="1"/>
          </p:cNvSpPr>
          <p:nvPr>
            <p:ph type="dt" sz="half" idx="2"/>
          </p:nvPr>
        </p:nvSpPr>
        <p:spPr bwMode="auto">
          <a:xfrm>
            <a:off x="427038" y="6516688"/>
            <a:ext cx="4214812"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000000"/>
                </a:solidFill>
                <a:latin typeface="Arial" charset="0"/>
              </a:defRPr>
            </a:lvl1pPr>
          </a:lstStyle>
          <a:p>
            <a:pPr>
              <a:defRPr/>
            </a:pPr>
            <a:endParaRPr lang="ru-RU"/>
          </a:p>
        </p:txBody>
      </p:sp>
      <p:sp>
        <p:nvSpPr>
          <p:cNvPr id="70661" name="Rectangle 5"/>
          <p:cNvSpPr>
            <a:spLocks noGrp="1" noChangeArrowheads="1"/>
          </p:cNvSpPr>
          <p:nvPr>
            <p:ph type="ftr" sz="quarter" idx="3"/>
          </p:nvPr>
        </p:nvSpPr>
        <p:spPr bwMode="auto">
          <a:xfrm>
            <a:off x="5186363" y="6516688"/>
            <a:ext cx="1335087"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ru-RU"/>
          </a:p>
        </p:txBody>
      </p:sp>
    </p:spTree>
  </p:cSld>
  <p:clrMap bg1="lt1" tx1="dk1" bg2="lt2" tx2="dk2" accent1="accent1" accent2="accent2" accent3="accent3" accent4="accent4" accent5="accent5" accent6="accent6" hlink="hlink" folHlink="folHlink"/>
  <p:transition spd="med"/>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2625725" y="125413"/>
            <a:ext cx="7045325"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4099" name="Rectangle 3"/>
          <p:cNvSpPr>
            <a:spLocks noGrp="1" noChangeArrowheads="1"/>
          </p:cNvSpPr>
          <p:nvPr>
            <p:ph type="body" idx="1"/>
          </p:nvPr>
        </p:nvSpPr>
        <p:spPr bwMode="auto">
          <a:xfrm>
            <a:off x="661988" y="1484313"/>
            <a:ext cx="87487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60" name="Rectangle 4"/>
          <p:cNvSpPr>
            <a:spLocks noGrp="1" noChangeArrowheads="1"/>
          </p:cNvSpPr>
          <p:nvPr>
            <p:ph type="dt" sz="half" idx="2"/>
          </p:nvPr>
        </p:nvSpPr>
        <p:spPr bwMode="auto">
          <a:xfrm>
            <a:off x="427038" y="6516688"/>
            <a:ext cx="4214812"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000000"/>
                </a:solidFill>
                <a:latin typeface="Arial" charset="0"/>
              </a:defRPr>
            </a:lvl1pPr>
          </a:lstStyle>
          <a:p>
            <a:pPr>
              <a:defRPr/>
            </a:pPr>
            <a:endParaRPr lang="ru-RU"/>
          </a:p>
        </p:txBody>
      </p:sp>
      <p:sp>
        <p:nvSpPr>
          <p:cNvPr id="70661" name="Rectangle 5"/>
          <p:cNvSpPr>
            <a:spLocks noGrp="1" noChangeArrowheads="1"/>
          </p:cNvSpPr>
          <p:nvPr>
            <p:ph type="ftr" sz="quarter" idx="3"/>
          </p:nvPr>
        </p:nvSpPr>
        <p:spPr bwMode="auto">
          <a:xfrm>
            <a:off x="5186363" y="6516688"/>
            <a:ext cx="1335087"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ru-RU"/>
          </a:p>
        </p:txBody>
      </p:sp>
    </p:spTree>
  </p:cSld>
  <p:clrMap bg1="lt1" tx1="dk1" bg2="lt2" tx2="dk2" accent1="accent1" accent2="accent2" accent3="accent3" accent4="accent4" accent5="accent5" accent6="accent6" hlink="hlink" folHlink="folHlink"/>
  <p:transition spd="med"/>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2625725" y="125413"/>
            <a:ext cx="7045325"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5123" name="Rectangle 3"/>
          <p:cNvSpPr>
            <a:spLocks noGrp="1" noChangeArrowheads="1"/>
          </p:cNvSpPr>
          <p:nvPr>
            <p:ph type="body" idx="1"/>
          </p:nvPr>
        </p:nvSpPr>
        <p:spPr bwMode="auto">
          <a:xfrm>
            <a:off x="661988" y="1484313"/>
            <a:ext cx="87487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60" name="Rectangle 4"/>
          <p:cNvSpPr>
            <a:spLocks noGrp="1" noChangeArrowheads="1"/>
          </p:cNvSpPr>
          <p:nvPr>
            <p:ph type="dt" sz="half" idx="2"/>
          </p:nvPr>
        </p:nvSpPr>
        <p:spPr bwMode="auto">
          <a:xfrm>
            <a:off x="427038" y="6516688"/>
            <a:ext cx="4214812"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000000"/>
                </a:solidFill>
                <a:latin typeface="Arial" charset="0"/>
              </a:defRPr>
            </a:lvl1pPr>
          </a:lstStyle>
          <a:p>
            <a:pPr>
              <a:defRPr/>
            </a:pPr>
            <a:endParaRPr lang="ru-RU"/>
          </a:p>
        </p:txBody>
      </p:sp>
      <p:sp>
        <p:nvSpPr>
          <p:cNvPr id="70661" name="Rectangle 5"/>
          <p:cNvSpPr>
            <a:spLocks noGrp="1" noChangeArrowheads="1"/>
          </p:cNvSpPr>
          <p:nvPr>
            <p:ph type="ftr" sz="quarter" idx="3"/>
          </p:nvPr>
        </p:nvSpPr>
        <p:spPr bwMode="auto">
          <a:xfrm>
            <a:off x="5186363" y="6516688"/>
            <a:ext cx="1335087"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ru-RU"/>
          </a:p>
        </p:txBody>
      </p:sp>
    </p:spTree>
  </p:cSld>
  <p:clrMap bg1="lt1" tx1="dk1" bg2="lt2" tx2="dk2" accent1="accent1" accent2="accent2" accent3="accent3" accent4="accent4" accent5="accent5" accent6="accent6" hlink="hlink" folHlink="folHlink"/>
  <p:transition spd="med"/>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2625725" y="125413"/>
            <a:ext cx="7045325"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6147" name="Rectangle 3"/>
          <p:cNvSpPr>
            <a:spLocks noGrp="1" noChangeArrowheads="1"/>
          </p:cNvSpPr>
          <p:nvPr>
            <p:ph type="body" idx="1"/>
          </p:nvPr>
        </p:nvSpPr>
        <p:spPr bwMode="auto">
          <a:xfrm>
            <a:off x="661988" y="1484313"/>
            <a:ext cx="87487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60" name="Rectangle 4"/>
          <p:cNvSpPr>
            <a:spLocks noGrp="1" noChangeArrowheads="1"/>
          </p:cNvSpPr>
          <p:nvPr>
            <p:ph type="dt" sz="half" idx="2"/>
          </p:nvPr>
        </p:nvSpPr>
        <p:spPr bwMode="auto">
          <a:xfrm>
            <a:off x="427038" y="6516688"/>
            <a:ext cx="4214812"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000000"/>
                </a:solidFill>
                <a:latin typeface="Arial" charset="0"/>
              </a:defRPr>
            </a:lvl1pPr>
          </a:lstStyle>
          <a:p>
            <a:pPr>
              <a:defRPr/>
            </a:pPr>
            <a:endParaRPr lang="ru-RU"/>
          </a:p>
        </p:txBody>
      </p:sp>
      <p:sp>
        <p:nvSpPr>
          <p:cNvPr id="70661" name="Rectangle 5"/>
          <p:cNvSpPr>
            <a:spLocks noGrp="1" noChangeArrowheads="1"/>
          </p:cNvSpPr>
          <p:nvPr>
            <p:ph type="ftr" sz="quarter" idx="3"/>
          </p:nvPr>
        </p:nvSpPr>
        <p:spPr bwMode="auto">
          <a:xfrm>
            <a:off x="5186363" y="6516688"/>
            <a:ext cx="1335087"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ru-RU"/>
          </a:p>
        </p:txBody>
      </p:sp>
    </p:spTree>
  </p:cSld>
  <p:clrMap bg1="lt1" tx1="dk1" bg2="lt2" tx2="dk2" accent1="accent1" accent2="accent2" accent3="accent3" accent4="accent4" accent5="accent5" accent6="accent6" hlink="hlink" folHlink="folHlink"/>
  <p:transition spd="med"/>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2625725" y="125413"/>
            <a:ext cx="7045325"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7171" name="Rectangle 3"/>
          <p:cNvSpPr>
            <a:spLocks noGrp="1" noChangeArrowheads="1"/>
          </p:cNvSpPr>
          <p:nvPr>
            <p:ph type="body" idx="1"/>
          </p:nvPr>
        </p:nvSpPr>
        <p:spPr bwMode="auto">
          <a:xfrm>
            <a:off x="661988" y="1484313"/>
            <a:ext cx="87487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60" name="Rectangle 4"/>
          <p:cNvSpPr>
            <a:spLocks noGrp="1" noChangeArrowheads="1"/>
          </p:cNvSpPr>
          <p:nvPr>
            <p:ph type="dt" sz="half" idx="2"/>
          </p:nvPr>
        </p:nvSpPr>
        <p:spPr bwMode="auto">
          <a:xfrm>
            <a:off x="427038" y="6516688"/>
            <a:ext cx="4214812"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000000"/>
                </a:solidFill>
                <a:latin typeface="Arial" charset="0"/>
              </a:defRPr>
            </a:lvl1pPr>
          </a:lstStyle>
          <a:p>
            <a:pPr>
              <a:defRPr/>
            </a:pPr>
            <a:endParaRPr lang="ru-RU"/>
          </a:p>
        </p:txBody>
      </p:sp>
      <p:sp>
        <p:nvSpPr>
          <p:cNvPr id="70661" name="Rectangle 5"/>
          <p:cNvSpPr>
            <a:spLocks noGrp="1" noChangeArrowheads="1"/>
          </p:cNvSpPr>
          <p:nvPr>
            <p:ph type="ftr" sz="quarter" idx="3"/>
          </p:nvPr>
        </p:nvSpPr>
        <p:spPr bwMode="auto">
          <a:xfrm>
            <a:off x="5186363" y="6516688"/>
            <a:ext cx="1335087"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ru-RU"/>
          </a:p>
        </p:txBody>
      </p:sp>
    </p:spTree>
  </p:cSld>
  <p:clrMap bg1="lt1" tx1="dk1" bg2="lt2" tx2="dk2" accent1="accent1" accent2="accent2" accent3="accent3" accent4="accent4" accent5="accent5" accent6="accent6" hlink="hlink" folHlink="folHlink"/>
  <p:transition spd="med"/>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2625725" y="125413"/>
            <a:ext cx="7045325"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8195" name="Rectangle 3"/>
          <p:cNvSpPr>
            <a:spLocks noGrp="1" noChangeArrowheads="1"/>
          </p:cNvSpPr>
          <p:nvPr>
            <p:ph type="body" idx="1"/>
          </p:nvPr>
        </p:nvSpPr>
        <p:spPr bwMode="auto">
          <a:xfrm>
            <a:off x="661988" y="1484313"/>
            <a:ext cx="87487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60" name="Rectangle 4"/>
          <p:cNvSpPr>
            <a:spLocks noGrp="1" noChangeArrowheads="1"/>
          </p:cNvSpPr>
          <p:nvPr>
            <p:ph type="dt" sz="half" idx="2"/>
          </p:nvPr>
        </p:nvSpPr>
        <p:spPr bwMode="auto">
          <a:xfrm>
            <a:off x="427038" y="6516688"/>
            <a:ext cx="4214812"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000000"/>
                </a:solidFill>
                <a:latin typeface="Arial" charset="0"/>
              </a:defRPr>
            </a:lvl1pPr>
          </a:lstStyle>
          <a:p>
            <a:pPr>
              <a:defRPr/>
            </a:pPr>
            <a:endParaRPr lang="ru-RU"/>
          </a:p>
        </p:txBody>
      </p:sp>
      <p:sp>
        <p:nvSpPr>
          <p:cNvPr id="70661" name="Rectangle 5"/>
          <p:cNvSpPr>
            <a:spLocks noGrp="1" noChangeArrowheads="1"/>
          </p:cNvSpPr>
          <p:nvPr>
            <p:ph type="ftr" sz="quarter" idx="3"/>
          </p:nvPr>
        </p:nvSpPr>
        <p:spPr bwMode="auto">
          <a:xfrm>
            <a:off x="5186363" y="6516688"/>
            <a:ext cx="1335087"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ru-RU"/>
          </a:p>
        </p:txBody>
      </p:sp>
    </p:spTree>
  </p:cSld>
  <p:clrMap bg1="lt1" tx1="dk1" bg2="lt2" tx2="dk2" accent1="accent1" accent2="accent2" accent3="accent3" accent4="accent4" accent5="accent5" accent6="accent6" hlink="hlink" folHlink="folHlink"/>
  <p:transition spd="med"/>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bwMode="auto">
          <a:xfrm>
            <a:off x="2625725" y="125413"/>
            <a:ext cx="7045325" cy="503237"/>
          </a:xfrm>
          <a:prstGeom prst="rect">
            <a:avLst/>
          </a:prstGeom>
          <a:noFill/>
          <a:ln w="9525">
            <a:noFill/>
            <a:miter lim="800000"/>
            <a:headEnd/>
            <a:tailEnd/>
          </a:ln>
          <a:effectLst>
            <a:outerShdw dist="35921" dir="2700000" algn="ctr" rotWithShape="0">
              <a:schemeClr val="bg2"/>
            </a:outerShdw>
          </a:effectLst>
        </p:spPr>
        <p:txBody>
          <a:bodyPr vert="horz" wrap="square" lIns="91440" tIns="45720" rIns="91440" bIns="45720" numCol="1" anchor="ctr" anchorCtr="0" compatLnSpc="1">
            <a:prstTxWarp prst="textNoShape">
              <a:avLst/>
            </a:prstTxWarp>
          </a:bodyPr>
          <a:lstStyle/>
          <a:p>
            <a:pPr lvl="0"/>
            <a:r>
              <a:rPr lang="ru-RU"/>
              <a:t>Click to edit Master title style</a:t>
            </a:r>
          </a:p>
        </p:txBody>
      </p:sp>
      <p:sp>
        <p:nvSpPr>
          <p:cNvPr id="9219" name="Rectangle 3"/>
          <p:cNvSpPr>
            <a:spLocks noGrp="1" noChangeArrowheads="1"/>
          </p:cNvSpPr>
          <p:nvPr>
            <p:ph type="body" idx="1"/>
          </p:nvPr>
        </p:nvSpPr>
        <p:spPr bwMode="auto">
          <a:xfrm>
            <a:off x="661988" y="1484313"/>
            <a:ext cx="8748712" cy="464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70660" name="Rectangle 4"/>
          <p:cNvSpPr>
            <a:spLocks noGrp="1" noChangeArrowheads="1"/>
          </p:cNvSpPr>
          <p:nvPr>
            <p:ph type="dt" sz="half" idx="2"/>
          </p:nvPr>
        </p:nvSpPr>
        <p:spPr bwMode="auto">
          <a:xfrm>
            <a:off x="427038" y="6516688"/>
            <a:ext cx="4214812"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1">
                <a:solidFill>
                  <a:srgbClr val="000000"/>
                </a:solidFill>
                <a:latin typeface="Arial" charset="0"/>
              </a:defRPr>
            </a:lvl1pPr>
          </a:lstStyle>
          <a:p>
            <a:pPr>
              <a:defRPr/>
            </a:pPr>
            <a:endParaRPr lang="ru-RU"/>
          </a:p>
        </p:txBody>
      </p:sp>
      <p:sp>
        <p:nvSpPr>
          <p:cNvPr id="70661" name="Rectangle 5"/>
          <p:cNvSpPr>
            <a:spLocks noGrp="1" noChangeArrowheads="1"/>
          </p:cNvSpPr>
          <p:nvPr>
            <p:ph type="ftr" sz="quarter" idx="3"/>
          </p:nvPr>
        </p:nvSpPr>
        <p:spPr bwMode="auto">
          <a:xfrm>
            <a:off x="5186363" y="6516688"/>
            <a:ext cx="1335087" cy="2682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ru-RU"/>
          </a:p>
        </p:txBody>
      </p:sp>
    </p:spTree>
  </p:cSld>
  <p:clrMap bg1="lt1" tx1="dk1" bg2="lt2" tx2="dk2" accent1="accent1" accent2="accent2" accent3="accent3" accent4="accent4" accent5="accent5" accent6="accent6" hlink="hlink" folHlink="folHlink"/>
  <p:transition spd="med"/>
  <p:txStyles>
    <p:titleStyle>
      <a:lvl1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mj-lt"/>
          <a:ea typeface="+mj-ea"/>
          <a:cs typeface="+mj-cs"/>
        </a:defRPr>
      </a:lvl1pPr>
      <a:lvl2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2pPr>
      <a:lvl3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3pPr>
      <a:lvl4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4pPr>
      <a:lvl5pPr algn="ctr" rtl="0" eaLnBrk="0" fontAlgn="base" hangingPunct="0">
        <a:spcBef>
          <a:spcPct val="0"/>
        </a:spcBef>
        <a:spcAft>
          <a:spcPct val="0"/>
        </a:spcAft>
        <a:defRPr sz="3600" b="1">
          <a:solidFill>
            <a:srgbClr val="EC8C00"/>
          </a:solidFill>
          <a:effectLst>
            <a:outerShdw blurRad="38100" dist="38100" dir="2700000" algn="tl">
              <a:srgbClr val="C0C0C0"/>
            </a:outerShdw>
          </a:effectLst>
          <a:latin typeface="Arial" charset="0"/>
        </a:defRPr>
      </a:lvl5pPr>
      <a:lvl6pPr marL="4572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6pPr>
      <a:lvl7pPr marL="9144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7pPr>
      <a:lvl8pPr marL="13716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8pPr>
      <a:lvl9pPr marL="1828800" algn="ctr" rtl="0" fontAlgn="base">
        <a:spcBef>
          <a:spcPct val="0"/>
        </a:spcBef>
        <a:spcAft>
          <a:spcPct val="0"/>
        </a:spcAft>
        <a:defRPr sz="3600" b="1">
          <a:solidFill>
            <a:srgbClr val="EC8C00"/>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3200">
          <a:solidFill>
            <a:srgbClr val="003366"/>
          </a:solidFill>
          <a:latin typeface="+mn-lt"/>
          <a:ea typeface="+mn-ea"/>
          <a:cs typeface="+mn-cs"/>
        </a:defRPr>
      </a:lvl1pPr>
      <a:lvl2pPr marL="742950" indent="-285750" algn="l" rtl="0" eaLnBrk="0" fontAlgn="base" hangingPunct="0">
        <a:spcBef>
          <a:spcPct val="20000"/>
        </a:spcBef>
        <a:spcAft>
          <a:spcPct val="0"/>
        </a:spcAft>
        <a:buClr>
          <a:srgbClr val="003366"/>
        </a:buClr>
        <a:buSzPct val="80000"/>
        <a:buFont typeface="Wingdings" pitchFamily="2" charset="2"/>
        <a:buChar char="q"/>
        <a:defRPr sz="2800">
          <a:solidFill>
            <a:srgbClr val="003366"/>
          </a:solidFill>
          <a:latin typeface="+mn-lt"/>
        </a:defRPr>
      </a:lvl2pPr>
      <a:lvl3pPr marL="1143000" indent="-228600" algn="l" rtl="0" eaLnBrk="0" fontAlgn="base" hangingPunct="0">
        <a:spcBef>
          <a:spcPct val="20000"/>
        </a:spcBef>
        <a:spcAft>
          <a:spcPct val="0"/>
        </a:spcAft>
        <a:buChar char="•"/>
        <a:defRPr sz="2400">
          <a:solidFill>
            <a:srgbClr val="003366"/>
          </a:solidFill>
          <a:latin typeface="+mn-lt"/>
        </a:defRPr>
      </a:lvl3pPr>
      <a:lvl4pPr marL="1600200" indent="-228600" algn="l" rtl="0" eaLnBrk="0" fontAlgn="base" hangingPunct="0">
        <a:spcBef>
          <a:spcPct val="20000"/>
        </a:spcBef>
        <a:spcAft>
          <a:spcPct val="0"/>
        </a:spcAft>
        <a:buChar char="–"/>
        <a:defRPr sz="2000">
          <a:solidFill>
            <a:srgbClr val="003366"/>
          </a:solidFill>
          <a:latin typeface="+mn-lt"/>
        </a:defRPr>
      </a:lvl4pPr>
      <a:lvl5pPr marL="2057400" indent="-228600" algn="l" rtl="0" eaLnBrk="0" fontAlgn="base" hangingPunct="0">
        <a:spcBef>
          <a:spcPct val="20000"/>
        </a:spcBef>
        <a:spcAft>
          <a:spcPct val="0"/>
        </a:spcAft>
        <a:buChar char="»"/>
        <a:defRPr sz="2000">
          <a:solidFill>
            <a:srgbClr val="003366"/>
          </a:solidFill>
          <a:latin typeface="+mn-lt"/>
        </a:defRPr>
      </a:lvl5pPr>
      <a:lvl6pPr marL="2514600" indent="-228600" algn="l" rtl="0" fontAlgn="base">
        <a:spcBef>
          <a:spcPct val="20000"/>
        </a:spcBef>
        <a:spcAft>
          <a:spcPct val="0"/>
        </a:spcAft>
        <a:buChar char="»"/>
        <a:defRPr sz="2000">
          <a:solidFill>
            <a:srgbClr val="003366"/>
          </a:solidFill>
          <a:latin typeface="+mn-lt"/>
        </a:defRPr>
      </a:lvl6pPr>
      <a:lvl7pPr marL="2971800" indent="-228600" algn="l" rtl="0" fontAlgn="base">
        <a:spcBef>
          <a:spcPct val="20000"/>
        </a:spcBef>
        <a:spcAft>
          <a:spcPct val="0"/>
        </a:spcAft>
        <a:buChar char="»"/>
        <a:defRPr sz="2000">
          <a:solidFill>
            <a:srgbClr val="003366"/>
          </a:solidFill>
          <a:latin typeface="+mn-lt"/>
        </a:defRPr>
      </a:lvl7pPr>
      <a:lvl8pPr marL="3429000" indent="-228600" algn="l" rtl="0" fontAlgn="base">
        <a:spcBef>
          <a:spcPct val="20000"/>
        </a:spcBef>
        <a:spcAft>
          <a:spcPct val="0"/>
        </a:spcAft>
        <a:buChar char="»"/>
        <a:defRPr sz="2000">
          <a:solidFill>
            <a:srgbClr val="003366"/>
          </a:solidFill>
          <a:latin typeface="+mn-lt"/>
        </a:defRPr>
      </a:lvl8pPr>
      <a:lvl9pPr marL="3886200" indent="-228600" algn="l" rtl="0" fontAlgn="base">
        <a:spcBef>
          <a:spcPct val="20000"/>
        </a:spcBef>
        <a:spcAft>
          <a:spcPct val="0"/>
        </a:spcAft>
        <a:buChar char="»"/>
        <a:defRPr sz="2000">
          <a:solidFill>
            <a:srgbClr val="0033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hyperlink" Target="http://www.cs.jyu.fi/ai/vagan/Agent_Intelligence.pptx" TargetMode="External"/></Relationships>
</file>

<file path=ppt/slides/_rels/slide100.xml.rels><?xml version="1.0" encoding="UTF-8" standalone="yes"?>
<Relationships xmlns="http://schemas.openxmlformats.org/package/2006/relationships"><Relationship Id="rId3" Type="http://schemas.openxmlformats.org/officeDocument/2006/relationships/slide" Target="slide110.xml"/><Relationship Id="rId2" Type="http://schemas.openxmlformats.org/officeDocument/2006/relationships/image" Target="../media/image17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hyperlink" Target="http://www.swdsi.org/swdsi06/proceedings06/Papers/MIS15.pdf" TargetMode="External"/><Relationship Id="rId1" Type="http://schemas.openxmlformats.org/officeDocument/2006/relationships/slideLayout" Target="../slideLayouts/slideLayout7.xml"/><Relationship Id="rId4" Type="http://schemas.openxmlformats.org/officeDocument/2006/relationships/image" Target="../media/image176.png"/></Relationships>
</file>

<file path=ppt/slides/_rels/slide102.xml.rels><?xml version="1.0" encoding="UTF-8" standalone="yes"?>
<Relationships xmlns="http://schemas.openxmlformats.org/package/2006/relationships"><Relationship Id="rId3" Type="http://schemas.openxmlformats.org/officeDocument/2006/relationships/image" Target="../media/image178.png"/><Relationship Id="rId7" Type="http://schemas.openxmlformats.org/officeDocument/2006/relationships/image" Target="../media/image180.png"/><Relationship Id="rId2" Type="http://schemas.openxmlformats.org/officeDocument/2006/relationships/image" Target="../media/image177.png"/><Relationship Id="rId1" Type="http://schemas.openxmlformats.org/officeDocument/2006/relationships/slideLayout" Target="../slideLayouts/slideLayout7.xml"/><Relationship Id="rId6" Type="http://schemas.openxmlformats.org/officeDocument/2006/relationships/hyperlink" Target="https://link.springer.com/book/10.1007/978-3-319-94580-4" TargetMode="External"/><Relationship Id="rId5" Type="http://schemas.openxmlformats.org/officeDocument/2006/relationships/hyperlink" Target="https://www.paams.net/" TargetMode="External"/><Relationship Id="rId4" Type="http://schemas.openxmlformats.org/officeDocument/2006/relationships/image" Target="../media/image179.png"/></Relationships>
</file>

<file path=ppt/slides/_rels/slide103.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81.png"/><Relationship Id="rId1" Type="http://schemas.openxmlformats.org/officeDocument/2006/relationships/slideLayout" Target="../slideLayouts/slideLayout7.xml"/><Relationship Id="rId6" Type="http://schemas.openxmlformats.org/officeDocument/2006/relationships/hyperlink" Target="https://www.paams.net/" TargetMode="External"/><Relationship Id="rId5" Type="http://schemas.openxmlformats.org/officeDocument/2006/relationships/image" Target="../media/image183.png"/><Relationship Id="rId4" Type="http://schemas.openxmlformats.org/officeDocument/2006/relationships/image" Target="../media/image182.png"/></Relationships>
</file>

<file path=ppt/slides/_rels/slide104.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image" Target="../media/image30.gif"/><Relationship Id="rId1" Type="http://schemas.openxmlformats.org/officeDocument/2006/relationships/slideLayout" Target="../slideLayouts/slideLayout7.xml"/><Relationship Id="rId6" Type="http://schemas.openxmlformats.org/officeDocument/2006/relationships/image" Target="../media/image187.png"/><Relationship Id="rId5" Type="http://schemas.openxmlformats.org/officeDocument/2006/relationships/image" Target="../media/image186.png"/><Relationship Id="rId4" Type="http://schemas.openxmlformats.org/officeDocument/2006/relationships/image" Target="../media/image185.png"/><Relationship Id="rId9" Type="http://schemas.openxmlformats.org/officeDocument/2006/relationships/image" Target="../media/image190.gif"/></Relationships>
</file>

<file path=ppt/slides/_rels/slide105.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7.xml"/><Relationship Id="rId5" Type="http://schemas.openxmlformats.org/officeDocument/2006/relationships/image" Target="../media/image193.png"/><Relationship Id="rId4" Type="http://schemas.openxmlformats.org/officeDocument/2006/relationships/hyperlink" Target="https://dl.acm.org/doi/pdf/10.1145/3527188.3561932" TargetMode="External"/></Relationships>
</file>

<file path=ppt/slides/_rels/slide106.xml.rels><?xml version="1.0" encoding="UTF-8" standalone="yes"?>
<Relationships xmlns="http://schemas.openxmlformats.org/package/2006/relationships"><Relationship Id="rId8" Type="http://schemas.openxmlformats.org/officeDocument/2006/relationships/image" Target="../media/image199.png"/><Relationship Id="rId3" Type="http://schemas.openxmlformats.org/officeDocument/2006/relationships/image" Target="../media/image195.png"/><Relationship Id="rId7" Type="http://schemas.openxmlformats.org/officeDocument/2006/relationships/image" Target="../media/image198.png"/><Relationship Id="rId2" Type="http://schemas.openxmlformats.org/officeDocument/2006/relationships/image" Target="../media/image194.png"/><Relationship Id="rId1" Type="http://schemas.openxmlformats.org/officeDocument/2006/relationships/slideLayout" Target="../slideLayouts/slideLayout7.xml"/><Relationship Id="rId6" Type="http://schemas.openxmlformats.org/officeDocument/2006/relationships/image" Target="../media/image197.png"/><Relationship Id="rId5" Type="http://schemas.openxmlformats.org/officeDocument/2006/relationships/hyperlink" Target="https://www.nature.com/articles/s41586-018-0102-6.epdf?author_access_token=BjM-5BdGxd14c17YFA6PsdRgN0jAjWel9jnR3ZoTv0OEfySMT4t78PpPpCS7uExW3njb8Q4UlgcwRM32WwBCKZs73SThwkfI42wHhFEtJM-Y7sQxDsR1cR7_C9Kq1GwuxGJn46kzRnujvrDMGzc4TQ%3D%3D" TargetMode="External"/><Relationship Id="rId4" Type="http://schemas.openxmlformats.org/officeDocument/2006/relationships/image" Target="../media/image196.png"/></Relationships>
</file>

<file path=ppt/slides/_rels/slide107.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200.png"/><Relationship Id="rId7" Type="http://schemas.openxmlformats.org/officeDocument/2006/relationships/image" Target="../media/image201.png"/><Relationship Id="rId2" Type="http://schemas.openxmlformats.org/officeDocument/2006/relationships/hyperlink" Target="http://ais.informatik.uni-freiburg.de/teaching/ss12/robotics/slides/12-slam.pdf" TargetMode="External"/><Relationship Id="rId1" Type="http://schemas.openxmlformats.org/officeDocument/2006/relationships/slideLayout" Target="../slideLayouts/slideLayout7.xml"/><Relationship Id="rId6" Type="http://schemas.openxmlformats.org/officeDocument/2006/relationships/hyperlink" Target="https://en.wikipedia.org/wiki/Simultaneous_localization_and_mapping" TargetMode="External"/><Relationship Id="rId5" Type="http://schemas.openxmlformats.org/officeDocument/2006/relationships/hyperlink" Target="http://ieeexplore.ieee.org/document/1678144/" TargetMode="External"/><Relationship Id="rId4" Type="http://schemas.openxmlformats.org/officeDocument/2006/relationships/hyperlink" Target="http://ieeexplore.ieee.org/document/1638022/" TargetMode="External"/></Relationships>
</file>

<file path=ppt/slides/_rels/slide108.xml.rels><?xml version="1.0" encoding="UTF-8" standalone="yes"?>
<Relationships xmlns="http://schemas.openxmlformats.org/package/2006/relationships"><Relationship Id="rId8" Type="http://schemas.openxmlformats.org/officeDocument/2006/relationships/image" Target="../media/image202.png"/><Relationship Id="rId3" Type="http://schemas.openxmlformats.org/officeDocument/2006/relationships/image" Target="../media/image200.png"/><Relationship Id="rId7" Type="http://schemas.openxmlformats.org/officeDocument/2006/relationships/image" Target="../media/image201.png"/><Relationship Id="rId2" Type="http://schemas.openxmlformats.org/officeDocument/2006/relationships/hyperlink" Target="http://ais.informatik.uni-freiburg.de/teaching/ss12/robotics/slides/12-slam.pdf" TargetMode="External"/><Relationship Id="rId1" Type="http://schemas.openxmlformats.org/officeDocument/2006/relationships/slideLayout" Target="../slideLayouts/slideLayout7.xml"/><Relationship Id="rId6" Type="http://schemas.openxmlformats.org/officeDocument/2006/relationships/hyperlink" Target="https://en.wikipedia.org/wiki/Simultaneous_localization_and_mapping" TargetMode="External"/><Relationship Id="rId5" Type="http://schemas.openxmlformats.org/officeDocument/2006/relationships/hyperlink" Target="http://ieeexplore.ieee.org/document/1678144/" TargetMode="External"/><Relationship Id="rId4" Type="http://schemas.openxmlformats.org/officeDocument/2006/relationships/hyperlink" Target="http://ieeexplore.ieee.org/document/1638022/" TargetMode="External"/></Relationships>
</file>

<file path=ppt/slides/_rels/slide109.xml.rels><?xml version="1.0" encoding="UTF-8" standalone="yes"?>
<Relationships xmlns="http://schemas.openxmlformats.org/package/2006/relationships"><Relationship Id="rId8" Type="http://schemas.openxmlformats.org/officeDocument/2006/relationships/hyperlink" Target="https://ai.it.jyu.fi/OntoGroup/reports/SmartResource_Summary.ppt" TargetMode="External"/><Relationship Id="rId13" Type="http://schemas.openxmlformats.org/officeDocument/2006/relationships/image" Target="../media/image206.png"/><Relationship Id="rId3" Type="http://schemas.openxmlformats.org/officeDocument/2006/relationships/hyperlink" Target="https://ai.it.jyu.fi/OntoGroup/UBIWARE_details.htm" TargetMode="External"/><Relationship Id="rId7" Type="http://schemas.openxmlformats.org/officeDocument/2006/relationships/hyperlink" Target="https://ai.it.jyu.fi/OntoGroup/SmartResource_details.htm" TargetMode="External"/><Relationship Id="rId12" Type="http://schemas.openxmlformats.org/officeDocument/2006/relationships/image" Target="../media/image205.png"/><Relationship Id="rId2" Type="http://schemas.openxmlformats.org/officeDocument/2006/relationships/hyperlink" Target="https://ai.it.jyu.fi/OntoGroup/reports/UBIWARE_Final_Report-2010.pdf" TargetMode="External"/><Relationship Id="rId1" Type="http://schemas.openxmlformats.org/officeDocument/2006/relationships/slideLayout" Target="../slideLayouts/slideLayout7.xml"/><Relationship Id="rId6" Type="http://schemas.openxmlformats.org/officeDocument/2006/relationships/hyperlink" Target="https://ai.it.jyu.fi/OntoGroup/reports/Final_Report_2007.pdf" TargetMode="External"/><Relationship Id="rId11" Type="http://schemas.openxmlformats.org/officeDocument/2006/relationships/image" Target="../media/image204.png"/><Relationship Id="rId5" Type="http://schemas.openxmlformats.org/officeDocument/2006/relationships/hyperlink" Target="https://ai.it.jyu.fi/OntoGroup/ubidoc/" TargetMode="External"/><Relationship Id="rId10" Type="http://schemas.openxmlformats.org/officeDocument/2006/relationships/image" Target="../media/image203.png"/><Relationship Id="rId4" Type="http://schemas.openxmlformats.org/officeDocument/2006/relationships/hyperlink" Target="https://ai.it.jyu.fi/OntoGroup/reports/UBIWARE_D3.4_and_FinalReport.ppt" TargetMode="External"/><Relationship Id="rId9" Type="http://schemas.openxmlformats.org/officeDocument/2006/relationships/hyperlink" Target="https://ai.it.jyu.fi/OntoGroup/reports/SmartResourcePlatform1.0.zip" TargetMode="External"/><Relationship Id="rId14" Type="http://schemas.openxmlformats.org/officeDocument/2006/relationships/hyperlink" Target="https://ai.it.jyu.fi/SmartResource_UBIWARE.html"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www.cs.jyu.fi/ai/EBI.ppt" TargetMode="External"/><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hyperlink" Target="http://www.technologyreview.com/view/542626/why-self-driving-cars-must-be-programmed-to-kill/" TargetMode="External"/><Relationship Id="rId4" Type="http://schemas.openxmlformats.org/officeDocument/2006/relationships/image" Target="../media/image24.png"/><Relationship Id="rId9"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6.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core.ac.uk/download/pdf/25901857.pdf" TargetMode="External"/><Relationship Id="rId1" Type="http://schemas.openxmlformats.org/officeDocument/2006/relationships/slideLayout" Target="../slideLayouts/slideLayout6.xml"/><Relationship Id="rId5" Type="http://schemas.openxmlformats.org/officeDocument/2006/relationships/image" Target="../media/image30.gif"/><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5" Type="http://schemas.openxmlformats.org/officeDocument/2006/relationships/image" Target="../media/image37.jpeg"/><Relationship Id="rId4" Type="http://schemas.openxmlformats.org/officeDocument/2006/relationships/image" Target="../media/image36.jpeg"/></Relationships>
</file>

<file path=ppt/slides/_rels/slide18.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image" Target="../media/image39.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8.png"/><Relationship Id="rId1" Type="http://schemas.openxmlformats.org/officeDocument/2006/relationships/slideLayout" Target="../slideLayouts/slideLayout6.xml"/><Relationship Id="rId6" Type="http://schemas.openxmlformats.org/officeDocument/2006/relationships/hyperlink" Target="https://www.youtube.com/watch?v=VA9-R5X6Fkw" TargetMode="External"/><Relationship Id="rId11" Type="http://schemas.openxmlformats.org/officeDocument/2006/relationships/image" Target="../media/image45.png"/><Relationship Id="rId5" Type="http://schemas.openxmlformats.org/officeDocument/2006/relationships/hyperlink" Target="https://www.youtube.com/watch?v=yfePpMTbFYY" TargetMode="External"/><Relationship Id="rId10" Type="http://schemas.openxmlformats.org/officeDocument/2006/relationships/image" Target="../media/image44.png"/><Relationship Id="rId4" Type="http://schemas.openxmlformats.org/officeDocument/2006/relationships/image" Target="../media/image40.png"/><Relationship Id="rId9"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6.xml"/><Relationship Id="rId1" Type="http://schemas.openxmlformats.org/officeDocument/2006/relationships/video" Target="https://www.youtube.com/embed/JMdO5KyjwAw"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4.png"/><Relationship Id="rId1" Type="http://schemas.openxmlformats.org/officeDocument/2006/relationships/slideLayout" Target="../slideLayouts/slideLayout6.xml"/><Relationship Id="rId6" Type="http://schemas.openxmlformats.org/officeDocument/2006/relationships/image" Target="../media/image3.png"/><Relationship Id="rId5" Type="http://schemas.openxmlformats.org/officeDocument/2006/relationships/slide" Target="slide38.xml"/><Relationship Id="rId4"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image" Target="../media/image56.png"/><Relationship Id="rId1" Type="http://schemas.openxmlformats.org/officeDocument/2006/relationships/slideLayout" Target="../slideLayouts/slideLayout6.xml"/><Relationship Id="rId6" Type="http://schemas.openxmlformats.org/officeDocument/2006/relationships/image" Target="../media/image59.png"/><Relationship Id="rId5" Type="http://schemas.openxmlformats.org/officeDocument/2006/relationships/hyperlink" Target="http://spectrum.ieee.org/robotics/humanoids/the-reality-of-robot-surrogates" TargetMode="External"/><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8.wmf"/><Relationship Id="rId3" Type="http://schemas.openxmlformats.org/officeDocument/2006/relationships/image" Target="../media/image6.wmf"/><Relationship Id="rId7" Type="http://schemas.openxmlformats.org/officeDocument/2006/relationships/oleObject" Target="../embeddings/oleObject4.bin"/><Relationship Id="rId12" Type="http://schemas.openxmlformats.org/officeDocument/2006/relationships/oleObject" Target="../embeddings/oleObject9.bin"/><Relationship Id="rId2" Type="http://schemas.openxmlformats.org/officeDocument/2006/relationships/oleObject" Target="../embeddings/oleObject1.bin"/><Relationship Id="rId1" Type="http://schemas.openxmlformats.org/officeDocument/2006/relationships/slideLayout" Target="../slideLayouts/slideLayout2.xml"/><Relationship Id="rId6" Type="http://schemas.openxmlformats.org/officeDocument/2006/relationships/oleObject" Target="../embeddings/oleObject3.bin"/><Relationship Id="rId11" Type="http://schemas.openxmlformats.org/officeDocument/2006/relationships/oleObject" Target="../embeddings/oleObject8.bin"/><Relationship Id="rId5" Type="http://schemas.openxmlformats.org/officeDocument/2006/relationships/image" Target="../media/image7.wmf"/><Relationship Id="rId15" Type="http://schemas.openxmlformats.org/officeDocument/2006/relationships/image" Target="../media/image9.wmf"/><Relationship Id="rId10" Type="http://schemas.openxmlformats.org/officeDocument/2006/relationships/oleObject" Target="../embeddings/oleObject7.bin"/><Relationship Id="rId4" Type="http://schemas.openxmlformats.org/officeDocument/2006/relationships/oleObject" Target="../embeddings/oleObject2.bin"/><Relationship Id="rId9" Type="http://schemas.openxmlformats.org/officeDocument/2006/relationships/oleObject" Target="../embeddings/oleObject6.bin"/><Relationship Id="rId14" Type="http://schemas.openxmlformats.org/officeDocument/2006/relationships/oleObject" Target="../embeddings/oleObject10.bin"/></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jpeg"/></Relationships>
</file>

<file path=ppt/slides/_rels/slide3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9.wmf"/><Relationship Id="rId5" Type="http://schemas.openxmlformats.org/officeDocument/2006/relationships/image" Target="../media/image6.wmf"/><Relationship Id="rId4" Type="http://schemas.openxmlformats.org/officeDocument/2006/relationships/oleObject" Target="../embeddings/oleObject11.bin"/><Relationship Id="rId9" Type="http://schemas.openxmlformats.org/officeDocument/2006/relationships/image" Target="../media/image7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openxmlformats.org/officeDocument/2006/relationships/image" Target="../media/image74.png"/><Relationship Id="rId7" Type="http://schemas.openxmlformats.org/officeDocument/2006/relationships/image" Target="../media/image77.png"/><Relationship Id="rId12" Type="http://schemas.openxmlformats.org/officeDocument/2006/relationships/image" Target="../media/image82.png"/><Relationship Id="rId2" Type="http://schemas.openxmlformats.org/officeDocument/2006/relationships/image" Target="../media/image73.png"/><Relationship Id="rId1" Type="http://schemas.openxmlformats.org/officeDocument/2006/relationships/slideLayout" Target="../slideLayouts/slideLayout6.xml"/><Relationship Id="rId6" Type="http://schemas.openxmlformats.org/officeDocument/2006/relationships/image" Target="../media/image76.png"/><Relationship Id="rId11" Type="http://schemas.openxmlformats.org/officeDocument/2006/relationships/image" Target="../media/image81.png"/><Relationship Id="rId5" Type="http://schemas.openxmlformats.org/officeDocument/2006/relationships/hyperlink" Target="http://ceur-ws.org/Vol-752/52-58mitrovicetal.pdf" TargetMode="External"/><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4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9.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88.png"/><Relationship Id="rId7" Type="http://schemas.openxmlformats.org/officeDocument/2006/relationships/slide" Target="slide49.xml"/><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4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hyperlink" Target="https://www.youtube.com/watch?v=3-son3EJTrU" TargetMode="Externa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hyperlink" Target="https://www.youtube.com/watch?v=rs6O77SkIOo"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youtube.com/watch?v=YD82l_bUhLc"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www.fipa.org/" TargetMode="External"/><Relationship Id="rId2" Type="http://schemas.openxmlformats.org/officeDocument/2006/relationships/image" Target="../media/image95.png"/><Relationship Id="rId1" Type="http://schemas.openxmlformats.org/officeDocument/2006/relationships/slideLayout" Target="../slideLayouts/slideLayout2.xml"/><Relationship Id="rId6" Type="http://schemas.openxmlformats.org/officeDocument/2006/relationships/image" Target="../media/image97.png"/><Relationship Id="rId5" Type="http://schemas.openxmlformats.org/officeDocument/2006/relationships/hyperlink" Target="http://dl.acm.org/citation.cfm?doid=1293731.1293735" TargetMode="External"/><Relationship Id="rId4" Type="http://schemas.openxmlformats.org/officeDocument/2006/relationships/image" Target="../media/image96.png"/></Relationships>
</file>

<file path=ppt/slides/_rels/slide49.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1.png"/><Relationship Id="rId10" Type="http://schemas.openxmlformats.org/officeDocument/2006/relationships/image" Target="../media/image3.png"/><Relationship Id="rId4" Type="http://schemas.openxmlformats.org/officeDocument/2006/relationships/image" Target="../media/image100.png"/><Relationship Id="rId9" Type="http://schemas.openxmlformats.org/officeDocument/2006/relationships/slide" Target="slide5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hyperlink" Target="http://www.fipa.org/specs/fipa00037/SC00037J.html#_Toc26729686"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10.png"/><Relationship Id="rId7" Type="http://schemas.openxmlformats.org/officeDocument/2006/relationships/slide" Target="slide56.xml"/><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jpeg"/><Relationship Id="rId5" Type="http://schemas.openxmlformats.org/officeDocument/2006/relationships/image" Target="../media/image112.png"/><Relationship Id="rId4" Type="http://schemas.openxmlformats.org/officeDocument/2006/relationships/image" Target="../media/image11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6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s://www.researchgate.net/profile/Tim-Finin/publication/220816027_TAGA_Travel_Market_Framework_in_Agentcities/links/0deec52d1871403ce2000000/TAGA-Travel-Market-Framework-in-Agentcities.pdf" TargetMode="External"/><Relationship Id="rId1" Type="http://schemas.openxmlformats.org/officeDocument/2006/relationships/slideLayout" Target="../slideLayouts/slideLayout7.xml"/><Relationship Id="rId6" Type="http://schemas.openxmlformats.org/officeDocument/2006/relationships/hyperlink" Target="https://ebiquity.umbc.edu/project/html/id/14/TAGA" TargetMode="External"/><Relationship Id="rId5" Type="http://schemas.openxmlformats.org/officeDocument/2006/relationships/image" Target="../media/image116.png"/><Relationship Id="rId4" Type="http://schemas.openxmlformats.org/officeDocument/2006/relationships/image" Target="../media/image115.png"/></Relationships>
</file>

<file path=ppt/slides/_rels/slide58.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hyperlink" Target="https://www.youtube.com/watch?v=QjsDQcB5kjg" TargetMode="External"/><Relationship Id="rId1" Type="http://schemas.openxmlformats.org/officeDocument/2006/relationships/slideLayout" Target="../slideLayouts/slideLayout7.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59.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hyperlink" Target="https://www.ibm.com/products/watson-assistant" TargetMode="External"/><Relationship Id="rId2" Type="http://schemas.openxmlformats.org/officeDocument/2006/relationships/hyperlink" Target="https://www.ibm.com/products/watson-assistant/demos/lendyr/demo.html?adoper=189538_1_L1" TargetMode="External"/><Relationship Id="rId1" Type="http://schemas.openxmlformats.org/officeDocument/2006/relationships/slideLayout" Target="../slideLayouts/slideLayout7.xml"/><Relationship Id="rId6" Type="http://schemas.openxmlformats.org/officeDocument/2006/relationships/hyperlink" Target="http://www.ibm.com/marketplace/cloud/cognitive-customer-engagement/us/en-us" TargetMode="External"/><Relationship Id="rId5" Type="http://schemas.openxmlformats.org/officeDocument/2006/relationships/hyperlink" Target="https://www.ibm.com/watson/developercloud/conversation.html" TargetMode="External"/><Relationship Id="rId4" Type="http://schemas.openxmlformats.org/officeDocument/2006/relationships/image" Target="../media/image12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25.png"/><Relationship Id="rId7" Type="http://schemas.openxmlformats.org/officeDocument/2006/relationships/image" Target="../media/image127.png"/><Relationship Id="rId2" Type="http://schemas.openxmlformats.org/officeDocument/2006/relationships/hyperlink" Target="https://www.youtube.com/watch?v=Oxfb4ywtPis&amp;feature=youtu.be" TargetMode="External"/><Relationship Id="rId1" Type="http://schemas.openxmlformats.org/officeDocument/2006/relationships/slideLayout" Target="../slideLayouts/slideLayout7.xml"/><Relationship Id="rId6" Type="http://schemas.openxmlformats.org/officeDocument/2006/relationships/hyperlink" Target="https://www.youtube.com/watch?v=MTCc4d-RXP0" TargetMode="External"/><Relationship Id="rId5" Type="http://schemas.openxmlformats.org/officeDocument/2006/relationships/image" Target="../media/image126.png"/><Relationship Id="rId4" Type="http://schemas.openxmlformats.org/officeDocument/2006/relationships/hyperlink" Target="https://www.youtube.com/watch?v=lwg5yAuanP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hyperlink" Target="https://www.linkedin.com/pulse/ibm-watson-compares-trumps-inauguration-speech-obamas-jeremy-waite" TargetMode="Externa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hyperlink" Target="https://doi.org/10.1016/j.eswa.2021.115461" TargetMode="External"/><Relationship Id="rId2" Type="http://schemas.openxmlformats.org/officeDocument/2006/relationships/image" Target="../media/image132.png"/><Relationship Id="rId1" Type="http://schemas.openxmlformats.org/officeDocument/2006/relationships/slideLayout" Target="../slideLayouts/slideLayout2.xml"/><Relationship Id="rId5" Type="http://schemas.openxmlformats.org/officeDocument/2006/relationships/hyperlink" Target="https://hal.science/hal-03528673/document" TargetMode="External"/><Relationship Id="rId4" Type="http://schemas.openxmlformats.org/officeDocument/2006/relationships/image" Target="../media/image133.png"/></Relationships>
</file>

<file path=ppt/slides/_rels/slide64.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png"/><Relationship Id="rId1" Type="http://schemas.openxmlformats.org/officeDocument/2006/relationships/slideLayout" Target="../slideLayouts/slideLayout6.xml"/><Relationship Id="rId4" Type="http://schemas.openxmlformats.org/officeDocument/2006/relationships/image" Target="../media/image141.jpeg"/></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slide" Target="slide76.xml"/><Relationship Id="rId4" Type="http://schemas.openxmlformats.org/officeDocument/2006/relationships/image" Target="../media/image142.wmf"/></Relationships>
</file>

<file path=ppt/slides/_rels/slide7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hyperlink" Target="http://citeseerx.ist.psu.edu/viewdoc/download;jsessionid=B8559C8CAD36F066029B6DA5D9FF25DF?doi=10.1.1.65.5594&amp;rep=rep1&amp;type=pdf"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slide" Target="slide85.xml"/></Relationships>
</file>

<file path=ppt/slides/_rels/slide77.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hyperlink" Target="http://www.ihmc.us/users/mjohnson/papers/070924-Coordination%20in%20Human-Robot%20Teamwork.pdf" TargetMode="External"/><Relationship Id="rId1" Type="http://schemas.openxmlformats.org/officeDocument/2006/relationships/slideLayout" Target="../slideLayouts/slideLayout2.xml"/><Relationship Id="rId6" Type="http://schemas.openxmlformats.org/officeDocument/2006/relationships/image" Target="../media/image146.png"/><Relationship Id="rId5" Type="http://schemas.openxmlformats.org/officeDocument/2006/relationships/image" Target="../media/image30.gif"/><Relationship Id="rId4" Type="http://schemas.openxmlformats.org/officeDocument/2006/relationships/image" Target="../media/image144.jpeg"/></Relationships>
</file>

<file path=ppt/slides/_rels/slide78.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hyperlink" Target="http://en.wikipedia.org/wiki/Prisoner's_dilemma" TargetMode="External"/><Relationship Id="rId1" Type="http://schemas.openxmlformats.org/officeDocument/2006/relationships/slideLayout" Target="../slideLayouts/slideLayout2.xml"/><Relationship Id="rId6" Type="http://schemas.openxmlformats.org/officeDocument/2006/relationships/image" Target="../media/image150.jpeg"/><Relationship Id="rId5" Type="http://schemas.openxmlformats.org/officeDocument/2006/relationships/image" Target="../media/image149.png"/><Relationship Id="rId4" Type="http://schemas.openxmlformats.org/officeDocument/2006/relationships/image" Target="../media/image14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hyperlink" Target="https://en.wikipedia.org/wiki/Prisoner's_dilemma" TargetMode="Externa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s://www.mdpi.com/2226-4310/9/9/488" TargetMode="External"/><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hyperlink" Target="https://www.mdpi.com/2226-4310/9/9/488"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s://books.google.fi/books?hl=en&amp;lr=&amp;id=mW0LEAAAQBAJ&amp;oi=fnd&amp;pg=PP1&amp;dq=Multi-Agent+Coordination:+A+Reinforcement+Learning+Approach&amp;ots=5TJdk6YT8A&amp;sig=1YbDuN622N0i7dDWYGwSylVCLqM&amp;redir_esc=y#v=onepage&amp;q=Multi-Agent%20Coordination%3A%20A%20Reinforcement%20Learning%20Approach&amp;f=false" TargetMode="External"/><Relationship Id="rId1" Type="http://schemas.openxmlformats.org/officeDocument/2006/relationships/slideLayout" Target="../slideLayouts/slideLayout2.xml"/><Relationship Id="rId4" Type="http://schemas.openxmlformats.org/officeDocument/2006/relationships/hyperlink" Target="https://arxiv.org/pdf/2203.09565.pdf" TargetMode="Externa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54.wmf"/><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slide" Target="slide94.xml"/><Relationship Id="rId2" Type="http://schemas.openxmlformats.org/officeDocument/2006/relationships/image" Target="../media/image15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2" Type="http://schemas.openxmlformats.org/officeDocument/2006/relationships/image" Target="../media/image157.w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13.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162.jpeg"/><Relationship Id="rId4" Type="http://schemas.openxmlformats.org/officeDocument/2006/relationships/image" Target="../media/image161.png"/><Relationship Id="rId9" Type="http://schemas.openxmlformats.org/officeDocument/2006/relationships/image" Target="../media/image166.png"/></Relationships>
</file>

<file path=ppt/slides/_rels/slide95.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image" Target="../media/image159.png"/><Relationship Id="rId1" Type="http://schemas.openxmlformats.org/officeDocument/2006/relationships/slideLayout" Target="../slideLayouts/slideLayout7.xml"/><Relationship Id="rId6" Type="http://schemas.openxmlformats.org/officeDocument/2006/relationships/image" Target="../media/image163.png"/><Relationship Id="rId5" Type="http://schemas.openxmlformats.org/officeDocument/2006/relationships/image" Target="../media/image162.jpeg"/><Relationship Id="rId4" Type="http://schemas.openxmlformats.org/officeDocument/2006/relationships/image" Target="../media/image161.png"/><Relationship Id="rId9" Type="http://schemas.openxmlformats.org/officeDocument/2006/relationships/image" Target="../media/image166.png"/></Relationships>
</file>

<file path=ppt/slides/_rels/slide96.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8.png"/><Relationship Id="rId7" Type="http://schemas.openxmlformats.org/officeDocument/2006/relationships/image" Target="../media/image170.png"/><Relationship Id="rId2" Type="http://schemas.openxmlformats.org/officeDocument/2006/relationships/image" Target="../media/image167.png"/><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9.png"/><Relationship Id="rId4" Type="http://schemas.openxmlformats.org/officeDocument/2006/relationships/image" Target="../media/image162.jpeg"/></Relationships>
</file>

<file path=ppt/slides/_rels/slide97.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8.png"/><Relationship Id="rId7" Type="http://schemas.openxmlformats.org/officeDocument/2006/relationships/image" Target="../media/image170.png"/><Relationship Id="rId2" Type="http://schemas.openxmlformats.org/officeDocument/2006/relationships/image" Target="../media/image167.png"/><Relationship Id="rId1" Type="http://schemas.openxmlformats.org/officeDocument/2006/relationships/slideLayout" Target="../slideLayouts/slideLayout7.xml"/><Relationship Id="rId6" Type="http://schemas.openxmlformats.org/officeDocument/2006/relationships/image" Target="../media/image166.png"/><Relationship Id="rId5" Type="http://schemas.openxmlformats.org/officeDocument/2006/relationships/image" Target="../media/image169.png"/><Relationship Id="rId10" Type="http://schemas.openxmlformats.org/officeDocument/2006/relationships/image" Target="../media/image3.png"/><Relationship Id="rId4" Type="http://schemas.openxmlformats.org/officeDocument/2006/relationships/image" Target="../media/image162.jpeg"/><Relationship Id="rId9" Type="http://schemas.openxmlformats.org/officeDocument/2006/relationships/slide" Target="slide9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7.xml"/><Relationship Id="rId4" Type="http://schemas.openxmlformats.org/officeDocument/2006/relationships/image" Target="../media/image16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1042"/>
          <p:cNvSpPr>
            <a:spLocks noChangeArrowheads="1"/>
          </p:cNvSpPr>
          <p:nvPr/>
        </p:nvSpPr>
        <p:spPr bwMode="auto">
          <a:xfrm>
            <a:off x="2057400" y="762000"/>
            <a:ext cx="5715000" cy="31242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8" name="Rectangle 1026"/>
          <p:cNvSpPr txBox="1">
            <a:spLocks noChangeArrowheads="1"/>
          </p:cNvSpPr>
          <p:nvPr/>
        </p:nvSpPr>
        <p:spPr bwMode="auto">
          <a:xfrm>
            <a:off x="776288" y="3671888"/>
            <a:ext cx="83851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pitchFamily="34" charset="0"/>
              </a:defRPr>
            </a:lvl2pPr>
            <a:lvl3pPr algn="ctr" rtl="0" eaLnBrk="0" fontAlgn="base" hangingPunct="0">
              <a:spcBef>
                <a:spcPct val="0"/>
              </a:spcBef>
              <a:spcAft>
                <a:spcPct val="0"/>
              </a:spcAft>
              <a:defRPr sz="4000" b="1">
                <a:solidFill>
                  <a:srgbClr val="0000FF"/>
                </a:solidFill>
                <a:latin typeface="Arial" pitchFamily="34" charset="0"/>
              </a:defRPr>
            </a:lvl3pPr>
            <a:lvl4pPr algn="ctr" rtl="0" eaLnBrk="0" fontAlgn="base" hangingPunct="0">
              <a:spcBef>
                <a:spcPct val="0"/>
              </a:spcBef>
              <a:spcAft>
                <a:spcPct val="0"/>
              </a:spcAft>
              <a:defRPr sz="4000" b="1">
                <a:solidFill>
                  <a:srgbClr val="0000FF"/>
                </a:solidFill>
                <a:latin typeface="Arial" pitchFamily="34" charset="0"/>
              </a:defRPr>
            </a:lvl4pPr>
            <a:lvl5pPr algn="ctr" rtl="0" eaLnBrk="0" fontAlgn="base" hangingPunct="0">
              <a:spcBef>
                <a:spcPct val="0"/>
              </a:spcBef>
              <a:spcAft>
                <a:spcPct val="0"/>
              </a:spcAft>
              <a:defRPr sz="4000" b="1">
                <a:solidFill>
                  <a:srgbClr val="0000FF"/>
                </a:solidFill>
                <a:latin typeface="Arial" pitchFamily="34" charset="0"/>
              </a:defRPr>
            </a:lvl5pPr>
            <a:lvl6pPr marL="457200" algn="ctr" rtl="0" fontAlgn="base">
              <a:spcBef>
                <a:spcPct val="0"/>
              </a:spcBef>
              <a:spcAft>
                <a:spcPct val="0"/>
              </a:spcAft>
              <a:defRPr sz="4000" b="1">
                <a:solidFill>
                  <a:srgbClr val="0000FF"/>
                </a:solidFill>
                <a:latin typeface="Arial" pitchFamily="34" charset="0"/>
              </a:defRPr>
            </a:lvl6pPr>
            <a:lvl7pPr marL="914400" algn="ctr" rtl="0" fontAlgn="base">
              <a:spcBef>
                <a:spcPct val="0"/>
              </a:spcBef>
              <a:spcAft>
                <a:spcPct val="0"/>
              </a:spcAft>
              <a:defRPr sz="4000" b="1">
                <a:solidFill>
                  <a:srgbClr val="0000FF"/>
                </a:solidFill>
                <a:latin typeface="Arial" pitchFamily="34" charset="0"/>
              </a:defRPr>
            </a:lvl7pPr>
            <a:lvl8pPr marL="1371600" algn="ctr" rtl="0" fontAlgn="base">
              <a:spcBef>
                <a:spcPct val="0"/>
              </a:spcBef>
              <a:spcAft>
                <a:spcPct val="0"/>
              </a:spcAft>
              <a:defRPr sz="4000" b="1">
                <a:solidFill>
                  <a:srgbClr val="0000FF"/>
                </a:solidFill>
                <a:latin typeface="Arial" pitchFamily="34" charset="0"/>
              </a:defRPr>
            </a:lvl8pPr>
            <a:lvl9pPr marL="1828800" algn="ctr" rtl="0" fontAlgn="base">
              <a:spcBef>
                <a:spcPct val="0"/>
              </a:spcBef>
              <a:spcAft>
                <a:spcPct val="0"/>
              </a:spcAft>
              <a:defRPr sz="4000" b="1">
                <a:solidFill>
                  <a:srgbClr val="0000FF"/>
                </a:solidFill>
                <a:latin typeface="Arial" pitchFamily="34" charset="0"/>
              </a:defRPr>
            </a:lvl9pPr>
          </a:lstStyle>
          <a:p>
            <a:pPr eaLnBrk="1" hangingPunct="1">
              <a:defRPr/>
            </a:pPr>
            <a:r>
              <a:rPr lang="it-IT" altLang="en-US" sz="4800" kern="0" dirty="0"/>
              <a:t>Agent Technologies</a:t>
            </a:r>
            <a:endParaRPr lang="it-IT" altLang="en-US" sz="3200" kern="0" dirty="0"/>
          </a:p>
        </p:txBody>
      </p:sp>
      <p:sp>
        <p:nvSpPr>
          <p:cNvPr id="20484" name="Text Box 1028"/>
          <p:cNvSpPr txBox="1">
            <a:spLocks noChangeArrowheads="1"/>
          </p:cNvSpPr>
          <p:nvPr/>
        </p:nvSpPr>
        <p:spPr bwMode="auto">
          <a:xfrm>
            <a:off x="1008063" y="4676775"/>
            <a:ext cx="770572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it-IT" altLang="en-US" sz="1800" b="1">
                <a:latin typeface="Arial" pitchFamily="34" charset="0"/>
              </a:rPr>
              <a:t>Based on tutorials and presentations:</a:t>
            </a:r>
            <a:r>
              <a:rPr lang="it-IT" altLang="en-US" sz="1800">
                <a:latin typeface="Arial" pitchFamily="34" charset="0"/>
              </a:rPr>
              <a:t> </a:t>
            </a:r>
            <a:r>
              <a:rPr lang="it-IT" altLang="en-US" sz="1800" i="1">
                <a:latin typeface="Arial" pitchFamily="34" charset="0"/>
              </a:rPr>
              <a:t>M. Wooldridge, </a:t>
            </a:r>
            <a:r>
              <a:rPr lang="en-US" altLang="en-US" sz="1800" i="1">
                <a:latin typeface="Arial" pitchFamily="34" charset="0"/>
              </a:rPr>
              <a:t>G. Becerra</a:t>
            </a:r>
            <a:r>
              <a:rPr lang="en-US" altLang="en-US" sz="1800"/>
              <a:t>,</a:t>
            </a:r>
            <a:r>
              <a:rPr lang="it-IT" altLang="en-US" sz="1800"/>
              <a:t> </a:t>
            </a:r>
            <a:r>
              <a:rPr lang="it-IT" altLang="en-US" sz="1800" i="1">
                <a:latin typeface="Arial" pitchFamily="34" charset="0"/>
              </a:rPr>
              <a:t>M. Calisti, </a:t>
            </a:r>
            <a:r>
              <a:rPr lang="nb-NO" altLang="en-US" sz="1800" i="1">
                <a:latin typeface="Arial" pitchFamily="34" charset="0"/>
              </a:rPr>
              <a:t>A. Tveit</a:t>
            </a:r>
            <a:r>
              <a:rPr lang="it-IT" altLang="en-US" sz="1800" i="1">
                <a:latin typeface="Arial" pitchFamily="34" charset="0"/>
              </a:rPr>
              <a:t>,</a:t>
            </a:r>
            <a:r>
              <a:rPr lang="it-IT" altLang="en-US" sz="1800" i="1">
                <a:solidFill>
                  <a:schemeClr val="accent2"/>
                </a:solidFill>
                <a:latin typeface="Arial" pitchFamily="34" charset="0"/>
              </a:rPr>
              <a:t> </a:t>
            </a:r>
            <a:r>
              <a:rPr lang="en-GB" altLang="en-US" sz="1800" i="1">
                <a:latin typeface="Arial" pitchFamily="34" charset="0"/>
                <a:cs typeface="Times New Roman" pitchFamily="18" charset="0"/>
              </a:rPr>
              <a:t>S. Green, L. Hurst, B. Nangle, P. Cunningham, F. Somers, R. Evans, P. Storms, </a:t>
            </a:r>
            <a:r>
              <a:rPr lang="en-US" altLang="en-US" sz="1800" i="1">
                <a:latin typeface="Arial" pitchFamily="34" charset="0"/>
                <a:cs typeface="Times New Roman" pitchFamily="18" charset="0"/>
              </a:rPr>
              <a:t>D. Kotz, Picco, Murphy, Gray, Suri,  Tschudin, Bradshaw, Rus, Harrison, Karjoth, Ranganathan, Suri, Singh, Huhns, Laamanen, </a:t>
            </a:r>
            <a:r>
              <a:rPr lang="it-IT" altLang="en-US" sz="1800" i="1">
                <a:latin typeface="Arial" pitchFamily="34" charset="0"/>
                <a:cs typeface="Times New Roman" pitchFamily="18" charset="0"/>
              </a:rPr>
              <a:t>D.B. Lange, M. Oshima, V. Terziyan and others</a:t>
            </a:r>
          </a:p>
        </p:txBody>
      </p:sp>
      <p:pic>
        <p:nvPicPr>
          <p:cNvPr id="20485" name="Picture 1031"/>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246188"/>
            <a:ext cx="3886200" cy="25034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0486" name="Rectangle 1032"/>
          <p:cNvSpPr>
            <a:spLocks noChangeArrowheads="1"/>
          </p:cNvSpPr>
          <p:nvPr/>
        </p:nvSpPr>
        <p:spPr bwMode="auto">
          <a:xfrm>
            <a:off x="3033713" y="1276350"/>
            <a:ext cx="685800" cy="6096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20487" name="Rectangle 1033"/>
          <p:cNvSpPr>
            <a:spLocks noChangeArrowheads="1"/>
          </p:cNvSpPr>
          <p:nvPr/>
        </p:nvSpPr>
        <p:spPr bwMode="auto">
          <a:xfrm>
            <a:off x="3276600" y="3443288"/>
            <a:ext cx="990600" cy="381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20488" name="Rectangle 1034"/>
          <p:cNvSpPr>
            <a:spLocks noChangeArrowheads="1"/>
          </p:cNvSpPr>
          <p:nvPr/>
        </p:nvSpPr>
        <p:spPr bwMode="auto">
          <a:xfrm>
            <a:off x="5638800" y="1066800"/>
            <a:ext cx="1219200" cy="6096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20489" name="Rectangle 1035"/>
          <p:cNvSpPr>
            <a:spLocks noChangeArrowheads="1"/>
          </p:cNvSpPr>
          <p:nvPr/>
        </p:nvSpPr>
        <p:spPr bwMode="auto">
          <a:xfrm>
            <a:off x="5791200" y="1876425"/>
            <a:ext cx="685800" cy="381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20490" name="Rectangle 1036"/>
          <p:cNvSpPr>
            <a:spLocks noChangeArrowheads="1"/>
          </p:cNvSpPr>
          <p:nvPr/>
        </p:nvSpPr>
        <p:spPr bwMode="auto">
          <a:xfrm>
            <a:off x="6443663" y="1843088"/>
            <a:ext cx="381000" cy="2286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20491" name="Rectangle 1037"/>
          <p:cNvSpPr>
            <a:spLocks noChangeArrowheads="1"/>
          </p:cNvSpPr>
          <p:nvPr/>
        </p:nvSpPr>
        <p:spPr bwMode="auto">
          <a:xfrm>
            <a:off x="4667250" y="3181350"/>
            <a:ext cx="685800" cy="381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20492" name="Rectangle 1038"/>
          <p:cNvSpPr>
            <a:spLocks noChangeArrowheads="1"/>
          </p:cNvSpPr>
          <p:nvPr/>
        </p:nvSpPr>
        <p:spPr bwMode="auto">
          <a:xfrm>
            <a:off x="5348288" y="3367088"/>
            <a:ext cx="914400" cy="3810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20493" name="Rectangle 1039"/>
          <p:cNvSpPr>
            <a:spLocks noChangeArrowheads="1"/>
          </p:cNvSpPr>
          <p:nvPr/>
        </p:nvSpPr>
        <p:spPr bwMode="auto">
          <a:xfrm>
            <a:off x="5305425" y="3205163"/>
            <a:ext cx="76200" cy="152400"/>
          </a:xfrm>
          <a:prstGeom prst="rect">
            <a:avLst/>
          </a:prstGeom>
          <a:solidFill>
            <a:srgbClr val="FFFF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pic>
        <p:nvPicPr>
          <p:cNvPr id="15" name="Picture 1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7336" y="490538"/>
            <a:ext cx="1287231" cy="118586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9100" y="1951038"/>
            <a:ext cx="4297363" cy="273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29699" name="Rectangle 2"/>
          <p:cNvSpPr>
            <a:spLocks noChangeArrowheads="1"/>
          </p:cNvSpPr>
          <p:nvPr/>
        </p:nvSpPr>
        <p:spPr bwMode="auto">
          <a:xfrm>
            <a:off x="411163" y="533400"/>
            <a:ext cx="8686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4000" b="1">
                <a:solidFill>
                  <a:srgbClr val="0000FF"/>
                </a:solidFill>
                <a:latin typeface="Arial" pitchFamily="34" charset="0"/>
                <a:cs typeface="Times New Roman" pitchFamily="18" charset="0"/>
              </a:rPr>
              <a:t>To achieve these agents must be intelligent </a:t>
            </a:r>
          </a:p>
        </p:txBody>
      </p:sp>
      <p:pic>
        <p:nvPicPr>
          <p:cNvPr id="29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8" y="2997200"/>
            <a:ext cx="5522912" cy="3495675"/>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29701" name="Rounded Rectangular Callout 8"/>
          <p:cNvSpPr>
            <a:spLocks noChangeArrowheads="1"/>
          </p:cNvSpPr>
          <p:nvPr/>
        </p:nvSpPr>
        <p:spPr bwMode="auto">
          <a:xfrm>
            <a:off x="561975" y="1951038"/>
            <a:ext cx="2951163" cy="719137"/>
          </a:xfrm>
          <a:prstGeom prst="wedgeRoundRectCallout">
            <a:avLst>
              <a:gd name="adj1" fmla="val -13329"/>
              <a:gd name="adj2" fmla="val 103657"/>
              <a:gd name="adj3" fmla="val 16667"/>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3200"/>
              <a:t>Our next lecture</a:t>
            </a:r>
          </a:p>
        </p:txBody>
      </p:sp>
      <p:sp>
        <p:nvSpPr>
          <p:cNvPr id="2" name="TextBox 1"/>
          <p:cNvSpPr txBox="1"/>
          <p:nvPr/>
        </p:nvSpPr>
        <p:spPr>
          <a:xfrm>
            <a:off x="290438" y="6185098"/>
            <a:ext cx="4950593" cy="307777"/>
          </a:xfrm>
          <a:prstGeom prst="rect">
            <a:avLst/>
          </a:prstGeom>
          <a:solidFill>
            <a:schemeClr val="tx1">
              <a:lumMod val="85000"/>
              <a:lumOff val="15000"/>
            </a:schemeClr>
          </a:solidFill>
        </p:spPr>
        <p:txBody>
          <a:bodyPr wrap="square" rtlCol="0">
            <a:spAutoFit/>
          </a:bodyPr>
          <a:lstStyle/>
          <a:p>
            <a:r>
              <a:rPr lang="en-US" sz="1400" dirty="0">
                <a:hlinkClick r:id="rId4"/>
              </a:rPr>
              <a:t>https://ai.it.jyu.fi/vagan/Agent_Intelligence.pptx</a:t>
            </a:r>
            <a:r>
              <a:rPr lang="en-US" sz="1400" dirty="0"/>
              <a:t> </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1752600" y="342900"/>
            <a:ext cx="6324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it-IT" altLang="en-US" sz="4000" b="1">
                <a:solidFill>
                  <a:schemeClr val="accent2"/>
                </a:solidFill>
                <a:latin typeface="Arial" pitchFamily="34" charset="0"/>
              </a:rPr>
              <a:t>Dutch</a:t>
            </a:r>
          </a:p>
        </p:txBody>
      </p:sp>
      <p:sp>
        <p:nvSpPr>
          <p:cNvPr id="109571" name="Rectangle 3"/>
          <p:cNvSpPr>
            <a:spLocks noChangeArrowheads="1"/>
          </p:cNvSpPr>
          <p:nvPr/>
        </p:nvSpPr>
        <p:spPr bwMode="auto">
          <a:xfrm>
            <a:off x="419100" y="962892"/>
            <a:ext cx="8959744" cy="503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342900" indent="-342900">
              <a:spcBef>
                <a:spcPct val="50000"/>
              </a:spcBef>
              <a:buFont typeface="Arial" panose="020B0604020202020204" pitchFamily="34" charset="0"/>
              <a:buChar char="•"/>
            </a:pPr>
            <a:r>
              <a:rPr lang="de-CH" altLang="en-US" dirty="0"/>
              <a:t> </a:t>
            </a:r>
            <a:r>
              <a:rPr lang="en-US" altLang="en-US" dirty="0"/>
              <a:t>In a Dutch auction the main phases are:</a:t>
            </a:r>
          </a:p>
          <a:p>
            <a:pPr lvl="2">
              <a:spcBef>
                <a:spcPct val="50000"/>
              </a:spcBef>
            </a:pPr>
            <a:r>
              <a:rPr lang="en-US" altLang="en-US" sz="1800" dirty="0"/>
              <a:t> </a:t>
            </a:r>
            <a:r>
              <a:rPr lang="en-US" altLang="en-US" sz="1800" u="sng" dirty="0"/>
              <a:t>Bidding phase</a:t>
            </a:r>
            <a:r>
              <a:rPr lang="en-US" altLang="en-US" sz="1800" dirty="0"/>
              <a:t>: every participant can submit one bid.</a:t>
            </a:r>
          </a:p>
          <a:p>
            <a:pPr lvl="2">
              <a:spcBef>
                <a:spcPct val="50000"/>
              </a:spcBef>
            </a:pPr>
            <a:r>
              <a:rPr lang="en-US" altLang="en-US" sz="1800" dirty="0"/>
              <a:t> </a:t>
            </a:r>
            <a:r>
              <a:rPr lang="en-US" altLang="en-US" sz="1800" u="sng" dirty="0"/>
              <a:t>Winner determination phase</a:t>
            </a:r>
            <a:r>
              <a:rPr lang="en-US" altLang="en-US" sz="1800" dirty="0"/>
              <a:t>: the </a:t>
            </a:r>
            <a:r>
              <a:rPr lang="en-US" altLang="en-US" sz="1800" dirty="0" err="1"/>
              <a:t>auctionner</a:t>
            </a:r>
            <a:r>
              <a:rPr lang="en-US" altLang="en-US" sz="1800" dirty="0"/>
              <a:t> </a:t>
            </a:r>
            <a:r>
              <a:rPr lang="en-US" altLang="en-US" sz="1800" dirty="0" err="1"/>
              <a:t>continuosly</a:t>
            </a:r>
            <a:r>
              <a:rPr lang="en-US" altLang="en-US" sz="1800" dirty="0"/>
              <a:t> lowers (increases when appropriate) the price until a bidder accepts the price.</a:t>
            </a:r>
          </a:p>
          <a:p>
            <a:pPr lvl="2">
              <a:spcBef>
                <a:spcPct val="50000"/>
              </a:spcBef>
            </a:pPr>
            <a:r>
              <a:rPr lang="en-US" altLang="en-US" sz="1800" dirty="0"/>
              <a:t> </a:t>
            </a:r>
            <a:r>
              <a:rPr lang="en-US" altLang="en-US" sz="1800" u="sng" dirty="0"/>
              <a:t>Auction ending</a:t>
            </a:r>
            <a:r>
              <a:rPr lang="en-US" altLang="en-US" sz="1800" dirty="0"/>
              <a:t>: the seller is notified about the results and about each other identity. </a:t>
            </a:r>
          </a:p>
          <a:p>
            <a:pPr>
              <a:spcBef>
                <a:spcPct val="50000"/>
              </a:spcBef>
              <a:buFontTx/>
              <a:buChar char="–"/>
            </a:pPr>
            <a:r>
              <a:rPr lang="en-US" altLang="en-US" dirty="0"/>
              <a:t> All auction participants have to be informed about the current price</a:t>
            </a:r>
          </a:p>
          <a:p>
            <a:pPr>
              <a:spcBef>
                <a:spcPct val="50000"/>
              </a:spcBef>
              <a:buFontTx/>
              <a:buChar char="–"/>
            </a:pPr>
            <a:r>
              <a:rPr lang="en-US" altLang="en-US" dirty="0"/>
              <a:t> Delays in delivering bids can change auctions results</a:t>
            </a:r>
          </a:p>
          <a:p>
            <a:pPr>
              <a:spcBef>
                <a:spcPct val="50000"/>
              </a:spcBef>
              <a:buFontTx/>
              <a:buChar char="–"/>
            </a:pPr>
            <a:r>
              <a:rPr lang="en-US" altLang="en-US" dirty="0"/>
              <a:t> Advantage: efficient, reveals only information about the winner</a:t>
            </a:r>
          </a:p>
          <a:p>
            <a:pPr>
              <a:spcBef>
                <a:spcPct val="50000"/>
              </a:spcBef>
              <a:buFontTx/>
              <a:buChar char="–"/>
            </a:pPr>
            <a:r>
              <a:rPr lang="en-US" altLang="en-US" dirty="0"/>
              <a:t> Dutch flower market, fish markets</a:t>
            </a:r>
          </a:p>
          <a:p>
            <a:pPr>
              <a:spcBef>
                <a:spcPct val="50000"/>
              </a:spcBef>
              <a:buFontTx/>
              <a:buChar char="–"/>
            </a:pPr>
            <a:endParaRPr lang="en-US" altLang="en-US" sz="1800" dirty="0"/>
          </a:p>
          <a:p>
            <a:pPr lvl="2">
              <a:spcBef>
                <a:spcPct val="50000"/>
              </a:spcBef>
              <a:buFontTx/>
              <a:buNone/>
            </a:pPr>
            <a:endParaRPr lang="en-US" altLang="en-US" sz="1800" dirty="0"/>
          </a:p>
        </p:txBody>
      </p:sp>
      <p:pic>
        <p:nvPicPr>
          <p:cNvPr id="10957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05129" y="4540187"/>
            <a:ext cx="3273716" cy="1837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5" name="Picture 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77336" y="490538"/>
            <a:ext cx="1287231" cy="1185862"/>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ChangeArrowheads="1"/>
          </p:cNvSpPr>
          <p:nvPr/>
        </p:nvSpPr>
        <p:spPr bwMode="auto">
          <a:xfrm>
            <a:off x="1752600" y="-133350"/>
            <a:ext cx="6324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it-IT" altLang="en-US" sz="4000" b="1">
                <a:solidFill>
                  <a:schemeClr val="accent2"/>
                </a:solidFill>
                <a:latin typeface="Arial" pitchFamily="34" charset="0"/>
              </a:rPr>
              <a:t>More Auctions</a:t>
            </a:r>
          </a:p>
        </p:txBody>
      </p:sp>
      <p:sp>
        <p:nvSpPr>
          <p:cNvPr id="110595" name="Прямоугольник 1"/>
          <p:cNvSpPr>
            <a:spLocks noChangeArrowheads="1"/>
          </p:cNvSpPr>
          <p:nvPr/>
        </p:nvSpPr>
        <p:spPr bwMode="auto">
          <a:xfrm>
            <a:off x="1345478" y="402074"/>
            <a:ext cx="66532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800" dirty="0">
                <a:hlinkClick r:id="rId2"/>
              </a:rPr>
              <a:t>http://www.swdsi.org/swdsi06/proceedings06/Papers/MIS15.pdf</a:t>
            </a:r>
            <a:r>
              <a:rPr lang="en-US" altLang="en-US" sz="1800" dirty="0"/>
              <a:t> </a:t>
            </a:r>
            <a:endParaRPr lang="ru-RU" altLang="en-US" sz="1800" dirty="0"/>
          </a:p>
        </p:txBody>
      </p:sp>
      <p:grpSp>
        <p:nvGrpSpPr>
          <p:cNvPr id="110596" name="Группа 3"/>
          <p:cNvGrpSpPr>
            <a:grpSpLocks/>
          </p:cNvGrpSpPr>
          <p:nvPr/>
        </p:nvGrpSpPr>
        <p:grpSpPr bwMode="auto">
          <a:xfrm>
            <a:off x="420688" y="729534"/>
            <a:ext cx="8934450" cy="5738812"/>
            <a:chOff x="449500" y="1100361"/>
            <a:chExt cx="8934090" cy="5738290"/>
          </a:xfrm>
        </p:grpSpPr>
        <p:pic>
          <p:nvPicPr>
            <p:cNvPr id="11059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00" y="1100361"/>
              <a:ext cx="8934090" cy="5285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59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025" y="6340524"/>
              <a:ext cx="8905514" cy="498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88504" y="4257278"/>
            <a:ext cx="7200800" cy="1200329"/>
          </a:xfrm>
          <a:prstGeom prst="rect">
            <a:avLst/>
          </a:prstGeom>
          <a:noFill/>
        </p:spPr>
        <p:txBody>
          <a:bodyPr wrap="square" rtlCol="0">
            <a:spAutoFit/>
          </a:bodyPr>
          <a:lstStyle/>
          <a:p>
            <a:pPr algn="just"/>
            <a:r>
              <a:rPr lang="en-US" sz="2400" i="1" dirty="0"/>
              <a:t>How abstract agent approaches, methods, and tools help system designers to accomplish the mapping between available agent technology and application needs? </a:t>
            </a:r>
          </a:p>
        </p:txBody>
      </p:sp>
      <p:sp>
        <p:nvSpPr>
          <p:cNvPr id="3" name="Rectangle 2"/>
          <p:cNvSpPr/>
          <p:nvPr/>
        </p:nvSpPr>
        <p:spPr>
          <a:xfrm>
            <a:off x="632520" y="2882980"/>
            <a:ext cx="5112568" cy="1200329"/>
          </a:xfrm>
          <a:prstGeom prst="rect">
            <a:avLst/>
          </a:prstGeom>
          <a:solidFill>
            <a:schemeClr val="accent1"/>
          </a:solidFill>
          <a:ln w="38100">
            <a:solidFill>
              <a:schemeClr val="tx1"/>
            </a:solidFill>
          </a:ln>
        </p:spPr>
        <p:txBody>
          <a:bodyPr wrap="square">
            <a:spAutoFit/>
          </a:bodyPr>
          <a:lstStyle/>
          <a:p>
            <a:pPr algn="just"/>
            <a:r>
              <a:rPr lang="en-US" sz="2400" b="1" dirty="0">
                <a:solidFill>
                  <a:srgbClr val="FF0000"/>
                </a:solidFill>
              </a:rPr>
              <a:t>PAAMS 2019 </a:t>
            </a:r>
            <a:r>
              <a:rPr lang="en-US" sz="2400" b="1" dirty="0"/>
              <a:t>: 17th International Conference on Practical Applications of Agents and Multi-Agent Systems</a:t>
            </a:r>
            <a:endParaRPr lang="en-US" sz="2400" dirty="0"/>
          </a:p>
        </p:txBody>
      </p:sp>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40" y="95251"/>
            <a:ext cx="2279872" cy="2109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889312" y="9526"/>
            <a:ext cx="4639090" cy="1323439"/>
          </a:xfrm>
          <a:prstGeom prst="rect">
            <a:avLst/>
          </a:prstGeom>
          <a:solidFill>
            <a:schemeClr val="bg1"/>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Bored and tired</a:t>
            </a:r>
          </a:p>
          <a:p>
            <a:pPr algn="ctr"/>
            <a:r>
              <a:rPr lang="en-US" sz="36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from the abstractions?</a:t>
            </a:r>
          </a:p>
        </p:txBody>
      </p:sp>
      <p:pic>
        <p:nvPicPr>
          <p:cNvPr id="870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7284" y="48023"/>
            <a:ext cx="3211884" cy="2119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49449" y="1348935"/>
            <a:ext cx="8244566" cy="138499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a:ln w="11430"/>
                <a:solidFill>
                  <a:srgbClr val="FF0000"/>
                </a:solidFill>
                <a:effectLst>
                  <a:outerShdw blurRad="50800" dist="39000" dir="5460000" algn="tl">
                    <a:srgbClr val="000000">
                      <a:alpha val="38000"/>
                    </a:srgbClr>
                  </a:outerShdw>
                </a:effectLst>
              </a:rPr>
              <a:t>You, probably, wonder:</a:t>
            </a:r>
          </a:p>
          <a:p>
            <a:pPr algn="ctr"/>
            <a:r>
              <a:rPr lang="en-US" sz="2800" b="1" dirty="0">
                <a:ln w="11430"/>
                <a:solidFill>
                  <a:srgbClr val="FF0000"/>
                </a:solidFill>
                <a:effectLst>
                  <a:outerShdw blurRad="50800" dist="39000" dir="5460000" algn="tl">
                    <a:srgbClr val="000000">
                      <a:alpha val="38000"/>
                    </a:srgbClr>
                  </a:outerShdw>
                </a:effectLst>
              </a:rPr>
              <a:t>“</a:t>
            </a:r>
            <a:r>
              <a:rPr lang="en-US" sz="2800" b="1" i="1" dirty="0">
                <a:ln w="11430"/>
                <a:solidFill>
                  <a:srgbClr val="FF0000"/>
                </a:solidFill>
                <a:effectLst>
                  <a:outerShdw blurRad="50800" dist="39000" dir="5460000" algn="tl">
                    <a:srgbClr val="000000">
                      <a:alpha val="38000"/>
                    </a:srgbClr>
                  </a:outerShdw>
                </a:effectLst>
              </a:rPr>
              <a:t>How on earth</a:t>
            </a:r>
            <a:r>
              <a:rPr lang="en-US" sz="2800" b="1" i="1" cap="none" spc="0" dirty="0">
                <a:ln w="11430"/>
                <a:solidFill>
                  <a:srgbClr val="FF0000"/>
                </a:solidFill>
                <a:effectLst>
                  <a:outerShdw blurRad="50800" dist="39000" dir="5460000" algn="tl">
                    <a:srgbClr val="000000">
                      <a:alpha val="38000"/>
                    </a:srgbClr>
                  </a:outerShdw>
                </a:effectLst>
              </a:rPr>
              <a:t> all these</a:t>
            </a:r>
          </a:p>
          <a:p>
            <a:pPr algn="ctr"/>
            <a:r>
              <a:rPr lang="en-US" sz="2800" b="1" i="1" cap="none" spc="0" dirty="0">
                <a:ln w="11430"/>
                <a:solidFill>
                  <a:srgbClr val="FF0000"/>
                </a:solidFill>
                <a:effectLst>
                  <a:outerShdw blurRad="50800" dist="39000" dir="5460000" algn="tl">
                    <a:srgbClr val="000000">
                      <a:alpha val="38000"/>
                    </a:srgbClr>
                  </a:outerShdw>
                </a:effectLst>
              </a:rPr>
              <a:t>will help me during my everyday work in a company?</a:t>
            </a:r>
            <a:r>
              <a:rPr lang="en-US" sz="2800" b="1" cap="none" spc="0" dirty="0">
                <a:ln w="11430"/>
                <a:solidFill>
                  <a:srgbClr val="FF0000"/>
                </a:solidFill>
                <a:effectLst>
                  <a:outerShdw blurRad="50800" dist="39000" dir="5460000" algn="tl">
                    <a:srgbClr val="000000">
                      <a:alpha val="38000"/>
                    </a:srgbClr>
                  </a:outerShdw>
                </a:effectLst>
              </a:rPr>
              <a:t>”</a:t>
            </a:r>
          </a:p>
        </p:txBody>
      </p:sp>
      <p:sp>
        <p:nvSpPr>
          <p:cNvPr id="5" name="Bent Arrow 4"/>
          <p:cNvSpPr/>
          <p:nvPr/>
        </p:nvSpPr>
        <p:spPr bwMode="auto">
          <a:xfrm rot="5400000">
            <a:off x="5838794" y="3352416"/>
            <a:ext cx="1017265" cy="1008112"/>
          </a:xfrm>
          <a:prstGeom prst="bentArrow">
            <a:avLst>
              <a:gd name="adj1" fmla="val 25000"/>
              <a:gd name="adj2" fmla="val 25472"/>
              <a:gd name="adj3" fmla="val 48621"/>
              <a:gd name="adj4" fmla="val 43750"/>
            </a:avLst>
          </a:prstGeom>
          <a:solidFill>
            <a:schemeClr val="accent1"/>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New Roman" pitchFamily="18" charset="0"/>
            </a:endParaRPr>
          </a:p>
        </p:txBody>
      </p:sp>
      <p:sp>
        <p:nvSpPr>
          <p:cNvPr id="6" name="Rectangle 5"/>
          <p:cNvSpPr/>
          <p:nvPr/>
        </p:nvSpPr>
        <p:spPr>
          <a:xfrm>
            <a:off x="6540761" y="2538782"/>
            <a:ext cx="2451313" cy="107721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answers</a:t>
            </a:r>
          </a:p>
          <a:p>
            <a:pPr algn="ctr"/>
            <a:r>
              <a:rPr lang="en-US"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question:</a:t>
            </a:r>
          </a:p>
        </p:txBody>
      </p:sp>
      <p:pic>
        <p:nvPicPr>
          <p:cNvPr id="8704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892" y="5467424"/>
            <a:ext cx="1905000" cy="85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547095" y="5615855"/>
            <a:ext cx="3162277" cy="461665"/>
          </a:xfrm>
          <a:prstGeom prst="rect">
            <a:avLst/>
          </a:prstGeom>
          <a:solidFill>
            <a:schemeClr val="tx1"/>
          </a:solidFill>
        </p:spPr>
        <p:txBody>
          <a:bodyPr wrap="none">
            <a:spAutoFit/>
          </a:bodyPr>
          <a:lstStyle/>
          <a:p>
            <a:r>
              <a:rPr lang="en-US" sz="2400" dirty="0">
                <a:hlinkClick r:id="rId5"/>
              </a:rPr>
              <a:t>https://www.paams.net/</a:t>
            </a:r>
            <a:r>
              <a:rPr lang="en-US" sz="2400" dirty="0"/>
              <a:t> </a:t>
            </a:r>
          </a:p>
        </p:txBody>
      </p:sp>
      <p:pic>
        <p:nvPicPr>
          <p:cNvPr id="87046" name="Picture 6">
            <a:hlinkClick r:id="rId6"/>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8082" y="3616000"/>
            <a:ext cx="1813848" cy="2775553"/>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9" name="Rectangle 8"/>
          <p:cNvSpPr/>
          <p:nvPr/>
        </p:nvSpPr>
        <p:spPr>
          <a:xfrm rot="19157289">
            <a:off x="8209392" y="5402133"/>
            <a:ext cx="1565365" cy="369332"/>
          </a:xfrm>
          <a:prstGeom prst="rect">
            <a:avLst/>
          </a:prstGeom>
        </p:spPr>
        <p:txBody>
          <a:bodyPr wrap="none">
            <a:spAutoFit/>
          </a:bodyPr>
          <a:lstStyle/>
          <a:p>
            <a:r>
              <a:rPr lang="en-US" sz="1800" b="1" dirty="0">
                <a:solidFill>
                  <a:schemeClr val="bg1"/>
                </a:solidFill>
              </a:rPr>
              <a:t>PAAMS 2018 </a:t>
            </a:r>
            <a:endParaRPr lang="en-US" sz="1800" dirty="0">
              <a:solidFill>
                <a:schemeClr val="bg1"/>
              </a:solidFill>
            </a:endParaRPr>
          </a:p>
        </p:txBody>
      </p:sp>
    </p:spTree>
    <p:extLst>
      <p:ext uri="{BB962C8B-B14F-4D97-AF65-F5344CB8AC3E}">
        <p14:creationId xmlns:p14="http://schemas.microsoft.com/office/powerpoint/2010/main" val="301533972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918" y="845332"/>
            <a:ext cx="4301058" cy="51241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4304928" y="476672"/>
            <a:ext cx="5112568" cy="1200329"/>
          </a:xfrm>
          <a:prstGeom prst="rect">
            <a:avLst/>
          </a:prstGeom>
          <a:solidFill>
            <a:schemeClr val="accent1"/>
          </a:solidFill>
          <a:ln w="38100">
            <a:solidFill>
              <a:schemeClr val="tx1"/>
            </a:solidFill>
          </a:ln>
        </p:spPr>
        <p:txBody>
          <a:bodyPr wrap="square">
            <a:spAutoFit/>
          </a:bodyPr>
          <a:lstStyle/>
          <a:p>
            <a:pPr algn="just"/>
            <a:r>
              <a:rPr lang="en-US" sz="2400" b="1" dirty="0">
                <a:solidFill>
                  <a:srgbClr val="FF0000"/>
                </a:solidFill>
              </a:rPr>
              <a:t>PAAMS 2019 </a:t>
            </a:r>
            <a:r>
              <a:rPr lang="en-US" sz="2400" b="1" dirty="0"/>
              <a:t>: 17th International Conference on Practical Applications of Agents and Multi-Agent Systems</a:t>
            </a:r>
            <a:endParaRPr lang="en-US" sz="2400" dirty="0"/>
          </a:p>
        </p:txBody>
      </p:sp>
      <p:pic>
        <p:nvPicPr>
          <p:cNvPr id="870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476" y="5675821"/>
            <a:ext cx="1905000" cy="808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80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4929" y="1762726"/>
            <a:ext cx="5540524" cy="2196498"/>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806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9064" y="4002093"/>
            <a:ext cx="4324672" cy="2402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491679" y="5879668"/>
            <a:ext cx="3162277" cy="461665"/>
          </a:xfrm>
          <a:prstGeom prst="rect">
            <a:avLst/>
          </a:prstGeom>
          <a:solidFill>
            <a:schemeClr val="tx1"/>
          </a:solidFill>
        </p:spPr>
        <p:txBody>
          <a:bodyPr wrap="none">
            <a:spAutoFit/>
          </a:bodyPr>
          <a:lstStyle/>
          <a:p>
            <a:r>
              <a:rPr lang="en-US" sz="2400" dirty="0">
                <a:hlinkClick r:id="rId6"/>
              </a:rPr>
              <a:t>https://www.paams.net/</a:t>
            </a:r>
            <a:r>
              <a:rPr lang="en-US" sz="2400" dirty="0"/>
              <a:t> </a:t>
            </a:r>
          </a:p>
        </p:txBody>
      </p:sp>
      <p:sp>
        <p:nvSpPr>
          <p:cNvPr id="6" name="Rectangle 5"/>
          <p:cNvSpPr/>
          <p:nvPr/>
        </p:nvSpPr>
        <p:spPr>
          <a:xfrm>
            <a:off x="462211" y="362372"/>
            <a:ext cx="1446999" cy="58477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Topics:</a:t>
            </a:r>
          </a:p>
        </p:txBody>
      </p:sp>
    </p:spTree>
    <p:extLst>
      <p:ext uri="{BB962C8B-B14F-4D97-AF65-F5344CB8AC3E}">
        <p14:creationId xmlns:p14="http://schemas.microsoft.com/office/powerpoint/2010/main" val="414389455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747590" y="3471486"/>
            <a:ext cx="1621945" cy="16219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488504" y="548680"/>
            <a:ext cx="3952875" cy="1562100"/>
          </a:xfrm>
          <a:prstGeom prst="rect">
            <a:avLst/>
          </a:prstGeom>
        </p:spPr>
      </p:pic>
      <p:pic>
        <p:nvPicPr>
          <p:cNvPr id="4" name="Picture 3"/>
          <p:cNvPicPr>
            <a:picLocks noChangeAspect="1"/>
          </p:cNvPicPr>
          <p:nvPr/>
        </p:nvPicPr>
        <p:blipFill>
          <a:blip r:embed="rId4"/>
          <a:stretch>
            <a:fillRect/>
          </a:stretch>
        </p:blipFill>
        <p:spPr>
          <a:xfrm>
            <a:off x="464652" y="2151631"/>
            <a:ext cx="5832648" cy="274478"/>
          </a:xfrm>
          <a:prstGeom prst="rect">
            <a:avLst/>
          </a:prstGeom>
        </p:spPr>
      </p:pic>
      <p:pic>
        <p:nvPicPr>
          <p:cNvPr id="5" name="Picture 4"/>
          <p:cNvPicPr>
            <a:picLocks noChangeAspect="1"/>
          </p:cNvPicPr>
          <p:nvPr/>
        </p:nvPicPr>
        <p:blipFill>
          <a:blip r:embed="rId5"/>
          <a:stretch>
            <a:fillRect/>
          </a:stretch>
        </p:blipFill>
        <p:spPr>
          <a:xfrm>
            <a:off x="453723" y="2470678"/>
            <a:ext cx="4310569" cy="3635871"/>
          </a:xfrm>
          <a:prstGeom prst="rect">
            <a:avLst/>
          </a:prstGeom>
        </p:spPr>
      </p:pic>
      <p:pic>
        <p:nvPicPr>
          <p:cNvPr id="7" name="Picture 6"/>
          <p:cNvPicPr>
            <a:picLocks noChangeAspect="1"/>
          </p:cNvPicPr>
          <p:nvPr/>
        </p:nvPicPr>
        <p:blipFill>
          <a:blip r:embed="rId6"/>
          <a:stretch>
            <a:fillRect/>
          </a:stretch>
        </p:blipFill>
        <p:spPr>
          <a:xfrm>
            <a:off x="6465014" y="3717032"/>
            <a:ext cx="2935392" cy="1130854"/>
          </a:xfrm>
          <a:prstGeom prst="rect">
            <a:avLst/>
          </a:prstGeom>
          <a:ln w="25400">
            <a:solidFill>
              <a:schemeClr val="tx1"/>
            </a:solidFill>
          </a:ln>
        </p:spPr>
      </p:pic>
      <p:pic>
        <p:nvPicPr>
          <p:cNvPr id="8" name="Picture 7"/>
          <p:cNvPicPr>
            <a:picLocks noChangeAspect="1"/>
          </p:cNvPicPr>
          <p:nvPr/>
        </p:nvPicPr>
        <p:blipFill>
          <a:blip r:embed="rId7"/>
          <a:stretch>
            <a:fillRect/>
          </a:stretch>
        </p:blipFill>
        <p:spPr>
          <a:xfrm>
            <a:off x="6465014" y="4927088"/>
            <a:ext cx="2937298" cy="1187346"/>
          </a:xfrm>
          <a:prstGeom prst="rect">
            <a:avLst/>
          </a:prstGeom>
          <a:ln w="25400">
            <a:solidFill>
              <a:schemeClr val="tx1"/>
            </a:solidFill>
          </a:ln>
        </p:spPr>
      </p:pic>
      <p:pic>
        <p:nvPicPr>
          <p:cNvPr id="9" name="Picture 8"/>
          <p:cNvPicPr>
            <a:picLocks noChangeAspect="1"/>
          </p:cNvPicPr>
          <p:nvPr/>
        </p:nvPicPr>
        <p:blipFill>
          <a:blip r:embed="rId8"/>
          <a:stretch>
            <a:fillRect/>
          </a:stretch>
        </p:blipFill>
        <p:spPr>
          <a:xfrm>
            <a:off x="6431815" y="2311632"/>
            <a:ext cx="2977094" cy="1326198"/>
          </a:xfrm>
          <a:prstGeom prst="rect">
            <a:avLst/>
          </a:prstGeom>
          <a:ln w="25400">
            <a:solidFill>
              <a:schemeClr val="tx1"/>
            </a:solidFill>
          </a:ln>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31814" y="556631"/>
            <a:ext cx="2958013" cy="1666347"/>
          </a:xfrm>
          <a:prstGeom prst="rect">
            <a:avLst/>
          </a:prstGeom>
          <a:ln w="25400">
            <a:solidFill>
              <a:schemeClr val="tx1"/>
            </a:solidFill>
          </a:ln>
        </p:spPr>
      </p:pic>
    </p:spTree>
    <p:extLst>
      <p:ext uri="{BB962C8B-B14F-4D97-AF65-F5344CB8AC3E}">
        <p14:creationId xmlns:p14="http://schemas.microsoft.com/office/powerpoint/2010/main" val="129302801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0FF7A8-7D7B-B9D1-A6A0-E1E2D02B75C8}"/>
              </a:ext>
            </a:extLst>
          </p:cNvPr>
          <p:cNvPicPr>
            <a:picLocks noChangeAspect="1"/>
          </p:cNvPicPr>
          <p:nvPr/>
        </p:nvPicPr>
        <p:blipFill>
          <a:blip r:embed="rId2"/>
          <a:stretch>
            <a:fillRect/>
          </a:stretch>
        </p:blipFill>
        <p:spPr>
          <a:xfrm>
            <a:off x="447812" y="537128"/>
            <a:ext cx="4829175" cy="2105744"/>
          </a:xfrm>
          <a:prstGeom prst="rect">
            <a:avLst/>
          </a:prstGeom>
        </p:spPr>
      </p:pic>
      <p:pic>
        <p:nvPicPr>
          <p:cNvPr id="5" name="Picture 4">
            <a:extLst>
              <a:ext uri="{FF2B5EF4-FFF2-40B4-BE49-F238E27FC236}">
                <a16:creationId xmlns:a16="http://schemas.microsoft.com/office/drawing/2014/main" id="{C11F0F24-1D21-8DBD-B076-F312B7B832BE}"/>
              </a:ext>
            </a:extLst>
          </p:cNvPr>
          <p:cNvPicPr>
            <a:picLocks noChangeAspect="1"/>
          </p:cNvPicPr>
          <p:nvPr/>
        </p:nvPicPr>
        <p:blipFill>
          <a:blip r:embed="rId3"/>
          <a:stretch>
            <a:fillRect/>
          </a:stretch>
        </p:blipFill>
        <p:spPr>
          <a:xfrm>
            <a:off x="417584" y="2966291"/>
            <a:ext cx="4829175" cy="2857500"/>
          </a:xfrm>
          <a:prstGeom prst="rect">
            <a:avLst/>
          </a:prstGeom>
        </p:spPr>
      </p:pic>
      <p:sp>
        <p:nvSpPr>
          <p:cNvPr id="8" name="TextBox 7">
            <a:extLst>
              <a:ext uri="{FF2B5EF4-FFF2-40B4-BE49-F238E27FC236}">
                <a16:creationId xmlns:a16="http://schemas.microsoft.com/office/drawing/2014/main" id="{8A9BC62A-F7B7-810B-4825-0F040930AC37}"/>
              </a:ext>
            </a:extLst>
          </p:cNvPr>
          <p:cNvSpPr txBox="1"/>
          <p:nvPr/>
        </p:nvSpPr>
        <p:spPr>
          <a:xfrm>
            <a:off x="5449499" y="2619692"/>
            <a:ext cx="3888432" cy="3323987"/>
          </a:xfrm>
          <a:prstGeom prst="rect">
            <a:avLst/>
          </a:prstGeom>
          <a:noFill/>
        </p:spPr>
        <p:txBody>
          <a:bodyPr wrap="square" rtlCol="0">
            <a:spAutoFit/>
          </a:bodyPr>
          <a:lstStyle/>
          <a:p>
            <a:pPr algn="just"/>
            <a:r>
              <a:rPr lang="en-US" sz="1000" b="0" i="0" dirty="0">
                <a:solidFill>
                  <a:srgbClr val="333333"/>
                </a:solidFill>
                <a:effectLst/>
                <a:latin typeface="+mn-lt"/>
              </a:rPr>
              <a:t>Mental health problems are on the rise among university students. Many students face overwhelming stress and anxiety when participating in different activities and interacting with peers, which can affect their performance and mental well-being. However, many are unlikely to seek or receive help. Intelligent agents can offer the possibility of delivering health and mental well-being interventions with the aim of extending and complementing mental health interventions and increasing accessibility. To provide efficient interventions for students, it is imperative to identify design elements and functionalities that are most effective for engaging students. In this paper, we conducted an online survey with 85 participants (undergraduate and graduate students) to investigate preferences for using intelligent agents (e.g., conversational agents, social robots, etc.) to support their mental well-being, specifically to deal with feelings of stress and anxiety in social situations that are common in academic contexts. We asked students to complete a questionnaire in order to explore students’ experience of anxiety and their perceptions of different aspects of intelligent agents in the context of managing anxiety. The results provide insights on different social and technical capabilities as well as design elements that need to be considered when developing intelligent agents to help address stress and anxiety among university students.</a:t>
            </a:r>
            <a:endParaRPr lang="fi-FI" sz="1000" dirty="0">
              <a:latin typeface="+mn-lt"/>
            </a:endParaRPr>
          </a:p>
        </p:txBody>
      </p:sp>
      <p:sp>
        <p:nvSpPr>
          <p:cNvPr id="10" name="TextBox 9">
            <a:extLst>
              <a:ext uri="{FF2B5EF4-FFF2-40B4-BE49-F238E27FC236}">
                <a16:creationId xmlns:a16="http://schemas.microsoft.com/office/drawing/2014/main" id="{1798B33B-F8D1-B578-E33E-CC089BF20A2B}"/>
              </a:ext>
            </a:extLst>
          </p:cNvPr>
          <p:cNvSpPr txBox="1"/>
          <p:nvPr/>
        </p:nvSpPr>
        <p:spPr>
          <a:xfrm>
            <a:off x="5570844" y="552675"/>
            <a:ext cx="3690358" cy="584775"/>
          </a:xfrm>
          <a:prstGeom prst="rect">
            <a:avLst/>
          </a:prstGeom>
          <a:noFill/>
        </p:spPr>
        <p:txBody>
          <a:bodyPr wrap="square">
            <a:spAutoFit/>
          </a:bodyPr>
          <a:lstStyle/>
          <a:p>
            <a:r>
              <a:rPr lang="en-US" sz="1600" b="1" i="1" dirty="0"/>
              <a:t>Can we involve and trust artificial agents to tinker with our mental problems?</a:t>
            </a:r>
          </a:p>
        </p:txBody>
      </p:sp>
      <p:sp>
        <p:nvSpPr>
          <p:cNvPr id="12" name="TextBox 11">
            <a:extLst>
              <a:ext uri="{FF2B5EF4-FFF2-40B4-BE49-F238E27FC236}">
                <a16:creationId xmlns:a16="http://schemas.microsoft.com/office/drawing/2014/main" id="{8EB8B3A7-588E-DCE3-C34E-D60503ECD037}"/>
              </a:ext>
            </a:extLst>
          </p:cNvPr>
          <p:cNvSpPr txBox="1"/>
          <p:nvPr/>
        </p:nvSpPr>
        <p:spPr>
          <a:xfrm>
            <a:off x="5449499" y="2208190"/>
            <a:ext cx="2887877" cy="246221"/>
          </a:xfrm>
          <a:prstGeom prst="rect">
            <a:avLst/>
          </a:prstGeom>
          <a:solidFill>
            <a:schemeClr val="tx1"/>
          </a:solidFill>
        </p:spPr>
        <p:txBody>
          <a:bodyPr wrap="square">
            <a:spAutoFit/>
          </a:bodyPr>
          <a:lstStyle/>
          <a:p>
            <a:r>
              <a:rPr lang="fi-FI" sz="1000" dirty="0">
                <a:hlinkClick r:id="rId4"/>
              </a:rPr>
              <a:t>https://dl.acm.org/doi/pdf/10.1145/3527188.3561932</a:t>
            </a:r>
            <a:r>
              <a:rPr lang="fi-FI" sz="1000" dirty="0"/>
              <a:t> </a:t>
            </a:r>
          </a:p>
        </p:txBody>
      </p:sp>
      <p:sp>
        <p:nvSpPr>
          <p:cNvPr id="15" name="Rectangle 14">
            <a:extLst>
              <a:ext uri="{FF2B5EF4-FFF2-40B4-BE49-F238E27FC236}">
                <a16:creationId xmlns:a16="http://schemas.microsoft.com/office/drawing/2014/main" id="{F3DBDD53-ECC8-B682-D230-E4FCC6605B90}"/>
              </a:ext>
            </a:extLst>
          </p:cNvPr>
          <p:cNvSpPr/>
          <p:nvPr/>
        </p:nvSpPr>
        <p:spPr bwMode="auto">
          <a:xfrm>
            <a:off x="5377491" y="499343"/>
            <a:ext cx="4032448" cy="5578839"/>
          </a:xfrm>
          <a:prstGeom prst="rect">
            <a:avLst/>
          </a:prstGeom>
          <a:no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3200" b="0" i="0" u="none" strike="noStrike" cap="none" normalizeH="0" baseline="0">
              <a:ln>
                <a:noFill/>
              </a:ln>
              <a:solidFill>
                <a:schemeClr val="tx1"/>
              </a:solidFill>
              <a:effectLst/>
              <a:latin typeface="Times New Roman" pitchFamily="18" charset="0"/>
            </a:endParaRPr>
          </a:p>
        </p:txBody>
      </p:sp>
      <p:sp>
        <p:nvSpPr>
          <p:cNvPr id="16" name="Rectangle 15">
            <a:extLst>
              <a:ext uri="{FF2B5EF4-FFF2-40B4-BE49-F238E27FC236}">
                <a16:creationId xmlns:a16="http://schemas.microsoft.com/office/drawing/2014/main" id="{6B065A1A-0460-1420-9361-9D3FAC85C643}"/>
              </a:ext>
            </a:extLst>
          </p:cNvPr>
          <p:cNvSpPr/>
          <p:nvPr/>
        </p:nvSpPr>
        <p:spPr bwMode="auto">
          <a:xfrm>
            <a:off x="425141" y="499343"/>
            <a:ext cx="4880342" cy="5578839"/>
          </a:xfrm>
          <a:prstGeom prst="rect">
            <a:avLst/>
          </a:prstGeom>
          <a:noFill/>
          <a:ln w="381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3200" b="0" i="0" u="none" strike="noStrike" cap="none" normalizeH="0" baseline="0">
              <a:ln>
                <a:noFill/>
              </a:ln>
              <a:solidFill>
                <a:schemeClr val="tx1"/>
              </a:solidFill>
              <a:effectLst/>
              <a:latin typeface="Times New Roman" pitchFamily="18" charset="0"/>
            </a:endParaRPr>
          </a:p>
        </p:txBody>
      </p:sp>
      <p:pic>
        <p:nvPicPr>
          <p:cNvPr id="18" name="Picture 17">
            <a:extLst>
              <a:ext uri="{FF2B5EF4-FFF2-40B4-BE49-F238E27FC236}">
                <a16:creationId xmlns:a16="http://schemas.microsoft.com/office/drawing/2014/main" id="{E9D11040-EBAC-A8B4-439C-ED0C0DA57AD4}"/>
              </a:ext>
            </a:extLst>
          </p:cNvPr>
          <p:cNvPicPr>
            <a:picLocks noChangeAspect="1"/>
          </p:cNvPicPr>
          <p:nvPr/>
        </p:nvPicPr>
        <p:blipFill>
          <a:blip r:embed="rId5"/>
          <a:stretch>
            <a:fillRect/>
          </a:stretch>
        </p:blipFill>
        <p:spPr>
          <a:xfrm>
            <a:off x="8453133" y="1900805"/>
            <a:ext cx="919021" cy="742067"/>
          </a:xfrm>
          <a:prstGeom prst="rect">
            <a:avLst/>
          </a:prstGeom>
        </p:spPr>
      </p:pic>
      <p:sp>
        <p:nvSpPr>
          <p:cNvPr id="14" name="TextBox 13">
            <a:extLst>
              <a:ext uri="{FF2B5EF4-FFF2-40B4-BE49-F238E27FC236}">
                <a16:creationId xmlns:a16="http://schemas.microsoft.com/office/drawing/2014/main" id="{D421C833-13FC-23A9-4C7F-B360EA8B2365}"/>
              </a:ext>
            </a:extLst>
          </p:cNvPr>
          <p:cNvSpPr txBox="1"/>
          <p:nvPr/>
        </p:nvSpPr>
        <p:spPr>
          <a:xfrm>
            <a:off x="5518308" y="1177698"/>
            <a:ext cx="3690358" cy="861774"/>
          </a:xfrm>
          <a:prstGeom prst="rect">
            <a:avLst/>
          </a:prstGeom>
          <a:noFill/>
        </p:spPr>
        <p:txBody>
          <a:bodyPr wrap="square">
            <a:spAutoFit/>
          </a:bodyPr>
          <a:lstStyle/>
          <a:p>
            <a:pPr algn="just"/>
            <a:r>
              <a:rPr lang="en-US" sz="1000" b="0" i="0" dirty="0" err="1">
                <a:solidFill>
                  <a:srgbClr val="222222"/>
                </a:solidFill>
                <a:effectLst/>
                <a:latin typeface="Arial" panose="020B0604020202020204" pitchFamily="34" charset="0"/>
              </a:rPr>
              <a:t>Rasouli</a:t>
            </a:r>
            <a:r>
              <a:rPr lang="en-US" sz="1000" b="0" i="0" dirty="0">
                <a:solidFill>
                  <a:srgbClr val="222222"/>
                </a:solidFill>
                <a:effectLst/>
                <a:latin typeface="Arial" panose="020B0604020202020204" pitchFamily="34" charset="0"/>
              </a:rPr>
              <a:t>, S., </a:t>
            </a:r>
            <a:r>
              <a:rPr lang="en-US" sz="1000" b="0" i="0" dirty="0" err="1">
                <a:solidFill>
                  <a:srgbClr val="222222"/>
                </a:solidFill>
                <a:effectLst/>
                <a:latin typeface="Arial" panose="020B0604020202020204" pitchFamily="34" charset="0"/>
              </a:rPr>
              <a:t>Ghafurian</a:t>
            </a:r>
            <a:r>
              <a:rPr lang="en-US" sz="1000" b="0" i="0" dirty="0">
                <a:solidFill>
                  <a:srgbClr val="222222"/>
                </a:solidFill>
                <a:effectLst/>
                <a:latin typeface="Arial" panose="020B0604020202020204" pitchFamily="34" charset="0"/>
              </a:rPr>
              <a:t>, M., &amp; </a:t>
            </a:r>
            <a:r>
              <a:rPr lang="en-US" sz="1000" b="0" i="0" dirty="0" err="1">
                <a:solidFill>
                  <a:srgbClr val="222222"/>
                </a:solidFill>
                <a:effectLst/>
                <a:latin typeface="Arial" panose="020B0604020202020204" pitchFamily="34" charset="0"/>
              </a:rPr>
              <a:t>Dautenhahn</a:t>
            </a:r>
            <a:r>
              <a:rPr lang="en-US" sz="1000" b="0" i="0" dirty="0">
                <a:solidFill>
                  <a:srgbClr val="222222"/>
                </a:solidFill>
                <a:effectLst/>
                <a:latin typeface="Arial" panose="020B0604020202020204" pitchFamily="34" charset="0"/>
              </a:rPr>
              <a:t>, K. (2022, December). </a:t>
            </a:r>
            <a:r>
              <a:rPr lang="en-US" sz="1000" b="1" i="0" dirty="0">
                <a:solidFill>
                  <a:srgbClr val="FF0000"/>
                </a:solidFill>
                <a:effectLst/>
                <a:latin typeface="Arial" panose="020B0604020202020204" pitchFamily="34" charset="0"/>
              </a:rPr>
              <a:t>Students’ Views on Intelligent Agents as Assistive Tools for Dealing with Stress and Anxiety in Social Situations</a:t>
            </a:r>
            <a:r>
              <a:rPr lang="en-US" sz="1000" b="0" i="0" dirty="0">
                <a:solidFill>
                  <a:srgbClr val="222222"/>
                </a:solidFill>
                <a:effectLst/>
                <a:latin typeface="Arial" panose="020B0604020202020204" pitchFamily="34" charset="0"/>
              </a:rPr>
              <a:t>. In: </a:t>
            </a:r>
            <a:r>
              <a:rPr lang="en-US" sz="1000" b="1" i="1" dirty="0">
                <a:solidFill>
                  <a:srgbClr val="0070C0"/>
                </a:solidFill>
                <a:effectLst/>
                <a:latin typeface="Arial" panose="020B0604020202020204" pitchFamily="34" charset="0"/>
              </a:rPr>
              <a:t>Proceedings of the 10th International Conference on Human-Agent Interaction</a:t>
            </a:r>
            <a:r>
              <a:rPr lang="en-US" sz="1000" b="1" i="0" dirty="0">
                <a:solidFill>
                  <a:srgbClr val="0070C0"/>
                </a:solidFill>
                <a:effectLst/>
                <a:latin typeface="Arial" panose="020B0604020202020204" pitchFamily="34" charset="0"/>
              </a:rPr>
              <a:t> </a:t>
            </a:r>
            <a:r>
              <a:rPr lang="en-US" sz="1000" b="0" i="0" dirty="0">
                <a:solidFill>
                  <a:srgbClr val="222222"/>
                </a:solidFill>
                <a:effectLst/>
                <a:latin typeface="Arial" panose="020B0604020202020204" pitchFamily="34" charset="0"/>
              </a:rPr>
              <a:t>(pp. 23-31).</a:t>
            </a:r>
            <a:endParaRPr lang="fi-FI" sz="1000" dirty="0"/>
          </a:p>
        </p:txBody>
      </p:sp>
    </p:spTree>
    <p:extLst>
      <p:ext uri="{BB962C8B-B14F-4D97-AF65-F5344CB8AC3E}">
        <p14:creationId xmlns:p14="http://schemas.microsoft.com/office/powerpoint/2010/main" val="394011700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6685" y="1600622"/>
            <a:ext cx="8960459" cy="1938992"/>
          </a:xfrm>
          <a:prstGeom prst="rect">
            <a:avLst/>
          </a:prstGeom>
          <a:solidFill>
            <a:schemeClr val="bg1"/>
          </a:solidFill>
        </p:spPr>
        <p:txBody>
          <a:bodyPr wrap="square" rtlCol="0">
            <a:spAutoFit/>
          </a:bodyPr>
          <a:lstStyle/>
          <a:p>
            <a:pPr algn="just"/>
            <a:r>
              <a:rPr lang="en-US" sz="1000" b="1" dirty="0"/>
              <a:t>ABSTRACT</a:t>
            </a:r>
            <a:r>
              <a:rPr lang="en-US" sz="1000" dirty="0"/>
              <a:t>: Deep neural networks have achieved impressive successes in fields ranging from object recognition to complex games such as Go. Navigation, however, remains a substantial challenge for artificial agents, with deep neural networks trained by reinforcement learning failing to rival the proficiency of mammalian spatial </a:t>
            </a:r>
            <a:r>
              <a:rPr lang="en-US" sz="1000" dirty="0" err="1"/>
              <a:t>behaviour</a:t>
            </a:r>
            <a:r>
              <a:rPr lang="en-US" sz="1000" dirty="0"/>
              <a:t>, which is underpinned by grid cells in the entorhinal cortex. Grid cells are thought to provide a multi-scale periodic representation that functions as a metric for coding space and is critical for integrating self-motion (path integration) and planning direct trajectories to goals (vector-based navigation). Here we set out to leverage the computational functions of grid cells to develop a deep reinforcement learning agent with  mammal-like navigational abilities. We first trained a recurrent network to perform path integration, leading to the emergence of representations resembling grid cells, as well as other entorhinal cell types. We then showed that this representation provided an effective basis for an agent to locate goals in challenging, unfamiliar, and changeable environments - optimizing the primary objective of navigation through deep reinforcement learning. The performance of agents endowed with grid-like representations surpassed that of an expert human and comparison agents, with the metric quantities necessary for vector-based navigation derived from grid-like units within the network. Furthermore, grid-like representations enabled agents to conduct shortcut </a:t>
            </a:r>
            <a:r>
              <a:rPr lang="en-US" sz="1000" dirty="0" err="1"/>
              <a:t>behaviours</a:t>
            </a:r>
            <a:r>
              <a:rPr lang="en-US" sz="1000" dirty="0"/>
              <a:t> reminiscent of those performed by mammals. Our findings show that emergent grid-like representations furnish agents with a Euclidean spatial metric and associated vector operations, providing a foundation for proficient navigation. As such, our results support neuroscientific theories that see grid cells as critical for vector-based navigation, demonstrating that the latter can be combined with path-based strategies to support navigation in challenging environments.</a:t>
            </a:r>
          </a:p>
        </p:txBody>
      </p:sp>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8597" y="3503863"/>
            <a:ext cx="2855875" cy="238598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70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5714" y="3484813"/>
            <a:ext cx="3331431" cy="2408881"/>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70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686" y="3503863"/>
            <a:ext cx="2572097" cy="2389434"/>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7045" name="Picture 5">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9100" y="76622"/>
            <a:ext cx="7610475" cy="1543050"/>
          </a:xfrm>
          <a:prstGeom prst="rect">
            <a:avLst/>
          </a:prstGeom>
          <a:solidFill>
            <a:schemeClr val="bg1"/>
          </a:solidFill>
          <a:ln>
            <a:noFill/>
          </a:ln>
        </p:spPr>
      </p:pic>
      <p:pic>
        <p:nvPicPr>
          <p:cNvPr id="8704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97216" y="59479"/>
            <a:ext cx="2970641" cy="28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176209" y="5949280"/>
            <a:ext cx="7481407" cy="523220"/>
          </a:xfrm>
          <a:prstGeom prst="rect">
            <a:avLst/>
          </a:prstGeom>
          <a:solidFill>
            <a:schemeClr val="bg1"/>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Check this article related to your assignment …</a:t>
            </a:r>
          </a:p>
        </p:txBody>
      </p:sp>
      <p:pic>
        <p:nvPicPr>
          <p:cNvPr id="9"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126685" y="376088"/>
            <a:ext cx="1368152" cy="12658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33262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5442198" y="489271"/>
            <a:ext cx="3983259" cy="1499569"/>
          </a:xfrm>
          <a:prstGeom prst="rect">
            <a:avLst/>
          </a:prstGeom>
          <a:solidFill>
            <a:srgbClr val="0070C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New Roman" pitchFamily="18" charset="0"/>
            </a:endParaRPr>
          </a:p>
        </p:txBody>
      </p:sp>
      <p:pic>
        <p:nvPicPr>
          <p:cNvPr id="87042"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505" y="508323"/>
            <a:ext cx="4934476" cy="2776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4644" y="5857807"/>
            <a:ext cx="9612055" cy="584775"/>
          </a:xfrm>
          <a:prstGeom prst="rect">
            <a:avLst/>
          </a:prstGeom>
          <a:solidFill>
            <a:schemeClr val="bg1"/>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Check SLAM approach related to your assignment …</a:t>
            </a:r>
          </a:p>
        </p:txBody>
      </p:sp>
      <p:sp>
        <p:nvSpPr>
          <p:cNvPr id="2" name="Rectangle 1"/>
          <p:cNvSpPr/>
          <p:nvPr/>
        </p:nvSpPr>
        <p:spPr>
          <a:xfrm>
            <a:off x="5524476" y="1221485"/>
            <a:ext cx="4060676" cy="338554"/>
          </a:xfrm>
          <a:prstGeom prst="rect">
            <a:avLst/>
          </a:prstGeom>
        </p:spPr>
        <p:txBody>
          <a:bodyPr wrap="square">
            <a:spAutoFit/>
          </a:bodyPr>
          <a:lstStyle/>
          <a:p>
            <a:pPr algn="l"/>
            <a:r>
              <a:rPr lang="en-US" sz="1600" dirty="0">
                <a:hlinkClick r:id="rId4"/>
              </a:rPr>
              <a:t>http://ieeexplore.ieee.org/document/1638022/</a:t>
            </a:r>
            <a:r>
              <a:rPr lang="en-US" sz="1600" dirty="0"/>
              <a:t> </a:t>
            </a:r>
          </a:p>
        </p:txBody>
      </p:sp>
      <p:sp>
        <p:nvSpPr>
          <p:cNvPr id="4" name="Rectangle 3"/>
          <p:cNvSpPr/>
          <p:nvPr/>
        </p:nvSpPr>
        <p:spPr>
          <a:xfrm>
            <a:off x="5527112" y="1556023"/>
            <a:ext cx="3960440" cy="338554"/>
          </a:xfrm>
          <a:prstGeom prst="rect">
            <a:avLst/>
          </a:prstGeom>
        </p:spPr>
        <p:txBody>
          <a:bodyPr wrap="square">
            <a:spAutoFit/>
          </a:bodyPr>
          <a:lstStyle/>
          <a:p>
            <a:pPr algn="l"/>
            <a:r>
              <a:rPr lang="en-US" sz="1600" dirty="0">
                <a:hlinkClick r:id="rId5"/>
              </a:rPr>
              <a:t>http://ieeexplore.ieee.org/document/1678144/</a:t>
            </a:r>
            <a:r>
              <a:rPr lang="en-US" sz="1600" dirty="0"/>
              <a:t> </a:t>
            </a:r>
          </a:p>
        </p:txBody>
      </p:sp>
      <p:sp>
        <p:nvSpPr>
          <p:cNvPr id="5" name="Rectangle 4"/>
          <p:cNvSpPr/>
          <p:nvPr/>
        </p:nvSpPr>
        <p:spPr>
          <a:xfrm>
            <a:off x="5529065" y="620688"/>
            <a:ext cx="3839241" cy="584775"/>
          </a:xfrm>
          <a:prstGeom prst="rect">
            <a:avLst/>
          </a:prstGeom>
        </p:spPr>
        <p:txBody>
          <a:bodyPr wrap="square">
            <a:spAutoFit/>
          </a:bodyPr>
          <a:lstStyle/>
          <a:p>
            <a:pPr algn="l"/>
            <a:r>
              <a:rPr lang="en-US" sz="1600" dirty="0">
                <a:hlinkClick r:id="rId6"/>
              </a:rPr>
              <a:t>https://en.wikipedia.org/wiki/Simultaneous_localization_and_mapping</a:t>
            </a:r>
            <a:r>
              <a:rPr lang="en-US" sz="1600" dirty="0"/>
              <a:t> </a:t>
            </a:r>
          </a:p>
        </p:txBody>
      </p:sp>
      <p:pic>
        <p:nvPicPr>
          <p:cNvPr id="870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416" y="3284985"/>
            <a:ext cx="4815171" cy="2592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4"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18057" y="3789041"/>
            <a:ext cx="4092966"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473628" y="2132856"/>
            <a:ext cx="3946919" cy="1569660"/>
          </a:xfrm>
          <a:prstGeom prst="rect">
            <a:avLst/>
          </a:prstGeom>
          <a:solidFill>
            <a:schemeClr val="bg1">
              <a:lumMod val="95000"/>
            </a:schemeClr>
          </a:solidFill>
          <a:ln w="25400">
            <a:solidFill>
              <a:schemeClr val="tx1"/>
            </a:solidFill>
          </a:ln>
        </p:spPr>
        <p:txBody>
          <a:bodyPr wrap="square" rtlCol="0">
            <a:spAutoFit/>
          </a:bodyPr>
          <a:lstStyle/>
          <a:p>
            <a:pPr algn="just"/>
            <a:r>
              <a:rPr lang="en-US" sz="1200" dirty="0"/>
              <a:t>In robotic mapping and navigation, </a:t>
            </a:r>
            <a:r>
              <a:rPr lang="en-US" sz="1200" b="1" dirty="0"/>
              <a:t>simultaneous localization and mapping</a:t>
            </a:r>
            <a:r>
              <a:rPr lang="en-US" sz="1200" dirty="0"/>
              <a:t> (</a:t>
            </a:r>
            <a:r>
              <a:rPr lang="en-US" sz="1200" b="1" dirty="0"/>
              <a:t>SLAM</a:t>
            </a:r>
            <a:r>
              <a:rPr lang="en-US" sz="1200" dirty="0"/>
              <a:t>) is the computational problem of constructing or updating a map of an unknown environment while simultaneously keeping track of an agent's location within it.</a:t>
            </a:r>
            <a:r>
              <a:rPr lang="en-US" sz="1200" baseline="30000" dirty="0"/>
              <a:t> </a:t>
            </a:r>
            <a:r>
              <a:rPr lang="en-US" sz="1200" dirty="0"/>
              <a:t>Published approaches are employed in self-driving cars, unmanned aerial vehicles, autonomous underwater vehicles, planetary rovers, newer domestic robots and even inside the human body. [Wikipedia]</a:t>
            </a:r>
          </a:p>
        </p:txBody>
      </p:sp>
    </p:spTree>
    <p:extLst>
      <p:ext uri="{BB962C8B-B14F-4D97-AF65-F5344CB8AC3E}">
        <p14:creationId xmlns:p14="http://schemas.microsoft.com/office/powerpoint/2010/main" val="23229017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5442198" y="489271"/>
            <a:ext cx="3983259" cy="1499569"/>
          </a:xfrm>
          <a:prstGeom prst="rect">
            <a:avLst/>
          </a:prstGeom>
          <a:solidFill>
            <a:srgbClr val="0070C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New Roman" pitchFamily="18" charset="0"/>
            </a:endParaRPr>
          </a:p>
        </p:txBody>
      </p:sp>
      <p:pic>
        <p:nvPicPr>
          <p:cNvPr id="87042"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505" y="508323"/>
            <a:ext cx="4934476" cy="27766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83881" y="5810018"/>
            <a:ext cx="9612055" cy="584775"/>
          </a:xfrm>
          <a:prstGeom prst="rect">
            <a:avLst/>
          </a:prstGeom>
          <a:solidFill>
            <a:schemeClr val="bg1"/>
          </a:solid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Check SLAM approach related to your assignment …</a:t>
            </a:r>
          </a:p>
        </p:txBody>
      </p:sp>
      <p:sp>
        <p:nvSpPr>
          <p:cNvPr id="2" name="Rectangle 1"/>
          <p:cNvSpPr/>
          <p:nvPr/>
        </p:nvSpPr>
        <p:spPr>
          <a:xfrm>
            <a:off x="5524476" y="1221485"/>
            <a:ext cx="4060676" cy="338554"/>
          </a:xfrm>
          <a:prstGeom prst="rect">
            <a:avLst/>
          </a:prstGeom>
        </p:spPr>
        <p:txBody>
          <a:bodyPr wrap="square">
            <a:spAutoFit/>
          </a:bodyPr>
          <a:lstStyle/>
          <a:p>
            <a:pPr algn="l"/>
            <a:r>
              <a:rPr lang="en-US" sz="1600" dirty="0">
                <a:hlinkClick r:id="rId4"/>
              </a:rPr>
              <a:t>http://ieeexplore.ieee.org/document/1638022/</a:t>
            </a:r>
            <a:r>
              <a:rPr lang="en-US" sz="1600" dirty="0"/>
              <a:t> </a:t>
            </a:r>
          </a:p>
        </p:txBody>
      </p:sp>
      <p:sp>
        <p:nvSpPr>
          <p:cNvPr id="4" name="Rectangle 3"/>
          <p:cNvSpPr/>
          <p:nvPr/>
        </p:nvSpPr>
        <p:spPr>
          <a:xfrm>
            <a:off x="5527112" y="1556023"/>
            <a:ext cx="3960440" cy="338554"/>
          </a:xfrm>
          <a:prstGeom prst="rect">
            <a:avLst/>
          </a:prstGeom>
        </p:spPr>
        <p:txBody>
          <a:bodyPr wrap="square">
            <a:spAutoFit/>
          </a:bodyPr>
          <a:lstStyle/>
          <a:p>
            <a:pPr algn="l"/>
            <a:r>
              <a:rPr lang="en-US" sz="1600" dirty="0">
                <a:hlinkClick r:id="rId5"/>
              </a:rPr>
              <a:t>http://ieeexplore.ieee.org/document/1678144/</a:t>
            </a:r>
            <a:r>
              <a:rPr lang="en-US" sz="1600" dirty="0"/>
              <a:t> </a:t>
            </a:r>
          </a:p>
        </p:txBody>
      </p:sp>
      <p:sp>
        <p:nvSpPr>
          <p:cNvPr id="5" name="Rectangle 4"/>
          <p:cNvSpPr/>
          <p:nvPr/>
        </p:nvSpPr>
        <p:spPr>
          <a:xfrm>
            <a:off x="5529065" y="620688"/>
            <a:ext cx="3839241" cy="584775"/>
          </a:xfrm>
          <a:prstGeom prst="rect">
            <a:avLst/>
          </a:prstGeom>
        </p:spPr>
        <p:txBody>
          <a:bodyPr wrap="square">
            <a:spAutoFit/>
          </a:bodyPr>
          <a:lstStyle/>
          <a:p>
            <a:pPr algn="l"/>
            <a:r>
              <a:rPr lang="en-US" sz="1600" dirty="0">
                <a:hlinkClick r:id="rId6"/>
              </a:rPr>
              <a:t>https://en.wikipedia.org/wiki/Simultaneous_localization_and_mapping</a:t>
            </a:r>
            <a:r>
              <a:rPr lang="en-US" sz="1600" dirty="0"/>
              <a:t> </a:t>
            </a:r>
          </a:p>
        </p:txBody>
      </p:sp>
      <p:pic>
        <p:nvPicPr>
          <p:cNvPr id="870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4416" y="3284985"/>
            <a:ext cx="4815171" cy="2658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4"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18057" y="3789040"/>
            <a:ext cx="4092966" cy="2186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473628" y="2132856"/>
            <a:ext cx="3946919" cy="1569660"/>
          </a:xfrm>
          <a:prstGeom prst="rect">
            <a:avLst/>
          </a:prstGeom>
          <a:solidFill>
            <a:schemeClr val="bg1">
              <a:lumMod val="95000"/>
            </a:schemeClr>
          </a:solidFill>
          <a:ln w="25400">
            <a:solidFill>
              <a:schemeClr val="tx1"/>
            </a:solidFill>
          </a:ln>
        </p:spPr>
        <p:txBody>
          <a:bodyPr wrap="square" rtlCol="0">
            <a:spAutoFit/>
          </a:bodyPr>
          <a:lstStyle/>
          <a:p>
            <a:pPr algn="just"/>
            <a:r>
              <a:rPr lang="en-US" sz="1200" dirty="0"/>
              <a:t>In robotic mapping and navigation, </a:t>
            </a:r>
            <a:r>
              <a:rPr lang="en-US" sz="1200" b="1" dirty="0"/>
              <a:t>simultaneous localization and mapping</a:t>
            </a:r>
            <a:r>
              <a:rPr lang="en-US" sz="1200" dirty="0"/>
              <a:t> (</a:t>
            </a:r>
            <a:r>
              <a:rPr lang="en-US" sz="1200" b="1" dirty="0"/>
              <a:t>SLAM</a:t>
            </a:r>
            <a:r>
              <a:rPr lang="en-US" sz="1200" dirty="0"/>
              <a:t>) is the computational problem of constructing or updating a map of an unknown environment while simultaneously keeping track of an agent's location within it.</a:t>
            </a:r>
            <a:r>
              <a:rPr lang="en-US" sz="1200" baseline="30000" dirty="0"/>
              <a:t> </a:t>
            </a:r>
            <a:r>
              <a:rPr lang="en-US" sz="1200" dirty="0"/>
              <a:t>Published approaches are employed in self-driving cars, unmanned aerial vehicles, autonomous underwater vehicles, planetary rovers, newer domestic robots and even inside the human body. [Wikipedia]</a:t>
            </a:r>
          </a:p>
        </p:txBody>
      </p:sp>
      <p:sp>
        <p:nvSpPr>
          <p:cNvPr id="8" name="Rectangle 7"/>
          <p:cNvSpPr/>
          <p:nvPr/>
        </p:nvSpPr>
        <p:spPr bwMode="auto">
          <a:xfrm>
            <a:off x="635943" y="2276871"/>
            <a:ext cx="8520584" cy="3410183"/>
          </a:xfrm>
          <a:prstGeom prst="rect">
            <a:avLst/>
          </a:prstGeom>
          <a:solidFill>
            <a:srgbClr val="FFFF00"/>
          </a:solidFill>
          <a:ln w="508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New Roman" pitchFamily="18" charset="0"/>
            </a:endParaRPr>
          </a:p>
        </p:txBody>
      </p:sp>
      <p:sp>
        <p:nvSpPr>
          <p:cNvPr id="9" name="Rectangle 8"/>
          <p:cNvSpPr/>
          <p:nvPr/>
        </p:nvSpPr>
        <p:spPr>
          <a:xfrm>
            <a:off x="790408" y="2374081"/>
            <a:ext cx="8254183" cy="317009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just"/>
            <a:r>
              <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However, within your assignment,</a:t>
            </a:r>
          </a:p>
          <a:p>
            <a:pPr algn="just"/>
            <a:r>
              <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 expect you being capable to suggest</a:t>
            </a:r>
          </a:p>
          <a:p>
            <a:pPr algn="just"/>
            <a:r>
              <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(“invent”) something of your own,</a:t>
            </a:r>
          </a:p>
          <a:p>
            <a:pPr algn="just"/>
            <a:r>
              <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which will be simpler and more</a:t>
            </a:r>
          </a:p>
          <a:p>
            <a:pPr algn="just"/>
            <a:r>
              <a:rPr lang="en-US" sz="40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elegant than SLAM …</a:t>
            </a:r>
          </a:p>
        </p:txBody>
      </p:sp>
    </p:spTree>
    <p:extLst>
      <p:ext uri="{BB962C8B-B14F-4D97-AF65-F5344CB8AC3E}">
        <p14:creationId xmlns:p14="http://schemas.microsoft.com/office/powerpoint/2010/main" val="135479263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31354" y="525438"/>
            <a:ext cx="8986142" cy="5570756"/>
          </a:xfrm>
          <a:prstGeom prst="rect">
            <a:avLst/>
          </a:prstGeom>
          <a:solidFill>
            <a:srgbClr val="FFFF00"/>
          </a:solidFill>
          <a:ln w="25400">
            <a:solidFill>
              <a:schemeClr val="tx1"/>
            </a:solidFill>
          </a:ln>
        </p:spPr>
        <p:txBody>
          <a:bodyPr wrap="square" rtlCol="0">
            <a:spAutoFit/>
          </a:bodyPr>
          <a:lstStyle/>
          <a:p>
            <a:pPr algn="just"/>
            <a:r>
              <a:rPr lang="en-US" sz="1400" dirty="0"/>
              <a:t>Khriyenko, O., &amp; Terziyan, V. (Eds.). (2010). </a:t>
            </a:r>
            <a:r>
              <a:rPr lang="en-US" sz="1400" u="sng" dirty="0">
                <a:hlinkClick r:id="rId2"/>
              </a:rPr>
              <a:t>UBIWARE (Smart Semantic Middleware for Ubiquitous Computing) Final Project Report</a:t>
            </a:r>
            <a:r>
              <a:rPr lang="en-US" sz="1400" dirty="0"/>
              <a:t>. </a:t>
            </a:r>
            <a:r>
              <a:rPr lang="en-US" sz="1400" i="1" dirty="0"/>
              <a:t>Technical Report </a:t>
            </a:r>
            <a:r>
              <a:rPr lang="en-US" sz="1400" dirty="0"/>
              <a:t>(50 pp.). </a:t>
            </a:r>
            <a:r>
              <a:rPr lang="en-US" sz="1400" u="sng" dirty="0">
                <a:hlinkClick r:id="rId3"/>
              </a:rPr>
              <a:t>UBIWARE Project</a:t>
            </a:r>
            <a:r>
              <a:rPr lang="en-US" sz="1400" dirty="0"/>
              <a:t>: University of Jyvaskyla. </a:t>
            </a:r>
          </a:p>
          <a:p>
            <a:pPr algn="r"/>
            <a:r>
              <a:rPr lang="en-US" sz="1400" dirty="0"/>
              <a:t> </a:t>
            </a:r>
          </a:p>
          <a:p>
            <a:pPr algn="r"/>
            <a:r>
              <a:rPr lang="en-US" sz="1400" dirty="0"/>
              <a:t>(</a:t>
            </a:r>
            <a:r>
              <a:rPr lang="en-US" sz="1400" i="1" u="sng" dirty="0">
                <a:hlinkClick r:id="rId4"/>
              </a:rPr>
              <a:t>Brief presentation of the UBIWARE Final Report is here</a:t>
            </a:r>
            <a:r>
              <a:rPr lang="en-US" sz="1400" dirty="0"/>
              <a:t>).</a:t>
            </a:r>
          </a:p>
          <a:p>
            <a:pPr algn="r"/>
            <a:r>
              <a:rPr lang="en-US" sz="1400" dirty="0"/>
              <a:t>(</a:t>
            </a:r>
            <a:r>
              <a:rPr lang="en-US" sz="1400" i="1" u="sng" dirty="0">
                <a:hlinkClick r:id="rId5"/>
              </a:rPr>
              <a:t>UBIWARE platform documentation and UBIWARE download package</a:t>
            </a:r>
            <a:r>
              <a:rPr lang="en-US" sz="1400" dirty="0"/>
              <a:t>).</a:t>
            </a:r>
          </a:p>
          <a:p>
            <a:pPr algn="r"/>
            <a:endParaRPr lang="en-US" sz="1400" dirty="0"/>
          </a:p>
          <a:p>
            <a:pPr algn="just"/>
            <a:endParaRPr lang="en-US" sz="1400" dirty="0"/>
          </a:p>
          <a:p>
            <a:pPr algn="just"/>
            <a:endParaRPr lang="en-US" sz="1400" dirty="0"/>
          </a:p>
          <a:p>
            <a:pPr algn="just"/>
            <a:endParaRPr lang="en-US" sz="1400" dirty="0"/>
          </a:p>
          <a:p>
            <a:pPr algn="just"/>
            <a:endParaRPr lang="en-US" sz="1400" dirty="0"/>
          </a:p>
          <a:p>
            <a:pPr algn="just"/>
            <a:endParaRPr lang="en-US" sz="1400" dirty="0"/>
          </a:p>
          <a:p>
            <a:pPr algn="just"/>
            <a:endParaRPr lang="en-US" sz="1400" dirty="0"/>
          </a:p>
          <a:p>
            <a:pPr algn="just"/>
            <a:endParaRPr lang="en-US" sz="1400" dirty="0"/>
          </a:p>
          <a:p>
            <a:pPr algn="just"/>
            <a:endParaRPr lang="en-US" sz="1400" dirty="0"/>
          </a:p>
          <a:p>
            <a:pPr algn="just"/>
            <a:r>
              <a:rPr lang="en-US" sz="1400" dirty="0"/>
              <a:t>Terziyan, V. (Ed.). (2007). </a:t>
            </a:r>
            <a:r>
              <a:rPr lang="en-US" sz="1400" u="sng" dirty="0">
                <a:hlinkClick r:id="rId6"/>
              </a:rPr>
              <a:t>Smart Resource (Proactive Self-Maintained Resources in Semantic Web) Final Project Report</a:t>
            </a:r>
            <a:r>
              <a:rPr lang="en-US" sz="1400" dirty="0"/>
              <a:t>. </a:t>
            </a:r>
            <a:r>
              <a:rPr lang="en-US" sz="1400" i="1" dirty="0"/>
              <a:t>Technical Report </a:t>
            </a:r>
            <a:r>
              <a:rPr lang="en-US" sz="1400" dirty="0"/>
              <a:t>(98 pp.). </a:t>
            </a:r>
            <a:r>
              <a:rPr lang="en-US" sz="1400" u="sng" dirty="0">
                <a:hlinkClick r:id="rId7"/>
              </a:rPr>
              <a:t>SmartResource Project</a:t>
            </a:r>
            <a:r>
              <a:rPr lang="en-US" sz="1400" dirty="0"/>
              <a:t>: University of Jyvaskyla. </a:t>
            </a:r>
          </a:p>
          <a:p>
            <a:pPr algn="r"/>
            <a:r>
              <a:rPr lang="en-US" sz="1400" dirty="0"/>
              <a:t> (</a:t>
            </a:r>
            <a:r>
              <a:rPr lang="en-US" sz="1400" i="1" u="sng" dirty="0">
                <a:hlinkClick r:id="rId8"/>
              </a:rPr>
              <a:t>Presentation of the SmartResource Final Report is here</a:t>
            </a:r>
            <a:r>
              <a:rPr lang="en-US" sz="1400" dirty="0"/>
              <a:t>).</a:t>
            </a:r>
          </a:p>
          <a:p>
            <a:pPr algn="r"/>
            <a:r>
              <a:rPr lang="en-US" sz="1400" dirty="0"/>
              <a:t> (</a:t>
            </a:r>
            <a:r>
              <a:rPr lang="en-US" sz="1400" i="1" u="sng" dirty="0">
                <a:hlinkClick r:id="rId9"/>
              </a:rPr>
              <a:t>Download SmartResource platform here</a:t>
            </a:r>
            <a:r>
              <a:rPr lang="en-US" sz="1400" dirty="0"/>
              <a:t>).</a:t>
            </a:r>
          </a:p>
          <a:p>
            <a:pPr algn="r"/>
            <a:endParaRPr lang="en-US" sz="1400" dirty="0"/>
          </a:p>
          <a:p>
            <a:pPr algn="r"/>
            <a:endParaRPr lang="en-US" sz="1400" dirty="0"/>
          </a:p>
          <a:p>
            <a:pPr algn="r"/>
            <a:endParaRPr lang="en-US" sz="800" dirty="0"/>
          </a:p>
          <a:p>
            <a:pPr algn="r"/>
            <a:endParaRPr lang="en-US" sz="1400" dirty="0"/>
          </a:p>
          <a:p>
            <a:pPr algn="r"/>
            <a:endParaRPr lang="en-US" sz="800" dirty="0"/>
          </a:p>
          <a:p>
            <a:pPr algn="r"/>
            <a:endParaRPr lang="en-US" sz="1400" dirty="0"/>
          </a:p>
          <a:p>
            <a:pPr algn="r"/>
            <a:endParaRPr lang="en-US" sz="1400" dirty="0"/>
          </a:p>
          <a:p>
            <a:pPr algn="r"/>
            <a:endParaRPr lang="en-US" sz="2000" dirty="0"/>
          </a:p>
        </p:txBody>
      </p:sp>
      <p:sp>
        <p:nvSpPr>
          <p:cNvPr id="68" name="Rectangle 67"/>
          <p:cNvSpPr/>
          <p:nvPr/>
        </p:nvSpPr>
        <p:spPr>
          <a:xfrm>
            <a:off x="345696" y="-9525"/>
            <a:ext cx="8754384" cy="461665"/>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sz="2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Some reports on our industrial experience with agent technology:</a:t>
            </a:r>
          </a:p>
        </p:txBody>
      </p:sp>
      <p:pic>
        <p:nvPicPr>
          <p:cNvPr id="8704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8885" y="1043170"/>
            <a:ext cx="3482678" cy="2502704"/>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70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29064" y="4480785"/>
            <a:ext cx="3588594" cy="157415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7044"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91660" y="1796870"/>
            <a:ext cx="2941659" cy="1684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5"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37270" y="4048497"/>
            <a:ext cx="3119586" cy="1992065"/>
          </a:xfrm>
          <a:prstGeom prst="rect">
            <a:avLst/>
          </a:prstGeom>
          <a:noFill/>
          <a:ln w="127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128464" y="6309320"/>
            <a:ext cx="9145016" cy="400110"/>
          </a:xfrm>
          <a:prstGeom prst="rect">
            <a:avLst/>
          </a:prstGeom>
          <a:solidFill>
            <a:schemeClr val="tx1"/>
          </a:solidFill>
        </p:spPr>
        <p:txBody>
          <a:bodyPr wrap="square" rtlCol="0">
            <a:spAutoFit/>
          </a:bodyPr>
          <a:lstStyle/>
          <a:p>
            <a:r>
              <a:rPr lang="en-US" sz="2000" dirty="0">
                <a:hlinkClick r:id="rId14"/>
              </a:rPr>
              <a:t>All reports, presentations and downloads from SmartResource and UBIWARE projects</a:t>
            </a:r>
            <a:endParaRPr lang="en-US" sz="2000" dirty="0"/>
          </a:p>
        </p:txBody>
      </p:sp>
    </p:spTree>
    <p:extLst>
      <p:ext uri="{BB962C8B-B14F-4D97-AF65-F5344CB8AC3E}">
        <p14:creationId xmlns:p14="http://schemas.microsoft.com/office/powerpoint/2010/main" val="20978015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88925" y="355600"/>
            <a:ext cx="8929688" cy="762000"/>
          </a:xfrm>
          <a:prstGeom prst="rect">
            <a:avLst/>
          </a:prstGeom>
        </p:spPr>
        <p:txBody>
          <a:bodyPr/>
          <a:lstStyle/>
          <a:p>
            <a:pPr>
              <a:defRPr/>
            </a:pPr>
            <a:r>
              <a:rPr lang="en-GB" sz="4000" b="1" kern="0" dirty="0">
                <a:solidFill>
                  <a:srgbClr val="0000FF"/>
                </a:solidFill>
                <a:latin typeface="+mj-lt"/>
                <a:ea typeface="+mj-ea"/>
                <a:cs typeface="Times New Roman" pitchFamily="18" charset="0"/>
              </a:rPr>
              <a:t>… and even emotionally intelligent!</a:t>
            </a:r>
            <a:endParaRPr lang="en-GB" sz="4000" b="1" kern="0" dirty="0">
              <a:solidFill>
                <a:srgbClr val="0000FF"/>
              </a:solidFill>
              <a:latin typeface="+mj-lt"/>
              <a:ea typeface="+mj-ea"/>
              <a:cs typeface="+mj-cs"/>
            </a:endParaRPr>
          </a:p>
        </p:txBody>
      </p:sp>
      <p:grpSp>
        <p:nvGrpSpPr>
          <p:cNvPr id="30723" name="Group 5"/>
          <p:cNvGrpSpPr>
            <a:grpSpLocks/>
          </p:cNvGrpSpPr>
          <p:nvPr/>
        </p:nvGrpSpPr>
        <p:grpSpPr bwMode="auto">
          <a:xfrm>
            <a:off x="85724" y="1060450"/>
            <a:ext cx="9475788" cy="5458421"/>
            <a:chOff x="47625" y="1079499"/>
            <a:chExt cx="9748838" cy="5728548"/>
          </a:xfrm>
        </p:grpSpPr>
        <p:grpSp>
          <p:nvGrpSpPr>
            <p:cNvPr id="30724" name="Group 2"/>
            <p:cNvGrpSpPr>
              <a:grpSpLocks/>
            </p:cNvGrpSpPr>
            <p:nvPr/>
          </p:nvGrpSpPr>
          <p:grpSpPr bwMode="auto">
            <a:xfrm>
              <a:off x="47625" y="1079499"/>
              <a:ext cx="4655442" cy="5709448"/>
              <a:chOff x="47625" y="1079499"/>
              <a:chExt cx="4655442" cy="5709448"/>
            </a:xfrm>
          </p:grpSpPr>
          <p:pic>
            <p:nvPicPr>
              <p:cNvPr id="3072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25" y="1079499"/>
                <a:ext cx="4655442" cy="2611048"/>
              </a:xfrm>
              <a:prstGeom prst="rect">
                <a:avLst/>
              </a:prstGeom>
              <a:noFill/>
              <a:ln w="254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47625" y="6304435"/>
                <a:ext cx="4618131" cy="484512"/>
              </a:xfrm>
              <a:prstGeom prst="rect">
                <a:avLst/>
              </a:prstGeom>
              <a:solidFill>
                <a:schemeClr val="tx1">
                  <a:lumMod val="50000"/>
                  <a:lumOff val="50000"/>
                </a:schemeClr>
              </a:solidFill>
              <a:ln w="25400">
                <a:solidFill>
                  <a:schemeClr val="tx1"/>
                </a:solidFill>
              </a:ln>
            </p:spPr>
            <p:txBody>
              <a:bodyPr wrap="square">
                <a:spAutoFit/>
              </a:bodyPr>
              <a:lstStyle/>
              <a:p>
                <a:pPr>
                  <a:defRPr/>
                </a:pPr>
                <a:r>
                  <a:rPr lang="en-US" sz="2400" dirty="0">
                    <a:hlinkClick r:id="rId3"/>
                  </a:rPr>
                  <a:t>https://ai.it.jyu.fi/EBI.ppt</a:t>
                </a:r>
                <a:r>
                  <a:rPr lang="en-US" sz="2400" dirty="0"/>
                  <a:t>  </a:t>
                </a:r>
              </a:p>
            </p:txBody>
          </p:sp>
          <p:pic>
            <p:nvPicPr>
              <p:cNvPr id="3073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66" y="2894581"/>
                <a:ext cx="4641701" cy="3458594"/>
              </a:xfrm>
              <a:prstGeom prst="rect">
                <a:avLst/>
              </a:prstGeom>
              <a:noFill/>
              <a:ln w="3175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grpSp>
        <p:grpSp>
          <p:nvGrpSpPr>
            <p:cNvPr id="30725" name="Group 1"/>
            <p:cNvGrpSpPr>
              <a:grpSpLocks/>
            </p:cNvGrpSpPr>
            <p:nvPr/>
          </p:nvGrpSpPr>
          <p:grpSpPr bwMode="auto">
            <a:xfrm>
              <a:off x="4790703" y="1081090"/>
              <a:ext cx="5005760" cy="5726957"/>
              <a:chOff x="3912299" y="1166814"/>
              <a:chExt cx="5398389" cy="6064962"/>
            </a:xfrm>
          </p:grpSpPr>
          <p:pic>
            <p:nvPicPr>
              <p:cNvPr id="30726"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2593" y="1166814"/>
                <a:ext cx="5388095" cy="3476323"/>
              </a:xfrm>
              <a:prstGeom prst="rect">
                <a:avLst/>
              </a:prstGeom>
              <a:noFill/>
              <a:ln w="254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307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2299" y="4643137"/>
                <a:ext cx="5398389" cy="2588639"/>
              </a:xfrm>
              <a:prstGeom prst="rect">
                <a:avLst/>
              </a:prstGeom>
              <a:noFill/>
              <a:ln w="254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grpSp>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de-CH" altLang="en-US" dirty="0" err="1"/>
              <a:t>Predicting</a:t>
            </a:r>
            <a:r>
              <a:rPr lang="de-CH" altLang="en-US" dirty="0"/>
              <a:t> Agent Future</a:t>
            </a:r>
            <a:endParaRPr lang="en-US" altLang="en-US" dirty="0"/>
          </a:p>
        </p:txBody>
      </p:sp>
      <p:sp>
        <p:nvSpPr>
          <p:cNvPr id="111619" name="Rectangle 3"/>
          <p:cNvSpPr>
            <a:spLocks noGrp="1" noChangeArrowheads="1"/>
          </p:cNvSpPr>
          <p:nvPr>
            <p:ph type="body" idx="1"/>
          </p:nvPr>
        </p:nvSpPr>
        <p:spPr>
          <a:xfrm>
            <a:off x="457200" y="981368"/>
            <a:ext cx="8918575" cy="4800600"/>
          </a:xfrm>
        </p:spPr>
        <p:txBody>
          <a:bodyPr/>
          <a:lstStyle/>
          <a:p>
            <a:pPr eaLnBrk="1" hangingPunct="1"/>
            <a:endParaRPr lang="de-CH" altLang="en-US" dirty="0"/>
          </a:p>
          <a:p>
            <a:pPr eaLnBrk="1" hangingPunct="1">
              <a:buFont typeface="Arial" panose="020B0604020202020204" pitchFamily="34" charset="0"/>
              <a:buChar char="•"/>
            </a:pPr>
            <a:r>
              <a:rPr lang="de-CH" altLang="en-US" dirty="0"/>
              <a:t>„Who </a:t>
            </a:r>
            <a:r>
              <a:rPr lang="de-CH" altLang="en-US" dirty="0" err="1"/>
              <a:t>the</a:t>
            </a:r>
            <a:r>
              <a:rPr lang="de-CH" altLang="en-US" dirty="0"/>
              <a:t> hell </a:t>
            </a:r>
            <a:r>
              <a:rPr lang="de-CH" altLang="en-US" dirty="0" err="1"/>
              <a:t>wants</a:t>
            </a:r>
            <a:r>
              <a:rPr lang="de-CH" altLang="en-US" dirty="0"/>
              <a:t> </a:t>
            </a:r>
            <a:r>
              <a:rPr lang="de-CH" altLang="en-US" dirty="0" err="1"/>
              <a:t>to</a:t>
            </a:r>
            <a:r>
              <a:rPr lang="de-CH" altLang="en-US" dirty="0"/>
              <a:t> </a:t>
            </a:r>
            <a:r>
              <a:rPr lang="de-CH" altLang="en-US" dirty="0" err="1"/>
              <a:t>hear</a:t>
            </a:r>
            <a:r>
              <a:rPr lang="de-CH" altLang="en-US" dirty="0"/>
              <a:t> </a:t>
            </a:r>
            <a:r>
              <a:rPr lang="de-CH" altLang="en-US" dirty="0" err="1"/>
              <a:t>actors</a:t>
            </a:r>
            <a:r>
              <a:rPr lang="de-CH" altLang="en-US" dirty="0"/>
              <a:t> </a:t>
            </a:r>
            <a:r>
              <a:rPr lang="de-CH" altLang="en-US" dirty="0" err="1"/>
              <a:t>talk</a:t>
            </a:r>
            <a:r>
              <a:rPr lang="de-CH" altLang="en-US" dirty="0"/>
              <a:t>“, H.M. Warner, Warner </a:t>
            </a:r>
            <a:r>
              <a:rPr lang="de-CH" altLang="en-US" dirty="0" err="1"/>
              <a:t>Bros</a:t>
            </a:r>
            <a:r>
              <a:rPr lang="de-CH" altLang="en-US" dirty="0"/>
              <a:t>, 1927</a:t>
            </a:r>
          </a:p>
          <a:p>
            <a:pPr eaLnBrk="1" hangingPunct="1">
              <a:buFont typeface="Arial" panose="020B0604020202020204" pitchFamily="34" charset="0"/>
              <a:buChar char="•"/>
            </a:pPr>
            <a:r>
              <a:rPr lang="de-CH" altLang="en-US" dirty="0"/>
              <a:t>„I </a:t>
            </a:r>
            <a:r>
              <a:rPr lang="de-CH" altLang="en-US" dirty="0" err="1"/>
              <a:t>think</a:t>
            </a:r>
            <a:r>
              <a:rPr lang="de-CH" altLang="en-US" dirty="0"/>
              <a:t> </a:t>
            </a:r>
            <a:r>
              <a:rPr lang="de-CH" altLang="en-US" dirty="0" err="1"/>
              <a:t>there</a:t>
            </a:r>
            <a:r>
              <a:rPr lang="de-CH" altLang="en-US" dirty="0"/>
              <a:t> </a:t>
            </a:r>
            <a:r>
              <a:rPr lang="de-CH" altLang="en-US" dirty="0" err="1"/>
              <a:t>is</a:t>
            </a:r>
            <a:r>
              <a:rPr lang="de-CH" altLang="en-US" dirty="0"/>
              <a:t> a </a:t>
            </a:r>
            <a:r>
              <a:rPr lang="de-CH" altLang="en-US" dirty="0" err="1"/>
              <a:t>world</a:t>
            </a:r>
            <a:r>
              <a:rPr lang="de-CH" altLang="en-US" dirty="0"/>
              <a:t> </a:t>
            </a:r>
            <a:r>
              <a:rPr lang="de-CH" altLang="en-US" dirty="0" err="1"/>
              <a:t>market</a:t>
            </a:r>
            <a:r>
              <a:rPr lang="de-CH" altLang="en-US" dirty="0"/>
              <a:t> </a:t>
            </a:r>
            <a:r>
              <a:rPr lang="de-CH" altLang="en-US" dirty="0" err="1"/>
              <a:t>for</a:t>
            </a:r>
            <a:r>
              <a:rPr lang="de-CH" altLang="en-US" dirty="0"/>
              <a:t> </a:t>
            </a:r>
            <a:r>
              <a:rPr lang="de-CH" altLang="en-US" dirty="0" err="1"/>
              <a:t>maybe</a:t>
            </a:r>
            <a:r>
              <a:rPr lang="de-CH" altLang="en-US" dirty="0"/>
              <a:t> 5 </a:t>
            </a:r>
            <a:r>
              <a:rPr lang="de-CH" altLang="en-US" dirty="0" err="1"/>
              <a:t>computers</a:t>
            </a:r>
            <a:r>
              <a:rPr lang="de-CH" altLang="en-US" dirty="0"/>
              <a:t>“, Thomas Watson, IBM </a:t>
            </a:r>
            <a:r>
              <a:rPr lang="de-CH" altLang="en-US" dirty="0" err="1"/>
              <a:t>chairmain</a:t>
            </a:r>
            <a:r>
              <a:rPr lang="de-CH" altLang="en-US" dirty="0"/>
              <a:t>, 1943</a:t>
            </a:r>
          </a:p>
          <a:p>
            <a:pPr eaLnBrk="1" hangingPunct="1">
              <a:buFont typeface="Arial" panose="020B0604020202020204" pitchFamily="34" charset="0"/>
              <a:buChar char="•"/>
            </a:pPr>
            <a:r>
              <a:rPr lang="de-CH" altLang="en-US" dirty="0"/>
              <a:t>„</a:t>
            </a:r>
            <a:r>
              <a:rPr lang="de-CH" altLang="en-US" dirty="0" err="1"/>
              <a:t>We</a:t>
            </a:r>
            <a:r>
              <a:rPr lang="de-CH" altLang="en-US" dirty="0"/>
              <a:t> </a:t>
            </a:r>
            <a:r>
              <a:rPr lang="de-CH" altLang="en-US" dirty="0" err="1"/>
              <a:t>don‘t</a:t>
            </a:r>
            <a:r>
              <a:rPr lang="de-CH" altLang="en-US" dirty="0"/>
              <a:t> like </a:t>
            </a:r>
            <a:r>
              <a:rPr lang="de-CH" altLang="en-US" dirty="0" err="1"/>
              <a:t>their</a:t>
            </a:r>
            <a:r>
              <a:rPr lang="de-CH" altLang="en-US" dirty="0"/>
              <a:t> </a:t>
            </a:r>
            <a:r>
              <a:rPr lang="de-CH" altLang="en-US" dirty="0" err="1"/>
              <a:t>sound</a:t>
            </a:r>
            <a:r>
              <a:rPr lang="de-CH" altLang="en-US" dirty="0"/>
              <a:t> </a:t>
            </a:r>
            <a:r>
              <a:rPr lang="de-CH" altLang="en-US" dirty="0" err="1"/>
              <a:t>and</a:t>
            </a:r>
            <a:r>
              <a:rPr lang="de-CH" altLang="en-US" dirty="0"/>
              <a:t> </a:t>
            </a:r>
            <a:r>
              <a:rPr lang="de-CH" altLang="en-US" dirty="0" err="1"/>
              <a:t>guitar</a:t>
            </a:r>
            <a:r>
              <a:rPr lang="de-CH" altLang="en-US" dirty="0"/>
              <a:t> </a:t>
            </a:r>
            <a:r>
              <a:rPr lang="de-CH" altLang="en-US" dirty="0" err="1"/>
              <a:t>music</a:t>
            </a:r>
            <a:r>
              <a:rPr lang="de-CH" altLang="en-US" dirty="0"/>
              <a:t> </a:t>
            </a:r>
            <a:r>
              <a:rPr lang="de-CH" altLang="en-US" dirty="0" err="1"/>
              <a:t>is</a:t>
            </a:r>
            <a:r>
              <a:rPr lang="de-CH" altLang="en-US" dirty="0"/>
              <a:t> on </a:t>
            </a:r>
            <a:r>
              <a:rPr lang="de-CH" altLang="en-US" dirty="0" err="1"/>
              <a:t>their</a:t>
            </a:r>
            <a:r>
              <a:rPr lang="de-CH" altLang="en-US" dirty="0"/>
              <a:t> </a:t>
            </a:r>
            <a:r>
              <a:rPr lang="de-CH" altLang="en-US" dirty="0" err="1"/>
              <a:t>way</a:t>
            </a:r>
            <a:r>
              <a:rPr lang="de-CH" altLang="en-US" dirty="0"/>
              <a:t> out“, Decca Recording Co, </a:t>
            </a:r>
            <a:r>
              <a:rPr lang="de-CH" altLang="en-US" dirty="0" err="1"/>
              <a:t>rejecting</a:t>
            </a:r>
            <a:r>
              <a:rPr lang="de-CH" altLang="en-US" dirty="0"/>
              <a:t> Beatles, 1962</a:t>
            </a:r>
          </a:p>
          <a:p>
            <a:pPr eaLnBrk="1" hangingPunct="1">
              <a:buFont typeface="Arial" panose="020B0604020202020204" pitchFamily="34" charset="0"/>
              <a:buChar char="•"/>
            </a:pPr>
            <a:r>
              <a:rPr lang="de-CH" altLang="en-US" dirty="0"/>
              <a:t>„</a:t>
            </a:r>
            <a:r>
              <a:rPr lang="de-CH" altLang="en-US" dirty="0" err="1"/>
              <a:t>There</a:t>
            </a:r>
            <a:r>
              <a:rPr lang="de-CH" altLang="en-US" dirty="0"/>
              <a:t> </a:t>
            </a:r>
            <a:r>
              <a:rPr lang="de-CH" altLang="en-US" dirty="0" err="1"/>
              <a:t>is</a:t>
            </a:r>
            <a:r>
              <a:rPr lang="de-CH" altLang="en-US" dirty="0"/>
              <a:t> </a:t>
            </a:r>
            <a:r>
              <a:rPr lang="de-CH" altLang="en-US" dirty="0" err="1"/>
              <a:t>no</a:t>
            </a:r>
            <a:r>
              <a:rPr lang="de-CH" altLang="en-US" dirty="0"/>
              <a:t> </a:t>
            </a:r>
            <a:r>
              <a:rPr lang="de-CH" altLang="en-US" dirty="0" err="1"/>
              <a:t>reason</a:t>
            </a:r>
            <a:r>
              <a:rPr lang="de-CH" altLang="en-US" dirty="0"/>
              <a:t> </a:t>
            </a:r>
            <a:r>
              <a:rPr lang="de-CH" altLang="en-US" dirty="0" err="1"/>
              <a:t>anyone</a:t>
            </a:r>
            <a:r>
              <a:rPr lang="de-CH" altLang="en-US" dirty="0"/>
              <a:t> </a:t>
            </a:r>
            <a:r>
              <a:rPr lang="de-CH" altLang="en-US" dirty="0" err="1"/>
              <a:t>would</a:t>
            </a:r>
            <a:r>
              <a:rPr lang="de-CH" altLang="en-US" dirty="0"/>
              <a:t> </a:t>
            </a:r>
            <a:r>
              <a:rPr lang="de-CH" altLang="en-US" dirty="0" err="1"/>
              <a:t>want</a:t>
            </a:r>
            <a:r>
              <a:rPr lang="de-CH" altLang="en-US" dirty="0"/>
              <a:t> a </a:t>
            </a:r>
            <a:r>
              <a:rPr lang="de-CH" altLang="en-US" dirty="0" err="1"/>
              <a:t>computer</a:t>
            </a:r>
            <a:r>
              <a:rPr lang="de-CH" altLang="en-US" dirty="0"/>
              <a:t> at </a:t>
            </a:r>
            <a:r>
              <a:rPr lang="de-CH" altLang="en-US" dirty="0" err="1"/>
              <a:t>home</a:t>
            </a:r>
            <a:r>
              <a:rPr lang="de-CH" altLang="en-US" dirty="0"/>
              <a:t>“, Ken Nelson, DEC, </a:t>
            </a:r>
            <a:r>
              <a:rPr lang="de-CH" altLang="en-US" dirty="0" err="1"/>
              <a:t>president</a:t>
            </a:r>
            <a:r>
              <a:rPr lang="de-CH" altLang="en-US" dirty="0"/>
              <a:t>, </a:t>
            </a:r>
            <a:r>
              <a:rPr lang="de-CH" altLang="en-US" dirty="0" err="1"/>
              <a:t>chairman</a:t>
            </a:r>
            <a:r>
              <a:rPr lang="de-CH" altLang="en-US" dirty="0"/>
              <a:t>, 1977</a:t>
            </a:r>
          </a:p>
          <a:p>
            <a:pPr eaLnBrk="1" hangingPunct="1">
              <a:buFont typeface="Arial" panose="020B0604020202020204" pitchFamily="34" charset="0"/>
              <a:buChar char="•"/>
            </a:pPr>
            <a:r>
              <a:rPr lang="de-CH" altLang="en-US" dirty="0"/>
              <a:t>„640K </a:t>
            </a:r>
            <a:r>
              <a:rPr lang="de-CH" altLang="en-US" dirty="0" err="1"/>
              <a:t>ought</a:t>
            </a:r>
            <a:r>
              <a:rPr lang="de-CH" altLang="en-US" dirty="0"/>
              <a:t> </a:t>
            </a:r>
            <a:r>
              <a:rPr lang="de-CH" altLang="en-US" dirty="0" err="1"/>
              <a:t>to</a:t>
            </a:r>
            <a:r>
              <a:rPr lang="de-CH" altLang="en-US" dirty="0"/>
              <a:t> </a:t>
            </a:r>
            <a:r>
              <a:rPr lang="de-CH" altLang="en-US" dirty="0" err="1"/>
              <a:t>be</a:t>
            </a:r>
            <a:r>
              <a:rPr lang="de-CH" altLang="en-US" dirty="0"/>
              <a:t> </a:t>
            </a:r>
            <a:r>
              <a:rPr lang="de-CH" altLang="en-US" dirty="0" err="1"/>
              <a:t>enough</a:t>
            </a:r>
            <a:r>
              <a:rPr lang="de-CH" altLang="en-US" dirty="0"/>
              <a:t> </a:t>
            </a:r>
            <a:r>
              <a:rPr lang="de-CH" altLang="en-US" dirty="0" err="1"/>
              <a:t>for</a:t>
            </a:r>
            <a:r>
              <a:rPr lang="de-CH" altLang="en-US" dirty="0"/>
              <a:t> </a:t>
            </a:r>
            <a:r>
              <a:rPr lang="de-CH" altLang="en-US" dirty="0" err="1"/>
              <a:t>anybody</a:t>
            </a:r>
            <a:r>
              <a:rPr lang="de-CH" altLang="en-US" dirty="0"/>
              <a:t>“, Bill Gates, 1981</a:t>
            </a:r>
            <a:endParaRPr lang="en-US" altLang="en-US" dirty="0"/>
          </a:p>
        </p:txBody>
      </p:sp>
      <p:grpSp>
        <p:nvGrpSpPr>
          <p:cNvPr id="111620" name="Group 4"/>
          <p:cNvGrpSpPr>
            <a:grpSpLocks/>
          </p:cNvGrpSpPr>
          <p:nvPr/>
        </p:nvGrpSpPr>
        <p:grpSpPr bwMode="auto">
          <a:xfrm>
            <a:off x="8458200" y="4953000"/>
            <a:ext cx="609600" cy="1143000"/>
            <a:chOff x="624" y="2736"/>
            <a:chExt cx="729" cy="1009"/>
          </a:xfrm>
        </p:grpSpPr>
        <p:sp>
          <p:nvSpPr>
            <p:cNvPr id="111621" name="Freeform 5"/>
            <p:cNvSpPr>
              <a:spLocks/>
            </p:cNvSpPr>
            <p:nvPr/>
          </p:nvSpPr>
          <p:spPr bwMode="auto">
            <a:xfrm>
              <a:off x="1084" y="3046"/>
              <a:ext cx="269" cy="336"/>
            </a:xfrm>
            <a:custGeom>
              <a:avLst/>
              <a:gdLst>
                <a:gd name="T0" fmla="*/ 125 w 269"/>
                <a:gd name="T1" fmla="*/ 46 h 336"/>
                <a:gd name="T2" fmla="*/ 92 w 269"/>
                <a:gd name="T3" fmla="*/ 26 h 336"/>
                <a:gd name="T4" fmla="*/ 54 w 269"/>
                <a:gd name="T5" fmla="*/ 10 h 336"/>
                <a:gd name="T6" fmla="*/ 33 w 269"/>
                <a:gd name="T7" fmla="*/ 0 h 336"/>
                <a:gd name="T8" fmla="*/ 0 w 269"/>
                <a:gd name="T9" fmla="*/ 0 h 336"/>
                <a:gd name="T10" fmla="*/ 0 w 269"/>
                <a:gd name="T11" fmla="*/ 20 h 336"/>
                <a:gd name="T12" fmla="*/ 15 w 269"/>
                <a:gd name="T13" fmla="*/ 36 h 336"/>
                <a:gd name="T14" fmla="*/ 37 w 269"/>
                <a:gd name="T15" fmla="*/ 46 h 336"/>
                <a:gd name="T16" fmla="*/ 125 w 269"/>
                <a:gd name="T17" fmla="*/ 77 h 336"/>
                <a:gd name="T18" fmla="*/ 196 w 269"/>
                <a:gd name="T19" fmla="*/ 113 h 336"/>
                <a:gd name="T20" fmla="*/ 230 w 269"/>
                <a:gd name="T21" fmla="*/ 113 h 336"/>
                <a:gd name="T22" fmla="*/ 234 w 269"/>
                <a:gd name="T23" fmla="*/ 129 h 336"/>
                <a:gd name="T24" fmla="*/ 230 w 269"/>
                <a:gd name="T25" fmla="*/ 139 h 336"/>
                <a:gd name="T26" fmla="*/ 164 w 269"/>
                <a:gd name="T27" fmla="*/ 190 h 336"/>
                <a:gd name="T28" fmla="*/ 136 w 269"/>
                <a:gd name="T29" fmla="*/ 201 h 336"/>
                <a:gd name="T30" fmla="*/ 92 w 269"/>
                <a:gd name="T31" fmla="*/ 232 h 336"/>
                <a:gd name="T32" fmla="*/ 37 w 269"/>
                <a:gd name="T33" fmla="*/ 252 h 336"/>
                <a:gd name="T34" fmla="*/ 43 w 269"/>
                <a:gd name="T35" fmla="*/ 267 h 336"/>
                <a:gd name="T36" fmla="*/ 81 w 269"/>
                <a:gd name="T37" fmla="*/ 267 h 336"/>
                <a:gd name="T38" fmla="*/ 131 w 269"/>
                <a:gd name="T39" fmla="*/ 267 h 336"/>
                <a:gd name="T40" fmla="*/ 164 w 269"/>
                <a:gd name="T41" fmla="*/ 283 h 336"/>
                <a:gd name="T42" fmla="*/ 169 w 269"/>
                <a:gd name="T43" fmla="*/ 314 h 336"/>
                <a:gd name="T44" fmla="*/ 169 w 269"/>
                <a:gd name="T45" fmla="*/ 329 h 336"/>
                <a:gd name="T46" fmla="*/ 180 w 269"/>
                <a:gd name="T47" fmla="*/ 335 h 336"/>
                <a:gd name="T48" fmla="*/ 202 w 269"/>
                <a:gd name="T49" fmla="*/ 324 h 336"/>
                <a:gd name="T50" fmla="*/ 202 w 269"/>
                <a:gd name="T51" fmla="*/ 288 h 336"/>
                <a:gd name="T52" fmla="*/ 180 w 269"/>
                <a:gd name="T53" fmla="*/ 273 h 336"/>
                <a:gd name="T54" fmla="*/ 146 w 269"/>
                <a:gd name="T55" fmla="*/ 257 h 336"/>
                <a:gd name="T56" fmla="*/ 103 w 269"/>
                <a:gd name="T57" fmla="*/ 247 h 336"/>
                <a:gd name="T58" fmla="*/ 103 w 269"/>
                <a:gd name="T59" fmla="*/ 236 h 336"/>
                <a:gd name="T60" fmla="*/ 125 w 269"/>
                <a:gd name="T61" fmla="*/ 226 h 336"/>
                <a:gd name="T62" fmla="*/ 202 w 269"/>
                <a:gd name="T63" fmla="*/ 185 h 336"/>
                <a:gd name="T64" fmla="*/ 234 w 269"/>
                <a:gd name="T65" fmla="*/ 170 h 336"/>
                <a:gd name="T66" fmla="*/ 256 w 269"/>
                <a:gd name="T67" fmla="*/ 144 h 336"/>
                <a:gd name="T68" fmla="*/ 268 w 269"/>
                <a:gd name="T69" fmla="*/ 118 h 336"/>
                <a:gd name="T70" fmla="*/ 263 w 269"/>
                <a:gd name="T71" fmla="*/ 108 h 336"/>
                <a:gd name="T72" fmla="*/ 218 w 269"/>
                <a:gd name="T73" fmla="*/ 98 h 336"/>
                <a:gd name="T74" fmla="*/ 169 w 269"/>
                <a:gd name="T75" fmla="*/ 77 h 336"/>
                <a:gd name="T76" fmla="*/ 136 w 269"/>
                <a:gd name="T77" fmla="*/ 61 h 336"/>
                <a:gd name="T78" fmla="*/ 125 w 269"/>
                <a:gd name="T79" fmla="*/ 46 h 3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69"/>
                <a:gd name="T121" fmla="*/ 0 h 336"/>
                <a:gd name="T122" fmla="*/ 269 w 269"/>
                <a:gd name="T123" fmla="*/ 336 h 3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69" h="336">
                  <a:moveTo>
                    <a:pt x="125" y="46"/>
                  </a:moveTo>
                  <a:lnTo>
                    <a:pt x="92" y="26"/>
                  </a:lnTo>
                  <a:lnTo>
                    <a:pt x="54" y="10"/>
                  </a:lnTo>
                  <a:lnTo>
                    <a:pt x="33" y="0"/>
                  </a:lnTo>
                  <a:lnTo>
                    <a:pt x="0" y="0"/>
                  </a:lnTo>
                  <a:lnTo>
                    <a:pt x="0" y="20"/>
                  </a:lnTo>
                  <a:lnTo>
                    <a:pt x="15" y="36"/>
                  </a:lnTo>
                  <a:lnTo>
                    <a:pt x="37" y="46"/>
                  </a:lnTo>
                  <a:lnTo>
                    <a:pt x="125" y="77"/>
                  </a:lnTo>
                  <a:lnTo>
                    <a:pt x="196" y="113"/>
                  </a:lnTo>
                  <a:lnTo>
                    <a:pt x="230" y="113"/>
                  </a:lnTo>
                  <a:lnTo>
                    <a:pt x="234" y="129"/>
                  </a:lnTo>
                  <a:lnTo>
                    <a:pt x="230" y="139"/>
                  </a:lnTo>
                  <a:lnTo>
                    <a:pt x="164" y="190"/>
                  </a:lnTo>
                  <a:lnTo>
                    <a:pt x="136" y="201"/>
                  </a:lnTo>
                  <a:lnTo>
                    <a:pt x="92" y="232"/>
                  </a:lnTo>
                  <a:lnTo>
                    <a:pt x="37" y="252"/>
                  </a:lnTo>
                  <a:lnTo>
                    <a:pt x="43" y="267"/>
                  </a:lnTo>
                  <a:lnTo>
                    <a:pt x="81" y="267"/>
                  </a:lnTo>
                  <a:lnTo>
                    <a:pt x="131" y="267"/>
                  </a:lnTo>
                  <a:lnTo>
                    <a:pt x="164" y="283"/>
                  </a:lnTo>
                  <a:lnTo>
                    <a:pt x="169" y="314"/>
                  </a:lnTo>
                  <a:lnTo>
                    <a:pt x="169" y="329"/>
                  </a:lnTo>
                  <a:lnTo>
                    <a:pt x="180" y="335"/>
                  </a:lnTo>
                  <a:lnTo>
                    <a:pt x="202" y="324"/>
                  </a:lnTo>
                  <a:lnTo>
                    <a:pt x="202" y="288"/>
                  </a:lnTo>
                  <a:lnTo>
                    <a:pt x="180" y="273"/>
                  </a:lnTo>
                  <a:lnTo>
                    <a:pt x="146" y="257"/>
                  </a:lnTo>
                  <a:lnTo>
                    <a:pt x="103" y="247"/>
                  </a:lnTo>
                  <a:lnTo>
                    <a:pt x="103" y="236"/>
                  </a:lnTo>
                  <a:lnTo>
                    <a:pt x="125" y="226"/>
                  </a:lnTo>
                  <a:lnTo>
                    <a:pt x="202" y="185"/>
                  </a:lnTo>
                  <a:lnTo>
                    <a:pt x="234" y="170"/>
                  </a:lnTo>
                  <a:lnTo>
                    <a:pt x="256" y="144"/>
                  </a:lnTo>
                  <a:lnTo>
                    <a:pt x="268" y="118"/>
                  </a:lnTo>
                  <a:lnTo>
                    <a:pt x="263" y="108"/>
                  </a:lnTo>
                  <a:lnTo>
                    <a:pt x="218" y="98"/>
                  </a:lnTo>
                  <a:lnTo>
                    <a:pt x="169" y="77"/>
                  </a:lnTo>
                  <a:lnTo>
                    <a:pt x="136" y="61"/>
                  </a:lnTo>
                  <a:lnTo>
                    <a:pt x="125" y="46"/>
                  </a:lnTo>
                </a:path>
              </a:pathLst>
            </a:custGeom>
            <a:solidFill>
              <a:schemeClr val="accent2"/>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1622" name="Freeform 6"/>
            <p:cNvSpPr>
              <a:spLocks/>
            </p:cNvSpPr>
            <p:nvPr/>
          </p:nvSpPr>
          <p:spPr bwMode="auto">
            <a:xfrm>
              <a:off x="913" y="3031"/>
              <a:ext cx="182" cy="320"/>
            </a:xfrm>
            <a:custGeom>
              <a:avLst/>
              <a:gdLst>
                <a:gd name="T0" fmla="*/ 144 w 182"/>
                <a:gd name="T1" fmla="*/ 20 h 320"/>
                <a:gd name="T2" fmla="*/ 124 w 182"/>
                <a:gd name="T3" fmla="*/ 5 h 320"/>
                <a:gd name="T4" fmla="*/ 103 w 182"/>
                <a:gd name="T5" fmla="*/ 0 h 320"/>
                <a:gd name="T6" fmla="*/ 77 w 182"/>
                <a:gd name="T7" fmla="*/ 0 h 320"/>
                <a:gd name="T8" fmla="*/ 41 w 182"/>
                <a:gd name="T9" fmla="*/ 10 h 320"/>
                <a:gd name="T10" fmla="*/ 25 w 182"/>
                <a:gd name="T11" fmla="*/ 46 h 320"/>
                <a:gd name="T12" fmla="*/ 4 w 182"/>
                <a:gd name="T13" fmla="*/ 87 h 320"/>
                <a:gd name="T14" fmla="*/ 0 w 182"/>
                <a:gd name="T15" fmla="*/ 133 h 320"/>
                <a:gd name="T16" fmla="*/ 0 w 182"/>
                <a:gd name="T17" fmla="*/ 190 h 320"/>
                <a:gd name="T18" fmla="*/ 20 w 182"/>
                <a:gd name="T19" fmla="*/ 257 h 320"/>
                <a:gd name="T20" fmla="*/ 47 w 182"/>
                <a:gd name="T21" fmla="*/ 298 h 320"/>
                <a:gd name="T22" fmla="*/ 82 w 182"/>
                <a:gd name="T23" fmla="*/ 308 h 320"/>
                <a:gd name="T24" fmla="*/ 118 w 182"/>
                <a:gd name="T25" fmla="*/ 319 h 320"/>
                <a:gd name="T26" fmla="*/ 144 w 182"/>
                <a:gd name="T27" fmla="*/ 308 h 320"/>
                <a:gd name="T28" fmla="*/ 165 w 182"/>
                <a:gd name="T29" fmla="*/ 293 h 320"/>
                <a:gd name="T30" fmla="*/ 176 w 182"/>
                <a:gd name="T31" fmla="*/ 262 h 320"/>
                <a:gd name="T32" fmla="*/ 181 w 182"/>
                <a:gd name="T33" fmla="*/ 221 h 320"/>
                <a:gd name="T34" fmla="*/ 176 w 182"/>
                <a:gd name="T35" fmla="*/ 159 h 320"/>
                <a:gd name="T36" fmla="*/ 160 w 182"/>
                <a:gd name="T37" fmla="*/ 102 h 320"/>
                <a:gd name="T38" fmla="*/ 150 w 182"/>
                <a:gd name="T39" fmla="*/ 61 h 320"/>
                <a:gd name="T40" fmla="*/ 144 w 182"/>
                <a:gd name="T41" fmla="*/ 20 h 32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82"/>
                <a:gd name="T64" fmla="*/ 0 h 320"/>
                <a:gd name="T65" fmla="*/ 182 w 182"/>
                <a:gd name="T66" fmla="*/ 320 h 320"/>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82" h="320">
                  <a:moveTo>
                    <a:pt x="144" y="20"/>
                  </a:moveTo>
                  <a:lnTo>
                    <a:pt x="124" y="5"/>
                  </a:lnTo>
                  <a:lnTo>
                    <a:pt x="103" y="0"/>
                  </a:lnTo>
                  <a:lnTo>
                    <a:pt x="77" y="0"/>
                  </a:lnTo>
                  <a:lnTo>
                    <a:pt x="41" y="10"/>
                  </a:lnTo>
                  <a:lnTo>
                    <a:pt x="25" y="46"/>
                  </a:lnTo>
                  <a:lnTo>
                    <a:pt x="4" y="87"/>
                  </a:lnTo>
                  <a:lnTo>
                    <a:pt x="0" y="133"/>
                  </a:lnTo>
                  <a:lnTo>
                    <a:pt x="0" y="190"/>
                  </a:lnTo>
                  <a:lnTo>
                    <a:pt x="20" y="257"/>
                  </a:lnTo>
                  <a:lnTo>
                    <a:pt x="47" y="298"/>
                  </a:lnTo>
                  <a:lnTo>
                    <a:pt x="82" y="308"/>
                  </a:lnTo>
                  <a:lnTo>
                    <a:pt x="118" y="319"/>
                  </a:lnTo>
                  <a:lnTo>
                    <a:pt x="144" y="308"/>
                  </a:lnTo>
                  <a:lnTo>
                    <a:pt x="165" y="293"/>
                  </a:lnTo>
                  <a:lnTo>
                    <a:pt x="176" y="262"/>
                  </a:lnTo>
                  <a:lnTo>
                    <a:pt x="181" y="221"/>
                  </a:lnTo>
                  <a:lnTo>
                    <a:pt x="176" y="159"/>
                  </a:lnTo>
                  <a:lnTo>
                    <a:pt x="160" y="102"/>
                  </a:lnTo>
                  <a:lnTo>
                    <a:pt x="150" y="61"/>
                  </a:lnTo>
                  <a:lnTo>
                    <a:pt x="144" y="20"/>
                  </a:lnTo>
                </a:path>
              </a:pathLst>
            </a:custGeom>
            <a:solidFill>
              <a:schemeClr val="accent2"/>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1623" name="Freeform 7"/>
            <p:cNvSpPr>
              <a:spLocks/>
            </p:cNvSpPr>
            <p:nvPr/>
          </p:nvSpPr>
          <p:spPr bwMode="auto">
            <a:xfrm>
              <a:off x="938" y="3326"/>
              <a:ext cx="88" cy="419"/>
            </a:xfrm>
            <a:custGeom>
              <a:avLst/>
              <a:gdLst>
                <a:gd name="T0" fmla="*/ 44 w 88"/>
                <a:gd name="T1" fmla="*/ 78 h 419"/>
                <a:gd name="T2" fmla="*/ 60 w 88"/>
                <a:gd name="T3" fmla="*/ 47 h 419"/>
                <a:gd name="T4" fmla="*/ 60 w 88"/>
                <a:gd name="T5" fmla="*/ 20 h 419"/>
                <a:gd name="T6" fmla="*/ 39 w 88"/>
                <a:gd name="T7" fmla="*/ 0 h 419"/>
                <a:gd name="T8" fmla="*/ 22 w 88"/>
                <a:gd name="T9" fmla="*/ 5 h 419"/>
                <a:gd name="T10" fmla="*/ 9 w 88"/>
                <a:gd name="T11" fmla="*/ 36 h 419"/>
                <a:gd name="T12" fmla="*/ 0 w 88"/>
                <a:gd name="T13" fmla="*/ 88 h 419"/>
                <a:gd name="T14" fmla="*/ 0 w 88"/>
                <a:gd name="T15" fmla="*/ 146 h 419"/>
                <a:gd name="T16" fmla="*/ 4 w 88"/>
                <a:gd name="T17" fmla="*/ 203 h 419"/>
                <a:gd name="T18" fmla="*/ 13 w 88"/>
                <a:gd name="T19" fmla="*/ 261 h 419"/>
                <a:gd name="T20" fmla="*/ 13 w 88"/>
                <a:gd name="T21" fmla="*/ 334 h 419"/>
                <a:gd name="T22" fmla="*/ 0 w 88"/>
                <a:gd name="T23" fmla="*/ 360 h 419"/>
                <a:gd name="T24" fmla="*/ 4 w 88"/>
                <a:gd name="T25" fmla="*/ 370 h 419"/>
                <a:gd name="T26" fmla="*/ 26 w 88"/>
                <a:gd name="T27" fmla="*/ 376 h 419"/>
                <a:gd name="T28" fmla="*/ 47 w 88"/>
                <a:gd name="T29" fmla="*/ 397 h 419"/>
                <a:gd name="T30" fmla="*/ 60 w 88"/>
                <a:gd name="T31" fmla="*/ 412 h 419"/>
                <a:gd name="T32" fmla="*/ 87 w 88"/>
                <a:gd name="T33" fmla="*/ 418 h 419"/>
                <a:gd name="T34" fmla="*/ 87 w 88"/>
                <a:gd name="T35" fmla="*/ 402 h 419"/>
                <a:gd name="T36" fmla="*/ 82 w 88"/>
                <a:gd name="T37" fmla="*/ 381 h 419"/>
                <a:gd name="T38" fmla="*/ 47 w 88"/>
                <a:gd name="T39" fmla="*/ 370 h 419"/>
                <a:gd name="T40" fmla="*/ 26 w 88"/>
                <a:gd name="T41" fmla="*/ 365 h 419"/>
                <a:gd name="T42" fmla="*/ 17 w 88"/>
                <a:gd name="T43" fmla="*/ 360 h 419"/>
                <a:gd name="T44" fmla="*/ 26 w 88"/>
                <a:gd name="T45" fmla="*/ 334 h 419"/>
                <a:gd name="T46" fmla="*/ 30 w 88"/>
                <a:gd name="T47" fmla="*/ 287 h 419"/>
                <a:gd name="T48" fmla="*/ 30 w 88"/>
                <a:gd name="T49" fmla="*/ 229 h 419"/>
                <a:gd name="T50" fmla="*/ 30 w 88"/>
                <a:gd name="T51" fmla="*/ 193 h 419"/>
                <a:gd name="T52" fmla="*/ 30 w 88"/>
                <a:gd name="T53" fmla="*/ 141 h 419"/>
                <a:gd name="T54" fmla="*/ 30 w 88"/>
                <a:gd name="T55" fmla="*/ 104 h 419"/>
                <a:gd name="T56" fmla="*/ 44 w 88"/>
                <a:gd name="T57" fmla="*/ 78 h 41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8"/>
                <a:gd name="T88" fmla="*/ 0 h 419"/>
                <a:gd name="T89" fmla="*/ 88 w 88"/>
                <a:gd name="T90" fmla="*/ 419 h 41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8" h="419">
                  <a:moveTo>
                    <a:pt x="44" y="78"/>
                  </a:moveTo>
                  <a:lnTo>
                    <a:pt x="60" y="47"/>
                  </a:lnTo>
                  <a:lnTo>
                    <a:pt x="60" y="20"/>
                  </a:lnTo>
                  <a:lnTo>
                    <a:pt x="39" y="0"/>
                  </a:lnTo>
                  <a:lnTo>
                    <a:pt x="22" y="5"/>
                  </a:lnTo>
                  <a:lnTo>
                    <a:pt x="9" y="36"/>
                  </a:lnTo>
                  <a:lnTo>
                    <a:pt x="0" y="88"/>
                  </a:lnTo>
                  <a:lnTo>
                    <a:pt x="0" y="146"/>
                  </a:lnTo>
                  <a:lnTo>
                    <a:pt x="4" y="203"/>
                  </a:lnTo>
                  <a:lnTo>
                    <a:pt x="13" y="261"/>
                  </a:lnTo>
                  <a:lnTo>
                    <a:pt x="13" y="334"/>
                  </a:lnTo>
                  <a:lnTo>
                    <a:pt x="0" y="360"/>
                  </a:lnTo>
                  <a:lnTo>
                    <a:pt x="4" y="370"/>
                  </a:lnTo>
                  <a:lnTo>
                    <a:pt x="26" y="376"/>
                  </a:lnTo>
                  <a:lnTo>
                    <a:pt x="47" y="397"/>
                  </a:lnTo>
                  <a:lnTo>
                    <a:pt x="60" y="412"/>
                  </a:lnTo>
                  <a:lnTo>
                    <a:pt x="87" y="418"/>
                  </a:lnTo>
                  <a:lnTo>
                    <a:pt x="87" y="402"/>
                  </a:lnTo>
                  <a:lnTo>
                    <a:pt x="82" y="381"/>
                  </a:lnTo>
                  <a:lnTo>
                    <a:pt x="47" y="370"/>
                  </a:lnTo>
                  <a:lnTo>
                    <a:pt x="26" y="365"/>
                  </a:lnTo>
                  <a:lnTo>
                    <a:pt x="17" y="360"/>
                  </a:lnTo>
                  <a:lnTo>
                    <a:pt x="26" y="334"/>
                  </a:lnTo>
                  <a:lnTo>
                    <a:pt x="30" y="287"/>
                  </a:lnTo>
                  <a:lnTo>
                    <a:pt x="30" y="229"/>
                  </a:lnTo>
                  <a:lnTo>
                    <a:pt x="30" y="193"/>
                  </a:lnTo>
                  <a:lnTo>
                    <a:pt x="30" y="141"/>
                  </a:lnTo>
                  <a:lnTo>
                    <a:pt x="30" y="104"/>
                  </a:lnTo>
                  <a:lnTo>
                    <a:pt x="44" y="78"/>
                  </a:lnTo>
                </a:path>
              </a:pathLst>
            </a:custGeom>
            <a:solidFill>
              <a:schemeClr val="accent2"/>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1624" name="Freeform 8"/>
            <p:cNvSpPr>
              <a:spLocks/>
            </p:cNvSpPr>
            <p:nvPr/>
          </p:nvSpPr>
          <p:spPr bwMode="auto">
            <a:xfrm>
              <a:off x="1042" y="3326"/>
              <a:ext cx="159" cy="419"/>
            </a:xfrm>
            <a:custGeom>
              <a:avLst/>
              <a:gdLst>
                <a:gd name="T0" fmla="*/ 64 w 159"/>
                <a:gd name="T1" fmla="*/ 41 h 419"/>
                <a:gd name="T2" fmla="*/ 44 w 159"/>
                <a:gd name="T3" fmla="*/ 15 h 419"/>
                <a:gd name="T4" fmla="*/ 24 w 159"/>
                <a:gd name="T5" fmla="*/ 0 h 419"/>
                <a:gd name="T6" fmla="*/ 0 w 159"/>
                <a:gd name="T7" fmla="*/ 5 h 419"/>
                <a:gd name="T8" fmla="*/ 0 w 159"/>
                <a:gd name="T9" fmla="*/ 36 h 419"/>
                <a:gd name="T10" fmla="*/ 19 w 159"/>
                <a:gd name="T11" fmla="*/ 52 h 419"/>
                <a:gd name="T12" fmla="*/ 49 w 159"/>
                <a:gd name="T13" fmla="*/ 104 h 419"/>
                <a:gd name="T14" fmla="*/ 68 w 159"/>
                <a:gd name="T15" fmla="*/ 141 h 419"/>
                <a:gd name="T16" fmla="*/ 79 w 159"/>
                <a:gd name="T17" fmla="*/ 188 h 419"/>
                <a:gd name="T18" fmla="*/ 74 w 159"/>
                <a:gd name="T19" fmla="*/ 229 h 419"/>
                <a:gd name="T20" fmla="*/ 64 w 159"/>
                <a:gd name="T21" fmla="*/ 292 h 419"/>
                <a:gd name="T22" fmla="*/ 44 w 159"/>
                <a:gd name="T23" fmla="*/ 350 h 419"/>
                <a:gd name="T24" fmla="*/ 24 w 159"/>
                <a:gd name="T25" fmla="*/ 370 h 419"/>
                <a:gd name="T26" fmla="*/ 24 w 159"/>
                <a:gd name="T27" fmla="*/ 381 h 419"/>
                <a:gd name="T28" fmla="*/ 44 w 159"/>
                <a:gd name="T29" fmla="*/ 386 h 419"/>
                <a:gd name="T30" fmla="*/ 83 w 159"/>
                <a:gd name="T31" fmla="*/ 397 h 419"/>
                <a:gd name="T32" fmla="*/ 118 w 159"/>
                <a:gd name="T33" fmla="*/ 412 h 419"/>
                <a:gd name="T34" fmla="*/ 128 w 159"/>
                <a:gd name="T35" fmla="*/ 418 h 419"/>
                <a:gd name="T36" fmla="*/ 158 w 159"/>
                <a:gd name="T37" fmla="*/ 402 h 419"/>
                <a:gd name="T38" fmla="*/ 153 w 159"/>
                <a:gd name="T39" fmla="*/ 381 h 419"/>
                <a:gd name="T40" fmla="*/ 123 w 159"/>
                <a:gd name="T41" fmla="*/ 376 h 419"/>
                <a:gd name="T42" fmla="*/ 93 w 159"/>
                <a:gd name="T43" fmla="*/ 376 h 419"/>
                <a:gd name="T44" fmla="*/ 64 w 159"/>
                <a:gd name="T45" fmla="*/ 376 h 419"/>
                <a:gd name="T46" fmla="*/ 58 w 159"/>
                <a:gd name="T47" fmla="*/ 365 h 419"/>
                <a:gd name="T48" fmla="*/ 64 w 159"/>
                <a:gd name="T49" fmla="*/ 355 h 419"/>
                <a:gd name="T50" fmla="*/ 83 w 159"/>
                <a:gd name="T51" fmla="*/ 303 h 419"/>
                <a:gd name="T52" fmla="*/ 103 w 159"/>
                <a:gd name="T53" fmla="*/ 245 h 419"/>
                <a:gd name="T54" fmla="*/ 113 w 159"/>
                <a:gd name="T55" fmla="*/ 214 h 419"/>
                <a:gd name="T56" fmla="*/ 118 w 159"/>
                <a:gd name="T57" fmla="*/ 172 h 419"/>
                <a:gd name="T58" fmla="*/ 108 w 159"/>
                <a:gd name="T59" fmla="*/ 141 h 419"/>
                <a:gd name="T60" fmla="*/ 93 w 159"/>
                <a:gd name="T61" fmla="*/ 104 h 419"/>
                <a:gd name="T62" fmla="*/ 68 w 159"/>
                <a:gd name="T63" fmla="*/ 57 h 419"/>
                <a:gd name="T64" fmla="*/ 64 w 159"/>
                <a:gd name="T65" fmla="*/ 41 h 41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59"/>
                <a:gd name="T100" fmla="*/ 0 h 419"/>
                <a:gd name="T101" fmla="*/ 159 w 159"/>
                <a:gd name="T102" fmla="*/ 419 h 419"/>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59" h="419">
                  <a:moveTo>
                    <a:pt x="64" y="41"/>
                  </a:moveTo>
                  <a:lnTo>
                    <a:pt x="44" y="15"/>
                  </a:lnTo>
                  <a:lnTo>
                    <a:pt x="24" y="0"/>
                  </a:lnTo>
                  <a:lnTo>
                    <a:pt x="0" y="5"/>
                  </a:lnTo>
                  <a:lnTo>
                    <a:pt x="0" y="36"/>
                  </a:lnTo>
                  <a:lnTo>
                    <a:pt x="19" y="52"/>
                  </a:lnTo>
                  <a:lnTo>
                    <a:pt x="49" y="104"/>
                  </a:lnTo>
                  <a:lnTo>
                    <a:pt x="68" y="141"/>
                  </a:lnTo>
                  <a:lnTo>
                    <a:pt x="79" y="188"/>
                  </a:lnTo>
                  <a:lnTo>
                    <a:pt x="74" y="229"/>
                  </a:lnTo>
                  <a:lnTo>
                    <a:pt x="64" y="292"/>
                  </a:lnTo>
                  <a:lnTo>
                    <a:pt x="44" y="350"/>
                  </a:lnTo>
                  <a:lnTo>
                    <a:pt x="24" y="370"/>
                  </a:lnTo>
                  <a:lnTo>
                    <a:pt x="24" y="381"/>
                  </a:lnTo>
                  <a:lnTo>
                    <a:pt x="44" y="386"/>
                  </a:lnTo>
                  <a:lnTo>
                    <a:pt x="83" y="397"/>
                  </a:lnTo>
                  <a:lnTo>
                    <a:pt x="118" y="412"/>
                  </a:lnTo>
                  <a:lnTo>
                    <a:pt x="128" y="418"/>
                  </a:lnTo>
                  <a:lnTo>
                    <a:pt x="158" y="402"/>
                  </a:lnTo>
                  <a:lnTo>
                    <a:pt x="153" y="381"/>
                  </a:lnTo>
                  <a:lnTo>
                    <a:pt x="123" y="376"/>
                  </a:lnTo>
                  <a:lnTo>
                    <a:pt x="93" y="376"/>
                  </a:lnTo>
                  <a:lnTo>
                    <a:pt x="64" y="376"/>
                  </a:lnTo>
                  <a:lnTo>
                    <a:pt x="58" y="365"/>
                  </a:lnTo>
                  <a:lnTo>
                    <a:pt x="64" y="355"/>
                  </a:lnTo>
                  <a:lnTo>
                    <a:pt x="83" y="303"/>
                  </a:lnTo>
                  <a:lnTo>
                    <a:pt x="103" y="245"/>
                  </a:lnTo>
                  <a:lnTo>
                    <a:pt x="113" y="214"/>
                  </a:lnTo>
                  <a:lnTo>
                    <a:pt x="118" y="172"/>
                  </a:lnTo>
                  <a:lnTo>
                    <a:pt x="108" y="141"/>
                  </a:lnTo>
                  <a:lnTo>
                    <a:pt x="93" y="104"/>
                  </a:lnTo>
                  <a:lnTo>
                    <a:pt x="68" y="57"/>
                  </a:lnTo>
                  <a:lnTo>
                    <a:pt x="64" y="41"/>
                  </a:lnTo>
                </a:path>
              </a:pathLst>
            </a:custGeom>
            <a:solidFill>
              <a:schemeClr val="accent2"/>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1625" name="Freeform 9"/>
            <p:cNvSpPr>
              <a:spLocks/>
            </p:cNvSpPr>
            <p:nvPr/>
          </p:nvSpPr>
          <p:spPr bwMode="auto">
            <a:xfrm>
              <a:off x="951" y="2778"/>
              <a:ext cx="217" cy="213"/>
            </a:xfrm>
            <a:custGeom>
              <a:avLst/>
              <a:gdLst>
                <a:gd name="T0" fmla="*/ 137 w 217"/>
                <a:gd name="T1" fmla="*/ 178 h 213"/>
                <a:gd name="T2" fmla="*/ 120 w 217"/>
                <a:gd name="T3" fmla="*/ 202 h 213"/>
                <a:gd name="T4" fmla="*/ 78 w 217"/>
                <a:gd name="T5" fmla="*/ 212 h 213"/>
                <a:gd name="T6" fmla="*/ 47 w 217"/>
                <a:gd name="T7" fmla="*/ 207 h 213"/>
                <a:gd name="T8" fmla="*/ 21 w 217"/>
                <a:gd name="T9" fmla="*/ 187 h 213"/>
                <a:gd name="T10" fmla="*/ 4 w 217"/>
                <a:gd name="T11" fmla="*/ 154 h 213"/>
                <a:gd name="T12" fmla="*/ 0 w 217"/>
                <a:gd name="T13" fmla="*/ 111 h 213"/>
                <a:gd name="T14" fmla="*/ 4 w 217"/>
                <a:gd name="T15" fmla="*/ 76 h 213"/>
                <a:gd name="T16" fmla="*/ 30 w 217"/>
                <a:gd name="T17" fmla="*/ 38 h 213"/>
                <a:gd name="T18" fmla="*/ 58 w 217"/>
                <a:gd name="T19" fmla="*/ 24 h 213"/>
                <a:gd name="T20" fmla="*/ 78 w 217"/>
                <a:gd name="T21" fmla="*/ 9 h 213"/>
                <a:gd name="T22" fmla="*/ 111 w 217"/>
                <a:gd name="T23" fmla="*/ 0 h 213"/>
                <a:gd name="T24" fmla="*/ 147 w 217"/>
                <a:gd name="T25" fmla="*/ 4 h 213"/>
                <a:gd name="T26" fmla="*/ 163 w 217"/>
                <a:gd name="T27" fmla="*/ 24 h 213"/>
                <a:gd name="T28" fmla="*/ 168 w 217"/>
                <a:gd name="T29" fmla="*/ 52 h 213"/>
                <a:gd name="T30" fmla="*/ 168 w 217"/>
                <a:gd name="T31" fmla="*/ 96 h 213"/>
                <a:gd name="T32" fmla="*/ 163 w 217"/>
                <a:gd name="T33" fmla="*/ 130 h 213"/>
                <a:gd name="T34" fmla="*/ 152 w 217"/>
                <a:gd name="T35" fmla="*/ 149 h 213"/>
                <a:gd name="T36" fmla="*/ 216 w 217"/>
                <a:gd name="T37" fmla="*/ 178 h 213"/>
                <a:gd name="T38" fmla="*/ 216 w 217"/>
                <a:gd name="T39" fmla="*/ 192 h 213"/>
                <a:gd name="T40" fmla="*/ 211 w 217"/>
                <a:gd name="T41" fmla="*/ 202 h 213"/>
                <a:gd name="T42" fmla="*/ 147 w 217"/>
                <a:gd name="T43" fmla="*/ 163 h 213"/>
                <a:gd name="T44" fmla="*/ 137 w 217"/>
                <a:gd name="T45" fmla="*/ 178 h 21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217"/>
                <a:gd name="T70" fmla="*/ 0 h 213"/>
                <a:gd name="T71" fmla="*/ 217 w 217"/>
                <a:gd name="T72" fmla="*/ 213 h 21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217" h="213">
                  <a:moveTo>
                    <a:pt x="137" y="178"/>
                  </a:moveTo>
                  <a:lnTo>
                    <a:pt x="120" y="202"/>
                  </a:lnTo>
                  <a:lnTo>
                    <a:pt x="78" y="212"/>
                  </a:lnTo>
                  <a:lnTo>
                    <a:pt x="47" y="207"/>
                  </a:lnTo>
                  <a:lnTo>
                    <a:pt x="21" y="187"/>
                  </a:lnTo>
                  <a:lnTo>
                    <a:pt x="4" y="154"/>
                  </a:lnTo>
                  <a:lnTo>
                    <a:pt x="0" y="111"/>
                  </a:lnTo>
                  <a:lnTo>
                    <a:pt x="4" y="76"/>
                  </a:lnTo>
                  <a:lnTo>
                    <a:pt x="30" y="38"/>
                  </a:lnTo>
                  <a:lnTo>
                    <a:pt x="58" y="24"/>
                  </a:lnTo>
                  <a:lnTo>
                    <a:pt x="78" y="9"/>
                  </a:lnTo>
                  <a:lnTo>
                    <a:pt x="111" y="0"/>
                  </a:lnTo>
                  <a:lnTo>
                    <a:pt x="147" y="4"/>
                  </a:lnTo>
                  <a:lnTo>
                    <a:pt x="163" y="24"/>
                  </a:lnTo>
                  <a:lnTo>
                    <a:pt x="168" y="52"/>
                  </a:lnTo>
                  <a:lnTo>
                    <a:pt x="168" y="96"/>
                  </a:lnTo>
                  <a:lnTo>
                    <a:pt x="163" y="130"/>
                  </a:lnTo>
                  <a:lnTo>
                    <a:pt x="152" y="149"/>
                  </a:lnTo>
                  <a:lnTo>
                    <a:pt x="216" y="178"/>
                  </a:lnTo>
                  <a:lnTo>
                    <a:pt x="216" y="192"/>
                  </a:lnTo>
                  <a:lnTo>
                    <a:pt x="211" y="202"/>
                  </a:lnTo>
                  <a:lnTo>
                    <a:pt x="147" y="163"/>
                  </a:lnTo>
                  <a:lnTo>
                    <a:pt x="137" y="178"/>
                  </a:lnTo>
                </a:path>
              </a:pathLst>
            </a:custGeom>
            <a:solidFill>
              <a:schemeClr val="accent2"/>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111626" name="Freeform 10"/>
            <p:cNvSpPr>
              <a:spLocks/>
            </p:cNvSpPr>
            <p:nvPr/>
          </p:nvSpPr>
          <p:spPr bwMode="auto">
            <a:xfrm>
              <a:off x="624" y="2736"/>
              <a:ext cx="448" cy="357"/>
            </a:xfrm>
            <a:custGeom>
              <a:avLst/>
              <a:gdLst>
                <a:gd name="T0" fmla="*/ 146 w 448"/>
                <a:gd name="T1" fmla="*/ 244 h 357"/>
                <a:gd name="T2" fmla="*/ 175 w 448"/>
                <a:gd name="T3" fmla="*/ 269 h 357"/>
                <a:gd name="T4" fmla="*/ 214 w 448"/>
                <a:gd name="T5" fmla="*/ 279 h 357"/>
                <a:gd name="T6" fmla="*/ 260 w 448"/>
                <a:gd name="T7" fmla="*/ 294 h 357"/>
                <a:gd name="T8" fmla="*/ 293 w 448"/>
                <a:gd name="T9" fmla="*/ 305 h 357"/>
                <a:gd name="T10" fmla="*/ 321 w 448"/>
                <a:gd name="T11" fmla="*/ 320 h 357"/>
                <a:gd name="T12" fmla="*/ 321 w 448"/>
                <a:gd name="T13" fmla="*/ 351 h 357"/>
                <a:gd name="T14" fmla="*/ 300 w 448"/>
                <a:gd name="T15" fmla="*/ 356 h 357"/>
                <a:gd name="T16" fmla="*/ 220 w 448"/>
                <a:gd name="T17" fmla="*/ 325 h 357"/>
                <a:gd name="T18" fmla="*/ 175 w 448"/>
                <a:gd name="T19" fmla="*/ 290 h 357"/>
                <a:gd name="T20" fmla="*/ 107 w 448"/>
                <a:gd name="T21" fmla="*/ 244 h 357"/>
                <a:gd name="T22" fmla="*/ 56 w 448"/>
                <a:gd name="T23" fmla="*/ 218 h 357"/>
                <a:gd name="T24" fmla="*/ 16 w 448"/>
                <a:gd name="T25" fmla="*/ 193 h 357"/>
                <a:gd name="T26" fmla="*/ 0 w 448"/>
                <a:gd name="T27" fmla="*/ 187 h 357"/>
                <a:gd name="T28" fmla="*/ 5 w 448"/>
                <a:gd name="T29" fmla="*/ 172 h 357"/>
                <a:gd name="T30" fmla="*/ 28 w 448"/>
                <a:gd name="T31" fmla="*/ 152 h 357"/>
                <a:gd name="T32" fmla="*/ 95 w 448"/>
                <a:gd name="T33" fmla="*/ 122 h 357"/>
                <a:gd name="T34" fmla="*/ 175 w 448"/>
                <a:gd name="T35" fmla="*/ 96 h 357"/>
                <a:gd name="T36" fmla="*/ 254 w 448"/>
                <a:gd name="T37" fmla="*/ 71 h 357"/>
                <a:gd name="T38" fmla="*/ 293 w 448"/>
                <a:gd name="T39" fmla="*/ 56 h 357"/>
                <a:gd name="T40" fmla="*/ 321 w 448"/>
                <a:gd name="T41" fmla="*/ 30 h 357"/>
                <a:gd name="T42" fmla="*/ 356 w 448"/>
                <a:gd name="T43" fmla="*/ 10 h 357"/>
                <a:gd name="T44" fmla="*/ 384 w 448"/>
                <a:gd name="T45" fmla="*/ 0 h 357"/>
                <a:gd name="T46" fmla="*/ 447 w 448"/>
                <a:gd name="T47" fmla="*/ 30 h 357"/>
                <a:gd name="T48" fmla="*/ 441 w 448"/>
                <a:gd name="T49" fmla="*/ 61 h 357"/>
                <a:gd name="T50" fmla="*/ 435 w 448"/>
                <a:gd name="T51" fmla="*/ 71 h 357"/>
                <a:gd name="T52" fmla="*/ 402 w 448"/>
                <a:gd name="T53" fmla="*/ 65 h 357"/>
                <a:gd name="T54" fmla="*/ 407 w 448"/>
                <a:gd name="T55" fmla="*/ 56 h 357"/>
                <a:gd name="T56" fmla="*/ 424 w 448"/>
                <a:gd name="T57" fmla="*/ 45 h 357"/>
                <a:gd name="T58" fmla="*/ 424 w 448"/>
                <a:gd name="T59" fmla="*/ 30 h 357"/>
                <a:gd name="T60" fmla="*/ 390 w 448"/>
                <a:gd name="T61" fmla="*/ 20 h 357"/>
                <a:gd name="T62" fmla="*/ 361 w 448"/>
                <a:gd name="T63" fmla="*/ 30 h 357"/>
                <a:gd name="T64" fmla="*/ 361 w 448"/>
                <a:gd name="T65" fmla="*/ 45 h 357"/>
                <a:gd name="T66" fmla="*/ 367 w 448"/>
                <a:gd name="T67" fmla="*/ 65 h 357"/>
                <a:gd name="T68" fmla="*/ 367 w 448"/>
                <a:gd name="T69" fmla="*/ 76 h 357"/>
                <a:gd name="T70" fmla="*/ 311 w 448"/>
                <a:gd name="T71" fmla="*/ 91 h 357"/>
                <a:gd name="T72" fmla="*/ 288 w 448"/>
                <a:gd name="T73" fmla="*/ 71 h 357"/>
                <a:gd name="T74" fmla="*/ 203 w 448"/>
                <a:gd name="T75" fmla="*/ 111 h 357"/>
                <a:gd name="T76" fmla="*/ 146 w 448"/>
                <a:gd name="T77" fmla="*/ 122 h 357"/>
                <a:gd name="T78" fmla="*/ 107 w 448"/>
                <a:gd name="T79" fmla="*/ 142 h 357"/>
                <a:gd name="T80" fmla="*/ 79 w 448"/>
                <a:gd name="T81" fmla="*/ 152 h 357"/>
                <a:gd name="T82" fmla="*/ 51 w 448"/>
                <a:gd name="T83" fmla="*/ 162 h 357"/>
                <a:gd name="T84" fmla="*/ 44 w 448"/>
                <a:gd name="T85" fmla="*/ 183 h 357"/>
                <a:gd name="T86" fmla="*/ 51 w 448"/>
                <a:gd name="T87" fmla="*/ 193 h 357"/>
                <a:gd name="T88" fmla="*/ 90 w 448"/>
                <a:gd name="T89" fmla="*/ 208 h 357"/>
                <a:gd name="T90" fmla="*/ 124 w 448"/>
                <a:gd name="T91" fmla="*/ 233 h 357"/>
                <a:gd name="T92" fmla="*/ 146 w 448"/>
                <a:gd name="T93" fmla="*/ 244 h 357"/>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48"/>
                <a:gd name="T142" fmla="*/ 0 h 357"/>
                <a:gd name="T143" fmla="*/ 448 w 448"/>
                <a:gd name="T144" fmla="*/ 357 h 357"/>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48" h="357">
                  <a:moveTo>
                    <a:pt x="146" y="244"/>
                  </a:moveTo>
                  <a:lnTo>
                    <a:pt x="175" y="269"/>
                  </a:lnTo>
                  <a:lnTo>
                    <a:pt x="214" y="279"/>
                  </a:lnTo>
                  <a:lnTo>
                    <a:pt x="260" y="294"/>
                  </a:lnTo>
                  <a:lnTo>
                    <a:pt x="293" y="305"/>
                  </a:lnTo>
                  <a:lnTo>
                    <a:pt x="321" y="320"/>
                  </a:lnTo>
                  <a:lnTo>
                    <a:pt x="321" y="351"/>
                  </a:lnTo>
                  <a:lnTo>
                    <a:pt x="300" y="356"/>
                  </a:lnTo>
                  <a:lnTo>
                    <a:pt x="220" y="325"/>
                  </a:lnTo>
                  <a:lnTo>
                    <a:pt x="175" y="290"/>
                  </a:lnTo>
                  <a:lnTo>
                    <a:pt x="107" y="244"/>
                  </a:lnTo>
                  <a:lnTo>
                    <a:pt x="56" y="218"/>
                  </a:lnTo>
                  <a:lnTo>
                    <a:pt x="16" y="193"/>
                  </a:lnTo>
                  <a:lnTo>
                    <a:pt x="0" y="187"/>
                  </a:lnTo>
                  <a:lnTo>
                    <a:pt x="5" y="172"/>
                  </a:lnTo>
                  <a:lnTo>
                    <a:pt x="28" y="152"/>
                  </a:lnTo>
                  <a:lnTo>
                    <a:pt x="95" y="122"/>
                  </a:lnTo>
                  <a:lnTo>
                    <a:pt x="175" y="96"/>
                  </a:lnTo>
                  <a:lnTo>
                    <a:pt x="254" y="71"/>
                  </a:lnTo>
                  <a:lnTo>
                    <a:pt x="293" y="56"/>
                  </a:lnTo>
                  <a:lnTo>
                    <a:pt x="321" y="30"/>
                  </a:lnTo>
                  <a:lnTo>
                    <a:pt x="356" y="10"/>
                  </a:lnTo>
                  <a:lnTo>
                    <a:pt x="384" y="0"/>
                  </a:lnTo>
                  <a:lnTo>
                    <a:pt x="447" y="30"/>
                  </a:lnTo>
                  <a:lnTo>
                    <a:pt x="441" y="61"/>
                  </a:lnTo>
                  <a:lnTo>
                    <a:pt x="435" y="71"/>
                  </a:lnTo>
                  <a:lnTo>
                    <a:pt x="402" y="65"/>
                  </a:lnTo>
                  <a:lnTo>
                    <a:pt x="407" y="56"/>
                  </a:lnTo>
                  <a:lnTo>
                    <a:pt x="424" y="45"/>
                  </a:lnTo>
                  <a:lnTo>
                    <a:pt x="424" y="30"/>
                  </a:lnTo>
                  <a:lnTo>
                    <a:pt x="390" y="20"/>
                  </a:lnTo>
                  <a:lnTo>
                    <a:pt x="361" y="30"/>
                  </a:lnTo>
                  <a:lnTo>
                    <a:pt x="361" y="45"/>
                  </a:lnTo>
                  <a:lnTo>
                    <a:pt x="367" y="65"/>
                  </a:lnTo>
                  <a:lnTo>
                    <a:pt x="367" y="76"/>
                  </a:lnTo>
                  <a:lnTo>
                    <a:pt x="311" y="91"/>
                  </a:lnTo>
                  <a:lnTo>
                    <a:pt x="288" y="71"/>
                  </a:lnTo>
                  <a:lnTo>
                    <a:pt x="203" y="111"/>
                  </a:lnTo>
                  <a:lnTo>
                    <a:pt x="146" y="122"/>
                  </a:lnTo>
                  <a:lnTo>
                    <a:pt x="107" y="142"/>
                  </a:lnTo>
                  <a:lnTo>
                    <a:pt x="79" y="152"/>
                  </a:lnTo>
                  <a:lnTo>
                    <a:pt x="51" y="162"/>
                  </a:lnTo>
                  <a:lnTo>
                    <a:pt x="44" y="183"/>
                  </a:lnTo>
                  <a:lnTo>
                    <a:pt x="51" y="193"/>
                  </a:lnTo>
                  <a:lnTo>
                    <a:pt x="90" y="208"/>
                  </a:lnTo>
                  <a:lnTo>
                    <a:pt x="124" y="233"/>
                  </a:lnTo>
                  <a:lnTo>
                    <a:pt x="146" y="244"/>
                  </a:lnTo>
                </a:path>
              </a:pathLst>
            </a:custGeom>
            <a:solidFill>
              <a:schemeClr val="accent2"/>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1" name="Rectangle 2"/>
          <p:cNvSpPr txBox="1">
            <a:spLocks noChangeArrowheads="1"/>
          </p:cNvSpPr>
          <p:nvPr/>
        </p:nvSpPr>
        <p:spPr bwMode="auto">
          <a:xfrm>
            <a:off x="560512" y="5356450"/>
            <a:ext cx="737397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lvl1pPr algn="ctr" rtl="0" eaLnBrk="0" fontAlgn="base" hangingPunct="0">
              <a:spcBef>
                <a:spcPct val="0"/>
              </a:spcBef>
              <a:spcAft>
                <a:spcPct val="0"/>
              </a:spcAft>
              <a:defRPr sz="4000" b="1">
                <a:solidFill>
                  <a:srgbClr val="0000FF"/>
                </a:solidFill>
                <a:latin typeface="+mj-lt"/>
                <a:ea typeface="+mj-ea"/>
                <a:cs typeface="+mj-cs"/>
              </a:defRPr>
            </a:lvl1pPr>
            <a:lvl2pPr algn="ctr" rtl="0" eaLnBrk="0" fontAlgn="base" hangingPunct="0">
              <a:spcBef>
                <a:spcPct val="0"/>
              </a:spcBef>
              <a:spcAft>
                <a:spcPct val="0"/>
              </a:spcAft>
              <a:defRPr sz="4000" b="1">
                <a:solidFill>
                  <a:srgbClr val="0000FF"/>
                </a:solidFill>
                <a:latin typeface="Arial" pitchFamily="34" charset="0"/>
              </a:defRPr>
            </a:lvl2pPr>
            <a:lvl3pPr algn="ctr" rtl="0" eaLnBrk="0" fontAlgn="base" hangingPunct="0">
              <a:spcBef>
                <a:spcPct val="0"/>
              </a:spcBef>
              <a:spcAft>
                <a:spcPct val="0"/>
              </a:spcAft>
              <a:defRPr sz="4000" b="1">
                <a:solidFill>
                  <a:srgbClr val="0000FF"/>
                </a:solidFill>
                <a:latin typeface="Arial" pitchFamily="34" charset="0"/>
              </a:defRPr>
            </a:lvl3pPr>
            <a:lvl4pPr algn="ctr" rtl="0" eaLnBrk="0" fontAlgn="base" hangingPunct="0">
              <a:spcBef>
                <a:spcPct val="0"/>
              </a:spcBef>
              <a:spcAft>
                <a:spcPct val="0"/>
              </a:spcAft>
              <a:defRPr sz="4000" b="1">
                <a:solidFill>
                  <a:srgbClr val="0000FF"/>
                </a:solidFill>
                <a:latin typeface="Arial" pitchFamily="34" charset="0"/>
              </a:defRPr>
            </a:lvl4pPr>
            <a:lvl5pPr algn="ctr" rtl="0" eaLnBrk="0" fontAlgn="base" hangingPunct="0">
              <a:spcBef>
                <a:spcPct val="0"/>
              </a:spcBef>
              <a:spcAft>
                <a:spcPct val="0"/>
              </a:spcAft>
              <a:defRPr sz="4000" b="1">
                <a:solidFill>
                  <a:srgbClr val="0000FF"/>
                </a:solidFill>
                <a:latin typeface="Arial" pitchFamily="34" charset="0"/>
              </a:defRPr>
            </a:lvl5pPr>
            <a:lvl6pPr marL="457200" algn="ctr" rtl="0" fontAlgn="base">
              <a:spcBef>
                <a:spcPct val="0"/>
              </a:spcBef>
              <a:spcAft>
                <a:spcPct val="0"/>
              </a:spcAft>
              <a:defRPr sz="4000" b="1">
                <a:solidFill>
                  <a:srgbClr val="0000FF"/>
                </a:solidFill>
                <a:latin typeface="Arial" pitchFamily="34" charset="0"/>
              </a:defRPr>
            </a:lvl6pPr>
            <a:lvl7pPr marL="914400" algn="ctr" rtl="0" fontAlgn="base">
              <a:spcBef>
                <a:spcPct val="0"/>
              </a:spcBef>
              <a:spcAft>
                <a:spcPct val="0"/>
              </a:spcAft>
              <a:defRPr sz="4000" b="1">
                <a:solidFill>
                  <a:srgbClr val="0000FF"/>
                </a:solidFill>
                <a:latin typeface="Arial" pitchFamily="34" charset="0"/>
              </a:defRPr>
            </a:lvl7pPr>
            <a:lvl8pPr marL="1371600" algn="ctr" rtl="0" fontAlgn="base">
              <a:spcBef>
                <a:spcPct val="0"/>
              </a:spcBef>
              <a:spcAft>
                <a:spcPct val="0"/>
              </a:spcAft>
              <a:defRPr sz="4000" b="1">
                <a:solidFill>
                  <a:srgbClr val="0000FF"/>
                </a:solidFill>
                <a:latin typeface="Arial" pitchFamily="34" charset="0"/>
              </a:defRPr>
            </a:lvl8pPr>
            <a:lvl9pPr marL="1828800" algn="ctr" rtl="0" fontAlgn="base">
              <a:spcBef>
                <a:spcPct val="0"/>
              </a:spcBef>
              <a:spcAft>
                <a:spcPct val="0"/>
              </a:spcAft>
              <a:defRPr sz="4000" b="1">
                <a:solidFill>
                  <a:srgbClr val="0000FF"/>
                </a:solidFill>
                <a:latin typeface="Arial" pitchFamily="34" charset="0"/>
              </a:defRPr>
            </a:lvl9pPr>
          </a:lstStyle>
          <a:p>
            <a:pPr eaLnBrk="1" hangingPunct="1"/>
            <a:r>
              <a:rPr lang="en-US" altLang="en-US" sz="2400" kern="0" dirty="0"/>
              <a:t>Do agents have any future? … Try to guess …</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5925" y="620713"/>
            <a:ext cx="3540125" cy="1844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31747" name="Group 17"/>
          <p:cNvGrpSpPr>
            <a:grpSpLocks/>
          </p:cNvGrpSpPr>
          <p:nvPr/>
        </p:nvGrpSpPr>
        <p:grpSpPr bwMode="auto">
          <a:xfrm>
            <a:off x="415925" y="3305175"/>
            <a:ext cx="8845550" cy="2932137"/>
            <a:chOff x="173420" y="3464808"/>
            <a:chExt cx="9207956" cy="3316952"/>
          </a:xfrm>
        </p:grpSpPr>
        <p:grpSp>
          <p:nvGrpSpPr>
            <p:cNvPr id="31755" name="Group 9"/>
            <p:cNvGrpSpPr>
              <a:grpSpLocks/>
            </p:cNvGrpSpPr>
            <p:nvPr/>
          </p:nvGrpSpPr>
          <p:grpSpPr bwMode="auto">
            <a:xfrm>
              <a:off x="173420" y="3469392"/>
              <a:ext cx="4464496" cy="3312368"/>
              <a:chOff x="226760" y="2966472"/>
              <a:chExt cx="4464496" cy="3312368"/>
            </a:xfrm>
          </p:grpSpPr>
          <p:sp>
            <p:nvSpPr>
              <p:cNvPr id="31765" name="Rounded Rectangle 8"/>
              <p:cNvSpPr>
                <a:spLocks noChangeArrowheads="1"/>
              </p:cNvSpPr>
              <p:nvPr/>
            </p:nvSpPr>
            <p:spPr bwMode="auto">
              <a:xfrm>
                <a:off x="226760" y="2966472"/>
                <a:ext cx="4464496" cy="3312368"/>
              </a:xfrm>
              <a:prstGeom prst="roundRect">
                <a:avLst>
                  <a:gd name="adj" fmla="val 6315"/>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nvGrpSpPr>
              <p:cNvPr id="31766" name="Group 6"/>
              <p:cNvGrpSpPr>
                <a:grpSpLocks/>
              </p:cNvGrpSpPr>
              <p:nvPr/>
            </p:nvGrpSpPr>
            <p:grpSpPr bwMode="auto">
              <a:xfrm>
                <a:off x="408112" y="3112476"/>
                <a:ext cx="1776244" cy="3012213"/>
                <a:chOff x="5097016" y="2996952"/>
                <a:chExt cx="1776244" cy="3012213"/>
              </a:xfrm>
            </p:grpSpPr>
            <p:pic>
              <p:nvPicPr>
                <p:cNvPr id="3176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7016" y="2996952"/>
                  <a:ext cx="1776244" cy="3012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4" name="Down Arrow 3"/>
                <p:cNvSpPr/>
                <p:nvPr/>
              </p:nvSpPr>
              <p:spPr bwMode="auto">
                <a:xfrm>
                  <a:off x="5768047" y="4615193"/>
                  <a:ext cx="433335" cy="535095"/>
                </a:xfrm>
                <a:prstGeom prst="downArrow">
                  <a:avLst/>
                </a:prstGeom>
                <a:solidFill>
                  <a:srgbClr val="00B0F0">
                    <a:alpha val="81000"/>
                  </a:srgbClr>
                </a:solidFill>
                <a:ln w="12700" cap="flat" cmpd="sng" algn="ctr">
                  <a:solidFill>
                    <a:schemeClr val="bg1">
                      <a:lumMod val="65000"/>
                    </a:schemeClr>
                  </a:solidFill>
                  <a:prstDash val="solid"/>
                  <a:round/>
                  <a:headEnd type="none" w="sm" len="sm"/>
                  <a:tailEnd type="none" w="sm" len="sm"/>
                </a:ln>
                <a:effectLst/>
              </p:spPr>
              <p:txBody>
                <a:bodyPr/>
                <a:lstStyle/>
                <a:p>
                  <a:pPr>
                    <a:defRPr/>
                  </a:pPr>
                  <a:endParaRPr lang="en-US"/>
                </a:p>
              </p:txBody>
            </p:sp>
            <p:sp>
              <p:nvSpPr>
                <p:cNvPr id="31771" name="Explosion 1 4"/>
                <p:cNvSpPr>
                  <a:spLocks noChangeArrowheads="1"/>
                </p:cNvSpPr>
                <p:nvPr/>
              </p:nvSpPr>
              <p:spPr bwMode="auto">
                <a:xfrm>
                  <a:off x="5809074" y="5141736"/>
                  <a:ext cx="360040" cy="288032"/>
                </a:xfrm>
                <a:prstGeom prst="irregularSeal1">
                  <a:avLst/>
                </a:prstGeom>
                <a:solidFill>
                  <a:srgbClr val="FFFF00"/>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pic>
            <p:nvPicPr>
              <p:cNvPr id="31767"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3416" y="3135336"/>
                <a:ext cx="1781175" cy="3000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8" name="Rectangle 7"/>
              <p:cNvSpPr/>
              <p:nvPr/>
            </p:nvSpPr>
            <p:spPr>
              <a:xfrm>
                <a:off x="2151031" y="4228708"/>
                <a:ext cx="579005" cy="461665"/>
              </a:xfrm>
              <a:prstGeom prst="rect">
                <a:avLst/>
              </a:prstGeom>
              <a:noFill/>
            </p:spPr>
            <p:txBody>
              <a:bodyPr wrap="none">
                <a:spAutoFit/>
              </a:bodyPr>
              <a:lstStyle/>
              <a:p>
                <a:pPr>
                  <a:defRPr/>
                </a:pP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VS</a:t>
                </a:r>
              </a:p>
            </p:txBody>
          </p:sp>
        </p:grpSp>
        <p:grpSp>
          <p:nvGrpSpPr>
            <p:cNvPr id="31756" name="Group 10"/>
            <p:cNvGrpSpPr>
              <a:grpSpLocks/>
            </p:cNvGrpSpPr>
            <p:nvPr/>
          </p:nvGrpSpPr>
          <p:grpSpPr bwMode="auto">
            <a:xfrm>
              <a:off x="4916880" y="3464808"/>
              <a:ext cx="4464496" cy="3312368"/>
              <a:chOff x="5191200" y="2946648"/>
              <a:chExt cx="4464496" cy="3312368"/>
            </a:xfrm>
          </p:grpSpPr>
          <p:sp>
            <p:nvSpPr>
              <p:cNvPr id="31757" name="Rounded Rectangle 22"/>
              <p:cNvSpPr>
                <a:spLocks noChangeArrowheads="1"/>
              </p:cNvSpPr>
              <p:nvPr/>
            </p:nvSpPr>
            <p:spPr bwMode="auto">
              <a:xfrm>
                <a:off x="5191200" y="2946648"/>
                <a:ext cx="4464496" cy="3312368"/>
              </a:xfrm>
              <a:prstGeom prst="roundRect">
                <a:avLst>
                  <a:gd name="adj" fmla="val 6315"/>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nvGrpSpPr>
              <p:cNvPr id="31758" name="Group 5"/>
              <p:cNvGrpSpPr>
                <a:grpSpLocks/>
              </p:cNvGrpSpPr>
              <p:nvPr/>
            </p:nvGrpSpPr>
            <p:grpSpPr bwMode="auto">
              <a:xfrm>
                <a:off x="5449436" y="3120096"/>
                <a:ext cx="1776244" cy="3012214"/>
                <a:chOff x="7509519" y="1309094"/>
                <a:chExt cx="1776244" cy="3012214"/>
              </a:xfrm>
            </p:grpSpPr>
            <p:pic>
              <p:nvPicPr>
                <p:cNvPr id="3176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9519" y="1309094"/>
                  <a:ext cx="1776244" cy="3012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3176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9411" y="1309095"/>
                  <a:ext cx="1531758" cy="3012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3" name="Down Arrow 12"/>
                <p:cNvSpPr/>
                <p:nvPr/>
              </p:nvSpPr>
              <p:spPr bwMode="auto">
                <a:xfrm>
                  <a:off x="8174501" y="2918766"/>
                  <a:ext cx="431747" cy="535094"/>
                </a:xfrm>
                <a:prstGeom prst="downArrow">
                  <a:avLst/>
                </a:prstGeom>
                <a:solidFill>
                  <a:srgbClr val="00B0F0">
                    <a:alpha val="81000"/>
                  </a:srgbClr>
                </a:solidFill>
                <a:ln w="12700" cap="flat" cmpd="sng" algn="ctr">
                  <a:solidFill>
                    <a:schemeClr val="bg1">
                      <a:lumMod val="65000"/>
                    </a:schemeClr>
                  </a:solidFill>
                  <a:prstDash val="solid"/>
                  <a:round/>
                  <a:headEnd type="none" w="sm" len="sm"/>
                  <a:tailEnd type="none" w="sm" len="sm"/>
                </a:ln>
                <a:effectLst/>
              </p:spPr>
              <p:txBody>
                <a:bodyPr/>
                <a:lstStyle/>
                <a:p>
                  <a:pPr>
                    <a:defRPr/>
                  </a:pPr>
                  <a:endParaRPr lang="en-US"/>
                </a:p>
              </p:txBody>
            </p:sp>
            <p:sp>
              <p:nvSpPr>
                <p:cNvPr id="31764" name="Explosion 1 13"/>
                <p:cNvSpPr>
                  <a:spLocks noChangeArrowheads="1"/>
                </p:cNvSpPr>
                <p:nvPr/>
              </p:nvSpPr>
              <p:spPr bwMode="auto">
                <a:xfrm>
                  <a:off x="8213986" y="3446476"/>
                  <a:ext cx="360040" cy="288032"/>
                </a:xfrm>
                <a:prstGeom prst="irregularSeal1">
                  <a:avLst/>
                </a:prstGeom>
                <a:solidFill>
                  <a:srgbClr val="FFFF00"/>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pic>
            <p:nvPicPr>
              <p:cNvPr id="3175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9304" y="3134212"/>
                <a:ext cx="1762125" cy="299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21" name="Rectangle 20"/>
              <p:cNvSpPr/>
              <p:nvPr/>
            </p:nvSpPr>
            <p:spPr>
              <a:xfrm>
                <a:off x="7164426" y="4221087"/>
                <a:ext cx="579005" cy="461665"/>
              </a:xfrm>
              <a:prstGeom prst="rect">
                <a:avLst/>
              </a:prstGeom>
              <a:noFill/>
            </p:spPr>
            <p:txBody>
              <a:bodyPr wrap="none">
                <a:spAutoFit/>
              </a:bodyPr>
              <a:lstStyle/>
              <a:p>
                <a:pPr>
                  <a:defRPr/>
                </a:pPr>
                <a:r>
                  <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VS</a:t>
                </a:r>
              </a:p>
            </p:txBody>
          </p:sp>
        </p:grpSp>
      </p:grpSp>
      <p:sp>
        <p:nvSpPr>
          <p:cNvPr id="31748" name="Rectangle 2"/>
          <p:cNvSpPr>
            <a:spLocks noChangeArrowheads="1"/>
          </p:cNvSpPr>
          <p:nvPr/>
        </p:nvSpPr>
        <p:spPr bwMode="auto">
          <a:xfrm>
            <a:off x="3903663" y="392113"/>
            <a:ext cx="553878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3600" b="1">
                <a:solidFill>
                  <a:srgbClr val="0000FF"/>
                </a:solidFill>
                <a:latin typeface="Arial" pitchFamily="34" charset="0"/>
                <a:cs typeface="Times New Roman" pitchFamily="18" charset="0"/>
              </a:rPr>
              <a:t>Emotional </a:t>
            </a:r>
            <a:r>
              <a:rPr lang="en-GB" altLang="en-US" sz="2800" b="1">
                <a:solidFill>
                  <a:srgbClr val="0000FF"/>
                </a:solidFill>
                <a:latin typeface="Arial" pitchFamily="34" charset="0"/>
                <a:cs typeface="Times New Roman" pitchFamily="18" charset="0"/>
              </a:rPr>
              <a:t>(Ethical / Moral)</a:t>
            </a:r>
            <a:r>
              <a:rPr lang="en-GB" altLang="en-US" sz="3600" b="1">
                <a:solidFill>
                  <a:srgbClr val="0000FF"/>
                </a:solidFill>
                <a:latin typeface="Arial" pitchFamily="34" charset="0"/>
                <a:cs typeface="Times New Roman" pitchFamily="18" charset="0"/>
              </a:rPr>
              <a:t> vs. Rational </a:t>
            </a:r>
            <a:r>
              <a:rPr lang="en-GB" altLang="en-US" sz="2800" b="1">
                <a:solidFill>
                  <a:srgbClr val="0000FF"/>
                </a:solidFill>
                <a:latin typeface="Arial" pitchFamily="34" charset="0"/>
                <a:cs typeface="Times New Roman" pitchFamily="18" charset="0"/>
              </a:rPr>
              <a:t>(Safe) </a:t>
            </a:r>
            <a:r>
              <a:rPr lang="en-GB" altLang="en-US" sz="3600" b="1">
                <a:solidFill>
                  <a:srgbClr val="0000FF"/>
                </a:solidFill>
                <a:latin typeface="Arial" pitchFamily="34" charset="0"/>
                <a:cs typeface="Times New Roman" pitchFamily="18" charset="0"/>
              </a:rPr>
              <a:t>Choice </a:t>
            </a:r>
          </a:p>
        </p:txBody>
      </p:sp>
      <p:sp>
        <p:nvSpPr>
          <p:cNvPr id="31749" name="TextBox 11"/>
          <p:cNvSpPr txBox="1">
            <a:spLocks noChangeArrowheads="1"/>
          </p:cNvSpPr>
          <p:nvPr/>
        </p:nvSpPr>
        <p:spPr bwMode="auto">
          <a:xfrm>
            <a:off x="173038" y="2849563"/>
            <a:ext cx="93805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b="1">
                <a:solidFill>
                  <a:srgbClr val="FF0000"/>
                </a:solidFill>
              </a:rPr>
              <a:t>Which option must be chosen by an autonomous driver ? </a:t>
            </a:r>
          </a:p>
        </p:txBody>
      </p:sp>
      <p:grpSp>
        <p:nvGrpSpPr>
          <p:cNvPr id="31750" name="Group 15"/>
          <p:cNvGrpSpPr>
            <a:grpSpLocks/>
          </p:cNvGrpSpPr>
          <p:nvPr/>
        </p:nvGrpSpPr>
        <p:grpSpPr bwMode="auto">
          <a:xfrm>
            <a:off x="4013200" y="1660525"/>
            <a:ext cx="5248275" cy="1217613"/>
            <a:chOff x="4043429" y="1611929"/>
            <a:chExt cx="5508140" cy="1388477"/>
          </a:xfrm>
        </p:grpSpPr>
        <p:pic>
          <p:nvPicPr>
            <p:cNvPr id="31752" name="Picture 1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87229" y="1611929"/>
              <a:ext cx="2364340" cy="13884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31753" name="Picture 1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67994" y="1611929"/>
              <a:ext cx="922612" cy="922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31754" name="Picture 11"/>
            <p:cNvPicPr>
              <a:picLocks noChangeAspect="1" noChangeArrowheads="1"/>
            </p:cNvPicPr>
            <p:nvPr/>
          </p:nvPicPr>
          <p:blipFill>
            <a:blip r:embed="rId9">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4043429" y="1781959"/>
              <a:ext cx="2878063" cy="1136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sp>
        <p:nvSpPr>
          <p:cNvPr id="31751" name="TextBox 16"/>
          <p:cNvSpPr txBox="1">
            <a:spLocks noChangeArrowheads="1"/>
          </p:cNvSpPr>
          <p:nvPr/>
        </p:nvSpPr>
        <p:spPr bwMode="auto">
          <a:xfrm>
            <a:off x="590139" y="6162733"/>
            <a:ext cx="8569325" cy="338137"/>
          </a:xfrm>
          <a:prstGeom prst="rect">
            <a:avLst/>
          </a:prstGeom>
          <a:solidFill>
            <a:srgbClr val="0070C0"/>
          </a:solidFill>
          <a:ln w="6350">
            <a:solidFill>
              <a:schemeClr val="tx1"/>
            </a:solidFill>
            <a:miter lim="800000"/>
            <a:headEnd/>
            <a:tailEnd/>
          </a:ln>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dirty="0">
                <a:hlinkClick r:id="rId10"/>
              </a:rPr>
              <a:t>http://www.technologyreview.com/view/542626/why-self-driving-cars-must-be-programmed-to-kill/</a:t>
            </a:r>
            <a:r>
              <a:rPr lang="en-US" altLang="en-US" sz="1600" dirty="0"/>
              <a:t>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447800" y="533400"/>
            <a:ext cx="6934200" cy="762000"/>
          </a:xfrm>
        </p:spPr>
        <p:txBody>
          <a:bodyPr/>
          <a:lstStyle/>
          <a:p>
            <a:pPr eaLnBrk="1" hangingPunct="1"/>
            <a:r>
              <a:rPr lang="en-US" altLang="en-US"/>
              <a:t>(Multi) Agent Technologies</a:t>
            </a:r>
          </a:p>
        </p:txBody>
      </p:sp>
      <p:sp>
        <p:nvSpPr>
          <p:cNvPr id="32771" name="Rectangle 3"/>
          <p:cNvSpPr>
            <a:spLocks noGrp="1" noChangeArrowheads="1"/>
          </p:cNvSpPr>
          <p:nvPr>
            <p:ph type="body" idx="1"/>
          </p:nvPr>
        </p:nvSpPr>
        <p:spPr>
          <a:xfrm>
            <a:off x="457200" y="2133600"/>
            <a:ext cx="8918575" cy="3505200"/>
          </a:xfrm>
        </p:spPr>
        <p:txBody>
          <a:bodyPr/>
          <a:lstStyle/>
          <a:p>
            <a:pPr eaLnBrk="1" hangingPunct="1">
              <a:buFont typeface="Arial" panose="020B0604020202020204" pitchFamily="34" charset="0"/>
              <a:buChar char="•"/>
            </a:pPr>
            <a:r>
              <a:rPr lang="en-US" altLang="en-US" sz="3600" dirty="0">
                <a:solidFill>
                  <a:schemeClr val="bg2"/>
                </a:solidFill>
              </a:rPr>
              <a:t> Self-Management (next lecture)</a:t>
            </a:r>
          </a:p>
          <a:p>
            <a:pPr eaLnBrk="1" hangingPunct="1">
              <a:buFont typeface="Monotype Sorts" charset="0"/>
              <a:buNone/>
            </a:pPr>
            <a:r>
              <a:rPr lang="en-US" altLang="en-US" sz="4400" dirty="0">
                <a:sym typeface="Marlett" pitchFamily="2" charset="2"/>
              </a:rPr>
              <a:t></a:t>
            </a:r>
            <a:r>
              <a:rPr lang="en-US" altLang="en-US" sz="3600" b="1" dirty="0"/>
              <a:t>Mobility</a:t>
            </a:r>
            <a:endParaRPr lang="en-US" altLang="en-US" sz="3600" dirty="0">
              <a:solidFill>
                <a:schemeClr val="bg2"/>
              </a:solidFill>
            </a:endParaRPr>
          </a:p>
          <a:p>
            <a:pPr eaLnBrk="1" hangingPunct="1">
              <a:buFont typeface="Arial" panose="020B0604020202020204" pitchFamily="34" charset="0"/>
              <a:buChar char="•"/>
            </a:pPr>
            <a:r>
              <a:rPr lang="en-US" altLang="en-US" sz="3600" dirty="0">
                <a:solidFill>
                  <a:schemeClr val="bg2"/>
                </a:solidFill>
              </a:rPr>
              <a:t> Communication</a:t>
            </a:r>
          </a:p>
          <a:p>
            <a:pPr eaLnBrk="1" hangingPunct="1">
              <a:buFont typeface="Arial" panose="020B0604020202020204" pitchFamily="34" charset="0"/>
              <a:buChar char="•"/>
            </a:pPr>
            <a:r>
              <a:rPr lang="en-US" altLang="en-US" sz="3600" dirty="0">
                <a:solidFill>
                  <a:schemeClr val="bg2"/>
                </a:solidFill>
              </a:rPr>
              <a:t> Coordination</a:t>
            </a:r>
          </a:p>
          <a:p>
            <a:pPr eaLnBrk="1" hangingPunct="1">
              <a:buFont typeface="Arial" panose="020B0604020202020204" pitchFamily="34" charset="0"/>
              <a:buChar char="•"/>
            </a:pPr>
            <a:r>
              <a:rPr lang="en-US" altLang="en-US" sz="3600" dirty="0">
                <a:solidFill>
                  <a:schemeClr val="bg2"/>
                </a:solidFill>
              </a:rPr>
              <a:t> Negotiation</a:t>
            </a:r>
          </a:p>
        </p:txBody>
      </p:sp>
      <p:pic>
        <p:nvPicPr>
          <p:cNvPr id="32772"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151563" y="2819400"/>
            <a:ext cx="351472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eaLnBrk="1" hangingPunct="1"/>
            <a:r>
              <a:rPr lang="en-GB" altLang="en-US">
                <a:cs typeface="Times New Roman" pitchFamily="18" charset="0"/>
              </a:rPr>
              <a:t>Mobile Agents</a:t>
            </a:r>
            <a:endParaRPr lang="en-GB" altLang="en-US"/>
          </a:p>
        </p:txBody>
      </p:sp>
      <p:sp>
        <p:nvSpPr>
          <p:cNvPr id="33795" name="Rectangle 3"/>
          <p:cNvSpPr>
            <a:spLocks noChangeArrowheads="1"/>
          </p:cNvSpPr>
          <p:nvPr/>
        </p:nvSpPr>
        <p:spPr bwMode="auto">
          <a:xfrm>
            <a:off x="990600" y="2209800"/>
            <a:ext cx="8077200" cy="308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GB" altLang="en-US" sz="2800" dirty="0">
                <a:latin typeface="Comic Sans MS" pitchFamily="66" charset="0"/>
                <a:cs typeface="Times New Roman" pitchFamily="18" charset="0"/>
              </a:rPr>
              <a:t>“A mobile agent is a program that can migrate from machine to machine in a heterogeneous network. The program knows why and chooses when and where to migrate. It can suspend its execution at an arbitrary point, transport itself to another machine and resume execution.”</a:t>
            </a:r>
            <a:endParaRPr lang="en-GB" altLang="en-US" sz="2800" dirty="0">
              <a:latin typeface="Comic Sans MS" pitchFamily="66" charset="0"/>
            </a:endParaRPr>
          </a:p>
        </p:txBody>
      </p:sp>
      <p:pic>
        <p:nvPicPr>
          <p:cNvPr id="4" name="Picture 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04175" y="4698207"/>
            <a:ext cx="1287231" cy="1185862"/>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6864" y="561860"/>
            <a:ext cx="3240360" cy="1670926"/>
          </a:xfrm>
        </p:spPr>
        <p:txBody>
          <a:bodyPr/>
          <a:lstStyle/>
          <a:p>
            <a:r>
              <a:rPr lang="en-US" sz="3600" dirty="0"/>
              <a:t>Mobile agent</a:t>
            </a:r>
            <a:br>
              <a:rPr lang="en-US" sz="3600" dirty="0"/>
            </a:br>
            <a:r>
              <a:rPr lang="en-US" sz="3600" dirty="0"/>
              <a:t>vs.</a:t>
            </a:r>
            <a:br>
              <a:rPr lang="en-US" sz="3600" dirty="0"/>
            </a:br>
            <a:r>
              <a:rPr lang="en-US" sz="3600" dirty="0"/>
              <a:t>virus</a:t>
            </a:r>
            <a:endParaRPr lang="fi-FI" sz="3600" dirty="0"/>
          </a:p>
        </p:txBody>
      </p:sp>
      <p:sp>
        <p:nvSpPr>
          <p:cNvPr id="3" name="Rectangle 2"/>
          <p:cNvSpPr/>
          <p:nvPr/>
        </p:nvSpPr>
        <p:spPr>
          <a:xfrm>
            <a:off x="488504" y="2280493"/>
            <a:ext cx="8784976" cy="3416320"/>
          </a:xfrm>
          <a:prstGeom prst="rect">
            <a:avLst/>
          </a:prstGeom>
        </p:spPr>
        <p:txBody>
          <a:bodyPr wrap="square">
            <a:spAutoFit/>
          </a:bodyPr>
          <a:lstStyle/>
          <a:p>
            <a:pPr algn="l"/>
            <a:r>
              <a:rPr lang="en-US" sz="1800" dirty="0">
                <a:latin typeface="Comic Sans MS" pitchFamily="66" charset="0"/>
                <a:cs typeface="Times New Roman" pitchFamily="18" charset="0"/>
              </a:rPr>
              <a:t>The agent can be categorized into two types; one is known as an </a:t>
            </a:r>
            <a:r>
              <a:rPr lang="en-US" sz="1800" b="1" i="1" dirty="0">
                <a:latin typeface="Comic Sans MS" pitchFamily="66" charset="0"/>
                <a:cs typeface="Times New Roman" pitchFamily="18" charset="0"/>
              </a:rPr>
              <a:t>intelligent agent </a:t>
            </a:r>
            <a:r>
              <a:rPr lang="en-US" sz="1800" dirty="0">
                <a:latin typeface="Comic Sans MS" pitchFamily="66" charset="0"/>
                <a:cs typeface="Times New Roman" pitchFamily="18" charset="0"/>
              </a:rPr>
              <a:t>and the second is </a:t>
            </a:r>
            <a:r>
              <a:rPr lang="en-US" sz="1800" b="1" i="1" dirty="0">
                <a:latin typeface="Comic Sans MS" pitchFamily="66" charset="0"/>
                <a:cs typeface="Times New Roman" pitchFamily="18" charset="0"/>
              </a:rPr>
              <a:t>malicious agent</a:t>
            </a:r>
            <a:r>
              <a:rPr lang="en-US" sz="1800" dirty="0">
                <a:latin typeface="Comic Sans MS" pitchFamily="66" charset="0"/>
                <a:cs typeface="Times New Roman" pitchFamily="18" charset="0"/>
              </a:rPr>
              <a:t>, called computer </a:t>
            </a:r>
            <a:r>
              <a:rPr lang="en-US" sz="1800" b="1" i="1" dirty="0">
                <a:latin typeface="Comic Sans MS" pitchFamily="66" charset="0"/>
                <a:cs typeface="Times New Roman" pitchFamily="18" charset="0"/>
              </a:rPr>
              <a:t>virus</a:t>
            </a:r>
            <a:r>
              <a:rPr lang="en-US" sz="1800" dirty="0">
                <a:latin typeface="Comic Sans MS" pitchFamily="66" charset="0"/>
                <a:cs typeface="Times New Roman" pitchFamily="18" charset="0"/>
              </a:rPr>
              <a:t>. These types of agents have some common characteristics; both are intelligent by nature and both have the properties of reproduction and transfer from one host to another host in the network, called </a:t>
            </a:r>
            <a:r>
              <a:rPr lang="en-US" sz="1800" b="1" i="1" dirty="0">
                <a:latin typeface="Comic Sans MS" pitchFamily="66" charset="0"/>
                <a:cs typeface="Times New Roman" pitchFamily="18" charset="0"/>
              </a:rPr>
              <a:t>mobility or transferability</a:t>
            </a:r>
            <a:r>
              <a:rPr lang="en-US" sz="1800" dirty="0">
                <a:latin typeface="Comic Sans MS" pitchFamily="66" charset="0"/>
                <a:cs typeface="Times New Roman" pitchFamily="18" charset="0"/>
              </a:rPr>
              <a:t>. The fundamental difference between these agents is that the </a:t>
            </a:r>
            <a:r>
              <a:rPr lang="en-US" sz="1800" b="1" i="1" dirty="0">
                <a:latin typeface="Comic Sans MS" pitchFamily="66" charset="0"/>
                <a:cs typeface="Times New Roman" pitchFamily="18" charset="0"/>
              </a:rPr>
              <a:t>mobile intelligent agent uses deliberate transport infrastructure</a:t>
            </a:r>
            <a:r>
              <a:rPr lang="en-US" sz="1800" dirty="0">
                <a:latin typeface="Comic Sans MS" pitchFamily="66" charset="0"/>
                <a:cs typeface="Times New Roman" pitchFamily="18" charset="0"/>
              </a:rPr>
              <a:t> while the </a:t>
            </a:r>
            <a:r>
              <a:rPr lang="en-US" sz="1800" b="1" i="1" dirty="0">
                <a:latin typeface="Comic Sans MS" pitchFamily="66" charset="0"/>
                <a:cs typeface="Times New Roman" pitchFamily="18" charset="0"/>
              </a:rPr>
              <a:t>malicious agent hijacks the resources</a:t>
            </a:r>
            <a:r>
              <a:rPr lang="en-US" sz="1800" dirty="0">
                <a:latin typeface="Comic Sans MS" pitchFamily="66" charset="0"/>
                <a:cs typeface="Times New Roman" pitchFamily="18" charset="0"/>
              </a:rPr>
              <a:t>. The intelligent agents are used in a distributed environment because they are not cumbersome for the network traffic; they overcome network latency, operate in heterogeneous environment and possess fault-tolerant behavior, on the other hand the malicious agents are designed to be inefficient and wasteful for computer network resources and beyond.</a:t>
            </a:r>
            <a:endParaRPr lang="fi-FI" sz="1800" dirty="0">
              <a:latin typeface="Comic Sans MS" pitchFamily="66" charset="0"/>
              <a:cs typeface="Times New Roman" pitchFamily="18" charset="0"/>
            </a:endParaRPr>
          </a:p>
        </p:txBody>
      </p:sp>
      <p:sp>
        <p:nvSpPr>
          <p:cNvPr id="4" name="Rectangle 3"/>
          <p:cNvSpPr/>
          <p:nvPr/>
        </p:nvSpPr>
        <p:spPr>
          <a:xfrm>
            <a:off x="5301488" y="5759489"/>
            <a:ext cx="4088904" cy="338554"/>
          </a:xfrm>
          <a:prstGeom prst="rect">
            <a:avLst/>
          </a:prstGeom>
          <a:solidFill>
            <a:schemeClr val="accent2"/>
          </a:solidFill>
        </p:spPr>
        <p:txBody>
          <a:bodyPr wrap="square">
            <a:spAutoFit/>
          </a:bodyPr>
          <a:lstStyle/>
          <a:p>
            <a:r>
              <a:rPr lang="fi-FI" sz="1600" dirty="0">
                <a:hlinkClick r:id="rId2"/>
              </a:rPr>
              <a:t>https://core.ac.uk/download/pdf/25901857.pdf</a:t>
            </a:r>
            <a:r>
              <a:rPr lang="fi-FI" sz="1600" dirty="0"/>
              <a:t> </a:t>
            </a:r>
          </a:p>
        </p:txBody>
      </p:sp>
      <p:pic>
        <p:nvPicPr>
          <p:cNvPr id="5" name="Picture 4"/>
          <p:cNvPicPr>
            <a:picLocks noChangeAspect="1"/>
          </p:cNvPicPr>
          <p:nvPr/>
        </p:nvPicPr>
        <p:blipFill>
          <a:blip r:embed="rId3"/>
          <a:stretch>
            <a:fillRect/>
          </a:stretch>
        </p:blipFill>
        <p:spPr>
          <a:xfrm>
            <a:off x="6455879" y="524668"/>
            <a:ext cx="2919239" cy="1548556"/>
          </a:xfrm>
          <a:prstGeom prst="rect">
            <a:avLst/>
          </a:prstGeom>
        </p:spPr>
      </p:pic>
      <p:pic>
        <p:nvPicPr>
          <p:cNvPr id="6" name="Picture 5"/>
          <p:cNvPicPr>
            <a:picLocks noChangeAspect="1"/>
          </p:cNvPicPr>
          <p:nvPr/>
        </p:nvPicPr>
        <p:blipFill>
          <a:blip r:embed="rId4"/>
          <a:stretch>
            <a:fillRect/>
          </a:stretch>
        </p:blipFill>
        <p:spPr>
          <a:xfrm>
            <a:off x="416497" y="491103"/>
            <a:ext cx="3096344" cy="1573552"/>
          </a:xfrm>
          <a:prstGeom prst="rect">
            <a:avLst/>
          </a:prstGeom>
        </p:spPr>
      </p:pic>
      <p:pic>
        <p:nvPicPr>
          <p:cNvPr id="7"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91079" y="1277879"/>
            <a:ext cx="564104" cy="564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5675752" y="1277879"/>
            <a:ext cx="652716" cy="564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37810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title"/>
          </p:nvPr>
        </p:nvSpPr>
        <p:spPr>
          <a:xfrm>
            <a:off x="704850" y="533400"/>
            <a:ext cx="7920038" cy="762000"/>
          </a:xfrm>
        </p:spPr>
        <p:txBody>
          <a:bodyPr/>
          <a:lstStyle/>
          <a:p>
            <a:pPr eaLnBrk="1" hangingPunct="1"/>
            <a:r>
              <a:rPr lang="en-US" altLang="en-US" sz="3600"/>
              <a:t>Mobile Agent : Conceptual Diagram</a:t>
            </a:r>
          </a:p>
        </p:txBody>
      </p:sp>
      <p:pic>
        <p:nvPicPr>
          <p:cNvPr id="35843" name="Picture 6" descr="MobileAgentch4-TCP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825" y="1403350"/>
            <a:ext cx="7561263" cy="472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 Box 7"/>
          <p:cNvSpPr txBox="1">
            <a:spLocks noChangeArrowheads="1"/>
          </p:cNvSpPr>
          <p:nvPr/>
        </p:nvSpPr>
        <p:spPr bwMode="auto">
          <a:xfrm>
            <a:off x="6437313" y="5645150"/>
            <a:ext cx="22320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200"/>
              <a:t>Mobile Computing Laboratory, Dept of IECS, FCU</a:t>
            </a:r>
          </a:p>
        </p:txBody>
      </p:sp>
      <p:pic>
        <p:nvPicPr>
          <p:cNvPr id="5" name="Picture 4">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1272" y="4334469"/>
            <a:ext cx="1287231" cy="1185862"/>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504950" y="390525"/>
            <a:ext cx="6556375" cy="533400"/>
          </a:xfrm>
        </p:spPr>
        <p:txBody>
          <a:bodyPr/>
          <a:lstStyle/>
          <a:p>
            <a:pPr eaLnBrk="1" hangingPunct="1"/>
            <a:r>
              <a:rPr lang="en-US" altLang="en-US"/>
              <a:t>Mobile Agents</a:t>
            </a:r>
          </a:p>
        </p:txBody>
      </p:sp>
      <p:pic>
        <p:nvPicPr>
          <p:cNvPr id="36867" name="Picture 3" descr="sm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5100" y="1108075"/>
            <a:ext cx="4375150" cy="232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4" descr="l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5" y="2438400"/>
            <a:ext cx="2636838"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AutoShape 5"/>
          <p:cNvSpPr>
            <a:spLocks noChangeArrowheads="1"/>
          </p:cNvSpPr>
          <p:nvPr/>
        </p:nvSpPr>
        <p:spPr bwMode="auto">
          <a:xfrm>
            <a:off x="3962400" y="5086350"/>
            <a:ext cx="1981200" cy="533400"/>
          </a:xfrm>
          <a:prstGeom prst="parallelogram">
            <a:avLst>
              <a:gd name="adj" fmla="val 114300"/>
            </a:avLst>
          </a:prstGeom>
          <a:solidFill>
            <a:srgbClr val="99CCFF"/>
          </a:solidFill>
          <a:ln w="9525">
            <a:solidFill>
              <a:schemeClr val="tx1"/>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pic>
        <p:nvPicPr>
          <p:cNvPr id="36870" name="Picture 6" descr="agent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3863" y="4857750"/>
            <a:ext cx="7191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Text Box 7"/>
          <p:cNvSpPr txBox="1">
            <a:spLocks noChangeArrowheads="1"/>
          </p:cNvSpPr>
          <p:nvPr/>
        </p:nvSpPr>
        <p:spPr bwMode="auto">
          <a:xfrm>
            <a:off x="3440113" y="5532438"/>
            <a:ext cx="24812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000" b="1">
                <a:solidFill>
                  <a:schemeClr val="accent2"/>
                </a:solidFill>
              </a:rPr>
              <a:t>Dynamically selected</a:t>
            </a:r>
          </a:p>
          <a:p>
            <a:pPr algn="ctr">
              <a:spcBef>
                <a:spcPct val="0"/>
              </a:spcBef>
              <a:buFontTx/>
              <a:buNone/>
            </a:pPr>
            <a:r>
              <a:rPr lang="en-US" altLang="en-US" sz="2000" b="1">
                <a:solidFill>
                  <a:schemeClr val="accent2"/>
                </a:solidFill>
              </a:rPr>
              <a:t>proxy site</a:t>
            </a:r>
            <a:endParaRPr lang="en-US" altLang="en-US" sz="2000" b="1">
              <a:solidFill>
                <a:srgbClr val="FF3300"/>
              </a:solidFill>
            </a:endParaRPr>
          </a:p>
        </p:txBody>
      </p:sp>
      <p:sp>
        <p:nvSpPr>
          <p:cNvPr id="36872" name="Oval 8"/>
          <p:cNvSpPr>
            <a:spLocks noChangeArrowheads="1"/>
          </p:cNvSpPr>
          <p:nvPr/>
        </p:nvSpPr>
        <p:spPr bwMode="auto">
          <a:xfrm>
            <a:off x="3033713" y="2960688"/>
            <a:ext cx="577850" cy="533400"/>
          </a:xfrm>
          <a:prstGeom prst="ellipse">
            <a:avLst/>
          </a:prstGeom>
          <a:noFill/>
          <a:ln w="38100">
            <a:solidFill>
              <a:srgbClr val="FF3300"/>
            </a:solidFill>
            <a:prstDash val="sysDot"/>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36873" name="Line 9"/>
          <p:cNvSpPr>
            <a:spLocks noChangeShapeType="1"/>
          </p:cNvSpPr>
          <p:nvPr/>
        </p:nvSpPr>
        <p:spPr bwMode="auto">
          <a:xfrm>
            <a:off x="3386138" y="3440113"/>
            <a:ext cx="838200" cy="1400175"/>
          </a:xfrm>
          <a:prstGeom prst="line">
            <a:avLst/>
          </a:prstGeom>
          <a:noFill/>
          <a:ln w="38100">
            <a:solidFill>
              <a:srgbClr val="FF33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74" name="Text Box 10"/>
          <p:cNvSpPr txBox="1">
            <a:spLocks noChangeArrowheads="1"/>
          </p:cNvSpPr>
          <p:nvPr/>
        </p:nvSpPr>
        <p:spPr bwMode="auto">
          <a:xfrm>
            <a:off x="3773488" y="3765550"/>
            <a:ext cx="1644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000" b="1">
                <a:solidFill>
                  <a:srgbClr val="FF3300"/>
                </a:solidFill>
              </a:rPr>
              <a:t>1. Send agent</a:t>
            </a:r>
            <a:endParaRPr lang="en-US" altLang="en-US"/>
          </a:p>
        </p:txBody>
      </p:sp>
      <p:sp>
        <p:nvSpPr>
          <p:cNvPr id="36875" name="Text Box 11"/>
          <p:cNvSpPr txBox="1">
            <a:spLocks noChangeArrowheads="1"/>
          </p:cNvSpPr>
          <p:nvPr/>
        </p:nvSpPr>
        <p:spPr bwMode="auto">
          <a:xfrm>
            <a:off x="433388" y="5160963"/>
            <a:ext cx="24796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000" b="1">
                <a:solidFill>
                  <a:srgbClr val="FF3300"/>
                </a:solidFill>
              </a:rPr>
              <a:t>3. Return merged and filtered results</a:t>
            </a:r>
            <a:endParaRPr lang="en-US" altLang="en-US"/>
          </a:p>
        </p:txBody>
      </p:sp>
      <p:sp>
        <p:nvSpPr>
          <p:cNvPr id="36876" name="Freeform 12"/>
          <p:cNvSpPr>
            <a:spLocks/>
          </p:cNvSpPr>
          <p:nvPr/>
        </p:nvSpPr>
        <p:spPr bwMode="auto">
          <a:xfrm>
            <a:off x="2003425" y="4638675"/>
            <a:ext cx="2184400" cy="719138"/>
          </a:xfrm>
          <a:custGeom>
            <a:avLst/>
            <a:gdLst>
              <a:gd name="T0" fmla="*/ 2147483647 w 1270"/>
              <a:gd name="T1" fmla="*/ 2147483647 h 453"/>
              <a:gd name="T2" fmla="*/ 2147483647 w 1270"/>
              <a:gd name="T3" fmla="*/ 2147483647 h 453"/>
              <a:gd name="T4" fmla="*/ 0 w 1270"/>
              <a:gd name="T5" fmla="*/ 0 h 453"/>
              <a:gd name="T6" fmla="*/ 0 60000 65536"/>
              <a:gd name="T7" fmla="*/ 0 60000 65536"/>
              <a:gd name="T8" fmla="*/ 0 60000 65536"/>
              <a:gd name="T9" fmla="*/ 0 w 1270"/>
              <a:gd name="T10" fmla="*/ 0 h 453"/>
              <a:gd name="T11" fmla="*/ 1270 w 1270"/>
              <a:gd name="T12" fmla="*/ 453 h 453"/>
            </a:gdLst>
            <a:ahLst/>
            <a:cxnLst>
              <a:cxn ang="T6">
                <a:pos x="T0" y="T1"/>
              </a:cxn>
              <a:cxn ang="T7">
                <a:pos x="T2" y="T3"/>
              </a:cxn>
              <a:cxn ang="T8">
                <a:pos x="T4" y="T5"/>
              </a:cxn>
            </a:cxnLst>
            <a:rect l="T9" t="T10" r="T11" b="T12"/>
            <a:pathLst>
              <a:path w="1270" h="453">
                <a:moveTo>
                  <a:pt x="1270" y="297"/>
                </a:moveTo>
                <a:cubicBezTo>
                  <a:pt x="1009" y="375"/>
                  <a:pt x="748" y="453"/>
                  <a:pt x="536" y="403"/>
                </a:cubicBezTo>
                <a:cubicBezTo>
                  <a:pt x="324" y="353"/>
                  <a:pt x="89" y="67"/>
                  <a:pt x="0" y="0"/>
                </a:cubicBezTo>
              </a:path>
            </a:pathLst>
          </a:custGeom>
          <a:noFill/>
          <a:ln w="38100">
            <a:solidFill>
              <a:srgbClr val="FF33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grpSp>
        <p:nvGrpSpPr>
          <p:cNvPr id="36877" name="Group 13"/>
          <p:cNvGrpSpPr>
            <a:grpSpLocks/>
          </p:cNvGrpSpPr>
          <p:nvPr/>
        </p:nvGrpSpPr>
        <p:grpSpPr bwMode="auto">
          <a:xfrm>
            <a:off x="7485063" y="1601788"/>
            <a:ext cx="2000250" cy="4587875"/>
            <a:chOff x="4419" y="1009"/>
            <a:chExt cx="1163" cy="2890"/>
          </a:xfrm>
        </p:grpSpPr>
        <p:sp>
          <p:nvSpPr>
            <p:cNvPr id="36884" name="Text Box 14"/>
            <p:cNvSpPr txBox="1">
              <a:spLocks noChangeArrowheads="1"/>
            </p:cNvSpPr>
            <p:nvPr/>
          </p:nvSpPr>
          <p:spPr bwMode="auto">
            <a:xfrm>
              <a:off x="4580" y="3647"/>
              <a:ext cx="78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000" b="1">
                  <a:solidFill>
                    <a:schemeClr val="accent2"/>
                  </a:solidFill>
                </a:rPr>
                <a:t>Machine n</a:t>
              </a:r>
              <a:endParaRPr lang="en-US" altLang="en-US"/>
            </a:p>
          </p:txBody>
        </p:sp>
        <p:grpSp>
          <p:nvGrpSpPr>
            <p:cNvPr id="36885" name="Group 15"/>
            <p:cNvGrpSpPr>
              <a:grpSpLocks/>
            </p:cNvGrpSpPr>
            <p:nvPr/>
          </p:nvGrpSpPr>
          <p:grpSpPr bwMode="auto">
            <a:xfrm>
              <a:off x="4419" y="3018"/>
              <a:ext cx="1152" cy="611"/>
              <a:chOff x="4094" y="3046"/>
              <a:chExt cx="1152" cy="611"/>
            </a:xfrm>
          </p:grpSpPr>
          <p:sp>
            <p:nvSpPr>
              <p:cNvPr id="36892" name="AutoShape 16"/>
              <p:cNvSpPr>
                <a:spLocks noChangeArrowheads="1"/>
              </p:cNvSpPr>
              <p:nvPr/>
            </p:nvSpPr>
            <p:spPr bwMode="auto">
              <a:xfrm>
                <a:off x="4094" y="3321"/>
                <a:ext cx="1152" cy="336"/>
              </a:xfrm>
              <a:prstGeom prst="parallelogram">
                <a:avLst>
                  <a:gd name="adj" fmla="val 105508"/>
                </a:avLst>
              </a:prstGeom>
              <a:solidFill>
                <a:srgbClr val="99CCFF"/>
              </a:solidFill>
              <a:ln w="9525">
                <a:solidFill>
                  <a:schemeClr val="tx1"/>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36893" name="AutoShape 17"/>
              <p:cNvSpPr>
                <a:spLocks noChangeArrowheads="1"/>
              </p:cNvSpPr>
              <p:nvPr/>
            </p:nvSpPr>
            <p:spPr bwMode="auto">
              <a:xfrm>
                <a:off x="4698" y="3046"/>
                <a:ext cx="431" cy="374"/>
              </a:xfrm>
              <a:prstGeom prst="can">
                <a:avLst>
                  <a:gd name="adj" fmla="val 25000"/>
                </a:avLst>
              </a:prstGeom>
              <a:solidFill>
                <a:schemeClr val="accent1"/>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pic>
            <p:nvPicPr>
              <p:cNvPr id="36894" name="Picture 18" descr="agentr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1" y="3346"/>
                <a:ext cx="271"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6886" name="Group 19"/>
            <p:cNvGrpSpPr>
              <a:grpSpLocks/>
            </p:cNvGrpSpPr>
            <p:nvPr/>
          </p:nvGrpSpPr>
          <p:grpSpPr bwMode="auto">
            <a:xfrm>
              <a:off x="4430" y="1009"/>
              <a:ext cx="1152" cy="867"/>
              <a:chOff x="4430" y="1009"/>
              <a:chExt cx="1152" cy="867"/>
            </a:xfrm>
          </p:grpSpPr>
          <p:sp>
            <p:nvSpPr>
              <p:cNvPr id="36887" name="Text Box 20"/>
              <p:cNvSpPr txBox="1">
                <a:spLocks noChangeArrowheads="1"/>
              </p:cNvSpPr>
              <p:nvPr/>
            </p:nvSpPr>
            <p:spPr bwMode="auto">
              <a:xfrm>
                <a:off x="4590" y="1624"/>
                <a:ext cx="774"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000" b="1">
                    <a:solidFill>
                      <a:schemeClr val="accent2"/>
                    </a:solidFill>
                  </a:rPr>
                  <a:t>Machine 1</a:t>
                </a:r>
                <a:endParaRPr lang="en-US" altLang="en-US"/>
              </a:p>
            </p:txBody>
          </p:sp>
          <p:grpSp>
            <p:nvGrpSpPr>
              <p:cNvPr id="36888" name="Group 21"/>
              <p:cNvGrpSpPr>
                <a:grpSpLocks/>
              </p:cNvGrpSpPr>
              <p:nvPr/>
            </p:nvGrpSpPr>
            <p:grpSpPr bwMode="auto">
              <a:xfrm>
                <a:off x="4430" y="1009"/>
                <a:ext cx="1152" cy="605"/>
                <a:chOff x="4268" y="1002"/>
                <a:chExt cx="1152" cy="605"/>
              </a:xfrm>
            </p:grpSpPr>
            <p:sp>
              <p:nvSpPr>
                <p:cNvPr id="36889" name="AutoShape 22"/>
                <p:cNvSpPr>
                  <a:spLocks noChangeArrowheads="1"/>
                </p:cNvSpPr>
                <p:nvPr/>
              </p:nvSpPr>
              <p:spPr bwMode="auto">
                <a:xfrm>
                  <a:off x="4268" y="1271"/>
                  <a:ext cx="1152" cy="336"/>
                </a:xfrm>
                <a:prstGeom prst="parallelogram">
                  <a:avLst>
                    <a:gd name="adj" fmla="val 105508"/>
                  </a:avLst>
                </a:prstGeom>
                <a:solidFill>
                  <a:srgbClr val="99CCFF"/>
                </a:solidFill>
                <a:ln w="9525">
                  <a:solidFill>
                    <a:schemeClr val="tx1"/>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36890" name="AutoShape 23"/>
                <p:cNvSpPr>
                  <a:spLocks noChangeArrowheads="1"/>
                </p:cNvSpPr>
                <p:nvPr/>
              </p:nvSpPr>
              <p:spPr bwMode="auto">
                <a:xfrm>
                  <a:off x="4885" y="1002"/>
                  <a:ext cx="431" cy="374"/>
                </a:xfrm>
                <a:prstGeom prst="can">
                  <a:avLst>
                    <a:gd name="adj" fmla="val 25000"/>
                  </a:avLst>
                </a:prstGeom>
                <a:solidFill>
                  <a:schemeClr val="accent1"/>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pic>
              <p:nvPicPr>
                <p:cNvPr id="36891" name="Picture 24" descr="agentr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08" y="1296"/>
                  <a:ext cx="271" cy="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sp>
        <p:nvSpPr>
          <p:cNvPr id="36878" name="Text Box 25"/>
          <p:cNvSpPr txBox="1">
            <a:spLocks noChangeArrowheads="1"/>
          </p:cNvSpPr>
          <p:nvPr/>
        </p:nvSpPr>
        <p:spPr bwMode="auto">
          <a:xfrm>
            <a:off x="8258175" y="3429000"/>
            <a:ext cx="1108075" cy="8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6000" b="1"/>
              <a:t>...</a:t>
            </a:r>
          </a:p>
        </p:txBody>
      </p:sp>
      <p:sp>
        <p:nvSpPr>
          <p:cNvPr id="36879" name="Line 26"/>
          <p:cNvSpPr>
            <a:spLocks noChangeShapeType="1"/>
          </p:cNvSpPr>
          <p:nvPr/>
        </p:nvSpPr>
        <p:spPr bwMode="auto">
          <a:xfrm flipV="1">
            <a:off x="4976813" y="2520950"/>
            <a:ext cx="2865437" cy="2420938"/>
          </a:xfrm>
          <a:prstGeom prst="line">
            <a:avLst/>
          </a:prstGeom>
          <a:noFill/>
          <a:ln w="38100">
            <a:solidFill>
              <a:srgbClr val="FF3300"/>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80" name="Line 27"/>
          <p:cNvSpPr>
            <a:spLocks noChangeShapeType="1"/>
          </p:cNvSpPr>
          <p:nvPr/>
        </p:nvSpPr>
        <p:spPr bwMode="auto">
          <a:xfrm>
            <a:off x="4965700" y="4997450"/>
            <a:ext cx="2828925" cy="393700"/>
          </a:xfrm>
          <a:prstGeom prst="line">
            <a:avLst/>
          </a:prstGeom>
          <a:noFill/>
          <a:ln w="38100">
            <a:solidFill>
              <a:srgbClr val="FF3300"/>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81" name="Text Box 28"/>
          <p:cNvSpPr txBox="1">
            <a:spLocks noChangeArrowheads="1"/>
          </p:cNvSpPr>
          <p:nvPr/>
        </p:nvSpPr>
        <p:spPr bwMode="auto">
          <a:xfrm>
            <a:off x="5688013" y="4254500"/>
            <a:ext cx="26924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000" b="1">
                <a:solidFill>
                  <a:srgbClr val="FF3300"/>
                </a:solidFill>
              </a:rPr>
              <a:t>2. Send child agents / collect partial results</a:t>
            </a:r>
            <a:endParaRPr lang="en-US" altLang="en-US"/>
          </a:p>
        </p:txBody>
      </p:sp>
      <p:sp>
        <p:nvSpPr>
          <p:cNvPr id="36882" name="Line 29"/>
          <p:cNvSpPr>
            <a:spLocks noChangeShapeType="1"/>
          </p:cNvSpPr>
          <p:nvPr/>
        </p:nvSpPr>
        <p:spPr bwMode="auto">
          <a:xfrm flipV="1">
            <a:off x="8353425" y="2005013"/>
            <a:ext cx="593725" cy="247650"/>
          </a:xfrm>
          <a:prstGeom prst="line">
            <a:avLst/>
          </a:prstGeom>
          <a:noFill/>
          <a:ln w="254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6883" name="Line 30"/>
          <p:cNvSpPr>
            <a:spLocks noChangeShapeType="1"/>
          </p:cNvSpPr>
          <p:nvPr/>
        </p:nvSpPr>
        <p:spPr bwMode="auto">
          <a:xfrm flipV="1">
            <a:off x="8302625" y="5199063"/>
            <a:ext cx="584200" cy="258762"/>
          </a:xfrm>
          <a:prstGeom prst="line">
            <a:avLst/>
          </a:prstGeom>
          <a:noFill/>
          <a:ln w="25400">
            <a:solidFill>
              <a:schemeClr val="tx1"/>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8088" y="479425"/>
            <a:ext cx="7010400" cy="474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34819" name="TextBox 2"/>
          <p:cNvSpPr txBox="1">
            <a:spLocks noChangeArrowheads="1"/>
          </p:cNvSpPr>
          <p:nvPr/>
        </p:nvSpPr>
        <p:spPr bwMode="auto">
          <a:xfrm>
            <a:off x="2995613" y="911225"/>
            <a:ext cx="64214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3200" i="1"/>
              <a:t>…humans cannot but agents can (?)</a:t>
            </a:r>
          </a:p>
        </p:txBody>
      </p:sp>
      <p:grpSp>
        <p:nvGrpSpPr>
          <p:cNvPr id="34820" name="Group 8"/>
          <p:cNvGrpSpPr>
            <a:grpSpLocks/>
          </p:cNvGrpSpPr>
          <p:nvPr/>
        </p:nvGrpSpPr>
        <p:grpSpPr bwMode="auto">
          <a:xfrm>
            <a:off x="-25400" y="3622819"/>
            <a:ext cx="4535488" cy="2671762"/>
            <a:chOff x="-25897" y="4186218"/>
            <a:chExt cx="4536505" cy="2671784"/>
          </a:xfrm>
        </p:grpSpPr>
        <p:grpSp>
          <p:nvGrpSpPr>
            <p:cNvPr id="34825" name="Group 6"/>
            <p:cNvGrpSpPr>
              <a:grpSpLocks/>
            </p:cNvGrpSpPr>
            <p:nvPr/>
          </p:nvGrpSpPr>
          <p:grpSpPr bwMode="auto">
            <a:xfrm>
              <a:off x="-25897" y="4186218"/>
              <a:ext cx="4536505" cy="2671784"/>
              <a:chOff x="-25897" y="4186218"/>
              <a:chExt cx="4536505" cy="2671784"/>
            </a:xfrm>
          </p:grpSpPr>
          <p:grpSp>
            <p:nvGrpSpPr>
              <p:cNvPr id="34829" name="Group 4"/>
              <p:cNvGrpSpPr>
                <a:grpSpLocks/>
              </p:cNvGrpSpPr>
              <p:nvPr/>
            </p:nvGrpSpPr>
            <p:grpSpPr bwMode="auto">
              <a:xfrm>
                <a:off x="-16372" y="4186218"/>
                <a:ext cx="4499224" cy="2671784"/>
                <a:chOff x="-16372" y="4186218"/>
                <a:chExt cx="4499224" cy="2671784"/>
              </a:xfrm>
            </p:grpSpPr>
            <p:pic>
              <p:nvPicPr>
                <p:cNvPr id="348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4186218"/>
                  <a:ext cx="4448945" cy="26717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348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29" y="4260329"/>
                  <a:ext cx="4249244" cy="3654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34833" name="Rectangle 3"/>
                <p:cNvSpPr>
                  <a:spLocks noChangeArrowheads="1"/>
                </p:cNvSpPr>
                <p:nvPr/>
              </p:nvSpPr>
              <p:spPr bwMode="auto">
                <a:xfrm>
                  <a:off x="-16372" y="5954613"/>
                  <a:ext cx="44992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a:hlinkClick r:id="rId5"/>
                    </a:rPr>
                    <a:t>https://www.youtube.com/watch?v=yfePpMTbFYY</a:t>
                  </a:r>
                  <a:r>
                    <a:rPr lang="en-US" altLang="en-US" sz="1600"/>
                    <a:t> </a:t>
                  </a:r>
                </a:p>
              </p:txBody>
            </p:sp>
          </p:grpSp>
          <p:sp>
            <p:nvSpPr>
              <p:cNvPr id="34830" name="Rectangle 5"/>
              <p:cNvSpPr>
                <a:spLocks noChangeArrowheads="1"/>
              </p:cNvSpPr>
              <p:nvPr/>
            </p:nvSpPr>
            <p:spPr bwMode="auto">
              <a:xfrm>
                <a:off x="-25897" y="6190828"/>
                <a:ext cx="45365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a:hlinkClick r:id="rId6"/>
                  </a:rPr>
                  <a:t>https://www.youtube.com/watch?v=VA9-R5X6Fkw</a:t>
                </a:r>
                <a:r>
                  <a:rPr lang="en-US" altLang="en-US" sz="1600"/>
                  <a:t> </a:t>
                </a:r>
              </a:p>
            </p:txBody>
          </p:sp>
        </p:grpSp>
        <p:grpSp>
          <p:nvGrpSpPr>
            <p:cNvPr id="34826" name="Group 7"/>
            <p:cNvGrpSpPr>
              <a:grpSpLocks/>
            </p:cNvGrpSpPr>
            <p:nvPr/>
          </p:nvGrpSpPr>
          <p:grpSpPr bwMode="auto">
            <a:xfrm>
              <a:off x="104428" y="4687044"/>
              <a:ext cx="1365895" cy="1309824"/>
              <a:chOff x="2867025" y="2133600"/>
              <a:chExt cx="4171950" cy="4485206"/>
            </a:xfrm>
          </p:grpSpPr>
          <p:pic>
            <p:nvPicPr>
              <p:cNvPr id="3482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67025" y="2133600"/>
                <a:ext cx="417195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34828"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67025" y="4724400"/>
                <a:ext cx="4171950" cy="1894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grpSp>
      <p:pic>
        <p:nvPicPr>
          <p:cNvPr id="34821"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8175" y="4597114"/>
            <a:ext cx="5457825" cy="1724025"/>
          </a:xfrm>
          <a:prstGeom prst="rect">
            <a:avLst/>
          </a:prstGeom>
          <a:noFill/>
          <a:ln w="381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34822"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251450" y="1476375"/>
            <a:ext cx="4152900" cy="201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34823"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359" y="1015137"/>
            <a:ext cx="3225800" cy="25225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34824"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78675" y="3362039"/>
            <a:ext cx="2767013" cy="1554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00772" y="475834"/>
            <a:ext cx="4032448" cy="629469"/>
          </a:xfrm>
        </p:spPr>
        <p:txBody>
          <a:bodyPr/>
          <a:lstStyle/>
          <a:p>
            <a:r>
              <a:rPr lang="en-US" sz="3200" dirty="0"/>
              <a:t>Never say “never” !</a:t>
            </a:r>
          </a:p>
        </p:txBody>
      </p:sp>
      <p:pic>
        <p:nvPicPr>
          <p:cNvPr id="3" name="JMdO5KyjwAw"/>
          <p:cNvPicPr>
            <a:picLocks noRot="1" noChangeAspect="1"/>
          </p:cNvPicPr>
          <p:nvPr>
            <a:videoFile r:link="rId1"/>
          </p:nvPr>
        </p:nvPicPr>
        <p:blipFill>
          <a:blip r:embed="rId3"/>
          <a:stretch>
            <a:fillRect/>
          </a:stretch>
        </p:blipFill>
        <p:spPr>
          <a:xfrm>
            <a:off x="488504" y="1175900"/>
            <a:ext cx="8856984" cy="4982055"/>
          </a:xfrm>
          <a:prstGeom prst="rect">
            <a:avLst/>
          </a:prstGeom>
        </p:spPr>
      </p:pic>
      <p:sp>
        <p:nvSpPr>
          <p:cNvPr id="4" name="Rectangle 3"/>
          <p:cNvSpPr/>
          <p:nvPr/>
        </p:nvSpPr>
        <p:spPr>
          <a:xfrm>
            <a:off x="416496" y="482792"/>
            <a:ext cx="2189958" cy="307777"/>
          </a:xfrm>
          <a:prstGeom prst="rect">
            <a:avLst/>
          </a:prstGeom>
          <a:noFill/>
        </p:spPr>
        <p:txBody>
          <a:bodyPr wrap="none" lIns="91440" tIns="45720" rIns="91440" bIns="45720">
            <a:spAutoFit/>
          </a:bodyPr>
          <a:lstStyle/>
          <a:p>
            <a:r>
              <a:rPr lang="en-US" sz="1400" b="0" cap="none" spc="0" dirty="0">
                <a:ln w="0"/>
                <a:solidFill>
                  <a:schemeClr val="tx1"/>
                </a:solidFill>
                <a:effectLst>
                  <a:outerShdw blurRad="38100" dist="19050" dir="2700000" algn="tl" rotWithShape="0">
                    <a:schemeClr val="dk1">
                      <a:alpha val="40000"/>
                    </a:schemeClr>
                  </a:outerShdw>
                </a:effectLst>
              </a:rPr>
              <a:t>Matter </a:t>
            </a:r>
            <a:r>
              <a:rPr lang="en-US" sz="1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Energy </a:t>
            </a:r>
            <a:r>
              <a:rPr lang="en-US" sz="1400" dirty="0">
                <a:ln w="0"/>
                <a:effectLst>
                  <a:outerShdw blurRad="38100" dist="19050" dir="2700000" algn="tl" rotWithShape="0">
                    <a:schemeClr val="dk1">
                      <a:alpha val="40000"/>
                    </a:schemeClr>
                  </a:outerShdw>
                </a:effectLst>
                <a:sym typeface="Wingdings" panose="05000000000000000000" pitchFamily="2" charset="2"/>
              </a:rPr>
              <a:t> Matter</a:t>
            </a:r>
            <a:endParaRPr lang="en-US" sz="1400" b="0" cap="none" spc="0" dirty="0">
              <a:ln w="0"/>
              <a:solidFill>
                <a:schemeClr val="tx1"/>
              </a:solidFill>
              <a:effectLst>
                <a:outerShdw blurRad="38100" dist="19050" dir="2700000" algn="tl" rotWithShape="0">
                  <a:schemeClr val="dk1">
                    <a:alpha val="40000"/>
                  </a:schemeClr>
                </a:outerShdw>
              </a:effectLst>
            </a:endParaRPr>
          </a:p>
        </p:txBody>
      </p:sp>
      <p:sp>
        <p:nvSpPr>
          <p:cNvPr id="5" name="Rectangle 4"/>
          <p:cNvSpPr/>
          <p:nvPr/>
        </p:nvSpPr>
        <p:spPr>
          <a:xfrm>
            <a:off x="7401272" y="521569"/>
            <a:ext cx="2015295" cy="307777"/>
          </a:xfrm>
          <a:prstGeom prst="rect">
            <a:avLst/>
          </a:prstGeom>
          <a:noFill/>
        </p:spPr>
        <p:txBody>
          <a:bodyPr wrap="none" lIns="91440" tIns="45720" rIns="91440" bIns="45720">
            <a:spAutoFit/>
          </a:bodyPr>
          <a:lstStyle/>
          <a:p>
            <a:r>
              <a:rPr lang="en-US" sz="1400" b="0" cap="none" spc="0" dirty="0">
                <a:ln w="0"/>
                <a:solidFill>
                  <a:schemeClr val="tx1"/>
                </a:solidFill>
                <a:effectLst>
                  <a:outerShdw blurRad="38100" dist="19050" dir="2700000" algn="tl" rotWithShape="0">
                    <a:schemeClr val="dk1">
                      <a:alpha val="40000"/>
                    </a:schemeClr>
                  </a:outerShdw>
                </a:effectLst>
              </a:rPr>
              <a:t>Matter </a:t>
            </a:r>
            <a:r>
              <a:rPr lang="en-US" sz="1400" b="0" cap="none" spc="0" dirty="0">
                <a:ln w="0"/>
                <a:solidFill>
                  <a:schemeClr val="tx1"/>
                </a:solidFill>
                <a:effectLst>
                  <a:outerShdw blurRad="38100" dist="19050" dir="2700000" algn="tl" rotWithShape="0">
                    <a:schemeClr val="dk1">
                      <a:alpha val="40000"/>
                    </a:schemeClr>
                  </a:outerShdw>
                </a:effectLst>
                <a:sym typeface="Wingdings" panose="05000000000000000000" pitchFamily="2" charset="2"/>
              </a:rPr>
              <a:t> Data </a:t>
            </a:r>
            <a:r>
              <a:rPr lang="en-US" sz="1400" dirty="0">
                <a:ln w="0"/>
                <a:effectLst>
                  <a:outerShdw blurRad="38100" dist="19050" dir="2700000" algn="tl" rotWithShape="0">
                    <a:schemeClr val="dk1">
                      <a:alpha val="40000"/>
                    </a:schemeClr>
                  </a:outerShdw>
                </a:effectLst>
                <a:sym typeface="Wingdings" panose="05000000000000000000" pitchFamily="2" charset="2"/>
              </a:rPr>
              <a:t> Matter</a:t>
            </a:r>
            <a:endParaRPr lang="en-US" sz="1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01774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611188" y="2565400"/>
            <a:ext cx="8229600" cy="1689100"/>
          </a:xfrm>
          <a:prstGeom prst="rect">
            <a:avLst/>
          </a:prstGeom>
        </p:spPr>
        <p:txBody>
          <a:bodyPr>
            <a:normAutofit fontScale="85000" lnSpcReduction="20000"/>
          </a:bodyPr>
          <a:lst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a:lstStyle>
          <a:p>
            <a:pPr marL="0" indent="0">
              <a:buFont typeface="Monotype Sorts" charset="0"/>
              <a:buNone/>
              <a:defRPr/>
            </a:pPr>
            <a:r>
              <a:rPr lang="en-US" altLang="en-US" sz="3800" kern="0" dirty="0"/>
              <a:t>I am </a:t>
            </a:r>
            <a:r>
              <a:rPr lang="en-US" sz="3800" kern="0" dirty="0"/>
              <a:t>grateful to the anonymous photographers and artists, whose photos and pictures (or their fragments) posted on the Internet, have been used in the presentation.</a:t>
            </a:r>
            <a:endParaRPr lang="en-US" altLang="en-US" sz="3800" kern="0" dirty="0"/>
          </a:p>
          <a:p>
            <a:pPr marL="0" indent="0">
              <a:buFont typeface="Monotype Sorts" charset="0"/>
              <a:buNone/>
              <a:defRPr/>
            </a:pPr>
            <a:endParaRPr lang="en-US" kern="0" dirty="0"/>
          </a:p>
        </p:txBody>
      </p:sp>
      <p:pic>
        <p:nvPicPr>
          <p:cNvPr id="215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613" y="579438"/>
            <a:ext cx="5438775"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238" y="4837113"/>
            <a:ext cx="7807325" cy="118586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20688" y="381000"/>
            <a:ext cx="8928100" cy="762000"/>
          </a:xfrm>
        </p:spPr>
        <p:txBody>
          <a:bodyPr/>
          <a:lstStyle/>
          <a:p>
            <a:r>
              <a:rPr lang="en-US" altLang="en-US" sz="3600"/>
              <a:t>Humans and Agents: “Mind” vs. “Body”</a:t>
            </a:r>
          </a:p>
        </p:txBody>
      </p:sp>
      <p:pic>
        <p:nvPicPr>
          <p:cNvPr id="37891"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2775" y="981075"/>
            <a:ext cx="2705100" cy="252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3" name="TextBox 2"/>
          <p:cNvSpPr txBox="1"/>
          <p:nvPr/>
        </p:nvSpPr>
        <p:spPr>
          <a:xfrm>
            <a:off x="3584575" y="1039813"/>
            <a:ext cx="5765800" cy="5046662"/>
          </a:xfrm>
          <a:prstGeom prst="rect">
            <a:avLst/>
          </a:prstGeom>
          <a:solidFill>
            <a:schemeClr val="bg1">
              <a:lumMod val="75000"/>
            </a:schemeClr>
          </a:solidFill>
          <a:ln w="25400">
            <a:solidFill>
              <a:schemeClr val="tx1"/>
            </a:solidFill>
          </a:ln>
        </p:spPr>
        <p:txBody>
          <a:bodyPr>
            <a:spAutoFit/>
          </a:bodyPr>
          <a:lstStyle/>
          <a:p>
            <a:pPr algn="l">
              <a:defRPr/>
            </a:pPr>
            <a:r>
              <a:rPr lang="en-US" sz="1400" dirty="0"/>
              <a:t>Typically humans are characterized as having both a mind (nonphysical) and body/brain (physical).  Agent as virtual copy of human must have also a kind of “mind” and a kind of “body”. Philosophy still concerns the questions: whether the mind and body are separate or the same thing; if separate then who controls whom and how do they interact… The models of humans’ and agents’ “mobility” depend on the vision chosen for the “body-mind” dilemma.</a:t>
            </a:r>
          </a:p>
          <a:p>
            <a:pPr algn="l">
              <a:defRPr/>
            </a:pPr>
            <a:r>
              <a:rPr lang="en-US" sz="1400" b="1" dirty="0"/>
              <a:t>Materialism</a:t>
            </a:r>
            <a:r>
              <a:rPr lang="en-US" sz="1400" dirty="0"/>
              <a:t> is the belief that nothing exists apart from the material world (i.e., the brain is a physical matter like all the body and the mind is just the function of the brain). </a:t>
            </a:r>
          </a:p>
          <a:p>
            <a:pPr algn="l">
              <a:defRPr/>
            </a:pPr>
            <a:r>
              <a:rPr lang="en-US" sz="1400" b="1" dirty="0"/>
              <a:t>Subjective Idealism</a:t>
            </a:r>
            <a:r>
              <a:rPr lang="en-US" sz="1400" dirty="0"/>
              <a:t> believes that physical objects and events are reducible to mental objects, properties, events. Ultimately, only mental objects (i.e. the mind) exist and that what we think of as our body is merely the perception of mind.</a:t>
            </a:r>
          </a:p>
          <a:p>
            <a:pPr algn="l">
              <a:defRPr/>
            </a:pPr>
            <a:r>
              <a:rPr lang="en-US" sz="1400" b="1" dirty="0"/>
              <a:t>Dualism</a:t>
            </a:r>
            <a:r>
              <a:rPr lang="en-US" sz="1400" dirty="0"/>
              <a:t>  is the view that the mind and body both exist as separate entities. </a:t>
            </a:r>
          </a:p>
          <a:p>
            <a:pPr algn="l">
              <a:defRPr/>
            </a:pPr>
            <a:r>
              <a:rPr lang="en-US" sz="1400" b="1" dirty="0"/>
              <a:t>Cognitive psychology </a:t>
            </a:r>
            <a:r>
              <a:rPr lang="en-US" sz="1400" dirty="0"/>
              <a:t>has placed a new emphasis on this debate. They have taken the computer analogy of Artificial Intelligence and applied it to this debate as a new version of </a:t>
            </a:r>
            <a:r>
              <a:rPr lang="en-US" sz="1400" b="1" dirty="0"/>
              <a:t>dualism</a:t>
            </a:r>
            <a:r>
              <a:rPr lang="en-US" sz="1400" dirty="0"/>
              <a:t>. They argue that the brain can be compared to computer hardware that is "wired" or connected to the human body and the mind therefore is like software, allowing a variety of different software programs: to run. This can account for the different reactions people have to the same stimulus. </a:t>
            </a:r>
          </a:p>
          <a:p>
            <a:pPr algn="r">
              <a:defRPr/>
            </a:pPr>
            <a:r>
              <a:rPr lang="en-US" sz="1400" dirty="0"/>
              <a:t>McLeod, S. A. (2007). Mind Body Debate. Retrieved from: </a:t>
            </a:r>
            <a:r>
              <a:rPr lang="en-US" sz="1400" dirty="0">
                <a:solidFill>
                  <a:srgbClr val="C00000"/>
                </a:solidFill>
              </a:rPr>
              <a:t>www.simplypsychology.org/mindbodydebate.html </a:t>
            </a:r>
          </a:p>
        </p:txBody>
      </p:sp>
      <p:pic>
        <p:nvPicPr>
          <p:cNvPr id="3789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0813" y="2608263"/>
            <a:ext cx="725487" cy="896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37894" name="TextBox 3"/>
          <p:cNvSpPr txBox="1">
            <a:spLocks noChangeArrowheads="1"/>
          </p:cNvSpPr>
          <p:nvPr/>
        </p:nvSpPr>
        <p:spPr bwMode="auto">
          <a:xfrm>
            <a:off x="1066800" y="5199063"/>
            <a:ext cx="2776538"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b="1"/>
              <a:t>Agent Mobility</a:t>
            </a:r>
            <a:r>
              <a:rPr lang="en-US" altLang="en-US" sz="2000"/>
              <a:t>:</a:t>
            </a:r>
          </a:p>
          <a:p>
            <a:pPr algn="ctr" eaLnBrk="1" hangingPunct="1">
              <a:spcBef>
                <a:spcPct val="0"/>
              </a:spcBef>
              <a:buFontTx/>
              <a:buNone/>
            </a:pPr>
            <a:r>
              <a:rPr lang="en-US" altLang="en-US" sz="1800"/>
              <a:t>What is moving: mind, body, “luggage” or all?</a:t>
            </a:r>
          </a:p>
        </p:txBody>
      </p:sp>
      <p:pic>
        <p:nvPicPr>
          <p:cNvPr id="37895" name="Picture 6"/>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275" y="3611563"/>
            <a:ext cx="2579688" cy="2259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37896" name="Rectangle 4"/>
          <p:cNvSpPr>
            <a:spLocks noChangeArrowheads="1"/>
          </p:cNvSpPr>
          <p:nvPr/>
        </p:nvSpPr>
        <p:spPr bwMode="auto">
          <a:xfrm>
            <a:off x="2620963" y="3625850"/>
            <a:ext cx="865187" cy="360363"/>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a:t>Mind</a:t>
            </a:r>
          </a:p>
        </p:txBody>
      </p:sp>
      <p:sp>
        <p:nvSpPr>
          <p:cNvPr id="37897" name="Rectangle 10"/>
          <p:cNvSpPr>
            <a:spLocks noChangeArrowheads="1"/>
          </p:cNvSpPr>
          <p:nvPr/>
        </p:nvSpPr>
        <p:spPr bwMode="auto">
          <a:xfrm>
            <a:off x="2620963" y="4210050"/>
            <a:ext cx="865187" cy="358775"/>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a:t>Body</a:t>
            </a:r>
          </a:p>
        </p:txBody>
      </p:sp>
      <p:sp>
        <p:nvSpPr>
          <p:cNvPr id="37898" name="Rectangle 11"/>
          <p:cNvSpPr>
            <a:spLocks noChangeArrowheads="1"/>
          </p:cNvSpPr>
          <p:nvPr/>
        </p:nvSpPr>
        <p:spPr bwMode="auto">
          <a:xfrm>
            <a:off x="2360613" y="4797425"/>
            <a:ext cx="1125537" cy="360363"/>
          </a:xfrm>
          <a:prstGeom prst="rect">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a:t>Belongings</a:t>
            </a:r>
          </a:p>
        </p:txBody>
      </p:sp>
      <p:sp>
        <p:nvSpPr>
          <p:cNvPr id="37899" name="Up-Down Arrow 5"/>
          <p:cNvSpPr>
            <a:spLocks noChangeArrowheads="1"/>
          </p:cNvSpPr>
          <p:nvPr/>
        </p:nvSpPr>
        <p:spPr bwMode="auto">
          <a:xfrm>
            <a:off x="2947988" y="3949700"/>
            <a:ext cx="180975" cy="276225"/>
          </a:xfrm>
          <a:prstGeom prst="upDownArrow">
            <a:avLst>
              <a:gd name="adj1" fmla="val 50000"/>
              <a:gd name="adj2" fmla="val 50213"/>
            </a:avLst>
          </a:prstGeom>
          <a:solidFill>
            <a:srgbClr val="0070C0"/>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37900" name="Up-Down Arrow 13"/>
          <p:cNvSpPr>
            <a:spLocks noChangeArrowheads="1"/>
          </p:cNvSpPr>
          <p:nvPr/>
        </p:nvSpPr>
        <p:spPr bwMode="auto">
          <a:xfrm>
            <a:off x="2946400" y="4549775"/>
            <a:ext cx="180975" cy="276225"/>
          </a:xfrm>
          <a:prstGeom prst="upDownArrow">
            <a:avLst>
              <a:gd name="adj1" fmla="val 50000"/>
              <a:gd name="adj2" fmla="val 50213"/>
            </a:avLst>
          </a:prstGeom>
          <a:solidFill>
            <a:srgbClr val="0070C0"/>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493838" y="373063"/>
            <a:ext cx="6556375" cy="762000"/>
          </a:xfrm>
        </p:spPr>
        <p:txBody>
          <a:bodyPr/>
          <a:lstStyle/>
          <a:p>
            <a:r>
              <a:rPr lang="en-US" altLang="en-US"/>
              <a:t>“Preparing for the trip”</a:t>
            </a:r>
          </a:p>
        </p:txBody>
      </p:sp>
      <p:pic>
        <p:nvPicPr>
          <p:cNvPr id="389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825" y="1709738"/>
            <a:ext cx="5662613" cy="3600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38916" name="Picture 4"/>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824663" y="1773238"/>
            <a:ext cx="2613025" cy="3517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1600200" y="388938"/>
            <a:ext cx="6556375" cy="762000"/>
          </a:xfrm>
        </p:spPr>
        <p:txBody>
          <a:bodyPr/>
          <a:lstStyle/>
          <a:p>
            <a:r>
              <a:rPr lang="en-US" altLang="en-US"/>
              <a:t>“Full” mobility (before)</a:t>
            </a:r>
          </a:p>
        </p:txBody>
      </p:sp>
      <p:sp>
        <p:nvSpPr>
          <p:cNvPr id="39939" name="Cube 2"/>
          <p:cNvSpPr>
            <a:spLocks noChangeArrowheads="1"/>
          </p:cNvSpPr>
          <p:nvPr/>
        </p:nvSpPr>
        <p:spPr bwMode="auto">
          <a:xfrm>
            <a:off x="560388" y="4076700"/>
            <a:ext cx="3024187" cy="936625"/>
          </a:xfrm>
          <a:prstGeom prst="cube">
            <a:avLst>
              <a:gd name="adj" fmla="val 59190"/>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39940" name="Rounded Rectangle 3"/>
          <p:cNvSpPr>
            <a:spLocks noChangeArrowheads="1"/>
          </p:cNvSpPr>
          <p:nvPr/>
        </p:nvSpPr>
        <p:spPr bwMode="auto">
          <a:xfrm>
            <a:off x="488950" y="5300663"/>
            <a:ext cx="8856663" cy="504825"/>
          </a:xfrm>
          <a:prstGeom prst="roundRect">
            <a:avLst>
              <a:gd name="adj" fmla="val 16667"/>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a:t>Distributed Agent Platform</a:t>
            </a:r>
          </a:p>
        </p:txBody>
      </p:sp>
      <p:sp>
        <p:nvSpPr>
          <p:cNvPr id="39941" name="Cube 4"/>
          <p:cNvSpPr>
            <a:spLocks noChangeArrowheads="1"/>
          </p:cNvSpPr>
          <p:nvPr/>
        </p:nvSpPr>
        <p:spPr bwMode="auto">
          <a:xfrm>
            <a:off x="6102350" y="4095750"/>
            <a:ext cx="3024188" cy="936625"/>
          </a:xfrm>
          <a:prstGeom prst="cube">
            <a:avLst>
              <a:gd name="adj" fmla="val 59190"/>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pic>
        <p:nvPicPr>
          <p:cNvPr id="3994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63688" y="1844675"/>
            <a:ext cx="101917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6" name="Rectangle 5"/>
          <p:cNvSpPr/>
          <p:nvPr/>
        </p:nvSpPr>
        <p:spPr>
          <a:xfrm>
            <a:off x="1173977" y="4496120"/>
            <a:ext cx="1233030"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Home</a:t>
            </a:r>
          </a:p>
        </p:txBody>
      </p:sp>
      <p:sp>
        <p:nvSpPr>
          <p:cNvPr id="8" name="Rectangle 7"/>
          <p:cNvSpPr/>
          <p:nvPr/>
        </p:nvSpPr>
        <p:spPr>
          <a:xfrm>
            <a:off x="6881976" y="4522264"/>
            <a:ext cx="1005403"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Host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a:xfrm>
            <a:off x="1600200" y="388938"/>
            <a:ext cx="6556375" cy="762000"/>
          </a:xfrm>
        </p:spPr>
        <p:txBody>
          <a:bodyPr/>
          <a:lstStyle/>
          <a:p>
            <a:r>
              <a:rPr lang="en-US" altLang="en-US"/>
              <a:t>“Full” mobility (during)</a:t>
            </a:r>
          </a:p>
        </p:txBody>
      </p:sp>
      <p:sp>
        <p:nvSpPr>
          <p:cNvPr id="40963" name="Cube 2"/>
          <p:cNvSpPr>
            <a:spLocks noChangeArrowheads="1"/>
          </p:cNvSpPr>
          <p:nvPr/>
        </p:nvSpPr>
        <p:spPr bwMode="auto">
          <a:xfrm>
            <a:off x="560388" y="4076700"/>
            <a:ext cx="3024187" cy="936625"/>
          </a:xfrm>
          <a:prstGeom prst="cube">
            <a:avLst>
              <a:gd name="adj" fmla="val 59190"/>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40964" name="Rounded Rectangle 3"/>
          <p:cNvSpPr>
            <a:spLocks noChangeArrowheads="1"/>
          </p:cNvSpPr>
          <p:nvPr/>
        </p:nvSpPr>
        <p:spPr bwMode="auto">
          <a:xfrm>
            <a:off x="488950" y="5300663"/>
            <a:ext cx="8856663" cy="504825"/>
          </a:xfrm>
          <a:prstGeom prst="roundRect">
            <a:avLst>
              <a:gd name="adj" fmla="val 16667"/>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a:t>Distributed Agent Platform</a:t>
            </a:r>
          </a:p>
        </p:txBody>
      </p:sp>
      <p:sp>
        <p:nvSpPr>
          <p:cNvPr id="40965" name="Cube 4"/>
          <p:cNvSpPr>
            <a:spLocks noChangeArrowheads="1"/>
          </p:cNvSpPr>
          <p:nvPr/>
        </p:nvSpPr>
        <p:spPr bwMode="auto">
          <a:xfrm>
            <a:off x="6102350" y="4095750"/>
            <a:ext cx="3024188" cy="936625"/>
          </a:xfrm>
          <a:prstGeom prst="cube">
            <a:avLst>
              <a:gd name="adj" fmla="val 59190"/>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6" name="Rectangle 5"/>
          <p:cNvSpPr/>
          <p:nvPr/>
        </p:nvSpPr>
        <p:spPr>
          <a:xfrm>
            <a:off x="1173977" y="4496120"/>
            <a:ext cx="1233030"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Home</a:t>
            </a:r>
          </a:p>
        </p:txBody>
      </p:sp>
      <p:sp>
        <p:nvSpPr>
          <p:cNvPr id="8" name="Rectangle 7"/>
          <p:cNvSpPr/>
          <p:nvPr/>
        </p:nvSpPr>
        <p:spPr>
          <a:xfrm>
            <a:off x="6881976" y="4522264"/>
            <a:ext cx="1005403"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Host</a:t>
            </a:r>
          </a:p>
        </p:txBody>
      </p:sp>
      <p:sp>
        <p:nvSpPr>
          <p:cNvPr id="7" name="Circular Arrow 6"/>
          <p:cNvSpPr/>
          <p:nvPr/>
        </p:nvSpPr>
        <p:spPr bwMode="auto">
          <a:xfrm rot="392799">
            <a:off x="3765550" y="3270250"/>
            <a:ext cx="2449513" cy="1862138"/>
          </a:xfrm>
          <a:prstGeom prst="circularArrow">
            <a:avLst>
              <a:gd name="adj1" fmla="val 13567"/>
              <a:gd name="adj2" fmla="val 974303"/>
              <a:gd name="adj3" fmla="val 20276758"/>
              <a:gd name="adj4" fmla="val 10415963"/>
              <a:gd name="adj5" fmla="val 20934"/>
            </a:avLst>
          </a:prstGeom>
          <a:solidFill>
            <a:srgbClr val="0070C0"/>
          </a:solidFill>
          <a:ln w="12700" cap="flat" cmpd="sng" algn="ctr">
            <a:solidFill>
              <a:schemeClr val="tx1"/>
            </a:solidFill>
            <a:prstDash val="solid"/>
            <a:round/>
            <a:headEnd type="none" w="sm" len="sm"/>
            <a:tailEnd type="none" w="sm" len="sm"/>
          </a:ln>
          <a:effectLst/>
        </p:spPr>
        <p:txBody>
          <a:bodyPr/>
          <a:lstStyle/>
          <a:p>
            <a:pPr>
              <a:defRPr/>
            </a:pPr>
            <a:endParaRPr lang="en-US"/>
          </a:p>
        </p:txBody>
      </p:sp>
      <p:pic>
        <p:nvPicPr>
          <p:cNvPr id="40969"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21200" y="1884363"/>
            <a:ext cx="719138" cy="1831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 name="Picture 2"/>
          <p:cNvPicPr>
            <a:picLocks noChangeAspect="1" noChangeArrowheads="1"/>
          </p:cNvPicPr>
          <p:nvPr/>
        </p:nvPicPr>
        <p:blipFill>
          <a:blip r:embed="rId2">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63092" y="1844824"/>
            <a:ext cx="101917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a:xfrm>
            <a:off x="1600200" y="388938"/>
            <a:ext cx="6556375" cy="762000"/>
          </a:xfrm>
        </p:spPr>
        <p:txBody>
          <a:bodyPr/>
          <a:lstStyle/>
          <a:p>
            <a:r>
              <a:rPr lang="en-US" altLang="en-US"/>
              <a:t>“Full” mobility (after)</a:t>
            </a:r>
          </a:p>
        </p:txBody>
      </p:sp>
      <p:sp>
        <p:nvSpPr>
          <p:cNvPr id="41987" name="Cube 2"/>
          <p:cNvSpPr>
            <a:spLocks noChangeArrowheads="1"/>
          </p:cNvSpPr>
          <p:nvPr/>
        </p:nvSpPr>
        <p:spPr bwMode="auto">
          <a:xfrm>
            <a:off x="560388" y="4076700"/>
            <a:ext cx="3024187" cy="936625"/>
          </a:xfrm>
          <a:prstGeom prst="cube">
            <a:avLst>
              <a:gd name="adj" fmla="val 59190"/>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41988" name="Rounded Rectangle 3"/>
          <p:cNvSpPr>
            <a:spLocks noChangeArrowheads="1"/>
          </p:cNvSpPr>
          <p:nvPr/>
        </p:nvSpPr>
        <p:spPr bwMode="auto">
          <a:xfrm>
            <a:off x="488950" y="5300663"/>
            <a:ext cx="8856663" cy="504825"/>
          </a:xfrm>
          <a:prstGeom prst="roundRect">
            <a:avLst>
              <a:gd name="adj" fmla="val 16667"/>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a:t>Distributed Agent Platform</a:t>
            </a:r>
          </a:p>
        </p:txBody>
      </p:sp>
      <p:sp>
        <p:nvSpPr>
          <p:cNvPr id="41989" name="Cube 4"/>
          <p:cNvSpPr>
            <a:spLocks noChangeArrowheads="1"/>
          </p:cNvSpPr>
          <p:nvPr/>
        </p:nvSpPr>
        <p:spPr bwMode="auto">
          <a:xfrm>
            <a:off x="6102350" y="4095750"/>
            <a:ext cx="3024188" cy="936625"/>
          </a:xfrm>
          <a:prstGeom prst="cube">
            <a:avLst>
              <a:gd name="adj" fmla="val 59190"/>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6" name="Rectangle 5"/>
          <p:cNvSpPr/>
          <p:nvPr/>
        </p:nvSpPr>
        <p:spPr>
          <a:xfrm>
            <a:off x="1173977" y="4496120"/>
            <a:ext cx="1233030"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Home</a:t>
            </a:r>
          </a:p>
        </p:txBody>
      </p:sp>
      <p:sp>
        <p:nvSpPr>
          <p:cNvPr id="8" name="Rectangle 7"/>
          <p:cNvSpPr/>
          <p:nvPr/>
        </p:nvSpPr>
        <p:spPr>
          <a:xfrm>
            <a:off x="6881976" y="4522264"/>
            <a:ext cx="1005403"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Host</a:t>
            </a:r>
          </a:p>
        </p:txBody>
      </p:sp>
      <p:pic>
        <p:nvPicPr>
          <p:cNvPr id="4199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69125" y="1844675"/>
            <a:ext cx="101917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485775" y="388938"/>
            <a:ext cx="8928100" cy="762000"/>
          </a:xfrm>
        </p:spPr>
        <p:txBody>
          <a:bodyPr/>
          <a:lstStyle/>
          <a:p>
            <a:r>
              <a:rPr lang="en-US" altLang="en-US"/>
              <a:t>“Partial” or “Mind” mobility (before)</a:t>
            </a:r>
          </a:p>
        </p:txBody>
      </p:sp>
      <p:sp>
        <p:nvSpPr>
          <p:cNvPr id="43011" name="Cube 2"/>
          <p:cNvSpPr>
            <a:spLocks noChangeArrowheads="1"/>
          </p:cNvSpPr>
          <p:nvPr/>
        </p:nvSpPr>
        <p:spPr bwMode="auto">
          <a:xfrm>
            <a:off x="560388" y="4076700"/>
            <a:ext cx="3024187" cy="936625"/>
          </a:xfrm>
          <a:prstGeom prst="cube">
            <a:avLst>
              <a:gd name="adj" fmla="val 59190"/>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43012" name="Rounded Rectangle 3"/>
          <p:cNvSpPr>
            <a:spLocks noChangeArrowheads="1"/>
          </p:cNvSpPr>
          <p:nvPr/>
        </p:nvSpPr>
        <p:spPr bwMode="auto">
          <a:xfrm>
            <a:off x="488950" y="5300663"/>
            <a:ext cx="8856663" cy="504825"/>
          </a:xfrm>
          <a:prstGeom prst="roundRect">
            <a:avLst>
              <a:gd name="adj" fmla="val 16667"/>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a:t>Distributed Agent Platform</a:t>
            </a:r>
          </a:p>
        </p:txBody>
      </p:sp>
      <p:sp>
        <p:nvSpPr>
          <p:cNvPr id="43013" name="Cube 4"/>
          <p:cNvSpPr>
            <a:spLocks noChangeArrowheads="1"/>
          </p:cNvSpPr>
          <p:nvPr/>
        </p:nvSpPr>
        <p:spPr bwMode="auto">
          <a:xfrm>
            <a:off x="6102350" y="4095750"/>
            <a:ext cx="3024188" cy="936625"/>
          </a:xfrm>
          <a:prstGeom prst="cube">
            <a:avLst>
              <a:gd name="adj" fmla="val 59190"/>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pic>
        <p:nvPicPr>
          <p:cNvPr id="4301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563688" y="1844675"/>
            <a:ext cx="101917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6" name="Rectangle 5"/>
          <p:cNvSpPr/>
          <p:nvPr/>
        </p:nvSpPr>
        <p:spPr>
          <a:xfrm>
            <a:off x="1173977" y="4496120"/>
            <a:ext cx="1233030"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Home</a:t>
            </a:r>
          </a:p>
        </p:txBody>
      </p:sp>
      <p:sp>
        <p:nvSpPr>
          <p:cNvPr id="8" name="Rectangle 7"/>
          <p:cNvSpPr/>
          <p:nvPr/>
        </p:nvSpPr>
        <p:spPr>
          <a:xfrm>
            <a:off x="6881976" y="4522264"/>
            <a:ext cx="1005403"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Host</a:t>
            </a:r>
          </a:p>
        </p:txBody>
      </p:sp>
      <p:pic>
        <p:nvPicPr>
          <p:cNvPr id="43017"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5888" y="2092325"/>
            <a:ext cx="2489200" cy="2471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43018"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79600" y="1633538"/>
            <a:ext cx="61912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27038" y="373063"/>
            <a:ext cx="8929687" cy="762000"/>
          </a:xfrm>
        </p:spPr>
        <p:txBody>
          <a:bodyPr/>
          <a:lstStyle/>
          <a:p>
            <a:r>
              <a:rPr lang="en-US" altLang="en-US"/>
              <a:t>“Partial” or “Mind” mobility (during)</a:t>
            </a:r>
          </a:p>
        </p:txBody>
      </p:sp>
      <p:sp>
        <p:nvSpPr>
          <p:cNvPr id="44035" name="Cube 2"/>
          <p:cNvSpPr>
            <a:spLocks noChangeArrowheads="1"/>
          </p:cNvSpPr>
          <p:nvPr/>
        </p:nvSpPr>
        <p:spPr bwMode="auto">
          <a:xfrm>
            <a:off x="560388" y="4076700"/>
            <a:ext cx="3024187" cy="936625"/>
          </a:xfrm>
          <a:prstGeom prst="cube">
            <a:avLst>
              <a:gd name="adj" fmla="val 59190"/>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44036" name="Rounded Rectangle 3"/>
          <p:cNvSpPr>
            <a:spLocks noChangeArrowheads="1"/>
          </p:cNvSpPr>
          <p:nvPr/>
        </p:nvSpPr>
        <p:spPr bwMode="auto">
          <a:xfrm>
            <a:off x="488950" y="5300663"/>
            <a:ext cx="8856663" cy="504825"/>
          </a:xfrm>
          <a:prstGeom prst="roundRect">
            <a:avLst>
              <a:gd name="adj" fmla="val 16667"/>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a:t>Distributed Agent Platform</a:t>
            </a:r>
          </a:p>
        </p:txBody>
      </p:sp>
      <p:sp>
        <p:nvSpPr>
          <p:cNvPr id="44037" name="Cube 4"/>
          <p:cNvSpPr>
            <a:spLocks noChangeArrowheads="1"/>
          </p:cNvSpPr>
          <p:nvPr/>
        </p:nvSpPr>
        <p:spPr bwMode="auto">
          <a:xfrm>
            <a:off x="6102350" y="4095750"/>
            <a:ext cx="3024188" cy="936625"/>
          </a:xfrm>
          <a:prstGeom prst="cube">
            <a:avLst>
              <a:gd name="adj" fmla="val 59190"/>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6" name="Rectangle 5"/>
          <p:cNvSpPr/>
          <p:nvPr/>
        </p:nvSpPr>
        <p:spPr>
          <a:xfrm>
            <a:off x="1173977" y="4496120"/>
            <a:ext cx="1233030"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Home</a:t>
            </a:r>
          </a:p>
        </p:txBody>
      </p:sp>
      <p:sp>
        <p:nvSpPr>
          <p:cNvPr id="8" name="Rectangle 7"/>
          <p:cNvSpPr/>
          <p:nvPr/>
        </p:nvSpPr>
        <p:spPr>
          <a:xfrm>
            <a:off x="6881976" y="4522264"/>
            <a:ext cx="1005403"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Host</a:t>
            </a:r>
          </a:p>
        </p:txBody>
      </p:sp>
      <p:sp>
        <p:nvSpPr>
          <p:cNvPr id="7" name="Circular Arrow 6"/>
          <p:cNvSpPr/>
          <p:nvPr/>
        </p:nvSpPr>
        <p:spPr bwMode="auto">
          <a:xfrm rot="392799">
            <a:off x="3765550" y="3270250"/>
            <a:ext cx="2449513" cy="1862138"/>
          </a:xfrm>
          <a:prstGeom prst="circularArrow">
            <a:avLst>
              <a:gd name="adj1" fmla="val 13567"/>
              <a:gd name="adj2" fmla="val 974303"/>
              <a:gd name="adj3" fmla="val 20276758"/>
              <a:gd name="adj4" fmla="val 10415963"/>
              <a:gd name="adj5" fmla="val 20934"/>
            </a:avLst>
          </a:prstGeom>
          <a:solidFill>
            <a:srgbClr val="0070C0"/>
          </a:solidFill>
          <a:ln w="12700" cap="flat" cmpd="sng" algn="ctr">
            <a:solidFill>
              <a:schemeClr val="tx1"/>
            </a:solidFill>
            <a:prstDash val="solid"/>
            <a:round/>
            <a:headEnd type="none" w="sm" len="sm"/>
            <a:tailEnd type="none" w="sm" len="sm"/>
          </a:ln>
          <a:effectLst/>
        </p:spPr>
        <p:txBody>
          <a:bodyPr/>
          <a:lstStyle/>
          <a:p>
            <a:pPr>
              <a:defRPr/>
            </a:pPr>
            <a:endParaRPr lang="en-US"/>
          </a:p>
        </p:txBody>
      </p:sp>
      <p:pic>
        <p:nvPicPr>
          <p:cNvPr id="10" name="Picture 2"/>
          <p:cNvPicPr>
            <a:picLocks noChangeAspect="1" noChangeArrowheads="1"/>
          </p:cNvPicPr>
          <p:nvPr/>
        </p:nvPicPr>
        <p:blipFill>
          <a:blip r:embed="rId2">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63092" y="1844824"/>
            <a:ext cx="101917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pic>
        <p:nvPicPr>
          <p:cNvPr id="44042"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92625" y="2781300"/>
            <a:ext cx="847725" cy="912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44043" name="Picture 3"/>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5888" y="2092325"/>
            <a:ext cx="2489200" cy="2471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a:xfrm>
            <a:off x="404813" y="388938"/>
            <a:ext cx="8928100" cy="762000"/>
          </a:xfrm>
        </p:spPr>
        <p:txBody>
          <a:bodyPr/>
          <a:lstStyle/>
          <a:p>
            <a:r>
              <a:rPr lang="en-US" altLang="en-US"/>
              <a:t>“Partial” or “Mind” mobility (after)</a:t>
            </a:r>
          </a:p>
        </p:txBody>
      </p:sp>
      <p:sp>
        <p:nvSpPr>
          <p:cNvPr id="45059" name="Cube 2"/>
          <p:cNvSpPr>
            <a:spLocks noChangeArrowheads="1"/>
          </p:cNvSpPr>
          <p:nvPr/>
        </p:nvSpPr>
        <p:spPr bwMode="auto">
          <a:xfrm>
            <a:off x="560388" y="4076700"/>
            <a:ext cx="3024187" cy="936625"/>
          </a:xfrm>
          <a:prstGeom prst="cube">
            <a:avLst>
              <a:gd name="adj" fmla="val 59190"/>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45060" name="Rounded Rectangle 3"/>
          <p:cNvSpPr>
            <a:spLocks noChangeArrowheads="1"/>
          </p:cNvSpPr>
          <p:nvPr/>
        </p:nvSpPr>
        <p:spPr bwMode="auto">
          <a:xfrm>
            <a:off x="488950" y="5300663"/>
            <a:ext cx="8856663" cy="504825"/>
          </a:xfrm>
          <a:prstGeom prst="roundRect">
            <a:avLst>
              <a:gd name="adj" fmla="val 16667"/>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a:t>Distributed Agent Platform</a:t>
            </a:r>
          </a:p>
        </p:txBody>
      </p:sp>
      <p:sp>
        <p:nvSpPr>
          <p:cNvPr id="45061" name="Cube 4"/>
          <p:cNvSpPr>
            <a:spLocks noChangeArrowheads="1"/>
          </p:cNvSpPr>
          <p:nvPr/>
        </p:nvSpPr>
        <p:spPr bwMode="auto">
          <a:xfrm>
            <a:off x="6102350" y="4095750"/>
            <a:ext cx="3024188" cy="936625"/>
          </a:xfrm>
          <a:prstGeom prst="cube">
            <a:avLst>
              <a:gd name="adj" fmla="val 59190"/>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6" name="Rectangle 5"/>
          <p:cNvSpPr/>
          <p:nvPr/>
        </p:nvSpPr>
        <p:spPr>
          <a:xfrm>
            <a:off x="1173977" y="4496120"/>
            <a:ext cx="1233030"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Home</a:t>
            </a:r>
          </a:p>
        </p:txBody>
      </p:sp>
      <p:sp>
        <p:nvSpPr>
          <p:cNvPr id="8" name="Rectangle 7"/>
          <p:cNvSpPr/>
          <p:nvPr/>
        </p:nvSpPr>
        <p:spPr>
          <a:xfrm>
            <a:off x="6881976" y="4522264"/>
            <a:ext cx="1005403"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Host</a:t>
            </a:r>
          </a:p>
        </p:txBody>
      </p:sp>
      <p:pic>
        <p:nvPicPr>
          <p:cNvPr id="45064"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969125" y="1844675"/>
            <a:ext cx="101917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45065" name="Picture 3"/>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22325" y="1963738"/>
            <a:ext cx="2489200" cy="2471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45066"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04088" y="1630363"/>
            <a:ext cx="619125" cy="66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a:xfrm>
            <a:off x="415925" y="388938"/>
            <a:ext cx="8997950" cy="762000"/>
          </a:xfrm>
        </p:spPr>
        <p:txBody>
          <a:bodyPr/>
          <a:lstStyle/>
          <a:p>
            <a:r>
              <a:rPr lang="en-US" altLang="en-US"/>
              <a:t>“Telepresence” or mobility imitation</a:t>
            </a:r>
          </a:p>
        </p:txBody>
      </p:sp>
      <p:sp>
        <p:nvSpPr>
          <p:cNvPr id="46083" name="Cube 2"/>
          <p:cNvSpPr>
            <a:spLocks noChangeArrowheads="1"/>
          </p:cNvSpPr>
          <p:nvPr/>
        </p:nvSpPr>
        <p:spPr bwMode="auto">
          <a:xfrm>
            <a:off x="560388" y="4076700"/>
            <a:ext cx="3024187" cy="936625"/>
          </a:xfrm>
          <a:prstGeom prst="cube">
            <a:avLst>
              <a:gd name="adj" fmla="val 59190"/>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46084" name="Rounded Rectangle 3"/>
          <p:cNvSpPr>
            <a:spLocks noChangeArrowheads="1"/>
          </p:cNvSpPr>
          <p:nvPr/>
        </p:nvSpPr>
        <p:spPr bwMode="auto">
          <a:xfrm>
            <a:off x="488950" y="5300663"/>
            <a:ext cx="8856663" cy="504825"/>
          </a:xfrm>
          <a:prstGeom prst="roundRect">
            <a:avLst>
              <a:gd name="adj" fmla="val 16667"/>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a:t>Distributed Agent Platform</a:t>
            </a:r>
          </a:p>
        </p:txBody>
      </p:sp>
      <p:sp>
        <p:nvSpPr>
          <p:cNvPr id="46085" name="Cube 4"/>
          <p:cNvSpPr>
            <a:spLocks noChangeArrowheads="1"/>
          </p:cNvSpPr>
          <p:nvPr/>
        </p:nvSpPr>
        <p:spPr bwMode="auto">
          <a:xfrm>
            <a:off x="6102350" y="4095750"/>
            <a:ext cx="3024188" cy="936625"/>
          </a:xfrm>
          <a:prstGeom prst="cube">
            <a:avLst>
              <a:gd name="adj" fmla="val 59190"/>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6" name="Rectangle 5"/>
          <p:cNvSpPr/>
          <p:nvPr/>
        </p:nvSpPr>
        <p:spPr>
          <a:xfrm>
            <a:off x="1173977" y="4496120"/>
            <a:ext cx="1233030"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Home</a:t>
            </a:r>
          </a:p>
        </p:txBody>
      </p:sp>
      <p:sp>
        <p:nvSpPr>
          <p:cNvPr id="8" name="Rectangle 7"/>
          <p:cNvSpPr/>
          <p:nvPr/>
        </p:nvSpPr>
        <p:spPr>
          <a:xfrm>
            <a:off x="6881976" y="4522264"/>
            <a:ext cx="1005403" cy="58477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Host</a:t>
            </a:r>
          </a:p>
        </p:txBody>
      </p:sp>
      <p:pic>
        <p:nvPicPr>
          <p:cNvPr id="46088" name="Picture 3"/>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465888" y="2092325"/>
            <a:ext cx="2489200" cy="2471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46089" name="Line 12"/>
          <p:cNvSpPr>
            <a:spLocks noChangeShapeType="1"/>
          </p:cNvSpPr>
          <p:nvPr/>
        </p:nvSpPr>
        <p:spPr bwMode="auto">
          <a:xfrm>
            <a:off x="2603500" y="1917700"/>
            <a:ext cx="5283200" cy="287338"/>
          </a:xfrm>
          <a:prstGeom prst="line">
            <a:avLst/>
          </a:prstGeom>
          <a:noFill/>
          <a:ln w="76200">
            <a:solidFill>
              <a:srgbClr val="CC0000"/>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090" name="Line 13"/>
          <p:cNvSpPr>
            <a:spLocks noChangeShapeType="1"/>
          </p:cNvSpPr>
          <p:nvPr/>
        </p:nvSpPr>
        <p:spPr bwMode="auto">
          <a:xfrm>
            <a:off x="2603500" y="2060575"/>
            <a:ext cx="3862388" cy="576263"/>
          </a:xfrm>
          <a:prstGeom prst="line">
            <a:avLst/>
          </a:prstGeom>
          <a:noFill/>
          <a:ln w="76200">
            <a:solidFill>
              <a:srgbClr val="CC0000"/>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6091" name="Line 14"/>
          <p:cNvSpPr>
            <a:spLocks noChangeShapeType="1"/>
          </p:cNvSpPr>
          <p:nvPr/>
        </p:nvSpPr>
        <p:spPr bwMode="auto">
          <a:xfrm>
            <a:off x="2538413" y="2205038"/>
            <a:ext cx="4143375" cy="1122362"/>
          </a:xfrm>
          <a:prstGeom prst="line">
            <a:avLst/>
          </a:prstGeom>
          <a:noFill/>
          <a:ln w="76200">
            <a:solidFill>
              <a:srgbClr val="CC0000"/>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pic>
        <p:nvPicPr>
          <p:cNvPr id="15" name="Picture 2"/>
          <p:cNvPicPr>
            <a:picLocks noChangeAspect="1" noChangeArrowheads="1"/>
          </p:cNvPicPr>
          <p:nvPr/>
        </p:nvPicPr>
        <p:blipFill>
          <a:blip r:embed="rId3">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63092" y="1856636"/>
            <a:ext cx="1019175"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solidFill>
                  <a:schemeClr val="tx1"/>
                </a:solidFill>
                <a:prstDash val="solid"/>
                <a:miter lim="800000"/>
                <a:headEnd type="none" w="sm" len="sm"/>
                <a:tailEnd type="none" w="sm" len="sm"/>
              </a14:hiddenLine>
            </a:ext>
          </a:extLst>
        </p:spPr>
      </p:pic>
      <p:pic>
        <p:nvPicPr>
          <p:cNvPr id="46093"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866900" y="1609725"/>
            <a:ext cx="708025" cy="763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46094" name="TextBox 1"/>
          <p:cNvSpPr txBox="1">
            <a:spLocks noChangeArrowheads="1"/>
          </p:cNvSpPr>
          <p:nvPr/>
        </p:nvSpPr>
        <p:spPr bwMode="auto">
          <a:xfrm>
            <a:off x="3481388" y="1487488"/>
            <a:ext cx="35274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800" b="1">
                <a:solidFill>
                  <a:srgbClr val="0070C0"/>
                </a:solidFill>
              </a:rPr>
              <a:t>remote control by communication</a:t>
            </a:r>
          </a:p>
        </p:txBody>
      </p:sp>
      <p:pic>
        <p:nvPicPr>
          <p:cNvPr id="16" name="Picture 15">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2454" y="1077494"/>
            <a:ext cx="1287231" cy="1185862"/>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a:xfrm>
            <a:off x="636588" y="350838"/>
            <a:ext cx="8785225" cy="762000"/>
          </a:xfrm>
        </p:spPr>
        <p:txBody>
          <a:bodyPr/>
          <a:lstStyle/>
          <a:p>
            <a:r>
              <a:rPr lang="en-US" altLang="en-US"/>
              <a:t>“Surrogates” and Telepresence</a:t>
            </a:r>
          </a:p>
        </p:txBody>
      </p:sp>
      <p:grpSp>
        <p:nvGrpSpPr>
          <p:cNvPr id="47107" name="Group 4"/>
          <p:cNvGrpSpPr>
            <a:grpSpLocks/>
          </p:cNvGrpSpPr>
          <p:nvPr/>
        </p:nvGrpSpPr>
        <p:grpSpPr bwMode="auto">
          <a:xfrm>
            <a:off x="393700" y="1028700"/>
            <a:ext cx="9031288" cy="5114925"/>
            <a:chOff x="393636" y="1028191"/>
            <a:chExt cx="9031221" cy="5115433"/>
          </a:xfrm>
        </p:grpSpPr>
        <p:pic>
          <p:nvPicPr>
            <p:cNvPr id="4710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636" y="3717033"/>
              <a:ext cx="4222181" cy="2390017"/>
            </a:xfrm>
            <a:prstGeom prst="rect">
              <a:avLst/>
            </a:prstGeom>
            <a:noFill/>
            <a:ln w="1905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471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4120" y="3717033"/>
              <a:ext cx="2970737" cy="2388490"/>
            </a:xfrm>
            <a:prstGeom prst="rect">
              <a:avLst/>
            </a:prstGeom>
            <a:noFill/>
            <a:ln w="1905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4711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3813" y="3717033"/>
              <a:ext cx="1910308" cy="2103408"/>
            </a:xfrm>
            <a:prstGeom prst="rect">
              <a:avLst/>
            </a:prstGeom>
            <a:noFill/>
            <a:ln w="1905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47112" name="TextBox 2"/>
            <p:cNvSpPr txBox="1">
              <a:spLocks noChangeArrowheads="1"/>
            </p:cNvSpPr>
            <p:nvPr/>
          </p:nvSpPr>
          <p:spPr bwMode="auto">
            <a:xfrm>
              <a:off x="2342044" y="5774292"/>
              <a:ext cx="7064796" cy="36933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800">
                  <a:hlinkClick r:id="rId5"/>
                </a:rPr>
                <a:t>http://spectrum.ieee.org/robotics/humanoids/the-reality-of-robot-surrogates</a:t>
              </a:r>
              <a:r>
                <a:rPr lang="en-US" altLang="en-US" sz="1800"/>
                <a:t> </a:t>
              </a:r>
            </a:p>
          </p:txBody>
        </p:sp>
        <p:pic>
          <p:nvPicPr>
            <p:cNvPr id="4711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4967" y="1028191"/>
              <a:ext cx="4755975" cy="2632074"/>
            </a:xfrm>
            <a:prstGeom prst="rect">
              <a:avLst/>
            </a:prstGeom>
            <a:noFill/>
            <a:ln w="1905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4711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3637" y="1052735"/>
              <a:ext cx="1825270" cy="2607529"/>
            </a:xfrm>
            <a:prstGeom prst="rect">
              <a:avLst/>
            </a:prstGeom>
            <a:noFill/>
            <a:ln w="1905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47115"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73092" y="1043588"/>
              <a:ext cx="2342087" cy="2616677"/>
            </a:xfrm>
            <a:prstGeom prst="rect">
              <a:avLst/>
            </a:prstGeom>
            <a:noFill/>
            <a:ln w="1905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4" name="Rectangle 3"/>
            <p:cNvSpPr/>
            <p:nvPr/>
          </p:nvSpPr>
          <p:spPr>
            <a:xfrm>
              <a:off x="1551841" y="2962870"/>
              <a:ext cx="697627" cy="400110"/>
            </a:xfrm>
            <a:prstGeom prst="rect">
              <a:avLst/>
            </a:prstGeom>
            <a:noFill/>
          </p:spPr>
          <p:txBody>
            <a:bodyPr wrap="none">
              <a:spAutoFit/>
            </a:bodyPr>
            <a:lstStyle/>
            <a:p>
              <a:pPr>
                <a:defRPr/>
              </a:pPr>
              <a:r>
                <a:rPr lang="en-US" sz="2000" dirty="0">
                  <a:ln w="18415" cmpd="sng">
                    <a:solidFill>
                      <a:srgbClr val="FFFFFF"/>
                    </a:solidFill>
                    <a:prstDash val="solid"/>
                  </a:ln>
                  <a:solidFill>
                    <a:srgbClr val="FFFFFF"/>
                  </a:solidFill>
                  <a:effectLst>
                    <a:outerShdw blurRad="63500" dir="3600000" algn="tl" rotWithShape="0">
                      <a:srgbClr val="000000">
                        <a:alpha val="70000"/>
                      </a:srgbClr>
                    </a:outerShdw>
                  </a:effectLst>
                </a:rPr>
                <a:t>2009</a:t>
              </a:r>
            </a:p>
          </p:txBody>
        </p:sp>
      </p:grpSp>
      <p:sp>
        <p:nvSpPr>
          <p:cNvPr id="6" name="Rectangle 5"/>
          <p:cNvSpPr/>
          <p:nvPr/>
        </p:nvSpPr>
        <p:spPr>
          <a:xfrm>
            <a:off x="2864768" y="3789040"/>
            <a:ext cx="1579983"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Telepresence</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AutoShape 5"/>
          <p:cNvSpPr>
            <a:spLocks noChangeArrowheads="1"/>
          </p:cNvSpPr>
          <p:nvPr/>
        </p:nvSpPr>
        <p:spPr bwMode="auto">
          <a:xfrm>
            <a:off x="1676400" y="5181600"/>
            <a:ext cx="2362200" cy="228600"/>
          </a:xfrm>
          <a:prstGeom prst="leftRightArrow">
            <a:avLst>
              <a:gd name="adj1" fmla="val 50000"/>
              <a:gd name="adj2" fmla="val 206667"/>
            </a:avLst>
          </a:prstGeom>
          <a:solidFill>
            <a:srgbClr val="663300"/>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22531" name="Rectangle 2"/>
          <p:cNvSpPr>
            <a:spLocks noGrp="1" noChangeArrowheads="1"/>
          </p:cNvSpPr>
          <p:nvPr>
            <p:ph type="title"/>
          </p:nvPr>
        </p:nvSpPr>
        <p:spPr>
          <a:xfrm>
            <a:off x="415925" y="533400"/>
            <a:ext cx="9074150" cy="762000"/>
          </a:xfrm>
        </p:spPr>
        <p:txBody>
          <a:bodyPr/>
          <a:lstStyle/>
          <a:p>
            <a:pPr eaLnBrk="1" hangingPunct="1"/>
            <a:r>
              <a:rPr lang="en-GB" altLang="en-US" sz="2800"/>
              <a:t>Mobility and Self-Management, Abilities to Communicate, Cooperate, and Negotiate with others</a:t>
            </a:r>
            <a:r>
              <a:rPr lang="en-GB" altLang="en-US" sz="3200"/>
              <a:t> - </a:t>
            </a:r>
            <a:r>
              <a:rPr lang="en-GB" altLang="en-US" sz="2400"/>
              <a:t>are among the basic abilities of an Intelligent Agent</a:t>
            </a:r>
          </a:p>
        </p:txBody>
      </p:sp>
      <p:graphicFrame>
        <p:nvGraphicFramePr>
          <p:cNvPr id="22532" name="Object 3"/>
          <p:cNvGraphicFramePr>
            <a:graphicFrameLocks noChangeAspect="1"/>
          </p:cNvGraphicFramePr>
          <p:nvPr/>
        </p:nvGraphicFramePr>
        <p:xfrm>
          <a:off x="1219200" y="4800600"/>
          <a:ext cx="460375" cy="990600"/>
        </p:xfrm>
        <a:graphic>
          <a:graphicData uri="http://schemas.openxmlformats.org/presentationml/2006/ole">
            <mc:AlternateContent xmlns:mc="http://schemas.openxmlformats.org/markup-compatibility/2006">
              <mc:Choice xmlns:v="urn:schemas-microsoft-com:vml" Requires="v">
                <p:oleObj name="Clip" r:id="rId2" imgW="1857375" imgH="3995738" progId="MS_ClipArt_Gallery.2">
                  <p:embed/>
                </p:oleObj>
              </mc:Choice>
              <mc:Fallback>
                <p:oleObj name="Clip" r:id="rId2" imgW="1857375" imgH="3995738" progId="MS_ClipArt_Gallery.2">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4800600"/>
                        <a:ext cx="460375"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33" name="AutoShape 4"/>
          <p:cNvSpPr>
            <a:spLocks noChangeArrowheads="1"/>
          </p:cNvSpPr>
          <p:nvPr/>
        </p:nvSpPr>
        <p:spPr bwMode="auto">
          <a:xfrm>
            <a:off x="2286000" y="4953000"/>
            <a:ext cx="1219200" cy="838200"/>
          </a:xfrm>
          <a:prstGeom prst="irregularSeal1">
            <a:avLst/>
          </a:prstGeom>
          <a:solidFill>
            <a:schemeClr val="accent1"/>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aphicFrame>
        <p:nvGraphicFramePr>
          <p:cNvPr id="22534" name="Object 6"/>
          <p:cNvGraphicFramePr>
            <a:graphicFrameLocks noChangeAspect="1"/>
          </p:cNvGraphicFramePr>
          <p:nvPr/>
        </p:nvGraphicFramePr>
        <p:xfrm>
          <a:off x="4038600" y="4953000"/>
          <a:ext cx="966788" cy="900113"/>
        </p:xfrm>
        <a:graphic>
          <a:graphicData uri="http://schemas.openxmlformats.org/presentationml/2006/ole">
            <mc:AlternateContent xmlns:mc="http://schemas.openxmlformats.org/markup-compatibility/2006">
              <mc:Choice xmlns:v="urn:schemas-microsoft-com:vml" Requires="v">
                <p:oleObj name="Clip" r:id="rId4" imgW="4218962" imgH="3951798" progId="MS_ClipArt_Gallery.2">
                  <p:embed/>
                </p:oleObj>
              </mc:Choice>
              <mc:Fallback>
                <p:oleObj name="Clip" r:id="rId4" imgW="4218962" imgH="3951798" progId="MS_ClipArt_Gallery.2">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4953000"/>
                        <a:ext cx="966788" cy="900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35" name="Object 7"/>
          <p:cNvGraphicFramePr>
            <a:graphicFrameLocks noChangeAspect="1"/>
          </p:cNvGraphicFramePr>
          <p:nvPr/>
        </p:nvGraphicFramePr>
        <p:xfrm>
          <a:off x="5945188" y="4419600"/>
          <a:ext cx="460375" cy="990600"/>
        </p:xfrm>
        <a:graphic>
          <a:graphicData uri="http://schemas.openxmlformats.org/presentationml/2006/ole">
            <mc:AlternateContent xmlns:mc="http://schemas.openxmlformats.org/markup-compatibility/2006">
              <mc:Choice xmlns:v="urn:schemas-microsoft-com:vml" Requires="v">
                <p:oleObj name="Clip" r:id="rId6" imgW="1857375" imgH="3995738" progId="MS_ClipArt_Gallery.2">
                  <p:embed/>
                </p:oleObj>
              </mc:Choice>
              <mc:Fallback>
                <p:oleObj name="Clip" r:id="rId6" imgW="1857375" imgH="3995738" progId="MS_ClipArt_Gallery.2">
                  <p:embed/>
                  <p:pic>
                    <p:nvPicPr>
                      <p:cNvPr id="0" name="Object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88" y="4419600"/>
                        <a:ext cx="460375"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36" name="Object 8"/>
          <p:cNvGraphicFramePr>
            <a:graphicFrameLocks noChangeAspect="1"/>
          </p:cNvGraphicFramePr>
          <p:nvPr/>
        </p:nvGraphicFramePr>
        <p:xfrm>
          <a:off x="6935788" y="5124450"/>
          <a:ext cx="460375" cy="990600"/>
        </p:xfrm>
        <a:graphic>
          <a:graphicData uri="http://schemas.openxmlformats.org/presentationml/2006/ole">
            <mc:AlternateContent xmlns:mc="http://schemas.openxmlformats.org/markup-compatibility/2006">
              <mc:Choice xmlns:v="urn:schemas-microsoft-com:vml" Requires="v">
                <p:oleObj name="Clip" r:id="rId7" imgW="1857375" imgH="3995738" progId="MS_ClipArt_Gallery.2">
                  <p:embed/>
                </p:oleObj>
              </mc:Choice>
              <mc:Fallback>
                <p:oleObj name="Clip" r:id="rId7" imgW="1857375" imgH="3995738" progId="MS_ClipArt_Gallery.2">
                  <p:embed/>
                  <p:pic>
                    <p:nvPicPr>
                      <p:cNvPr id="0" name="Object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5788" y="5124450"/>
                        <a:ext cx="460375"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37" name="Object 9"/>
          <p:cNvGraphicFramePr>
            <a:graphicFrameLocks noChangeAspect="1"/>
          </p:cNvGraphicFramePr>
          <p:nvPr/>
        </p:nvGraphicFramePr>
        <p:xfrm>
          <a:off x="8331200" y="4657725"/>
          <a:ext cx="460375" cy="990600"/>
        </p:xfrm>
        <a:graphic>
          <a:graphicData uri="http://schemas.openxmlformats.org/presentationml/2006/ole">
            <mc:AlternateContent xmlns:mc="http://schemas.openxmlformats.org/markup-compatibility/2006">
              <mc:Choice xmlns:v="urn:schemas-microsoft-com:vml" Requires="v">
                <p:oleObj name="Clip" r:id="rId8" imgW="1857375" imgH="3995738" progId="MS_ClipArt_Gallery.2">
                  <p:embed/>
                </p:oleObj>
              </mc:Choice>
              <mc:Fallback>
                <p:oleObj name="Clip" r:id="rId8" imgW="1857375" imgH="3995738" progId="MS_ClipArt_Gallery.2">
                  <p:embed/>
                  <p:pic>
                    <p:nvPicPr>
                      <p:cNvPr id="0" name="Object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1200" y="4657725"/>
                        <a:ext cx="460375"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38" name="Object 10"/>
          <p:cNvGraphicFramePr>
            <a:graphicFrameLocks noChangeAspect="1"/>
          </p:cNvGraphicFramePr>
          <p:nvPr/>
        </p:nvGraphicFramePr>
        <p:xfrm>
          <a:off x="8764588" y="3276600"/>
          <a:ext cx="460375" cy="990600"/>
        </p:xfrm>
        <a:graphic>
          <a:graphicData uri="http://schemas.openxmlformats.org/presentationml/2006/ole">
            <mc:AlternateContent xmlns:mc="http://schemas.openxmlformats.org/markup-compatibility/2006">
              <mc:Choice xmlns:v="urn:schemas-microsoft-com:vml" Requires="v">
                <p:oleObj name="Clip" r:id="rId9" imgW="1857375" imgH="3995738" progId="MS_ClipArt_Gallery.2">
                  <p:embed/>
                </p:oleObj>
              </mc:Choice>
              <mc:Fallback>
                <p:oleObj name="Clip" r:id="rId9" imgW="1857375" imgH="3995738" progId="MS_ClipArt_Gallery.2">
                  <p:embed/>
                  <p:pic>
                    <p:nvPicPr>
                      <p:cNvPr id="0" name="Object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64588" y="3276600"/>
                        <a:ext cx="460375"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39" name="Object 11"/>
          <p:cNvGraphicFramePr>
            <a:graphicFrameLocks noChangeAspect="1"/>
          </p:cNvGraphicFramePr>
          <p:nvPr/>
        </p:nvGraphicFramePr>
        <p:xfrm>
          <a:off x="5945188" y="2971800"/>
          <a:ext cx="460375" cy="990600"/>
        </p:xfrm>
        <a:graphic>
          <a:graphicData uri="http://schemas.openxmlformats.org/presentationml/2006/ole">
            <mc:AlternateContent xmlns:mc="http://schemas.openxmlformats.org/markup-compatibility/2006">
              <mc:Choice xmlns:v="urn:schemas-microsoft-com:vml" Requires="v">
                <p:oleObj name="Clip" r:id="rId10" imgW="1857375" imgH="3995738" progId="MS_ClipArt_Gallery.2">
                  <p:embed/>
                </p:oleObj>
              </mc:Choice>
              <mc:Fallback>
                <p:oleObj name="Clip" r:id="rId10" imgW="1857375" imgH="3995738" progId="MS_ClipArt_Gallery.2">
                  <p:embed/>
                  <p:pic>
                    <p:nvPicPr>
                      <p:cNvPr id="0" name="Object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188" y="2971800"/>
                        <a:ext cx="460375"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40" name="Object 12"/>
          <p:cNvGraphicFramePr>
            <a:graphicFrameLocks noChangeAspect="1"/>
          </p:cNvGraphicFramePr>
          <p:nvPr/>
        </p:nvGraphicFramePr>
        <p:xfrm>
          <a:off x="7545388" y="2133600"/>
          <a:ext cx="460375" cy="990600"/>
        </p:xfrm>
        <a:graphic>
          <a:graphicData uri="http://schemas.openxmlformats.org/presentationml/2006/ole">
            <mc:AlternateContent xmlns:mc="http://schemas.openxmlformats.org/markup-compatibility/2006">
              <mc:Choice xmlns:v="urn:schemas-microsoft-com:vml" Requires="v">
                <p:oleObj name="Clip" r:id="rId11" imgW="1857375" imgH="3995738" progId="MS_ClipArt_Gallery.2">
                  <p:embed/>
                </p:oleObj>
              </mc:Choice>
              <mc:Fallback>
                <p:oleObj name="Clip" r:id="rId11" imgW="1857375" imgH="3995738" progId="MS_ClipArt_Gallery.2">
                  <p:embed/>
                  <p:pic>
                    <p:nvPicPr>
                      <p:cNvPr id="0" name="Object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45388" y="2133600"/>
                        <a:ext cx="460375"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2542" name="Line 14"/>
          <p:cNvSpPr>
            <a:spLocks noChangeShapeType="1"/>
          </p:cNvSpPr>
          <p:nvPr/>
        </p:nvSpPr>
        <p:spPr bwMode="auto">
          <a:xfrm flipV="1">
            <a:off x="6478588" y="4191000"/>
            <a:ext cx="762000" cy="533400"/>
          </a:xfrm>
          <a:prstGeom prst="line">
            <a:avLst/>
          </a:prstGeom>
          <a:noFill/>
          <a:ln w="38100">
            <a:solidFill>
              <a:srgbClr val="663300"/>
            </a:solidFill>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2543" name="Line 15"/>
          <p:cNvSpPr>
            <a:spLocks noChangeShapeType="1"/>
          </p:cNvSpPr>
          <p:nvPr/>
        </p:nvSpPr>
        <p:spPr bwMode="auto">
          <a:xfrm>
            <a:off x="6478588" y="3581400"/>
            <a:ext cx="762000" cy="304800"/>
          </a:xfrm>
          <a:prstGeom prst="line">
            <a:avLst/>
          </a:prstGeom>
          <a:noFill/>
          <a:ln w="38100">
            <a:solidFill>
              <a:srgbClr val="663300"/>
            </a:solidFill>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2544" name="Line 16"/>
          <p:cNvSpPr>
            <a:spLocks noChangeShapeType="1"/>
          </p:cNvSpPr>
          <p:nvPr/>
        </p:nvSpPr>
        <p:spPr bwMode="auto">
          <a:xfrm>
            <a:off x="7773988" y="4419600"/>
            <a:ext cx="533400" cy="457200"/>
          </a:xfrm>
          <a:prstGeom prst="line">
            <a:avLst/>
          </a:prstGeom>
          <a:noFill/>
          <a:ln w="38100">
            <a:solidFill>
              <a:srgbClr val="663300"/>
            </a:solidFill>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2545" name="Line 17"/>
          <p:cNvSpPr>
            <a:spLocks noChangeShapeType="1"/>
          </p:cNvSpPr>
          <p:nvPr/>
        </p:nvSpPr>
        <p:spPr bwMode="auto">
          <a:xfrm flipV="1">
            <a:off x="7392988" y="4724400"/>
            <a:ext cx="152400" cy="533400"/>
          </a:xfrm>
          <a:prstGeom prst="line">
            <a:avLst/>
          </a:prstGeom>
          <a:noFill/>
          <a:ln w="38100">
            <a:solidFill>
              <a:srgbClr val="663300"/>
            </a:solidFill>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2546" name="Line 18"/>
          <p:cNvSpPr>
            <a:spLocks noChangeShapeType="1"/>
          </p:cNvSpPr>
          <p:nvPr/>
        </p:nvSpPr>
        <p:spPr bwMode="auto">
          <a:xfrm flipH="1">
            <a:off x="7545388" y="2819400"/>
            <a:ext cx="76200" cy="609600"/>
          </a:xfrm>
          <a:prstGeom prst="line">
            <a:avLst/>
          </a:prstGeom>
          <a:noFill/>
          <a:ln w="38100">
            <a:solidFill>
              <a:srgbClr val="663300"/>
            </a:solidFill>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2547" name="Line 19"/>
          <p:cNvSpPr>
            <a:spLocks noChangeShapeType="1"/>
          </p:cNvSpPr>
          <p:nvPr/>
        </p:nvSpPr>
        <p:spPr bwMode="auto">
          <a:xfrm flipV="1">
            <a:off x="7850188" y="3886200"/>
            <a:ext cx="838200" cy="152400"/>
          </a:xfrm>
          <a:prstGeom prst="line">
            <a:avLst/>
          </a:prstGeom>
          <a:noFill/>
          <a:ln w="38100">
            <a:solidFill>
              <a:srgbClr val="663300"/>
            </a:solidFill>
            <a:round/>
            <a:headEnd type="stealth" w="med" len="lg"/>
            <a:tailEnd type="stealth" w="med" len="lg"/>
          </a:ln>
          <a:extLst>
            <a:ext uri="{909E8E84-426E-40DD-AFC4-6F175D3DCCD1}">
              <a14:hiddenFill xmlns:a14="http://schemas.microsoft.com/office/drawing/2010/main">
                <a:noFill/>
              </a14:hiddenFill>
            </a:ext>
          </a:extLst>
        </p:spPr>
        <p:txBody>
          <a:bodyPr wrap="none" anchor="ctr"/>
          <a:lstStyle/>
          <a:p>
            <a:endParaRPr lang="en-US"/>
          </a:p>
        </p:txBody>
      </p:sp>
      <p:sp>
        <p:nvSpPr>
          <p:cNvPr id="22548" name="Line 20"/>
          <p:cNvSpPr>
            <a:spLocks noChangeShapeType="1"/>
          </p:cNvSpPr>
          <p:nvPr/>
        </p:nvSpPr>
        <p:spPr bwMode="auto">
          <a:xfrm>
            <a:off x="2209800" y="2514600"/>
            <a:ext cx="0" cy="1143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49" name="Line 21"/>
          <p:cNvSpPr>
            <a:spLocks noChangeShapeType="1"/>
          </p:cNvSpPr>
          <p:nvPr/>
        </p:nvSpPr>
        <p:spPr bwMode="auto">
          <a:xfrm>
            <a:off x="1600200" y="3048000"/>
            <a:ext cx="12192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50" name="Line 22"/>
          <p:cNvSpPr>
            <a:spLocks noChangeShapeType="1"/>
          </p:cNvSpPr>
          <p:nvPr/>
        </p:nvSpPr>
        <p:spPr bwMode="auto">
          <a:xfrm>
            <a:off x="1752600" y="2667000"/>
            <a:ext cx="914400" cy="7620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51" name="Line 23"/>
          <p:cNvSpPr>
            <a:spLocks noChangeShapeType="1"/>
          </p:cNvSpPr>
          <p:nvPr/>
        </p:nvSpPr>
        <p:spPr bwMode="auto">
          <a:xfrm flipH="1">
            <a:off x="1828800" y="2590800"/>
            <a:ext cx="762000" cy="914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52" name="Line 24"/>
          <p:cNvSpPr>
            <a:spLocks noChangeShapeType="1"/>
          </p:cNvSpPr>
          <p:nvPr/>
        </p:nvSpPr>
        <p:spPr bwMode="auto">
          <a:xfrm flipH="1">
            <a:off x="1752600" y="2743200"/>
            <a:ext cx="76200" cy="304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53" name="Line 25"/>
          <p:cNvSpPr>
            <a:spLocks noChangeShapeType="1"/>
          </p:cNvSpPr>
          <p:nvPr/>
        </p:nvSpPr>
        <p:spPr bwMode="auto">
          <a:xfrm flipH="1">
            <a:off x="2590800" y="3048000"/>
            <a:ext cx="76200" cy="304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54" name="Line 26"/>
          <p:cNvSpPr>
            <a:spLocks noChangeShapeType="1"/>
          </p:cNvSpPr>
          <p:nvPr/>
        </p:nvSpPr>
        <p:spPr bwMode="auto">
          <a:xfrm>
            <a:off x="1752600" y="3048000"/>
            <a:ext cx="228600" cy="304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55" name="Line 27"/>
          <p:cNvSpPr>
            <a:spLocks noChangeShapeType="1"/>
          </p:cNvSpPr>
          <p:nvPr/>
        </p:nvSpPr>
        <p:spPr bwMode="auto">
          <a:xfrm>
            <a:off x="2438400" y="2743200"/>
            <a:ext cx="228600" cy="3048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56" name="Line 28"/>
          <p:cNvSpPr>
            <a:spLocks noChangeShapeType="1"/>
          </p:cNvSpPr>
          <p:nvPr/>
        </p:nvSpPr>
        <p:spPr bwMode="auto">
          <a:xfrm flipV="1">
            <a:off x="1828800" y="2590800"/>
            <a:ext cx="3810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57" name="Line 29"/>
          <p:cNvSpPr>
            <a:spLocks noChangeShapeType="1"/>
          </p:cNvSpPr>
          <p:nvPr/>
        </p:nvSpPr>
        <p:spPr bwMode="auto">
          <a:xfrm flipV="1">
            <a:off x="2209800" y="3352800"/>
            <a:ext cx="3810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58" name="Line 30"/>
          <p:cNvSpPr>
            <a:spLocks noChangeShapeType="1"/>
          </p:cNvSpPr>
          <p:nvPr/>
        </p:nvSpPr>
        <p:spPr bwMode="auto">
          <a:xfrm>
            <a:off x="2209800" y="2590800"/>
            <a:ext cx="2286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59" name="Line 31"/>
          <p:cNvSpPr>
            <a:spLocks noChangeShapeType="1"/>
          </p:cNvSpPr>
          <p:nvPr/>
        </p:nvSpPr>
        <p:spPr bwMode="auto">
          <a:xfrm>
            <a:off x="1981200" y="3352800"/>
            <a:ext cx="2286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60" name="Line 32"/>
          <p:cNvSpPr>
            <a:spLocks noChangeShapeType="1"/>
          </p:cNvSpPr>
          <p:nvPr/>
        </p:nvSpPr>
        <p:spPr bwMode="auto">
          <a:xfrm>
            <a:off x="1981200" y="2895600"/>
            <a:ext cx="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61" name="Line 33"/>
          <p:cNvSpPr>
            <a:spLocks noChangeShapeType="1"/>
          </p:cNvSpPr>
          <p:nvPr/>
        </p:nvSpPr>
        <p:spPr bwMode="auto">
          <a:xfrm>
            <a:off x="2362200" y="289560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62" name="Line 34"/>
          <p:cNvSpPr>
            <a:spLocks noChangeShapeType="1"/>
          </p:cNvSpPr>
          <p:nvPr/>
        </p:nvSpPr>
        <p:spPr bwMode="auto">
          <a:xfrm flipV="1">
            <a:off x="1981200" y="2819400"/>
            <a:ext cx="304800" cy="76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63" name="Line 35"/>
          <p:cNvSpPr>
            <a:spLocks noChangeShapeType="1"/>
          </p:cNvSpPr>
          <p:nvPr/>
        </p:nvSpPr>
        <p:spPr bwMode="auto">
          <a:xfrm>
            <a:off x="2209800" y="2819400"/>
            <a:ext cx="152400" cy="76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64" name="Line 36"/>
          <p:cNvSpPr>
            <a:spLocks noChangeShapeType="1"/>
          </p:cNvSpPr>
          <p:nvPr/>
        </p:nvSpPr>
        <p:spPr bwMode="auto">
          <a:xfrm>
            <a:off x="1981200" y="3048000"/>
            <a:ext cx="76200" cy="1524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65" name="Line 37"/>
          <p:cNvSpPr>
            <a:spLocks noChangeShapeType="1"/>
          </p:cNvSpPr>
          <p:nvPr/>
        </p:nvSpPr>
        <p:spPr bwMode="auto">
          <a:xfrm>
            <a:off x="2057400" y="3200400"/>
            <a:ext cx="152400" cy="762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22566" name="Line 38"/>
          <p:cNvSpPr>
            <a:spLocks noChangeShapeType="1"/>
          </p:cNvSpPr>
          <p:nvPr/>
        </p:nvSpPr>
        <p:spPr bwMode="auto">
          <a:xfrm flipV="1">
            <a:off x="2209800" y="3048000"/>
            <a:ext cx="228600" cy="228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aphicFrame>
        <p:nvGraphicFramePr>
          <p:cNvPr id="22568" name="Object 41"/>
          <p:cNvGraphicFramePr>
            <a:graphicFrameLocks noChangeAspect="1"/>
          </p:cNvGraphicFramePr>
          <p:nvPr/>
        </p:nvGraphicFramePr>
        <p:xfrm>
          <a:off x="2819400" y="2590800"/>
          <a:ext cx="622300" cy="762000"/>
        </p:xfrm>
        <a:graphic>
          <a:graphicData uri="http://schemas.openxmlformats.org/presentationml/2006/ole">
            <mc:AlternateContent xmlns:mc="http://schemas.openxmlformats.org/markup-compatibility/2006">
              <mc:Choice xmlns:v="urn:schemas-microsoft-com:vml" Requires="v">
                <p:oleObj name="Clip" r:id="rId12" imgW="3212327" imgH="3935896" progId="MS_ClipArt_Gallery.2">
                  <p:embed/>
                </p:oleObj>
              </mc:Choice>
              <mc:Fallback>
                <p:oleObj name="Clip" r:id="rId12" imgW="3212327" imgH="3935896" progId="MS_ClipArt_Gallery.2">
                  <p:embed/>
                  <p:pic>
                    <p:nvPicPr>
                      <p:cNvPr id="0" name="Object 4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19400" y="2590800"/>
                        <a:ext cx="6223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22569" name="Object 42"/>
          <p:cNvGraphicFramePr>
            <a:graphicFrameLocks noChangeAspect="1"/>
          </p:cNvGraphicFramePr>
          <p:nvPr/>
        </p:nvGraphicFramePr>
        <p:xfrm>
          <a:off x="4114800" y="2209800"/>
          <a:ext cx="1030288" cy="1447800"/>
        </p:xfrm>
        <a:graphic>
          <a:graphicData uri="http://schemas.openxmlformats.org/presentationml/2006/ole">
            <mc:AlternateContent xmlns:mc="http://schemas.openxmlformats.org/markup-compatibility/2006">
              <mc:Choice xmlns:v="urn:schemas-microsoft-com:vml" Requires="v">
                <p:oleObj name="Clip" r:id="rId14" imgW="2673229" imgH="3753016" progId="MS_ClipArt_Gallery.2">
                  <p:embed/>
                </p:oleObj>
              </mc:Choice>
              <mc:Fallback>
                <p:oleObj name="Clip" r:id="rId14" imgW="2673229" imgH="3753016" progId="MS_ClipArt_Gallery.2">
                  <p:embed/>
                  <p:pic>
                    <p:nvPicPr>
                      <p:cNvPr id="0" name="Object 4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114800" y="2209800"/>
                        <a:ext cx="1030288" cy="1447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ChangeArrowheads="1"/>
          </p:cNvSpPr>
          <p:nvPr>
            <p:ph type="ctrTitle"/>
          </p:nvPr>
        </p:nvSpPr>
        <p:spPr>
          <a:xfrm>
            <a:off x="742950" y="2130425"/>
            <a:ext cx="8420100" cy="1470025"/>
          </a:xfrm>
        </p:spPr>
        <p:txBody>
          <a:bodyPr/>
          <a:lstStyle/>
          <a:p>
            <a:pPr eaLnBrk="1" hangingPunct="1"/>
            <a:r>
              <a:rPr lang="en-US" altLang="en-US"/>
              <a:t>Why Mobile Agents?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838200" y="476250"/>
            <a:ext cx="8229600" cy="762000"/>
          </a:xfrm>
        </p:spPr>
        <p:txBody>
          <a:bodyPr/>
          <a:lstStyle/>
          <a:p>
            <a:pPr eaLnBrk="1" hangingPunct="1"/>
            <a:r>
              <a:rPr lang="en-US" altLang="en-US" sz="3600"/>
              <a:t>Reason 1: Bandwidth conservation</a:t>
            </a:r>
            <a:endParaRPr lang="en-US" altLang="en-US"/>
          </a:p>
        </p:txBody>
      </p:sp>
      <p:sp>
        <p:nvSpPr>
          <p:cNvPr id="49155" name="Text Box 3"/>
          <p:cNvSpPr txBox="1">
            <a:spLocks noChangeArrowheads="1"/>
          </p:cNvSpPr>
          <p:nvPr/>
        </p:nvSpPr>
        <p:spPr bwMode="auto">
          <a:xfrm>
            <a:off x="858838" y="3062288"/>
            <a:ext cx="1292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000" b="1">
                <a:solidFill>
                  <a:srgbClr val="000066"/>
                </a:solidFill>
              </a:rPr>
              <a:t>Server</a:t>
            </a:r>
          </a:p>
        </p:txBody>
      </p:sp>
      <p:grpSp>
        <p:nvGrpSpPr>
          <p:cNvPr id="49156" name="Group 4"/>
          <p:cNvGrpSpPr>
            <a:grpSpLocks/>
          </p:cNvGrpSpPr>
          <p:nvPr/>
        </p:nvGrpSpPr>
        <p:grpSpPr bwMode="auto">
          <a:xfrm>
            <a:off x="322263" y="1992313"/>
            <a:ext cx="2781300" cy="1004887"/>
            <a:chOff x="835" y="1369"/>
            <a:chExt cx="1617" cy="633"/>
          </a:xfrm>
        </p:grpSpPr>
        <p:sp>
          <p:nvSpPr>
            <p:cNvPr id="49182" name="AutoShape 5"/>
            <p:cNvSpPr>
              <a:spLocks noChangeArrowheads="1"/>
            </p:cNvSpPr>
            <p:nvPr/>
          </p:nvSpPr>
          <p:spPr bwMode="auto">
            <a:xfrm>
              <a:off x="835" y="1623"/>
              <a:ext cx="1617" cy="379"/>
            </a:xfrm>
            <a:prstGeom prst="parallelogram">
              <a:avLst>
                <a:gd name="adj" fmla="val 171983"/>
              </a:avLst>
            </a:prstGeom>
            <a:solidFill>
              <a:srgbClr val="99CCFF"/>
            </a:solidFill>
            <a:ln w="9525">
              <a:solidFill>
                <a:schemeClr val="tx1"/>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49183" name="AutoShape 6"/>
            <p:cNvSpPr>
              <a:spLocks noChangeArrowheads="1"/>
            </p:cNvSpPr>
            <p:nvPr/>
          </p:nvSpPr>
          <p:spPr bwMode="auto">
            <a:xfrm>
              <a:off x="1262" y="1369"/>
              <a:ext cx="685" cy="544"/>
            </a:xfrm>
            <a:prstGeom prst="can">
              <a:avLst>
                <a:gd name="adj" fmla="val 25000"/>
              </a:avLst>
            </a:prstGeom>
            <a:solidFill>
              <a:schemeClr val="accent1"/>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000" b="1"/>
                <a:t>Dataset</a:t>
              </a:r>
              <a:endParaRPr lang="en-US" altLang="en-US"/>
            </a:p>
          </p:txBody>
        </p:sp>
      </p:grpSp>
      <p:grpSp>
        <p:nvGrpSpPr>
          <p:cNvPr id="49157" name="Group 7"/>
          <p:cNvGrpSpPr>
            <a:grpSpLocks/>
          </p:cNvGrpSpPr>
          <p:nvPr/>
        </p:nvGrpSpPr>
        <p:grpSpPr bwMode="auto">
          <a:xfrm>
            <a:off x="6765925" y="1992313"/>
            <a:ext cx="2779713" cy="898525"/>
            <a:chOff x="3571" y="1497"/>
            <a:chExt cx="1617" cy="566"/>
          </a:xfrm>
        </p:grpSpPr>
        <p:sp>
          <p:nvSpPr>
            <p:cNvPr id="49180" name="AutoShape 8"/>
            <p:cNvSpPr>
              <a:spLocks noChangeArrowheads="1"/>
            </p:cNvSpPr>
            <p:nvPr/>
          </p:nvSpPr>
          <p:spPr bwMode="auto">
            <a:xfrm>
              <a:off x="3571" y="1684"/>
              <a:ext cx="1617" cy="379"/>
            </a:xfrm>
            <a:prstGeom prst="parallelogram">
              <a:avLst>
                <a:gd name="adj" fmla="val 171983"/>
              </a:avLst>
            </a:prstGeom>
            <a:solidFill>
              <a:srgbClr val="99CCFF"/>
            </a:solidFill>
            <a:ln w="9525">
              <a:solidFill>
                <a:schemeClr val="tx1"/>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49181" name="Oval 9"/>
            <p:cNvSpPr>
              <a:spLocks noChangeArrowheads="1"/>
            </p:cNvSpPr>
            <p:nvPr/>
          </p:nvSpPr>
          <p:spPr bwMode="auto">
            <a:xfrm>
              <a:off x="3995" y="1497"/>
              <a:ext cx="530" cy="473"/>
            </a:xfrm>
            <a:prstGeom prst="ellipse">
              <a:avLst/>
            </a:prstGeom>
            <a:solidFill>
              <a:schemeClr val="accent1"/>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GB" altLang="en-US"/>
            </a:p>
          </p:txBody>
        </p:sp>
      </p:grpSp>
      <p:sp>
        <p:nvSpPr>
          <p:cNvPr id="49158" name="Text Box 10"/>
          <p:cNvSpPr txBox="1">
            <a:spLocks noChangeArrowheads="1"/>
          </p:cNvSpPr>
          <p:nvPr/>
        </p:nvSpPr>
        <p:spPr bwMode="auto">
          <a:xfrm>
            <a:off x="425450" y="1230313"/>
            <a:ext cx="234791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000" b="1"/>
              <a:t>Text documents,</a:t>
            </a:r>
          </a:p>
          <a:p>
            <a:pPr algn="ctr">
              <a:spcBef>
                <a:spcPct val="0"/>
              </a:spcBef>
              <a:buFontTx/>
              <a:buNone/>
            </a:pPr>
            <a:r>
              <a:rPr lang="en-US" altLang="en-US" sz="2000" b="1"/>
              <a:t>numerical data, etc.</a:t>
            </a:r>
            <a:endParaRPr lang="en-US" altLang="en-US"/>
          </a:p>
        </p:txBody>
      </p:sp>
      <p:sp>
        <p:nvSpPr>
          <p:cNvPr id="49159" name="Text Box 11"/>
          <p:cNvSpPr txBox="1">
            <a:spLocks noChangeArrowheads="1"/>
          </p:cNvSpPr>
          <p:nvPr/>
        </p:nvSpPr>
        <p:spPr bwMode="auto">
          <a:xfrm>
            <a:off x="7131050" y="2984500"/>
            <a:ext cx="1765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000" b="1">
                <a:solidFill>
                  <a:srgbClr val="000066"/>
                </a:solidFill>
              </a:rPr>
              <a:t>Client/Proxy</a:t>
            </a:r>
          </a:p>
        </p:txBody>
      </p:sp>
      <p:sp>
        <p:nvSpPr>
          <p:cNvPr id="49160" name="Line 12"/>
          <p:cNvSpPr>
            <a:spLocks noChangeShapeType="1"/>
          </p:cNvSpPr>
          <p:nvPr/>
        </p:nvSpPr>
        <p:spPr bwMode="auto">
          <a:xfrm>
            <a:off x="3232150" y="2016125"/>
            <a:ext cx="3362325" cy="0"/>
          </a:xfrm>
          <a:prstGeom prst="line">
            <a:avLst/>
          </a:prstGeom>
          <a:noFill/>
          <a:ln w="76200">
            <a:solidFill>
              <a:srgbClr val="CC0000"/>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61" name="Line 13"/>
          <p:cNvSpPr>
            <a:spLocks noChangeShapeType="1"/>
          </p:cNvSpPr>
          <p:nvPr/>
        </p:nvSpPr>
        <p:spPr bwMode="auto">
          <a:xfrm>
            <a:off x="3232150" y="2235200"/>
            <a:ext cx="3362325" cy="0"/>
          </a:xfrm>
          <a:prstGeom prst="line">
            <a:avLst/>
          </a:prstGeom>
          <a:noFill/>
          <a:ln w="76200">
            <a:solidFill>
              <a:srgbClr val="CC0000"/>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62" name="Line 14"/>
          <p:cNvSpPr>
            <a:spLocks noChangeShapeType="1"/>
          </p:cNvSpPr>
          <p:nvPr/>
        </p:nvSpPr>
        <p:spPr bwMode="auto">
          <a:xfrm>
            <a:off x="3232150" y="2476500"/>
            <a:ext cx="3362325" cy="0"/>
          </a:xfrm>
          <a:prstGeom prst="line">
            <a:avLst/>
          </a:prstGeom>
          <a:noFill/>
          <a:ln w="76200">
            <a:solidFill>
              <a:srgbClr val="CC0000"/>
            </a:solidFill>
            <a:round/>
            <a:headEnd type="stealth" w="med" len="me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49163" name="Line 15"/>
          <p:cNvSpPr>
            <a:spLocks noChangeShapeType="1"/>
          </p:cNvSpPr>
          <p:nvPr/>
        </p:nvSpPr>
        <p:spPr bwMode="auto">
          <a:xfrm>
            <a:off x="3232150" y="2717800"/>
            <a:ext cx="3362325" cy="0"/>
          </a:xfrm>
          <a:prstGeom prst="line">
            <a:avLst/>
          </a:prstGeom>
          <a:noFill/>
          <a:ln w="76200">
            <a:solidFill>
              <a:srgbClr val="CC0000"/>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64" name="Line 16"/>
          <p:cNvSpPr>
            <a:spLocks noChangeShapeType="1"/>
          </p:cNvSpPr>
          <p:nvPr/>
        </p:nvSpPr>
        <p:spPr bwMode="auto">
          <a:xfrm>
            <a:off x="3232150" y="3060700"/>
            <a:ext cx="3362325" cy="0"/>
          </a:xfrm>
          <a:prstGeom prst="line">
            <a:avLst/>
          </a:prstGeom>
          <a:noFill/>
          <a:ln w="203200">
            <a:solidFill>
              <a:srgbClr val="CC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49165" name="Group 17"/>
          <p:cNvGrpSpPr>
            <a:grpSpLocks/>
          </p:cNvGrpSpPr>
          <p:nvPr/>
        </p:nvGrpSpPr>
        <p:grpSpPr bwMode="auto">
          <a:xfrm>
            <a:off x="6732588" y="4441825"/>
            <a:ext cx="2781300" cy="898525"/>
            <a:chOff x="3571" y="1497"/>
            <a:chExt cx="1617" cy="566"/>
          </a:xfrm>
        </p:grpSpPr>
        <p:sp>
          <p:nvSpPr>
            <p:cNvPr id="49178" name="AutoShape 18"/>
            <p:cNvSpPr>
              <a:spLocks noChangeArrowheads="1"/>
            </p:cNvSpPr>
            <p:nvPr/>
          </p:nvSpPr>
          <p:spPr bwMode="auto">
            <a:xfrm>
              <a:off x="3571" y="1684"/>
              <a:ext cx="1617" cy="379"/>
            </a:xfrm>
            <a:prstGeom prst="parallelogram">
              <a:avLst>
                <a:gd name="adj" fmla="val 171983"/>
              </a:avLst>
            </a:prstGeom>
            <a:solidFill>
              <a:srgbClr val="99CCFF"/>
            </a:solidFill>
            <a:ln w="9525">
              <a:solidFill>
                <a:schemeClr val="tx1"/>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49179" name="Oval 19"/>
            <p:cNvSpPr>
              <a:spLocks noChangeArrowheads="1"/>
            </p:cNvSpPr>
            <p:nvPr/>
          </p:nvSpPr>
          <p:spPr bwMode="auto">
            <a:xfrm>
              <a:off x="3995" y="1497"/>
              <a:ext cx="530" cy="473"/>
            </a:xfrm>
            <a:prstGeom prst="ellipse">
              <a:avLst/>
            </a:prstGeom>
            <a:solidFill>
              <a:schemeClr val="accent1"/>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endParaRPr lang="en-GB" altLang="en-US"/>
            </a:p>
          </p:txBody>
        </p:sp>
      </p:grpSp>
      <p:sp>
        <p:nvSpPr>
          <p:cNvPr id="49166" name="Text Box 20"/>
          <p:cNvSpPr txBox="1">
            <a:spLocks noChangeArrowheads="1"/>
          </p:cNvSpPr>
          <p:nvPr/>
        </p:nvSpPr>
        <p:spPr bwMode="auto">
          <a:xfrm>
            <a:off x="7146925" y="5434013"/>
            <a:ext cx="178911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000" b="1">
                <a:solidFill>
                  <a:srgbClr val="000066"/>
                </a:solidFill>
              </a:rPr>
              <a:t>Client/Proxy</a:t>
            </a:r>
          </a:p>
        </p:txBody>
      </p:sp>
      <p:sp>
        <p:nvSpPr>
          <p:cNvPr id="49167" name="Text Box 21"/>
          <p:cNvSpPr txBox="1">
            <a:spLocks noChangeArrowheads="1"/>
          </p:cNvSpPr>
          <p:nvPr/>
        </p:nvSpPr>
        <p:spPr bwMode="auto">
          <a:xfrm>
            <a:off x="1447800" y="5580063"/>
            <a:ext cx="12382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000" b="1">
                <a:solidFill>
                  <a:srgbClr val="000066"/>
                </a:solidFill>
              </a:rPr>
              <a:t>Server</a:t>
            </a:r>
          </a:p>
        </p:txBody>
      </p:sp>
      <p:sp>
        <p:nvSpPr>
          <p:cNvPr id="49168" name="AutoShape 22"/>
          <p:cNvSpPr>
            <a:spLocks noChangeArrowheads="1"/>
          </p:cNvSpPr>
          <p:nvPr/>
        </p:nvSpPr>
        <p:spPr bwMode="auto">
          <a:xfrm>
            <a:off x="400050" y="4924425"/>
            <a:ext cx="4262438" cy="601663"/>
          </a:xfrm>
          <a:prstGeom prst="parallelogram">
            <a:avLst>
              <a:gd name="adj" fmla="val 208991"/>
            </a:avLst>
          </a:prstGeom>
          <a:solidFill>
            <a:srgbClr val="99CCFF"/>
          </a:solidFill>
          <a:ln w="9525">
            <a:solidFill>
              <a:schemeClr val="tx1"/>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49169" name="AutoShape 23"/>
          <p:cNvSpPr>
            <a:spLocks noChangeArrowheads="1"/>
          </p:cNvSpPr>
          <p:nvPr/>
        </p:nvSpPr>
        <p:spPr bwMode="auto">
          <a:xfrm>
            <a:off x="1076325" y="4519613"/>
            <a:ext cx="1127125" cy="863600"/>
          </a:xfrm>
          <a:prstGeom prst="can">
            <a:avLst>
              <a:gd name="adj" fmla="val 25000"/>
            </a:avLst>
          </a:prstGeom>
          <a:solidFill>
            <a:schemeClr val="accent1"/>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000" b="1"/>
              <a:t>Dataset</a:t>
            </a:r>
            <a:endParaRPr lang="en-US" altLang="en-US"/>
          </a:p>
        </p:txBody>
      </p:sp>
      <p:pic>
        <p:nvPicPr>
          <p:cNvPr id="49170" name="Picture 24" descr="agent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7188" y="4622800"/>
            <a:ext cx="71913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71" name="Line 25"/>
          <p:cNvSpPr>
            <a:spLocks noChangeShapeType="1"/>
          </p:cNvSpPr>
          <p:nvPr/>
        </p:nvSpPr>
        <p:spPr bwMode="auto">
          <a:xfrm>
            <a:off x="2305050" y="4757738"/>
            <a:ext cx="557213" cy="0"/>
          </a:xfrm>
          <a:prstGeom prst="line">
            <a:avLst/>
          </a:prstGeom>
          <a:noFill/>
          <a:ln w="508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2" name="Line 26"/>
          <p:cNvSpPr>
            <a:spLocks noChangeShapeType="1"/>
          </p:cNvSpPr>
          <p:nvPr/>
        </p:nvSpPr>
        <p:spPr bwMode="auto">
          <a:xfrm>
            <a:off x="2305050" y="4865688"/>
            <a:ext cx="557213" cy="0"/>
          </a:xfrm>
          <a:prstGeom prst="line">
            <a:avLst/>
          </a:prstGeom>
          <a:noFill/>
          <a:ln w="508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3" name="Line 27"/>
          <p:cNvSpPr>
            <a:spLocks noChangeShapeType="1"/>
          </p:cNvSpPr>
          <p:nvPr/>
        </p:nvSpPr>
        <p:spPr bwMode="auto">
          <a:xfrm>
            <a:off x="2305050" y="4962525"/>
            <a:ext cx="557213" cy="0"/>
          </a:xfrm>
          <a:prstGeom prst="line">
            <a:avLst/>
          </a:prstGeom>
          <a:noFill/>
          <a:ln w="508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4" name="Line 28"/>
          <p:cNvSpPr>
            <a:spLocks noChangeShapeType="1"/>
          </p:cNvSpPr>
          <p:nvPr/>
        </p:nvSpPr>
        <p:spPr bwMode="auto">
          <a:xfrm>
            <a:off x="2305050" y="5059363"/>
            <a:ext cx="557213" cy="0"/>
          </a:xfrm>
          <a:prstGeom prst="line">
            <a:avLst/>
          </a:prstGeom>
          <a:noFill/>
          <a:ln w="508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5" name="Line 29"/>
          <p:cNvSpPr>
            <a:spLocks noChangeShapeType="1"/>
          </p:cNvSpPr>
          <p:nvPr/>
        </p:nvSpPr>
        <p:spPr bwMode="auto">
          <a:xfrm>
            <a:off x="2305050" y="5167313"/>
            <a:ext cx="557213" cy="0"/>
          </a:xfrm>
          <a:prstGeom prst="line">
            <a:avLst/>
          </a:prstGeom>
          <a:noFill/>
          <a:ln w="50800">
            <a:solidFill>
              <a:srgbClr val="CC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6" name="Line 30"/>
          <p:cNvSpPr>
            <a:spLocks noChangeShapeType="1"/>
          </p:cNvSpPr>
          <p:nvPr/>
        </p:nvSpPr>
        <p:spPr bwMode="auto">
          <a:xfrm>
            <a:off x="3762375" y="4775200"/>
            <a:ext cx="3592513" cy="0"/>
          </a:xfrm>
          <a:prstGeom prst="line">
            <a:avLst/>
          </a:prstGeom>
          <a:noFill/>
          <a:ln w="101600">
            <a:solidFill>
              <a:srgbClr val="CC0000"/>
            </a:solidFill>
            <a:round/>
            <a:headEnd type="stealth" w="med" len="med"/>
            <a:tailEnd/>
          </a:ln>
          <a:extLst>
            <a:ext uri="{909E8E84-426E-40DD-AFC4-6F175D3DCCD1}">
              <a14:hiddenFill xmlns:a14="http://schemas.microsoft.com/office/drawing/2010/main">
                <a:noFill/>
              </a14:hiddenFill>
            </a:ext>
          </a:extLst>
        </p:spPr>
        <p:txBody>
          <a:bodyPr wrap="none" anchor="ctr"/>
          <a:lstStyle/>
          <a:p>
            <a:endParaRPr lang="en-US"/>
          </a:p>
        </p:txBody>
      </p:sp>
      <p:sp>
        <p:nvSpPr>
          <p:cNvPr id="49177" name="Line 31"/>
          <p:cNvSpPr>
            <a:spLocks noChangeShapeType="1"/>
          </p:cNvSpPr>
          <p:nvPr/>
        </p:nvSpPr>
        <p:spPr bwMode="auto">
          <a:xfrm>
            <a:off x="3762375" y="5084763"/>
            <a:ext cx="3592513" cy="0"/>
          </a:xfrm>
          <a:prstGeom prst="line">
            <a:avLst/>
          </a:prstGeom>
          <a:noFill/>
          <a:ln w="101600">
            <a:solidFill>
              <a:srgbClr val="CC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agent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8438" y="3195646"/>
            <a:ext cx="5365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Rectangle 3"/>
          <p:cNvSpPr>
            <a:spLocks noChangeArrowheads="1"/>
          </p:cNvSpPr>
          <p:nvPr/>
        </p:nvSpPr>
        <p:spPr bwMode="auto">
          <a:xfrm>
            <a:off x="6446838" y="1093796"/>
            <a:ext cx="534987" cy="503237"/>
          </a:xfrm>
          <a:prstGeom prst="rect">
            <a:avLst/>
          </a:prstGeom>
          <a:solidFill>
            <a:srgbClr val="C0C0C0"/>
          </a:solidFill>
          <a:ln w="25400">
            <a:solidFill>
              <a:schemeClr val="tx1"/>
            </a:solidFill>
            <a:prstDash val="sysDot"/>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0180" name="Line 4"/>
          <p:cNvSpPr>
            <a:spLocks noChangeShapeType="1"/>
          </p:cNvSpPr>
          <p:nvPr/>
        </p:nvSpPr>
        <p:spPr bwMode="auto">
          <a:xfrm flipH="1" flipV="1">
            <a:off x="2170113" y="1762133"/>
            <a:ext cx="606425" cy="1143000"/>
          </a:xfrm>
          <a:prstGeom prst="line">
            <a:avLst/>
          </a:prstGeom>
          <a:noFill/>
          <a:ln w="38100">
            <a:solidFill>
              <a:srgbClr val="99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81" name="Line 5"/>
          <p:cNvSpPr>
            <a:spLocks noChangeShapeType="1"/>
          </p:cNvSpPr>
          <p:nvPr/>
        </p:nvSpPr>
        <p:spPr bwMode="auto">
          <a:xfrm flipV="1">
            <a:off x="2262188" y="2889258"/>
            <a:ext cx="534987" cy="996950"/>
          </a:xfrm>
          <a:prstGeom prst="line">
            <a:avLst/>
          </a:prstGeom>
          <a:noFill/>
          <a:ln w="38100">
            <a:solidFill>
              <a:srgbClr val="99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82" name="Line 6"/>
          <p:cNvSpPr>
            <a:spLocks noChangeShapeType="1"/>
          </p:cNvSpPr>
          <p:nvPr/>
        </p:nvSpPr>
        <p:spPr bwMode="auto">
          <a:xfrm flipH="1" flipV="1">
            <a:off x="2259013" y="3871921"/>
            <a:ext cx="265112" cy="1154112"/>
          </a:xfrm>
          <a:prstGeom prst="line">
            <a:avLst/>
          </a:prstGeom>
          <a:noFill/>
          <a:ln w="38100">
            <a:solidFill>
              <a:srgbClr val="99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83" name="Line 7"/>
          <p:cNvSpPr>
            <a:spLocks noChangeShapeType="1"/>
          </p:cNvSpPr>
          <p:nvPr/>
        </p:nvSpPr>
        <p:spPr bwMode="auto">
          <a:xfrm flipV="1">
            <a:off x="2287588" y="3632208"/>
            <a:ext cx="1276350" cy="280988"/>
          </a:xfrm>
          <a:prstGeom prst="line">
            <a:avLst/>
          </a:prstGeom>
          <a:noFill/>
          <a:ln w="38100">
            <a:solidFill>
              <a:srgbClr val="99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84" name="Line 8"/>
          <p:cNvSpPr>
            <a:spLocks noChangeShapeType="1"/>
          </p:cNvSpPr>
          <p:nvPr/>
        </p:nvSpPr>
        <p:spPr bwMode="auto">
          <a:xfrm flipH="1" flipV="1">
            <a:off x="2782888" y="2887671"/>
            <a:ext cx="822325" cy="762000"/>
          </a:xfrm>
          <a:prstGeom prst="line">
            <a:avLst/>
          </a:prstGeom>
          <a:noFill/>
          <a:ln w="38100">
            <a:solidFill>
              <a:srgbClr val="99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85" name="Line 9"/>
          <p:cNvSpPr>
            <a:spLocks noChangeShapeType="1"/>
          </p:cNvSpPr>
          <p:nvPr/>
        </p:nvSpPr>
        <p:spPr bwMode="auto">
          <a:xfrm flipH="1" flipV="1">
            <a:off x="3562350" y="3652846"/>
            <a:ext cx="657225" cy="403225"/>
          </a:xfrm>
          <a:prstGeom prst="line">
            <a:avLst/>
          </a:prstGeom>
          <a:noFill/>
          <a:ln w="38100">
            <a:solidFill>
              <a:srgbClr val="99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86" name="Line 10"/>
          <p:cNvSpPr>
            <a:spLocks noChangeShapeType="1"/>
          </p:cNvSpPr>
          <p:nvPr/>
        </p:nvSpPr>
        <p:spPr bwMode="auto">
          <a:xfrm flipV="1">
            <a:off x="1058863" y="3884621"/>
            <a:ext cx="1214437" cy="695325"/>
          </a:xfrm>
          <a:prstGeom prst="line">
            <a:avLst/>
          </a:prstGeom>
          <a:noFill/>
          <a:ln w="38100">
            <a:solidFill>
              <a:srgbClr val="99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187" name="Rectangle 11"/>
          <p:cNvSpPr>
            <a:spLocks noGrp="1" noChangeArrowheads="1"/>
          </p:cNvSpPr>
          <p:nvPr>
            <p:ph type="title"/>
          </p:nvPr>
        </p:nvSpPr>
        <p:spPr>
          <a:xfrm>
            <a:off x="1447800" y="352425"/>
            <a:ext cx="6556375" cy="762000"/>
          </a:xfrm>
        </p:spPr>
        <p:txBody>
          <a:bodyPr/>
          <a:lstStyle/>
          <a:p>
            <a:pPr eaLnBrk="1" hangingPunct="1"/>
            <a:r>
              <a:rPr lang="en-US" altLang="en-US"/>
              <a:t>Reason 2: Reduce latency</a:t>
            </a:r>
          </a:p>
        </p:txBody>
      </p:sp>
      <p:pic>
        <p:nvPicPr>
          <p:cNvPr id="50188" name="Picture 12" descr="gate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8" y="4408496"/>
            <a:ext cx="5334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9" name="Oval 13"/>
          <p:cNvSpPr>
            <a:spLocks noChangeArrowheads="1"/>
          </p:cNvSpPr>
          <p:nvPr/>
        </p:nvSpPr>
        <p:spPr bwMode="auto">
          <a:xfrm>
            <a:off x="890588" y="4427546"/>
            <a:ext cx="315912" cy="292100"/>
          </a:xfrm>
          <a:prstGeom prst="ellipse">
            <a:avLst/>
          </a:prstGeom>
          <a:solidFill>
            <a:srgbClr val="99CCFF"/>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0190" name="Oval 14"/>
          <p:cNvSpPr>
            <a:spLocks noChangeArrowheads="1"/>
          </p:cNvSpPr>
          <p:nvPr/>
        </p:nvSpPr>
        <p:spPr bwMode="auto">
          <a:xfrm>
            <a:off x="2116138" y="3725871"/>
            <a:ext cx="315912" cy="292100"/>
          </a:xfrm>
          <a:prstGeom prst="ellipse">
            <a:avLst/>
          </a:prstGeom>
          <a:solidFill>
            <a:srgbClr val="99CCFF"/>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pic>
        <p:nvPicPr>
          <p:cNvPr id="50191" name="Picture 15" descr="agent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5288" y="1250958"/>
            <a:ext cx="53657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2" name="Oval 16"/>
          <p:cNvSpPr>
            <a:spLocks noChangeArrowheads="1"/>
          </p:cNvSpPr>
          <p:nvPr/>
        </p:nvSpPr>
        <p:spPr bwMode="auto">
          <a:xfrm>
            <a:off x="2017713" y="1624021"/>
            <a:ext cx="317500" cy="292100"/>
          </a:xfrm>
          <a:prstGeom prst="ellipse">
            <a:avLst/>
          </a:prstGeom>
          <a:solidFill>
            <a:srgbClr val="99CCFF"/>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0193" name="Oval 17"/>
          <p:cNvSpPr>
            <a:spLocks noChangeArrowheads="1"/>
          </p:cNvSpPr>
          <p:nvPr/>
        </p:nvSpPr>
        <p:spPr bwMode="auto">
          <a:xfrm>
            <a:off x="3408363" y="3495683"/>
            <a:ext cx="315912" cy="292100"/>
          </a:xfrm>
          <a:prstGeom prst="ellipse">
            <a:avLst/>
          </a:prstGeom>
          <a:solidFill>
            <a:srgbClr val="99CCFF"/>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0194" name="Oval 18"/>
          <p:cNvSpPr>
            <a:spLocks noChangeArrowheads="1"/>
          </p:cNvSpPr>
          <p:nvPr/>
        </p:nvSpPr>
        <p:spPr bwMode="auto">
          <a:xfrm>
            <a:off x="2636838" y="2747971"/>
            <a:ext cx="317500" cy="292100"/>
          </a:xfrm>
          <a:prstGeom prst="ellipse">
            <a:avLst/>
          </a:prstGeom>
          <a:solidFill>
            <a:srgbClr val="99CCFF"/>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pic>
        <p:nvPicPr>
          <p:cNvPr id="50195" name="Picture 19" descr="gate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9563" y="3998921"/>
            <a:ext cx="5334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6" name="Oval 20"/>
          <p:cNvSpPr>
            <a:spLocks noChangeArrowheads="1"/>
          </p:cNvSpPr>
          <p:nvPr/>
        </p:nvSpPr>
        <p:spPr bwMode="auto">
          <a:xfrm>
            <a:off x="4071938" y="3895733"/>
            <a:ext cx="315912" cy="292100"/>
          </a:xfrm>
          <a:prstGeom prst="ellipse">
            <a:avLst/>
          </a:prstGeom>
          <a:solidFill>
            <a:srgbClr val="99CCFF"/>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pic>
        <p:nvPicPr>
          <p:cNvPr id="50197" name="Picture 21" descr="gate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0413" y="4938721"/>
            <a:ext cx="5334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98" name="Oval 22"/>
          <p:cNvSpPr>
            <a:spLocks noChangeArrowheads="1"/>
          </p:cNvSpPr>
          <p:nvPr/>
        </p:nvSpPr>
        <p:spPr bwMode="auto">
          <a:xfrm>
            <a:off x="2379663" y="4891096"/>
            <a:ext cx="315912" cy="292100"/>
          </a:xfrm>
          <a:prstGeom prst="ellipse">
            <a:avLst/>
          </a:prstGeom>
          <a:solidFill>
            <a:srgbClr val="99CCFF"/>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0199" name="Freeform 23"/>
          <p:cNvSpPr>
            <a:spLocks/>
          </p:cNvSpPr>
          <p:nvPr/>
        </p:nvSpPr>
        <p:spPr bwMode="auto">
          <a:xfrm>
            <a:off x="900113" y="1868496"/>
            <a:ext cx="1617662" cy="2532062"/>
          </a:xfrm>
          <a:custGeom>
            <a:avLst/>
            <a:gdLst>
              <a:gd name="T0" fmla="*/ 0 w 940"/>
              <a:gd name="T1" fmla="*/ 2147483647 h 1595"/>
              <a:gd name="T2" fmla="*/ 2147483647 w 940"/>
              <a:gd name="T3" fmla="*/ 2147483647 h 1595"/>
              <a:gd name="T4" fmla="*/ 2147483647 w 940"/>
              <a:gd name="T5" fmla="*/ 2147483647 h 1595"/>
              <a:gd name="T6" fmla="*/ 2147483647 w 940"/>
              <a:gd name="T7" fmla="*/ 0 h 1595"/>
              <a:gd name="T8" fmla="*/ 0 60000 65536"/>
              <a:gd name="T9" fmla="*/ 0 60000 65536"/>
              <a:gd name="T10" fmla="*/ 0 60000 65536"/>
              <a:gd name="T11" fmla="*/ 0 60000 65536"/>
              <a:gd name="T12" fmla="*/ 0 w 940"/>
              <a:gd name="T13" fmla="*/ 0 h 1595"/>
              <a:gd name="T14" fmla="*/ 940 w 940"/>
              <a:gd name="T15" fmla="*/ 1595 h 1595"/>
            </a:gdLst>
            <a:ahLst/>
            <a:cxnLst>
              <a:cxn ang="T8">
                <a:pos x="T0" y="T1"/>
              </a:cxn>
              <a:cxn ang="T9">
                <a:pos x="T2" y="T3"/>
              </a:cxn>
              <a:cxn ang="T10">
                <a:pos x="T4" y="T5"/>
              </a:cxn>
              <a:cxn ang="T11">
                <a:pos x="T6" y="T7"/>
              </a:cxn>
            </a:cxnLst>
            <a:rect l="T12" t="T13" r="T14" b="T15"/>
            <a:pathLst>
              <a:path w="940" h="1595">
                <a:moveTo>
                  <a:pt x="0" y="1595"/>
                </a:moveTo>
                <a:cubicBezTo>
                  <a:pt x="251" y="1482"/>
                  <a:pt x="502" y="1369"/>
                  <a:pt x="657" y="1207"/>
                </a:cubicBezTo>
                <a:cubicBezTo>
                  <a:pt x="812" y="1045"/>
                  <a:pt x="940" y="822"/>
                  <a:pt x="932" y="621"/>
                </a:cubicBezTo>
                <a:cubicBezTo>
                  <a:pt x="924" y="420"/>
                  <a:pt x="765" y="210"/>
                  <a:pt x="607" y="0"/>
                </a:cubicBezTo>
              </a:path>
            </a:pathLst>
          </a:custGeom>
          <a:noFill/>
          <a:ln w="381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200" name="Freeform 24"/>
          <p:cNvSpPr>
            <a:spLocks/>
          </p:cNvSpPr>
          <p:nvPr/>
        </p:nvSpPr>
        <p:spPr bwMode="auto">
          <a:xfrm>
            <a:off x="2284413" y="1554171"/>
            <a:ext cx="2173287" cy="2432050"/>
          </a:xfrm>
          <a:custGeom>
            <a:avLst/>
            <a:gdLst>
              <a:gd name="T0" fmla="*/ 0 w 1263"/>
              <a:gd name="T1" fmla="*/ 0 h 1532"/>
              <a:gd name="T2" fmla="*/ 2147483647 w 1263"/>
              <a:gd name="T3" fmla="*/ 2147483647 h 1532"/>
              <a:gd name="T4" fmla="*/ 2147483647 w 1263"/>
              <a:gd name="T5" fmla="*/ 2147483647 h 1532"/>
              <a:gd name="T6" fmla="*/ 2147483647 w 1263"/>
              <a:gd name="T7" fmla="*/ 2147483647 h 1532"/>
              <a:gd name="T8" fmla="*/ 2147483647 w 1263"/>
              <a:gd name="T9" fmla="*/ 2147483647 h 1532"/>
              <a:gd name="T10" fmla="*/ 2147483647 w 1263"/>
              <a:gd name="T11" fmla="*/ 2147483647 h 1532"/>
              <a:gd name="T12" fmla="*/ 2147483647 w 1263"/>
              <a:gd name="T13" fmla="*/ 2147483647 h 1532"/>
              <a:gd name="T14" fmla="*/ 2147483647 w 1263"/>
              <a:gd name="T15" fmla="*/ 2147483647 h 1532"/>
              <a:gd name="T16" fmla="*/ 2147483647 w 1263"/>
              <a:gd name="T17" fmla="*/ 2147483647 h 1532"/>
              <a:gd name="T18" fmla="*/ 2147483647 w 1263"/>
              <a:gd name="T19" fmla="*/ 2147483647 h 1532"/>
              <a:gd name="T20" fmla="*/ 2147483647 w 1263"/>
              <a:gd name="T21" fmla="*/ 2147483647 h 153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263"/>
              <a:gd name="T34" fmla="*/ 0 h 1532"/>
              <a:gd name="T35" fmla="*/ 1263 w 1263"/>
              <a:gd name="T36" fmla="*/ 1532 h 1532"/>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263" h="1532">
                <a:moveTo>
                  <a:pt x="0" y="0"/>
                </a:moveTo>
                <a:cubicBezTo>
                  <a:pt x="81" y="56"/>
                  <a:pt x="163" y="112"/>
                  <a:pt x="219" y="163"/>
                </a:cubicBezTo>
                <a:cubicBezTo>
                  <a:pt x="275" y="214"/>
                  <a:pt x="299" y="221"/>
                  <a:pt x="339" y="304"/>
                </a:cubicBezTo>
                <a:cubicBezTo>
                  <a:pt x="379" y="387"/>
                  <a:pt x="435" y="584"/>
                  <a:pt x="459" y="664"/>
                </a:cubicBezTo>
                <a:cubicBezTo>
                  <a:pt x="483" y="744"/>
                  <a:pt x="455" y="718"/>
                  <a:pt x="480" y="784"/>
                </a:cubicBezTo>
                <a:cubicBezTo>
                  <a:pt x="505" y="850"/>
                  <a:pt x="546" y="985"/>
                  <a:pt x="607" y="1059"/>
                </a:cubicBezTo>
                <a:cubicBezTo>
                  <a:pt x="668" y="1133"/>
                  <a:pt x="776" y="1184"/>
                  <a:pt x="847" y="1228"/>
                </a:cubicBezTo>
                <a:cubicBezTo>
                  <a:pt x="918" y="1272"/>
                  <a:pt x="980" y="1298"/>
                  <a:pt x="1030" y="1320"/>
                </a:cubicBezTo>
                <a:cubicBezTo>
                  <a:pt x="1080" y="1342"/>
                  <a:pt x="1117" y="1346"/>
                  <a:pt x="1150" y="1363"/>
                </a:cubicBezTo>
                <a:cubicBezTo>
                  <a:pt x="1183" y="1380"/>
                  <a:pt x="1209" y="1391"/>
                  <a:pt x="1228" y="1419"/>
                </a:cubicBezTo>
                <a:cubicBezTo>
                  <a:pt x="1247" y="1447"/>
                  <a:pt x="1255" y="1489"/>
                  <a:pt x="1263" y="1532"/>
                </a:cubicBezTo>
              </a:path>
            </a:pathLst>
          </a:custGeom>
          <a:noFill/>
          <a:ln w="381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201" name="Line 25"/>
          <p:cNvSpPr>
            <a:spLocks noChangeShapeType="1"/>
          </p:cNvSpPr>
          <p:nvPr/>
        </p:nvSpPr>
        <p:spPr bwMode="auto">
          <a:xfrm flipH="1" flipV="1">
            <a:off x="6943725" y="1577983"/>
            <a:ext cx="608013" cy="1143000"/>
          </a:xfrm>
          <a:prstGeom prst="line">
            <a:avLst/>
          </a:prstGeom>
          <a:noFill/>
          <a:ln w="38100">
            <a:solidFill>
              <a:srgbClr val="99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02" name="Line 26"/>
          <p:cNvSpPr>
            <a:spLocks noChangeShapeType="1"/>
          </p:cNvSpPr>
          <p:nvPr/>
        </p:nvSpPr>
        <p:spPr bwMode="auto">
          <a:xfrm flipV="1">
            <a:off x="7037388" y="2705108"/>
            <a:ext cx="534987" cy="996950"/>
          </a:xfrm>
          <a:prstGeom prst="line">
            <a:avLst/>
          </a:prstGeom>
          <a:noFill/>
          <a:ln w="38100">
            <a:solidFill>
              <a:srgbClr val="99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03" name="Line 27"/>
          <p:cNvSpPr>
            <a:spLocks noChangeShapeType="1"/>
          </p:cNvSpPr>
          <p:nvPr/>
        </p:nvSpPr>
        <p:spPr bwMode="auto">
          <a:xfrm flipH="1" flipV="1">
            <a:off x="7034213" y="3687771"/>
            <a:ext cx="263525" cy="1154112"/>
          </a:xfrm>
          <a:prstGeom prst="line">
            <a:avLst/>
          </a:prstGeom>
          <a:noFill/>
          <a:ln w="38100">
            <a:solidFill>
              <a:srgbClr val="99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04" name="Line 28"/>
          <p:cNvSpPr>
            <a:spLocks noChangeShapeType="1"/>
          </p:cNvSpPr>
          <p:nvPr/>
        </p:nvSpPr>
        <p:spPr bwMode="auto">
          <a:xfrm flipV="1">
            <a:off x="7062788" y="3448058"/>
            <a:ext cx="1276350" cy="280988"/>
          </a:xfrm>
          <a:prstGeom prst="line">
            <a:avLst/>
          </a:prstGeom>
          <a:noFill/>
          <a:ln w="38100">
            <a:solidFill>
              <a:srgbClr val="99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05" name="Line 29"/>
          <p:cNvSpPr>
            <a:spLocks noChangeShapeType="1"/>
          </p:cNvSpPr>
          <p:nvPr/>
        </p:nvSpPr>
        <p:spPr bwMode="auto">
          <a:xfrm flipH="1" flipV="1">
            <a:off x="7558088" y="2703521"/>
            <a:ext cx="822325" cy="762000"/>
          </a:xfrm>
          <a:prstGeom prst="line">
            <a:avLst/>
          </a:prstGeom>
          <a:noFill/>
          <a:ln w="38100">
            <a:solidFill>
              <a:srgbClr val="99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06" name="Line 30"/>
          <p:cNvSpPr>
            <a:spLocks noChangeShapeType="1"/>
          </p:cNvSpPr>
          <p:nvPr/>
        </p:nvSpPr>
        <p:spPr bwMode="auto">
          <a:xfrm flipH="1" flipV="1">
            <a:off x="8337550" y="3468696"/>
            <a:ext cx="657225" cy="403225"/>
          </a:xfrm>
          <a:prstGeom prst="line">
            <a:avLst/>
          </a:prstGeom>
          <a:noFill/>
          <a:ln w="38100">
            <a:solidFill>
              <a:srgbClr val="99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0207" name="Line 31"/>
          <p:cNvSpPr>
            <a:spLocks noChangeShapeType="1"/>
          </p:cNvSpPr>
          <p:nvPr/>
        </p:nvSpPr>
        <p:spPr bwMode="auto">
          <a:xfrm flipV="1">
            <a:off x="5832475" y="3700471"/>
            <a:ext cx="1214438" cy="695325"/>
          </a:xfrm>
          <a:prstGeom prst="line">
            <a:avLst/>
          </a:prstGeom>
          <a:noFill/>
          <a:ln w="38100">
            <a:solidFill>
              <a:srgbClr val="99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0208" name="Picture 32" descr="gate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3838" y="4224346"/>
            <a:ext cx="5334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09" name="Oval 33"/>
          <p:cNvSpPr>
            <a:spLocks noChangeArrowheads="1"/>
          </p:cNvSpPr>
          <p:nvPr/>
        </p:nvSpPr>
        <p:spPr bwMode="auto">
          <a:xfrm>
            <a:off x="5664200" y="4243396"/>
            <a:ext cx="317500" cy="292100"/>
          </a:xfrm>
          <a:prstGeom prst="ellipse">
            <a:avLst/>
          </a:prstGeom>
          <a:solidFill>
            <a:srgbClr val="99CCFF"/>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0210" name="Oval 34"/>
          <p:cNvSpPr>
            <a:spLocks noChangeArrowheads="1"/>
          </p:cNvSpPr>
          <p:nvPr/>
        </p:nvSpPr>
        <p:spPr bwMode="auto">
          <a:xfrm>
            <a:off x="6891338" y="3541721"/>
            <a:ext cx="315912" cy="292100"/>
          </a:xfrm>
          <a:prstGeom prst="ellipse">
            <a:avLst/>
          </a:prstGeom>
          <a:solidFill>
            <a:srgbClr val="99CCFF"/>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0211" name="Oval 35"/>
          <p:cNvSpPr>
            <a:spLocks noChangeArrowheads="1"/>
          </p:cNvSpPr>
          <p:nvPr/>
        </p:nvSpPr>
        <p:spPr bwMode="auto">
          <a:xfrm>
            <a:off x="6792913" y="1439871"/>
            <a:ext cx="315912" cy="292100"/>
          </a:xfrm>
          <a:prstGeom prst="ellipse">
            <a:avLst/>
          </a:prstGeom>
          <a:solidFill>
            <a:srgbClr val="99CCFF"/>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0212" name="Oval 36"/>
          <p:cNvSpPr>
            <a:spLocks noChangeArrowheads="1"/>
          </p:cNvSpPr>
          <p:nvPr/>
        </p:nvSpPr>
        <p:spPr bwMode="auto">
          <a:xfrm>
            <a:off x="8181975" y="3311533"/>
            <a:ext cx="317500" cy="292100"/>
          </a:xfrm>
          <a:prstGeom prst="ellipse">
            <a:avLst/>
          </a:prstGeom>
          <a:solidFill>
            <a:srgbClr val="99CCFF"/>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0213" name="Oval 37"/>
          <p:cNvSpPr>
            <a:spLocks noChangeArrowheads="1"/>
          </p:cNvSpPr>
          <p:nvPr/>
        </p:nvSpPr>
        <p:spPr bwMode="auto">
          <a:xfrm>
            <a:off x="7412038" y="2563821"/>
            <a:ext cx="315912" cy="292100"/>
          </a:xfrm>
          <a:prstGeom prst="ellipse">
            <a:avLst/>
          </a:prstGeom>
          <a:solidFill>
            <a:srgbClr val="99CCFF"/>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pic>
        <p:nvPicPr>
          <p:cNvPr id="50214" name="Picture 38" descr="gate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4763" y="3814771"/>
            <a:ext cx="5334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15" name="Oval 39"/>
          <p:cNvSpPr>
            <a:spLocks noChangeArrowheads="1"/>
          </p:cNvSpPr>
          <p:nvPr/>
        </p:nvSpPr>
        <p:spPr bwMode="auto">
          <a:xfrm>
            <a:off x="8845550" y="3711583"/>
            <a:ext cx="317500" cy="292100"/>
          </a:xfrm>
          <a:prstGeom prst="ellipse">
            <a:avLst/>
          </a:prstGeom>
          <a:solidFill>
            <a:srgbClr val="99CCFF"/>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pic>
        <p:nvPicPr>
          <p:cNvPr id="50216" name="Picture 40" descr="gate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05613" y="4754571"/>
            <a:ext cx="531812"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17" name="Oval 41"/>
          <p:cNvSpPr>
            <a:spLocks noChangeArrowheads="1"/>
          </p:cNvSpPr>
          <p:nvPr/>
        </p:nvSpPr>
        <p:spPr bwMode="auto">
          <a:xfrm>
            <a:off x="7153275" y="4706946"/>
            <a:ext cx="317500" cy="292100"/>
          </a:xfrm>
          <a:prstGeom prst="ellipse">
            <a:avLst/>
          </a:prstGeom>
          <a:solidFill>
            <a:srgbClr val="99CCFF"/>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0218" name="Freeform 42"/>
          <p:cNvSpPr>
            <a:spLocks/>
          </p:cNvSpPr>
          <p:nvPr/>
        </p:nvSpPr>
        <p:spPr bwMode="auto">
          <a:xfrm>
            <a:off x="6699250" y="1644658"/>
            <a:ext cx="628650" cy="1500188"/>
          </a:xfrm>
          <a:custGeom>
            <a:avLst/>
            <a:gdLst>
              <a:gd name="T0" fmla="*/ 0 w 365"/>
              <a:gd name="T1" fmla="*/ 0 h 945"/>
              <a:gd name="T2" fmla="*/ 2147483647 w 365"/>
              <a:gd name="T3" fmla="*/ 2147483647 h 945"/>
              <a:gd name="T4" fmla="*/ 2147483647 w 365"/>
              <a:gd name="T5" fmla="*/ 2147483647 h 945"/>
              <a:gd name="T6" fmla="*/ 0 60000 65536"/>
              <a:gd name="T7" fmla="*/ 0 60000 65536"/>
              <a:gd name="T8" fmla="*/ 0 60000 65536"/>
              <a:gd name="T9" fmla="*/ 0 w 365"/>
              <a:gd name="T10" fmla="*/ 0 h 945"/>
              <a:gd name="T11" fmla="*/ 365 w 365"/>
              <a:gd name="T12" fmla="*/ 945 h 945"/>
            </a:gdLst>
            <a:ahLst/>
            <a:cxnLst>
              <a:cxn ang="T6">
                <a:pos x="T0" y="T1"/>
              </a:cxn>
              <a:cxn ang="T7">
                <a:pos x="T2" y="T3"/>
              </a:cxn>
              <a:cxn ang="T8">
                <a:pos x="T4" y="T5"/>
              </a:cxn>
            </a:cxnLst>
            <a:rect l="T9" t="T10" r="T11" b="T12"/>
            <a:pathLst>
              <a:path w="365" h="945">
                <a:moveTo>
                  <a:pt x="0" y="0"/>
                </a:moveTo>
                <a:cubicBezTo>
                  <a:pt x="142" y="214"/>
                  <a:pt x="285" y="428"/>
                  <a:pt x="325" y="585"/>
                </a:cubicBezTo>
                <a:cubicBezTo>
                  <a:pt x="365" y="742"/>
                  <a:pt x="302" y="843"/>
                  <a:pt x="240" y="945"/>
                </a:cubicBezTo>
              </a:path>
            </a:pathLst>
          </a:custGeom>
          <a:noFill/>
          <a:ln w="38100">
            <a:solidFill>
              <a:schemeClr val="tx1"/>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219" name="Text Box 43"/>
          <p:cNvSpPr txBox="1">
            <a:spLocks noChangeArrowheads="1"/>
          </p:cNvSpPr>
          <p:nvPr/>
        </p:nvSpPr>
        <p:spPr bwMode="auto">
          <a:xfrm>
            <a:off x="396875" y="2162183"/>
            <a:ext cx="18335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000" b="1"/>
              <a:t>1. Observe high average latency to clients</a:t>
            </a:r>
          </a:p>
        </p:txBody>
      </p:sp>
      <p:sp>
        <p:nvSpPr>
          <p:cNvPr id="50220" name="Text Box 44"/>
          <p:cNvSpPr txBox="1">
            <a:spLocks noChangeArrowheads="1"/>
          </p:cNvSpPr>
          <p:nvPr/>
        </p:nvSpPr>
        <p:spPr bwMode="auto">
          <a:xfrm>
            <a:off x="5014913" y="2068521"/>
            <a:ext cx="21240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000" b="1"/>
              <a:t>2. Move to better location</a:t>
            </a:r>
          </a:p>
        </p:txBody>
      </p:sp>
      <p:sp>
        <p:nvSpPr>
          <p:cNvPr id="50221" name="Freeform 45"/>
          <p:cNvSpPr>
            <a:spLocks/>
          </p:cNvSpPr>
          <p:nvPr/>
        </p:nvSpPr>
        <p:spPr bwMode="auto">
          <a:xfrm>
            <a:off x="2308225" y="1565283"/>
            <a:ext cx="800100" cy="3765550"/>
          </a:xfrm>
          <a:custGeom>
            <a:avLst/>
            <a:gdLst>
              <a:gd name="T0" fmla="*/ 0 w 465"/>
              <a:gd name="T1" fmla="*/ 0 h 2372"/>
              <a:gd name="T2" fmla="*/ 2147483647 w 465"/>
              <a:gd name="T3" fmla="*/ 2147483647 h 2372"/>
              <a:gd name="T4" fmla="*/ 2147483647 w 465"/>
              <a:gd name="T5" fmla="*/ 2147483647 h 2372"/>
              <a:gd name="T6" fmla="*/ 2147483647 w 465"/>
              <a:gd name="T7" fmla="*/ 2147483647 h 2372"/>
              <a:gd name="T8" fmla="*/ 2147483647 w 465"/>
              <a:gd name="T9" fmla="*/ 2147483647 h 2372"/>
              <a:gd name="T10" fmla="*/ 2147483647 w 465"/>
              <a:gd name="T11" fmla="*/ 2147483647 h 2372"/>
              <a:gd name="T12" fmla="*/ 2147483647 w 465"/>
              <a:gd name="T13" fmla="*/ 2147483647 h 2372"/>
              <a:gd name="T14" fmla="*/ 0 60000 65536"/>
              <a:gd name="T15" fmla="*/ 0 60000 65536"/>
              <a:gd name="T16" fmla="*/ 0 60000 65536"/>
              <a:gd name="T17" fmla="*/ 0 60000 65536"/>
              <a:gd name="T18" fmla="*/ 0 60000 65536"/>
              <a:gd name="T19" fmla="*/ 0 60000 65536"/>
              <a:gd name="T20" fmla="*/ 0 60000 65536"/>
              <a:gd name="T21" fmla="*/ 0 w 465"/>
              <a:gd name="T22" fmla="*/ 0 h 2372"/>
              <a:gd name="T23" fmla="*/ 465 w 465"/>
              <a:gd name="T24" fmla="*/ 2372 h 237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65" h="2372">
                <a:moveTo>
                  <a:pt x="0" y="0"/>
                </a:moveTo>
                <a:cubicBezTo>
                  <a:pt x="110" y="52"/>
                  <a:pt x="221" y="104"/>
                  <a:pt x="296" y="233"/>
                </a:cubicBezTo>
                <a:cubicBezTo>
                  <a:pt x="371" y="362"/>
                  <a:pt x="465" y="565"/>
                  <a:pt x="452" y="777"/>
                </a:cubicBezTo>
                <a:cubicBezTo>
                  <a:pt x="439" y="989"/>
                  <a:pt x="252" y="1296"/>
                  <a:pt x="219" y="1504"/>
                </a:cubicBezTo>
                <a:cubicBezTo>
                  <a:pt x="186" y="1712"/>
                  <a:pt x="216" y="1904"/>
                  <a:pt x="254" y="2026"/>
                </a:cubicBezTo>
                <a:cubicBezTo>
                  <a:pt x="292" y="2148"/>
                  <a:pt x="463" y="2180"/>
                  <a:pt x="445" y="2238"/>
                </a:cubicBezTo>
                <a:cubicBezTo>
                  <a:pt x="427" y="2296"/>
                  <a:pt x="287" y="2334"/>
                  <a:pt x="148" y="2372"/>
                </a:cubicBezTo>
              </a:path>
            </a:pathLst>
          </a:custGeom>
          <a:noFill/>
          <a:ln w="381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222" name="Line 46"/>
          <p:cNvSpPr>
            <a:spLocks noChangeShapeType="1"/>
          </p:cNvSpPr>
          <p:nvPr/>
        </p:nvSpPr>
        <p:spPr bwMode="auto">
          <a:xfrm flipV="1">
            <a:off x="5741988" y="3740158"/>
            <a:ext cx="777875" cy="425450"/>
          </a:xfrm>
          <a:prstGeom prst="line">
            <a:avLst/>
          </a:prstGeom>
          <a:noFill/>
          <a:ln w="3810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23" name="Line 47"/>
          <p:cNvSpPr>
            <a:spLocks noChangeShapeType="1"/>
          </p:cNvSpPr>
          <p:nvPr/>
        </p:nvSpPr>
        <p:spPr bwMode="auto">
          <a:xfrm>
            <a:off x="6786563" y="3784608"/>
            <a:ext cx="277812" cy="908050"/>
          </a:xfrm>
          <a:prstGeom prst="line">
            <a:avLst/>
          </a:prstGeom>
          <a:noFill/>
          <a:ln w="38100">
            <a:solidFill>
              <a:srgbClr val="FF00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0224" name="Freeform 48"/>
          <p:cNvSpPr>
            <a:spLocks/>
          </p:cNvSpPr>
          <p:nvPr/>
        </p:nvSpPr>
        <p:spPr bwMode="auto">
          <a:xfrm>
            <a:off x="7115175" y="3355983"/>
            <a:ext cx="1758950" cy="719138"/>
          </a:xfrm>
          <a:custGeom>
            <a:avLst/>
            <a:gdLst>
              <a:gd name="T0" fmla="*/ 0 w 1023"/>
              <a:gd name="T1" fmla="*/ 2147483647 h 453"/>
              <a:gd name="T2" fmla="*/ 2147483647 w 1023"/>
              <a:gd name="T3" fmla="*/ 2147483647 h 453"/>
              <a:gd name="T4" fmla="*/ 2147483647 w 1023"/>
              <a:gd name="T5" fmla="*/ 2147483647 h 453"/>
              <a:gd name="T6" fmla="*/ 0 60000 65536"/>
              <a:gd name="T7" fmla="*/ 0 60000 65536"/>
              <a:gd name="T8" fmla="*/ 0 60000 65536"/>
              <a:gd name="T9" fmla="*/ 0 w 1023"/>
              <a:gd name="T10" fmla="*/ 0 h 453"/>
              <a:gd name="T11" fmla="*/ 1023 w 1023"/>
              <a:gd name="T12" fmla="*/ 453 h 453"/>
            </a:gdLst>
            <a:ahLst/>
            <a:cxnLst>
              <a:cxn ang="T6">
                <a:pos x="T0" y="T1"/>
              </a:cxn>
              <a:cxn ang="T7">
                <a:pos x="T2" y="T3"/>
              </a:cxn>
              <a:cxn ang="T8">
                <a:pos x="T4" y="T5"/>
              </a:cxn>
            </a:cxnLst>
            <a:rect l="T9" t="T10" r="T11" b="T12"/>
            <a:pathLst>
              <a:path w="1023" h="453">
                <a:moveTo>
                  <a:pt x="0" y="23"/>
                </a:moveTo>
                <a:cubicBezTo>
                  <a:pt x="151" y="11"/>
                  <a:pt x="302" y="0"/>
                  <a:pt x="472" y="72"/>
                </a:cubicBezTo>
                <a:cubicBezTo>
                  <a:pt x="642" y="144"/>
                  <a:pt x="832" y="298"/>
                  <a:pt x="1023" y="453"/>
                </a:cubicBezTo>
              </a:path>
            </a:pathLst>
          </a:custGeom>
          <a:noFill/>
          <a:ln w="38100">
            <a:solidFill>
              <a:srgbClr val="FF0000"/>
            </a:solidFill>
            <a:round/>
            <a:headEnd/>
            <a:tailEnd type="stealth" w="med" len="me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0225" name="Text Box 49"/>
          <p:cNvSpPr txBox="1">
            <a:spLocks noChangeArrowheads="1"/>
          </p:cNvSpPr>
          <p:nvPr/>
        </p:nvSpPr>
        <p:spPr bwMode="auto">
          <a:xfrm>
            <a:off x="7343775" y="1039821"/>
            <a:ext cx="2438400" cy="923925"/>
          </a:xfrm>
          <a:prstGeom prst="rect">
            <a:avLst/>
          </a:prstGeom>
          <a:solidFill>
            <a:srgbClr val="C0C0C0"/>
          </a:solidFill>
          <a:ln w="12700">
            <a:solidFill>
              <a:schemeClr val="tx1"/>
            </a:solidFill>
            <a:miter lim="800000"/>
            <a:headEnd type="none" w="sm" len="sm"/>
            <a:tailEnd type="none" w="sm" len="sm"/>
          </a:ln>
        </p:spPr>
        <p:txBody>
          <a:bodyPr lIns="0" tIns="91440" bIns="91440">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1200"/>
              <a:t>Latency, a synonym for delay, is an expression of how much time it takes for a packet  of data to get from one designated point to another</a:t>
            </a:r>
            <a:endParaRPr lang="en-US" altLang="en-US"/>
          </a:p>
        </p:txBody>
      </p:sp>
      <p:sp>
        <p:nvSpPr>
          <p:cNvPr id="50226" name="Text Box 50"/>
          <p:cNvSpPr txBox="1">
            <a:spLocks noChangeArrowheads="1"/>
          </p:cNvSpPr>
          <p:nvPr/>
        </p:nvSpPr>
        <p:spPr bwMode="auto">
          <a:xfrm>
            <a:off x="200025" y="5552652"/>
            <a:ext cx="9217025" cy="708025"/>
          </a:xfrm>
          <a:prstGeom prst="rect">
            <a:avLst/>
          </a:prstGeom>
          <a:solidFill>
            <a:srgbClr val="C0C0C0"/>
          </a:solidFill>
          <a:ln w="12700">
            <a:solidFill>
              <a:schemeClr val="tx1"/>
            </a:solidFill>
            <a:miter lim="800000"/>
            <a:headEnd type="none" w="sm" len="sm"/>
            <a:tailEnd type="none" w="sm" len="sm"/>
          </a:ln>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000" i="1">
                <a:solidFill>
                  <a:schemeClr val="accent2"/>
                </a:solidFill>
                <a:latin typeface="Arial" pitchFamily="34" charset="0"/>
              </a:rPr>
              <a:t>If many distributed computational processes in the network need coordination, then move coordination entity (controller) closer to the computational processes.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4" descr="agent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68675" y="4076700"/>
            <a:ext cx="5619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3" name="Picture 5" descr="gateway"/>
          <p:cNvPicPr>
            <a:picLocks noChangeAspect="1" noChangeArrowheads="1"/>
          </p:cNvPicPr>
          <p:nvPr/>
        </p:nvPicPr>
        <p:blipFill>
          <a:blip r:embed="rId3">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1784350" y="2897188"/>
            <a:ext cx="5334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4" name="Picture 6" descr="gateway"/>
          <p:cNvPicPr>
            <a:picLocks noChangeAspect="1" noChangeArrowheads="1"/>
          </p:cNvPicPr>
          <p:nvPr/>
        </p:nvPicPr>
        <p:blipFill>
          <a:blip r:embed="rId3">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2792413" y="1889125"/>
            <a:ext cx="53340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Line 7"/>
          <p:cNvSpPr>
            <a:spLocks noChangeShapeType="1"/>
          </p:cNvSpPr>
          <p:nvPr/>
        </p:nvSpPr>
        <p:spPr bwMode="auto">
          <a:xfrm flipV="1">
            <a:off x="2262188" y="2416175"/>
            <a:ext cx="534987" cy="996950"/>
          </a:xfrm>
          <a:prstGeom prst="line">
            <a:avLst/>
          </a:prstGeom>
          <a:noFill/>
          <a:ln w="38100">
            <a:solidFill>
              <a:srgbClr val="99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06" name="Line 8"/>
          <p:cNvSpPr>
            <a:spLocks noChangeShapeType="1"/>
          </p:cNvSpPr>
          <p:nvPr/>
        </p:nvSpPr>
        <p:spPr bwMode="auto">
          <a:xfrm flipV="1">
            <a:off x="1058863" y="3411538"/>
            <a:ext cx="1214437" cy="695325"/>
          </a:xfrm>
          <a:prstGeom prst="line">
            <a:avLst/>
          </a:prstGeom>
          <a:noFill/>
          <a:ln w="38100">
            <a:solidFill>
              <a:srgbClr val="99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07" name="Rectangle 9"/>
          <p:cNvSpPr>
            <a:spLocks noChangeArrowheads="1"/>
          </p:cNvSpPr>
          <p:nvPr/>
        </p:nvSpPr>
        <p:spPr bwMode="auto">
          <a:xfrm>
            <a:off x="327025" y="384175"/>
            <a:ext cx="86423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800" b="1">
                <a:solidFill>
                  <a:srgbClr val="0000FF"/>
                </a:solidFill>
                <a:latin typeface="Arial" pitchFamily="34" charset="0"/>
              </a:rPr>
              <a:t>Reason 3: Acting Autonomously and Asynchronously</a:t>
            </a:r>
          </a:p>
        </p:txBody>
      </p:sp>
      <p:pic>
        <p:nvPicPr>
          <p:cNvPr id="51208" name="Picture 10" descr="gate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8" y="3935413"/>
            <a:ext cx="5334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Oval 11"/>
          <p:cNvSpPr>
            <a:spLocks noChangeArrowheads="1"/>
          </p:cNvSpPr>
          <p:nvPr/>
        </p:nvSpPr>
        <p:spPr bwMode="auto">
          <a:xfrm>
            <a:off x="890588" y="3954463"/>
            <a:ext cx="315912" cy="292100"/>
          </a:xfrm>
          <a:prstGeom prst="ellipse">
            <a:avLst/>
          </a:prstGeom>
          <a:solidFill>
            <a:srgbClr val="99CCFF"/>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1210" name="Oval 12"/>
          <p:cNvSpPr>
            <a:spLocks noChangeArrowheads="1"/>
          </p:cNvSpPr>
          <p:nvPr/>
        </p:nvSpPr>
        <p:spPr bwMode="auto">
          <a:xfrm>
            <a:off x="2116138" y="3252788"/>
            <a:ext cx="315912" cy="292100"/>
          </a:xfrm>
          <a:prstGeom prst="ellipse">
            <a:avLst/>
          </a:prstGeom>
          <a:solidFill>
            <a:srgbClr val="99CCFF"/>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1211" name="Oval 13"/>
          <p:cNvSpPr>
            <a:spLocks noChangeArrowheads="1"/>
          </p:cNvSpPr>
          <p:nvPr/>
        </p:nvSpPr>
        <p:spPr bwMode="auto">
          <a:xfrm>
            <a:off x="2636838" y="2274888"/>
            <a:ext cx="317500" cy="292100"/>
          </a:xfrm>
          <a:prstGeom prst="ellipse">
            <a:avLst/>
          </a:prstGeom>
          <a:solidFill>
            <a:srgbClr val="99CCFF"/>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1212" name="Text Box 14"/>
          <p:cNvSpPr txBox="1">
            <a:spLocks noChangeArrowheads="1"/>
          </p:cNvSpPr>
          <p:nvPr/>
        </p:nvSpPr>
        <p:spPr bwMode="auto">
          <a:xfrm>
            <a:off x="560388" y="1168400"/>
            <a:ext cx="20351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000" b="1"/>
              <a:t>1. Mobile client performing task</a:t>
            </a:r>
          </a:p>
        </p:txBody>
      </p:sp>
      <p:sp>
        <p:nvSpPr>
          <p:cNvPr id="51213" name="Text Box 15"/>
          <p:cNvSpPr txBox="1">
            <a:spLocks noChangeArrowheads="1"/>
          </p:cNvSpPr>
          <p:nvPr/>
        </p:nvSpPr>
        <p:spPr bwMode="auto">
          <a:xfrm>
            <a:off x="4376738" y="1312863"/>
            <a:ext cx="29876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sz="2000" b="1"/>
              <a:t>2. Mobile client moves to the network to perform task autonomously</a:t>
            </a:r>
          </a:p>
        </p:txBody>
      </p:sp>
      <p:sp>
        <p:nvSpPr>
          <p:cNvPr id="51214" name="Text Box 16"/>
          <p:cNvSpPr txBox="1">
            <a:spLocks noChangeArrowheads="1"/>
          </p:cNvSpPr>
          <p:nvPr/>
        </p:nvSpPr>
        <p:spPr bwMode="auto">
          <a:xfrm>
            <a:off x="56457" y="4700014"/>
            <a:ext cx="9793088" cy="1754326"/>
          </a:xfrm>
          <a:prstGeom prst="rect">
            <a:avLst/>
          </a:prstGeom>
          <a:solidFill>
            <a:srgbClr val="C0C0C0"/>
          </a:solidFill>
          <a:ln w="12700">
            <a:solidFill>
              <a:schemeClr val="tx1"/>
            </a:solidFill>
            <a:miter lim="800000"/>
            <a:headEnd type="none" w="sm" len="sm"/>
            <a:tailEnd type="none" w="sm" len="sm"/>
          </a:ln>
        </p:spPr>
        <p:txBody>
          <a:bodyPr wrap="squar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800" i="1">
                <a:solidFill>
                  <a:schemeClr val="accent2"/>
                </a:solidFill>
                <a:latin typeface="Arial" pitchFamily="34" charset="0"/>
              </a:rPr>
              <a:t>Mobile devices often rely on expensive or fragile network connections. Tasks requiring a continuously open connection between a mobile device and a fixed network are probably not economically or technically feasible. To solve this problem, tasks can be embedded into mobile agents, which can then be dispatched into the network. After being dispatched, the agents become independent of the process that created them and can operate asynchronously and autonomously. The mobile device can reconnect at a later time to collect the agent.</a:t>
            </a:r>
          </a:p>
        </p:txBody>
      </p:sp>
      <p:pic>
        <p:nvPicPr>
          <p:cNvPr id="51215" name="Picture 17" descr="agentred"/>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176963" y="4149725"/>
            <a:ext cx="5619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6" name="Picture 18" descr="gateway"/>
          <p:cNvPicPr>
            <a:picLocks noChangeAspect="1" noChangeArrowheads="1"/>
          </p:cNvPicPr>
          <p:nvPr/>
        </p:nvPicPr>
        <p:blipFill>
          <a:blip r:embed="rId3">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6205538" y="2786063"/>
            <a:ext cx="5334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7" name="Picture 19" descr="gateway"/>
          <p:cNvPicPr>
            <a:picLocks noChangeAspect="1" noChangeArrowheads="1"/>
          </p:cNvPicPr>
          <p:nvPr/>
        </p:nvPicPr>
        <p:blipFill>
          <a:blip r:embed="rId3">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7213600" y="1778000"/>
            <a:ext cx="53340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8" name="Line 20"/>
          <p:cNvSpPr>
            <a:spLocks noChangeShapeType="1"/>
          </p:cNvSpPr>
          <p:nvPr/>
        </p:nvSpPr>
        <p:spPr bwMode="auto">
          <a:xfrm flipV="1">
            <a:off x="6683375" y="2305050"/>
            <a:ext cx="534988" cy="996950"/>
          </a:xfrm>
          <a:prstGeom prst="line">
            <a:avLst/>
          </a:prstGeom>
          <a:noFill/>
          <a:ln w="38100">
            <a:solidFill>
              <a:srgbClr val="99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1219" name="Line 21"/>
          <p:cNvSpPr>
            <a:spLocks noChangeShapeType="1"/>
          </p:cNvSpPr>
          <p:nvPr/>
        </p:nvSpPr>
        <p:spPr bwMode="auto">
          <a:xfrm flipV="1">
            <a:off x="5480050" y="3300413"/>
            <a:ext cx="1214438" cy="695325"/>
          </a:xfrm>
          <a:prstGeom prst="line">
            <a:avLst/>
          </a:prstGeom>
          <a:noFill/>
          <a:ln w="38100">
            <a:solidFill>
              <a:srgbClr val="99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pic>
        <p:nvPicPr>
          <p:cNvPr id="51220" name="Picture 22" descr="gatew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825" y="3824288"/>
            <a:ext cx="533400"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1" name="Oval 23"/>
          <p:cNvSpPr>
            <a:spLocks noChangeArrowheads="1"/>
          </p:cNvSpPr>
          <p:nvPr/>
        </p:nvSpPr>
        <p:spPr bwMode="auto">
          <a:xfrm>
            <a:off x="5311775" y="3843338"/>
            <a:ext cx="315913" cy="292100"/>
          </a:xfrm>
          <a:prstGeom prst="ellipse">
            <a:avLst/>
          </a:prstGeom>
          <a:solidFill>
            <a:srgbClr val="99CCFF"/>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1222" name="Oval 24"/>
          <p:cNvSpPr>
            <a:spLocks noChangeArrowheads="1"/>
          </p:cNvSpPr>
          <p:nvPr/>
        </p:nvSpPr>
        <p:spPr bwMode="auto">
          <a:xfrm>
            <a:off x="6537325" y="3141663"/>
            <a:ext cx="315913" cy="292100"/>
          </a:xfrm>
          <a:prstGeom prst="ellipse">
            <a:avLst/>
          </a:prstGeom>
          <a:solidFill>
            <a:srgbClr val="99CCFF"/>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1223" name="Oval 25"/>
          <p:cNvSpPr>
            <a:spLocks noChangeArrowheads="1"/>
          </p:cNvSpPr>
          <p:nvPr/>
        </p:nvSpPr>
        <p:spPr bwMode="auto">
          <a:xfrm>
            <a:off x="7058025" y="2163763"/>
            <a:ext cx="317500" cy="292100"/>
          </a:xfrm>
          <a:prstGeom prst="ellipse">
            <a:avLst/>
          </a:prstGeom>
          <a:solidFill>
            <a:srgbClr val="99CCFF"/>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pic>
        <p:nvPicPr>
          <p:cNvPr id="51224" name="Picture 26" descr="mobilephone%20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08313" y="3789363"/>
            <a:ext cx="4889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5" name="Picture 27" descr="mobilephone%203"/>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594725" y="3860800"/>
            <a:ext cx="4889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6" name="Line 28"/>
          <p:cNvSpPr>
            <a:spLocks noChangeShapeType="1"/>
          </p:cNvSpPr>
          <p:nvPr/>
        </p:nvSpPr>
        <p:spPr bwMode="auto">
          <a:xfrm>
            <a:off x="2995613" y="2746375"/>
            <a:ext cx="215900" cy="792163"/>
          </a:xfrm>
          <a:prstGeom prst="line">
            <a:avLst/>
          </a:prstGeom>
          <a:noFill/>
          <a:ln w="38100">
            <a:solidFill>
              <a:srgbClr val="FF33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27" name="Line 29"/>
          <p:cNvSpPr>
            <a:spLocks noChangeShapeType="1"/>
          </p:cNvSpPr>
          <p:nvPr/>
        </p:nvSpPr>
        <p:spPr bwMode="auto">
          <a:xfrm flipH="1" flipV="1">
            <a:off x="2865438" y="2708275"/>
            <a:ext cx="215900" cy="865188"/>
          </a:xfrm>
          <a:prstGeom prst="line">
            <a:avLst/>
          </a:prstGeom>
          <a:noFill/>
          <a:ln w="38100">
            <a:solidFill>
              <a:srgbClr val="FF33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28" name="Line 30"/>
          <p:cNvSpPr>
            <a:spLocks noChangeShapeType="1"/>
          </p:cNvSpPr>
          <p:nvPr/>
        </p:nvSpPr>
        <p:spPr bwMode="auto">
          <a:xfrm>
            <a:off x="2505075" y="3500438"/>
            <a:ext cx="503238" cy="288925"/>
          </a:xfrm>
          <a:prstGeom prst="line">
            <a:avLst/>
          </a:prstGeom>
          <a:noFill/>
          <a:ln w="38100">
            <a:solidFill>
              <a:srgbClr val="FF33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29" name="Line 31"/>
          <p:cNvSpPr>
            <a:spLocks noChangeShapeType="1"/>
          </p:cNvSpPr>
          <p:nvPr/>
        </p:nvSpPr>
        <p:spPr bwMode="auto">
          <a:xfrm flipH="1" flipV="1">
            <a:off x="2432050" y="3573463"/>
            <a:ext cx="576263" cy="360362"/>
          </a:xfrm>
          <a:prstGeom prst="line">
            <a:avLst/>
          </a:prstGeom>
          <a:noFill/>
          <a:ln w="38100">
            <a:solidFill>
              <a:srgbClr val="FF33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30" name="Line 32"/>
          <p:cNvSpPr>
            <a:spLocks noChangeShapeType="1"/>
          </p:cNvSpPr>
          <p:nvPr/>
        </p:nvSpPr>
        <p:spPr bwMode="auto">
          <a:xfrm flipH="1">
            <a:off x="1281113" y="4076700"/>
            <a:ext cx="1727200" cy="0"/>
          </a:xfrm>
          <a:prstGeom prst="line">
            <a:avLst/>
          </a:prstGeom>
          <a:noFill/>
          <a:ln w="38100">
            <a:solidFill>
              <a:srgbClr val="FF33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31" name="Line 33"/>
          <p:cNvSpPr>
            <a:spLocks noChangeShapeType="1"/>
          </p:cNvSpPr>
          <p:nvPr/>
        </p:nvSpPr>
        <p:spPr bwMode="auto">
          <a:xfrm flipV="1">
            <a:off x="1281113" y="4221163"/>
            <a:ext cx="1727200" cy="0"/>
          </a:xfrm>
          <a:prstGeom prst="line">
            <a:avLst/>
          </a:prstGeom>
          <a:noFill/>
          <a:ln w="38100">
            <a:solidFill>
              <a:srgbClr val="FF33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51232" name="Group 34"/>
          <p:cNvGrpSpPr>
            <a:grpSpLocks/>
          </p:cNvGrpSpPr>
          <p:nvPr/>
        </p:nvGrpSpPr>
        <p:grpSpPr bwMode="auto">
          <a:xfrm>
            <a:off x="3751263" y="3505200"/>
            <a:ext cx="649287" cy="720725"/>
            <a:chOff x="2213" y="2478"/>
            <a:chExt cx="409" cy="454"/>
          </a:xfrm>
        </p:grpSpPr>
        <p:pic>
          <p:nvPicPr>
            <p:cNvPr id="51252" name="Picture 35" descr="diploma"/>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3" y="2478"/>
              <a:ext cx="387"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3" name="Text Box 36"/>
            <p:cNvSpPr txBox="1">
              <a:spLocks noChangeArrowheads="1"/>
            </p:cNvSpPr>
            <p:nvPr/>
          </p:nvSpPr>
          <p:spPr bwMode="auto">
            <a:xfrm>
              <a:off x="2213" y="2568"/>
              <a:ext cx="40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1600">
                  <a:solidFill>
                    <a:schemeClr val="accent2"/>
                  </a:solidFill>
                  <a:latin typeface="Arial" pitchFamily="34" charset="0"/>
                </a:rPr>
                <a:t>task</a:t>
              </a:r>
            </a:p>
          </p:txBody>
        </p:sp>
      </p:grpSp>
      <p:grpSp>
        <p:nvGrpSpPr>
          <p:cNvPr id="51233" name="Group 37"/>
          <p:cNvGrpSpPr>
            <a:grpSpLocks/>
          </p:cNvGrpSpPr>
          <p:nvPr/>
        </p:nvGrpSpPr>
        <p:grpSpPr bwMode="auto">
          <a:xfrm>
            <a:off x="5586413" y="3978275"/>
            <a:ext cx="649287" cy="720725"/>
            <a:chOff x="2213" y="2478"/>
            <a:chExt cx="409" cy="454"/>
          </a:xfrm>
        </p:grpSpPr>
        <p:pic>
          <p:nvPicPr>
            <p:cNvPr id="51250" name="Picture 38" descr="diploma"/>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3" y="2478"/>
              <a:ext cx="387"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1" name="Text Box 39"/>
            <p:cNvSpPr txBox="1">
              <a:spLocks noChangeArrowheads="1"/>
            </p:cNvSpPr>
            <p:nvPr/>
          </p:nvSpPr>
          <p:spPr bwMode="auto">
            <a:xfrm>
              <a:off x="2213" y="2568"/>
              <a:ext cx="40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1600">
                  <a:solidFill>
                    <a:schemeClr val="accent2"/>
                  </a:solidFill>
                  <a:latin typeface="Arial" pitchFamily="34" charset="0"/>
                </a:rPr>
                <a:t>task</a:t>
              </a:r>
            </a:p>
          </p:txBody>
        </p:sp>
      </p:grpSp>
      <p:grpSp>
        <p:nvGrpSpPr>
          <p:cNvPr id="51234" name="Group 40"/>
          <p:cNvGrpSpPr>
            <a:grpSpLocks/>
          </p:cNvGrpSpPr>
          <p:nvPr/>
        </p:nvGrpSpPr>
        <p:grpSpPr bwMode="auto">
          <a:xfrm>
            <a:off x="8213725" y="1377950"/>
            <a:ext cx="649288" cy="720725"/>
            <a:chOff x="2213" y="2478"/>
            <a:chExt cx="409" cy="454"/>
          </a:xfrm>
        </p:grpSpPr>
        <p:pic>
          <p:nvPicPr>
            <p:cNvPr id="51248" name="Picture 41" descr="diploma"/>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3" y="2478"/>
              <a:ext cx="387"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9" name="Text Box 42"/>
            <p:cNvSpPr txBox="1">
              <a:spLocks noChangeArrowheads="1"/>
            </p:cNvSpPr>
            <p:nvPr/>
          </p:nvSpPr>
          <p:spPr bwMode="auto">
            <a:xfrm>
              <a:off x="2213" y="2568"/>
              <a:ext cx="40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1600">
                  <a:solidFill>
                    <a:schemeClr val="accent2"/>
                  </a:solidFill>
                  <a:latin typeface="Arial" pitchFamily="34" charset="0"/>
                </a:rPr>
                <a:t>task</a:t>
              </a:r>
            </a:p>
          </p:txBody>
        </p:sp>
      </p:grpSp>
      <p:grpSp>
        <p:nvGrpSpPr>
          <p:cNvPr id="51235" name="Group 43"/>
          <p:cNvGrpSpPr>
            <a:grpSpLocks/>
          </p:cNvGrpSpPr>
          <p:nvPr/>
        </p:nvGrpSpPr>
        <p:grpSpPr bwMode="auto">
          <a:xfrm>
            <a:off x="7431088" y="3030538"/>
            <a:ext cx="649287" cy="720725"/>
            <a:chOff x="2213" y="2478"/>
            <a:chExt cx="409" cy="454"/>
          </a:xfrm>
        </p:grpSpPr>
        <p:pic>
          <p:nvPicPr>
            <p:cNvPr id="51246" name="Picture 44" descr="diploma"/>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13" y="2478"/>
              <a:ext cx="387" cy="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7" name="Text Box 45"/>
            <p:cNvSpPr txBox="1">
              <a:spLocks noChangeArrowheads="1"/>
            </p:cNvSpPr>
            <p:nvPr/>
          </p:nvSpPr>
          <p:spPr bwMode="auto">
            <a:xfrm>
              <a:off x="2213" y="2568"/>
              <a:ext cx="409" cy="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1600">
                  <a:solidFill>
                    <a:schemeClr val="accent2"/>
                  </a:solidFill>
                  <a:latin typeface="Arial" pitchFamily="34" charset="0"/>
                </a:rPr>
                <a:t>task</a:t>
              </a:r>
            </a:p>
          </p:txBody>
        </p:sp>
      </p:grpSp>
      <p:pic>
        <p:nvPicPr>
          <p:cNvPr id="51236" name="Picture 46" descr="agent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8175" y="2847975"/>
            <a:ext cx="5619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7" name="Picture 47" descr="agentred"/>
          <p:cNvPicPr>
            <a:picLocks noChangeAspect="1" noChangeArrowheads="1"/>
          </p:cNvPicPr>
          <p:nvPr/>
        </p:nvPicPr>
        <p:blipFill>
          <a:blip r:embed="rId2">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913688" y="1843088"/>
            <a:ext cx="561975"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8" name="Line 48"/>
          <p:cNvSpPr>
            <a:spLocks noChangeShapeType="1"/>
          </p:cNvSpPr>
          <p:nvPr/>
        </p:nvSpPr>
        <p:spPr bwMode="auto">
          <a:xfrm flipH="1">
            <a:off x="6753225" y="3429000"/>
            <a:ext cx="504825" cy="720725"/>
          </a:xfrm>
          <a:prstGeom prst="line">
            <a:avLst/>
          </a:prstGeom>
          <a:noFill/>
          <a:ln w="38100">
            <a:solidFill>
              <a:srgbClr val="00FF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39" name="Line 49"/>
          <p:cNvSpPr>
            <a:spLocks noChangeShapeType="1"/>
          </p:cNvSpPr>
          <p:nvPr/>
        </p:nvSpPr>
        <p:spPr bwMode="auto">
          <a:xfrm flipV="1">
            <a:off x="6551613" y="3429000"/>
            <a:ext cx="561975" cy="755650"/>
          </a:xfrm>
          <a:prstGeom prst="line">
            <a:avLst/>
          </a:prstGeom>
          <a:noFill/>
          <a:ln w="38100">
            <a:solidFill>
              <a:srgbClr val="00FF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40" name="Line 50"/>
          <p:cNvSpPr>
            <a:spLocks noChangeShapeType="1"/>
          </p:cNvSpPr>
          <p:nvPr/>
        </p:nvSpPr>
        <p:spPr bwMode="auto">
          <a:xfrm flipH="1">
            <a:off x="7521575" y="2449513"/>
            <a:ext cx="431800" cy="431800"/>
          </a:xfrm>
          <a:prstGeom prst="line">
            <a:avLst/>
          </a:prstGeom>
          <a:noFill/>
          <a:ln w="38100">
            <a:solidFill>
              <a:srgbClr val="00FF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41" name="Line 51"/>
          <p:cNvSpPr>
            <a:spLocks noChangeShapeType="1"/>
          </p:cNvSpPr>
          <p:nvPr/>
        </p:nvSpPr>
        <p:spPr bwMode="auto">
          <a:xfrm flipV="1">
            <a:off x="7329488" y="2349500"/>
            <a:ext cx="503237" cy="503238"/>
          </a:xfrm>
          <a:prstGeom prst="line">
            <a:avLst/>
          </a:prstGeom>
          <a:noFill/>
          <a:ln w="38100">
            <a:solidFill>
              <a:srgbClr val="00FF00"/>
            </a:solidFill>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42" name="AutoShape 52"/>
          <p:cNvSpPr>
            <a:spLocks noChangeArrowheads="1"/>
          </p:cNvSpPr>
          <p:nvPr/>
        </p:nvSpPr>
        <p:spPr bwMode="auto">
          <a:xfrm>
            <a:off x="3224213" y="2565400"/>
            <a:ext cx="1152525" cy="358775"/>
          </a:xfrm>
          <a:prstGeom prst="wedgeRoundRectCallout">
            <a:avLst>
              <a:gd name="adj1" fmla="val -56199"/>
              <a:gd name="adj2" fmla="val 96458"/>
              <a:gd name="adj3" fmla="val 16667"/>
            </a:avLst>
          </a:prstGeom>
          <a:solidFill>
            <a:srgbClr val="FFCC00"/>
          </a:solidFill>
          <a:ln w="12700">
            <a:solidFill>
              <a:schemeClr val="tx1"/>
            </a:solidFill>
            <a:miter lim="800000"/>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a:t>expensive</a:t>
            </a:r>
          </a:p>
        </p:txBody>
      </p:sp>
      <p:sp>
        <p:nvSpPr>
          <p:cNvPr id="51243" name="AutoShape 53"/>
          <p:cNvSpPr>
            <a:spLocks noChangeArrowheads="1"/>
          </p:cNvSpPr>
          <p:nvPr/>
        </p:nvSpPr>
        <p:spPr bwMode="auto">
          <a:xfrm>
            <a:off x="8121650" y="2492375"/>
            <a:ext cx="1152525" cy="358775"/>
          </a:xfrm>
          <a:prstGeom prst="wedgeRoundRectCallout">
            <a:avLst>
              <a:gd name="adj1" fmla="val -76444"/>
              <a:gd name="adj2" fmla="val -3542"/>
              <a:gd name="adj3" fmla="val 16667"/>
            </a:avLst>
          </a:prstGeom>
          <a:solidFill>
            <a:srgbClr val="FFCC00"/>
          </a:solidFill>
          <a:ln w="12700">
            <a:solidFill>
              <a:schemeClr val="tx1"/>
            </a:solidFill>
            <a:miter lim="800000"/>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a:t>cheap</a:t>
            </a:r>
          </a:p>
        </p:txBody>
      </p:sp>
      <p:sp>
        <p:nvSpPr>
          <p:cNvPr id="51244" name="Line 54"/>
          <p:cNvSpPr>
            <a:spLocks noChangeShapeType="1"/>
          </p:cNvSpPr>
          <p:nvPr/>
        </p:nvSpPr>
        <p:spPr bwMode="auto">
          <a:xfrm flipH="1" flipV="1">
            <a:off x="8121650" y="3644900"/>
            <a:ext cx="503238" cy="431800"/>
          </a:xfrm>
          <a:prstGeom prst="line">
            <a:avLst/>
          </a:prstGeom>
          <a:noFill/>
          <a:ln w="38100">
            <a:solidFill>
              <a:srgbClr val="FF3300"/>
            </a:solidFill>
            <a:prstDash val="sysDot"/>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51245" name="Line 55"/>
          <p:cNvSpPr>
            <a:spLocks noChangeShapeType="1"/>
          </p:cNvSpPr>
          <p:nvPr/>
        </p:nvSpPr>
        <p:spPr bwMode="auto">
          <a:xfrm>
            <a:off x="8048625" y="3860800"/>
            <a:ext cx="576263" cy="431800"/>
          </a:xfrm>
          <a:prstGeom prst="line">
            <a:avLst/>
          </a:prstGeom>
          <a:noFill/>
          <a:ln w="38100">
            <a:solidFill>
              <a:srgbClr val="FF3300"/>
            </a:solidFill>
            <a:prstDash val="sysDot"/>
            <a:round/>
            <a:headEnd/>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704013" y="2508283"/>
            <a:ext cx="685800" cy="1009650"/>
          </a:xfrm>
          <a:prstGeom prst="rect">
            <a:avLst/>
          </a:prstGeom>
        </p:spPr>
      </p:pic>
      <p:sp>
        <p:nvSpPr>
          <p:cNvPr id="52226" name="Rectangle 2"/>
          <p:cNvSpPr>
            <a:spLocks noChangeArrowheads="1"/>
          </p:cNvSpPr>
          <p:nvPr/>
        </p:nvSpPr>
        <p:spPr bwMode="auto">
          <a:xfrm>
            <a:off x="488950" y="357188"/>
            <a:ext cx="8929688"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3200" b="1">
                <a:solidFill>
                  <a:srgbClr val="0000FF"/>
                </a:solidFill>
                <a:latin typeface="Arial" pitchFamily="34" charset="0"/>
              </a:rPr>
              <a:t>Reason 4: They are robust and fault tolerant</a:t>
            </a:r>
          </a:p>
        </p:txBody>
      </p:sp>
      <p:sp>
        <p:nvSpPr>
          <p:cNvPr id="52227" name="Text Box 3"/>
          <p:cNvSpPr txBox="1">
            <a:spLocks noChangeArrowheads="1"/>
          </p:cNvSpPr>
          <p:nvPr/>
        </p:nvSpPr>
        <p:spPr bwMode="auto">
          <a:xfrm>
            <a:off x="393825" y="4529007"/>
            <a:ext cx="9045004" cy="1631216"/>
          </a:xfrm>
          <a:prstGeom prst="rect">
            <a:avLst/>
          </a:prstGeom>
          <a:solidFill>
            <a:srgbClr val="C0C0C0"/>
          </a:solidFill>
          <a:ln w="12700">
            <a:solidFill>
              <a:schemeClr val="tx1"/>
            </a:solidFill>
            <a:miter lim="800000"/>
            <a:headEnd type="none" w="sm" len="sm"/>
            <a:tailEnd type="none" w="sm" len="sm"/>
          </a:ln>
        </p:spPr>
        <p:txBody>
          <a:bodyPr wrap="squar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000" i="1" dirty="0">
                <a:solidFill>
                  <a:schemeClr val="accent2"/>
                </a:solidFill>
                <a:latin typeface="Arial" pitchFamily="34" charset="0"/>
              </a:rPr>
              <a:t>Mobile agents ability to react dynamically to unfavorable situations and events makes it easier to build robust and fault-tolerant distributed systems. If a host is being shut down, all agents executing on that machine are warned and given time to dispatch and continue their operation on another host in the network.</a:t>
            </a:r>
          </a:p>
        </p:txBody>
      </p:sp>
      <p:sp>
        <p:nvSpPr>
          <p:cNvPr id="52228" name="Line 5"/>
          <p:cNvSpPr>
            <a:spLocks noChangeShapeType="1"/>
          </p:cNvSpPr>
          <p:nvPr/>
        </p:nvSpPr>
        <p:spPr bwMode="auto">
          <a:xfrm flipV="1">
            <a:off x="1989138" y="2443163"/>
            <a:ext cx="1652587" cy="1579562"/>
          </a:xfrm>
          <a:prstGeom prst="line">
            <a:avLst/>
          </a:prstGeom>
          <a:noFill/>
          <a:ln w="38100">
            <a:solidFill>
              <a:srgbClr val="99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29" name="Oval 6"/>
          <p:cNvSpPr>
            <a:spLocks noChangeArrowheads="1"/>
          </p:cNvSpPr>
          <p:nvPr/>
        </p:nvSpPr>
        <p:spPr bwMode="auto">
          <a:xfrm>
            <a:off x="1773238" y="3954463"/>
            <a:ext cx="315912" cy="292100"/>
          </a:xfrm>
          <a:prstGeom prst="ellipse">
            <a:avLst/>
          </a:prstGeom>
          <a:solidFill>
            <a:srgbClr val="99CCFF"/>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2230" name="Oval 8"/>
          <p:cNvSpPr>
            <a:spLocks noChangeArrowheads="1"/>
          </p:cNvSpPr>
          <p:nvPr/>
        </p:nvSpPr>
        <p:spPr bwMode="auto">
          <a:xfrm>
            <a:off x="3449638" y="2322513"/>
            <a:ext cx="317500" cy="292100"/>
          </a:xfrm>
          <a:prstGeom prst="ellipse">
            <a:avLst/>
          </a:prstGeom>
          <a:solidFill>
            <a:srgbClr val="99CCFF"/>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pic>
        <p:nvPicPr>
          <p:cNvPr id="52231" name="Picture 10" descr="MCj04316370000[1]"/>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1106488" y="3498850"/>
            <a:ext cx="7905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2232" name="Object 12"/>
          <p:cNvGraphicFramePr>
            <a:graphicFrameLocks noChangeAspect="1"/>
          </p:cNvGraphicFramePr>
          <p:nvPr/>
        </p:nvGraphicFramePr>
        <p:xfrm>
          <a:off x="2441575" y="1385888"/>
          <a:ext cx="460375" cy="990600"/>
        </p:xfrm>
        <a:graphic>
          <a:graphicData uri="http://schemas.openxmlformats.org/presentationml/2006/ole">
            <mc:AlternateContent xmlns:mc="http://schemas.openxmlformats.org/markup-compatibility/2006">
              <mc:Choice xmlns:v="urn:schemas-microsoft-com:vml" Requires="v">
                <p:oleObj name="Clip" r:id="rId4" imgW="1857375" imgH="3995738" progId="MS_ClipArt_Gallery.2">
                  <p:embed/>
                </p:oleObj>
              </mc:Choice>
              <mc:Fallback>
                <p:oleObj name="Clip" r:id="rId4" imgW="1857375" imgH="3995738" progId="MS_ClipArt_Gallery.2">
                  <p:embed/>
                  <p:pic>
                    <p:nvPicPr>
                      <p:cNvPr id="0" name="Object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1575" y="1385888"/>
                        <a:ext cx="460375" cy="990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52233" name="Picture 21" descr="MCj04109290000[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89275" y="1169988"/>
            <a:ext cx="598488" cy="78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22" descr="MCj04316370000[1]"/>
          <p:cNvPicPr>
            <a:picLocks noChangeAspect="1" noChangeArrowheads="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2906713" y="1851025"/>
            <a:ext cx="712787"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5" name="Line 23"/>
          <p:cNvSpPr>
            <a:spLocks noChangeShapeType="1"/>
          </p:cNvSpPr>
          <p:nvPr/>
        </p:nvSpPr>
        <p:spPr bwMode="auto">
          <a:xfrm flipV="1">
            <a:off x="6597650" y="2401888"/>
            <a:ext cx="1652588" cy="1579562"/>
          </a:xfrm>
          <a:prstGeom prst="line">
            <a:avLst/>
          </a:prstGeom>
          <a:noFill/>
          <a:ln w="38100">
            <a:solidFill>
              <a:srgbClr val="99CCFF"/>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2236" name="Oval 24"/>
          <p:cNvSpPr>
            <a:spLocks noChangeArrowheads="1"/>
          </p:cNvSpPr>
          <p:nvPr/>
        </p:nvSpPr>
        <p:spPr bwMode="auto">
          <a:xfrm>
            <a:off x="6381750" y="3913188"/>
            <a:ext cx="315913" cy="292100"/>
          </a:xfrm>
          <a:prstGeom prst="ellipse">
            <a:avLst/>
          </a:prstGeom>
          <a:solidFill>
            <a:srgbClr val="99CCFF"/>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2237" name="Oval 25"/>
          <p:cNvSpPr>
            <a:spLocks noChangeArrowheads="1"/>
          </p:cNvSpPr>
          <p:nvPr/>
        </p:nvSpPr>
        <p:spPr bwMode="auto">
          <a:xfrm>
            <a:off x="8039100" y="2309813"/>
            <a:ext cx="317500" cy="292100"/>
          </a:xfrm>
          <a:prstGeom prst="ellipse">
            <a:avLst/>
          </a:prstGeom>
          <a:solidFill>
            <a:srgbClr val="99CCFF"/>
          </a:solidFill>
          <a:ln w="9525">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pic>
        <p:nvPicPr>
          <p:cNvPr id="52238" name="Picture 26" descr="MCj04316370000[1]"/>
          <p:cNvPicPr>
            <a:picLocks noChangeAspect="1" noChangeArrowheads="1"/>
          </p:cNvPicPr>
          <p:nvPr/>
        </p:nvPicPr>
        <p:blipFill>
          <a:blip r:embed="rId3">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5715000" y="3457575"/>
            <a:ext cx="790575" cy="79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9" name="Picture 29" descr="MCj04316370000[1]"/>
          <p:cNvPicPr>
            <a:picLocks noChangeAspect="1" noChangeArrowheads="1"/>
          </p:cNvPicPr>
          <p:nvPr/>
        </p:nvPicPr>
        <p:blipFill>
          <a:blip r:embed="rId7"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7496175" y="1838325"/>
            <a:ext cx="712788" cy="71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40" name="Line 30"/>
          <p:cNvSpPr>
            <a:spLocks noChangeShapeType="1"/>
          </p:cNvSpPr>
          <p:nvPr/>
        </p:nvSpPr>
        <p:spPr bwMode="auto">
          <a:xfrm flipH="1">
            <a:off x="7389813" y="1866900"/>
            <a:ext cx="792162" cy="503238"/>
          </a:xfrm>
          <a:prstGeom prst="line">
            <a:avLst/>
          </a:prstGeom>
          <a:noFill/>
          <a:ln w="5715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52241" name="Line 31"/>
          <p:cNvSpPr>
            <a:spLocks noChangeShapeType="1"/>
          </p:cNvSpPr>
          <p:nvPr/>
        </p:nvSpPr>
        <p:spPr bwMode="auto">
          <a:xfrm>
            <a:off x="7389813" y="1866900"/>
            <a:ext cx="647700" cy="647700"/>
          </a:xfrm>
          <a:prstGeom prst="line">
            <a:avLst/>
          </a:prstGeom>
          <a:noFill/>
          <a:ln w="57150">
            <a:solidFill>
              <a:srgbClr val="FF0000"/>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pic>
        <p:nvPicPr>
          <p:cNvPr id="3" name="Picture 2"/>
          <p:cNvPicPr>
            <a:picLocks noChangeAspect="1"/>
          </p:cNvPicPr>
          <p:nvPr/>
        </p:nvPicPr>
        <p:blipFill>
          <a:blip r:embed="rId8">
            <a:clrChange>
              <a:clrFrom>
                <a:srgbClr val="FFFFFF"/>
              </a:clrFrom>
              <a:clrTo>
                <a:srgbClr val="FFFFFF">
                  <a:alpha val="0"/>
                </a:srgbClr>
              </a:clrTo>
            </a:clrChange>
          </a:blip>
          <a:stretch>
            <a:fillRect/>
          </a:stretch>
        </p:blipFill>
        <p:spPr>
          <a:xfrm>
            <a:off x="6419850" y="2877075"/>
            <a:ext cx="1076325" cy="609600"/>
          </a:xfrm>
          <a:prstGeom prst="rect">
            <a:avLst/>
          </a:prstGeom>
        </p:spPr>
      </p:pic>
      <p:pic>
        <p:nvPicPr>
          <p:cNvPr id="4" name="Picture 3"/>
          <p:cNvPicPr>
            <a:picLocks noChangeAspect="1"/>
          </p:cNvPicPr>
          <p:nvPr/>
        </p:nvPicPr>
        <p:blipFill>
          <a:blip r:embed="rId9"/>
          <a:stretch>
            <a:fillRect/>
          </a:stretch>
        </p:blipFill>
        <p:spPr>
          <a:xfrm>
            <a:off x="1974851" y="2005465"/>
            <a:ext cx="590550" cy="552450"/>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428750" y="381000"/>
            <a:ext cx="6556375" cy="762000"/>
          </a:xfrm>
        </p:spPr>
        <p:txBody>
          <a:bodyPr/>
          <a:lstStyle/>
          <a:p>
            <a:pPr eaLnBrk="1" hangingPunct="1"/>
            <a:r>
              <a:rPr lang="en-US" altLang="en-US"/>
              <a:t>Reason 5: Load balancing</a:t>
            </a:r>
          </a:p>
        </p:txBody>
      </p:sp>
      <p:sp>
        <p:nvSpPr>
          <p:cNvPr id="53251" name="AutoShape 3"/>
          <p:cNvSpPr>
            <a:spLocks noChangeArrowheads="1"/>
          </p:cNvSpPr>
          <p:nvPr/>
        </p:nvSpPr>
        <p:spPr bwMode="auto">
          <a:xfrm>
            <a:off x="4357688" y="1924050"/>
            <a:ext cx="879475" cy="687388"/>
          </a:xfrm>
          <a:prstGeom prst="cube">
            <a:avLst>
              <a:gd name="adj" fmla="val 25000"/>
            </a:avLst>
          </a:prstGeom>
          <a:solidFill>
            <a:srgbClr val="99CCFF"/>
          </a:solidFill>
          <a:ln w="38100">
            <a:solidFill>
              <a:srgbClr val="000066"/>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3252" name="AutoShape 4"/>
          <p:cNvSpPr>
            <a:spLocks noChangeArrowheads="1"/>
          </p:cNvSpPr>
          <p:nvPr/>
        </p:nvSpPr>
        <p:spPr bwMode="auto">
          <a:xfrm>
            <a:off x="1655763" y="1300163"/>
            <a:ext cx="879475" cy="687387"/>
          </a:xfrm>
          <a:prstGeom prst="cube">
            <a:avLst>
              <a:gd name="adj" fmla="val 25000"/>
            </a:avLst>
          </a:prstGeom>
          <a:solidFill>
            <a:srgbClr val="CC0000"/>
          </a:solidFill>
          <a:ln w="38100">
            <a:solidFill>
              <a:srgbClr val="000066"/>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3253" name="AutoShape 5"/>
          <p:cNvSpPr>
            <a:spLocks noChangeArrowheads="1"/>
          </p:cNvSpPr>
          <p:nvPr/>
        </p:nvSpPr>
        <p:spPr bwMode="auto">
          <a:xfrm>
            <a:off x="7345363" y="1436688"/>
            <a:ext cx="879475" cy="687387"/>
          </a:xfrm>
          <a:prstGeom prst="cube">
            <a:avLst>
              <a:gd name="adj" fmla="val 25000"/>
            </a:avLst>
          </a:prstGeom>
          <a:solidFill>
            <a:srgbClr val="00CC00"/>
          </a:solidFill>
          <a:ln w="38100">
            <a:solidFill>
              <a:srgbClr val="000066"/>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3254" name="Line 6"/>
          <p:cNvSpPr>
            <a:spLocks noChangeShapeType="1"/>
          </p:cNvSpPr>
          <p:nvPr/>
        </p:nvSpPr>
        <p:spPr bwMode="auto">
          <a:xfrm>
            <a:off x="2522538" y="1677988"/>
            <a:ext cx="1835150" cy="439737"/>
          </a:xfrm>
          <a:prstGeom prst="line">
            <a:avLst/>
          </a:prstGeom>
          <a:noFill/>
          <a:ln w="381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5" name="Line 7"/>
          <p:cNvSpPr>
            <a:spLocks noChangeShapeType="1"/>
          </p:cNvSpPr>
          <p:nvPr/>
        </p:nvSpPr>
        <p:spPr bwMode="auto">
          <a:xfrm flipV="1">
            <a:off x="5237163" y="1817688"/>
            <a:ext cx="2101850" cy="336550"/>
          </a:xfrm>
          <a:prstGeom prst="line">
            <a:avLst/>
          </a:prstGeom>
          <a:noFill/>
          <a:ln w="381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6" name="Line 8"/>
          <p:cNvSpPr>
            <a:spLocks noChangeShapeType="1"/>
          </p:cNvSpPr>
          <p:nvPr/>
        </p:nvSpPr>
        <p:spPr bwMode="auto">
          <a:xfrm>
            <a:off x="515938" y="3529013"/>
            <a:ext cx="9059862" cy="0"/>
          </a:xfrm>
          <a:prstGeom prst="line">
            <a:avLst/>
          </a:prstGeom>
          <a:noFill/>
          <a:ln w="381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57" name="AutoShape 9"/>
          <p:cNvSpPr>
            <a:spLocks noChangeArrowheads="1"/>
          </p:cNvSpPr>
          <p:nvPr/>
        </p:nvSpPr>
        <p:spPr bwMode="auto">
          <a:xfrm>
            <a:off x="4318000" y="2824163"/>
            <a:ext cx="612775" cy="493712"/>
          </a:xfrm>
          <a:prstGeom prst="star16">
            <a:avLst>
              <a:gd name="adj" fmla="val 37500"/>
            </a:avLst>
          </a:prstGeom>
          <a:solidFill>
            <a:schemeClr val="tx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3258" name="AutoShape 10"/>
          <p:cNvSpPr>
            <a:spLocks noChangeArrowheads="1"/>
          </p:cNvSpPr>
          <p:nvPr/>
        </p:nvSpPr>
        <p:spPr bwMode="auto">
          <a:xfrm>
            <a:off x="3700463" y="2517775"/>
            <a:ext cx="612775" cy="493713"/>
          </a:xfrm>
          <a:prstGeom prst="star16">
            <a:avLst>
              <a:gd name="adj" fmla="val 37500"/>
            </a:avLst>
          </a:prstGeom>
          <a:solidFill>
            <a:schemeClr val="tx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3259" name="AutoShape 11"/>
          <p:cNvSpPr>
            <a:spLocks noChangeArrowheads="1"/>
          </p:cNvSpPr>
          <p:nvPr/>
        </p:nvSpPr>
        <p:spPr bwMode="auto">
          <a:xfrm>
            <a:off x="5299075" y="2371725"/>
            <a:ext cx="517525" cy="423863"/>
          </a:xfrm>
          <a:prstGeom prst="star16">
            <a:avLst>
              <a:gd name="adj" fmla="val 37500"/>
            </a:avLst>
          </a:prstGeom>
          <a:solidFill>
            <a:schemeClr val="tx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3260" name="AutoShape 12"/>
          <p:cNvSpPr>
            <a:spLocks noChangeArrowheads="1"/>
          </p:cNvSpPr>
          <p:nvPr/>
        </p:nvSpPr>
        <p:spPr bwMode="auto">
          <a:xfrm>
            <a:off x="7432675" y="2259013"/>
            <a:ext cx="517525" cy="423862"/>
          </a:xfrm>
          <a:prstGeom prst="star16">
            <a:avLst>
              <a:gd name="adj" fmla="val 37500"/>
            </a:avLst>
          </a:prstGeom>
          <a:solidFill>
            <a:schemeClr val="tx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3261" name="AutoShape 13"/>
          <p:cNvSpPr>
            <a:spLocks noChangeArrowheads="1"/>
          </p:cNvSpPr>
          <p:nvPr/>
        </p:nvSpPr>
        <p:spPr bwMode="auto">
          <a:xfrm>
            <a:off x="1736725" y="2046288"/>
            <a:ext cx="517525" cy="423862"/>
          </a:xfrm>
          <a:prstGeom prst="star16">
            <a:avLst>
              <a:gd name="adj" fmla="val 37500"/>
            </a:avLst>
          </a:prstGeom>
          <a:solidFill>
            <a:schemeClr val="tx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3262" name="AutoShape 14"/>
          <p:cNvSpPr>
            <a:spLocks noChangeArrowheads="1"/>
          </p:cNvSpPr>
          <p:nvPr/>
        </p:nvSpPr>
        <p:spPr bwMode="auto">
          <a:xfrm>
            <a:off x="3506788" y="2076450"/>
            <a:ext cx="612775" cy="493713"/>
          </a:xfrm>
          <a:prstGeom prst="star16">
            <a:avLst>
              <a:gd name="adj" fmla="val 37500"/>
            </a:avLst>
          </a:prstGeom>
          <a:solidFill>
            <a:schemeClr val="tx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3263" name="AutoShape 15"/>
          <p:cNvSpPr>
            <a:spLocks noChangeArrowheads="1"/>
          </p:cNvSpPr>
          <p:nvPr/>
        </p:nvSpPr>
        <p:spPr bwMode="auto">
          <a:xfrm>
            <a:off x="5081588" y="2822575"/>
            <a:ext cx="517525" cy="423863"/>
          </a:xfrm>
          <a:prstGeom prst="star16">
            <a:avLst>
              <a:gd name="adj" fmla="val 37500"/>
            </a:avLst>
          </a:prstGeom>
          <a:solidFill>
            <a:schemeClr val="tx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3264" name="Text Box 16"/>
          <p:cNvSpPr txBox="1">
            <a:spLocks noChangeArrowheads="1"/>
          </p:cNvSpPr>
          <p:nvPr/>
        </p:nvSpPr>
        <p:spPr bwMode="auto">
          <a:xfrm>
            <a:off x="5613400" y="2765425"/>
            <a:ext cx="15541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b="1">
                <a:solidFill>
                  <a:srgbClr val="FF0000"/>
                </a:solidFill>
              </a:rPr>
              <a:t>Jobs/Load</a:t>
            </a:r>
            <a:endParaRPr lang="en-US" altLang="en-US" b="1"/>
          </a:p>
        </p:txBody>
      </p:sp>
      <p:sp>
        <p:nvSpPr>
          <p:cNvPr id="53265" name="AutoShape 17"/>
          <p:cNvSpPr>
            <a:spLocks noChangeArrowheads="1"/>
          </p:cNvSpPr>
          <p:nvPr/>
        </p:nvSpPr>
        <p:spPr bwMode="auto">
          <a:xfrm>
            <a:off x="4257675" y="4367213"/>
            <a:ext cx="879475" cy="687387"/>
          </a:xfrm>
          <a:prstGeom prst="cube">
            <a:avLst>
              <a:gd name="adj" fmla="val 25000"/>
            </a:avLst>
          </a:prstGeom>
          <a:solidFill>
            <a:srgbClr val="99CCFF"/>
          </a:solidFill>
          <a:ln w="38100">
            <a:solidFill>
              <a:srgbClr val="000066"/>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3266" name="AutoShape 18"/>
          <p:cNvSpPr>
            <a:spLocks noChangeArrowheads="1"/>
          </p:cNvSpPr>
          <p:nvPr/>
        </p:nvSpPr>
        <p:spPr bwMode="auto">
          <a:xfrm>
            <a:off x="1555750" y="3743325"/>
            <a:ext cx="879475" cy="687388"/>
          </a:xfrm>
          <a:prstGeom prst="cube">
            <a:avLst>
              <a:gd name="adj" fmla="val 25000"/>
            </a:avLst>
          </a:prstGeom>
          <a:solidFill>
            <a:srgbClr val="CC0000"/>
          </a:solidFill>
          <a:ln w="38100">
            <a:solidFill>
              <a:srgbClr val="000066"/>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3267" name="AutoShape 19"/>
          <p:cNvSpPr>
            <a:spLocks noChangeArrowheads="1"/>
          </p:cNvSpPr>
          <p:nvPr/>
        </p:nvSpPr>
        <p:spPr bwMode="auto">
          <a:xfrm>
            <a:off x="7245350" y="3879850"/>
            <a:ext cx="879475" cy="687388"/>
          </a:xfrm>
          <a:prstGeom prst="cube">
            <a:avLst>
              <a:gd name="adj" fmla="val 25000"/>
            </a:avLst>
          </a:prstGeom>
          <a:solidFill>
            <a:srgbClr val="00CC00"/>
          </a:solidFill>
          <a:ln w="38100">
            <a:solidFill>
              <a:srgbClr val="000066"/>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3268" name="Line 20"/>
          <p:cNvSpPr>
            <a:spLocks noChangeShapeType="1"/>
          </p:cNvSpPr>
          <p:nvPr/>
        </p:nvSpPr>
        <p:spPr bwMode="auto">
          <a:xfrm>
            <a:off x="2422525" y="4121150"/>
            <a:ext cx="1835150" cy="439738"/>
          </a:xfrm>
          <a:prstGeom prst="line">
            <a:avLst/>
          </a:prstGeom>
          <a:noFill/>
          <a:ln w="381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9" name="Line 21"/>
          <p:cNvSpPr>
            <a:spLocks noChangeShapeType="1"/>
          </p:cNvSpPr>
          <p:nvPr/>
        </p:nvSpPr>
        <p:spPr bwMode="auto">
          <a:xfrm flipV="1">
            <a:off x="5137150" y="4260850"/>
            <a:ext cx="2101850" cy="336550"/>
          </a:xfrm>
          <a:prstGeom prst="line">
            <a:avLst/>
          </a:prstGeom>
          <a:noFill/>
          <a:ln w="38100">
            <a:solidFill>
              <a:srgbClr val="00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0" name="AutoShape 22"/>
          <p:cNvSpPr>
            <a:spLocks noChangeArrowheads="1"/>
          </p:cNvSpPr>
          <p:nvPr/>
        </p:nvSpPr>
        <p:spPr bwMode="auto">
          <a:xfrm>
            <a:off x="969963" y="4349750"/>
            <a:ext cx="612775" cy="493713"/>
          </a:xfrm>
          <a:prstGeom prst="star16">
            <a:avLst>
              <a:gd name="adj" fmla="val 37500"/>
            </a:avLst>
          </a:prstGeom>
          <a:solidFill>
            <a:schemeClr val="tx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3271" name="AutoShape 23"/>
          <p:cNvSpPr>
            <a:spLocks noChangeArrowheads="1"/>
          </p:cNvSpPr>
          <p:nvPr/>
        </p:nvSpPr>
        <p:spPr bwMode="auto">
          <a:xfrm>
            <a:off x="3602038" y="4960938"/>
            <a:ext cx="611187" cy="493712"/>
          </a:xfrm>
          <a:prstGeom prst="star16">
            <a:avLst>
              <a:gd name="adj" fmla="val 37500"/>
            </a:avLst>
          </a:prstGeom>
          <a:solidFill>
            <a:schemeClr val="tx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3272" name="AutoShape 24"/>
          <p:cNvSpPr>
            <a:spLocks noChangeArrowheads="1"/>
          </p:cNvSpPr>
          <p:nvPr/>
        </p:nvSpPr>
        <p:spPr bwMode="auto">
          <a:xfrm>
            <a:off x="6537325" y="4497388"/>
            <a:ext cx="517525" cy="423862"/>
          </a:xfrm>
          <a:prstGeom prst="star16">
            <a:avLst>
              <a:gd name="adj" fmla="val 37500"/>
            </a:avLst>
          </a:prstGeom>
          <a:solidFill>
            <a:schemeClr val="tx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3273" name="AutoShape 25"/>
          <p:cNvSpPr>
            <a:spLocks noChangeArrowheads="1"/>
          </p:cNvSpPr>
          <p:nvPr/>
        </p:nvSpPr>
        <p:spPr bwMode="auto">
          <a:xfrm>
            <a:off x="7332663" y="4702175"/>
            <a:ext cx="517525" cy="423863"/>
          </a:xfrm>
          <a:prstGeom prst="star16">
            <a:avLst>
              <a:gd name="adj" fmla="val 37500"/>
            </a:avLst>
          </a:prstGeom>
          <a:solidFill>
            <a:schemeClr val="tx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3274" name="AutoShape 26"/>
          <p:cNvSpPr>
            <a:spLocks noChangeArrowheads="1"/>
          </p:cNvSpPr>
          <p:nvPr/>
        </p:nvSpPr>
        <p:spPr bwMode="auto">
          <a:xfrm>
            <a:off x="1636713" y="4489450"/>
            <a:ext cx="517525" cy="423863"/>
          </a:xfrm>
          <a:prstGeom prst="star16">
            <a:avLst>
              <a:gd name="adj" fmla="val 37500"/>
            </a:avLst>
          </a:prstGeom>
          <a:solidFill>
            <a:schemeClr val="tx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3275" name="AutoShape 27"/>
          <p:cNvSpPr>
            <a:spLocks noChangeArrowheads="1"/>
          </p:cNvSpPr>
          <p:nvPr/>
        </p:nvSpPr>
        <p:spPr bwMode="auto">
          <a:xfrm>
            <a:off x="4325938" y="5065713"/>
            <a:ext cx="611187" cy="493712"/>
          </a:xfrm>
          <a:prstGeom prst="star16">
            <a:avLst>
              <a:gd name="adj" fmla="val 37500"/>
            </a:avLst>
          </a:prstGeom>
          <a:solidFill>
            <a:schemeClr val="tx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3276" name="AutoShape 28"/>
          <p:cNvSpPr>
            <a:spLocks noChangeArrowheads="1"/>
          </p:cNvSpPr>
          <p:nvPr/>
        </p:nvSpPr>
        <p:spPr bwMode="auto">
          <a:xfrm>
            <a:off x="5000625" y="5019675"/>
            <a:ext cx="517525" cy="423863"/>
          </a:xfrm>
          <a:prstGeom prst="star16">
            <a:avLst>
              <a:gd name="adj" fmla="val 37500"/>
            </a:avLst>
          </a:prstGeom>
          <a:solidFill>
            <a:schemeClr val="tx1"/>
          </a:solidFill>
          <a:ln>
            <a:noFill/>
          </a:ln>
          <a:extLst>
            <a:ext uri="{91240B29-F687-4F45-9708-019B960494DF}">
              <a14:hiddenLine xmlns:a14="http://schemas.microsoft.com/office/drawing/2010/main" w="38100">
                <a:solidFill>
                  <a:srgbClr val="000000"/>
                </a:solidFill>
                <a:miter lim="800000"/>
                <a:headEnd/>
                <a:tailEnd/>
              </a14:hiddenLine>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53277" name="Text Box 29"/>
          <p:cNvSpPr txBox="1">
            <a:spLocks noChangeArrowheads="1"/>
          </p:cNvSpPr>
          <p:nvPr/>
        </p:nvSpPr>
        <p:spPr bwMode="auto">
          <a:xfrm>
            <a:off x="523875" y="5405438"/>
            <a:ext cx="5170488"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US" altLang="en-US" b="1">
                <a:solidFill>
                  <a:srgbClr val="FF0000"/>
                </a:solidFill>
              </a:rPr>
              <a:t>Jobs/Load migrate in a heterogeneous</a:t>
            </a:r>
          </a:p>
          <a:p>
            <a:pPr>
              <a:spcBef>
                <a:spcPct val="0"/>
              </a:spcBef>
              <a:buFontTx/>
              <a:buNone/>
            </a:pPr>
            <a:r>
              <a:rPr lang="en-US" altLang="en-US" b="1">
                <a:solidFill>
                  <a:srgbClr val="FF0000"/>
                </a:solidFill>
              </a:rPr>
              <a:t>network of machines</a:t>
            </a:r>
          </a:p>
        </p:txBody>
      </p:sp>
      <p:sp>
        <p:nvSpPr>
          <p:cNvPr id="53278" name="Text Box 30"/>
          <p:cNvSpPr txBox="1">
            <a:spLocks noChangeArrowheads="1"/>
          </p:cNvSpPr>
          <p:nvPr/>
        </p:nvSpPr>
        <p:spPr bwMode="auto">
          <a:xfrm>
            <a:off x="6062663" y="5410200"/>
            <a:ext cx="3352800" cy="646113"/>
          </a:xfrm>
          <a:prstGeom prst="rect">
            <a:avLst/>
          </a:prstGeom>
          <a:solidFill>
            <a:srgbClr val="C0C0C0"/>
          </a:solidFill>
          <a:ln w="12700">
            <a:solidFill>
              <a:schemeClr val="tx1"/>
            </a:solidFill>
            <a:miter lim="800000"/>
            <a:headEnd type="none" w="sm" len="sm"/>
            <a:tailEnd type="none" w="sm" len="sm"/>
          </a:ln>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1200"/>
              <a:t>Load balancing is distributing processing and communications activity evenly across a computer network so that no single device is overwhelmed.</a:t>
            </a:r>
            <a:endParaRPr lang="en-US" alt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88950" y="533400"/>
            <a:ext cx="8856663" cy="762000"/>
          </a:xfrm>
        </p:spPr>
        <p:txBody>
          <a:bodyPr/>
          <a:lstStyle/>
          <a:p>
            <a:r>
              <a:rPr lang="en-US" altLang="en-US" sz="3600"/>
              <a:t>Agent Mobility in Heterogeneous Environments</a:t>
            </a:r>
          </a:p>
        </p:txBody>
      </p:sp>
      <p:grpSp>
        <p:nvGrpSpPr>
          <p:cNvPr id="54275" name="Group 3"/>
          <p:cNvGrpSpPr>
            <a:grpSpLocks/>
          </p:cNvGrpSpPr>
          <p:nvPr/>
        </p:nvGrpSpPr>
        <p:grpSpPr bwMode="auto">
          <a:xfrm>
            <a:off x="466725" y="2003425"/>
            <a:ext cx="5194300" cy="3840163"/>
            <a:chOff x="552754" y="1917601"/>
            <a:chExt cx="5193209" cy="3839854"/>
          </a:xfrm>
        </p:grpSpPr>
        <p:pic>
          <p:nvPicPr>
            <p:cNvPr id="5428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823" y="1917601"/>
              <a:ext cx="5129515" cy="5193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5428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3333" y="2564904"/>
              <a:ext cx="4781550" cy="180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5428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3754" y="2983967"/>
              <a:ext cx="5114584" cy="31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54287" name="TextBox 2"/>
            <p:cNvSpPr txBox="1">
              <a:spLocks noChangeArrowheads="1"/>
            </p:cNvSpPr>
            <p:nvPr/>
          </p:nvSpPr>
          <p:spPr bwMode="auto">
            <a:xfrm>
              <a:off x="897176" y="3347115"/>
              <a:ext cx="444125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a:hlinkClick r:id="rId5"/>
                </a:rPr>
                <a:t>http://ceur-ws.org/Vol-752/52-58mitrovicetal.pdf</a:t>
              </a:r>
              <a:r>
                <a:rPr lang="en-US" altLang="en-US" sz="1600"/>
                <a:t> </a:t>
              </a:r>
            </a:p>
          </p:txBody>
        </p:sp>
        <p:pic>
          <p:nvPicPr>
            <p:cNvPr id="5428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754" y="3917342"/>
              <a:ext cx="5193209" cy="1840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grpSp>
        <p:nvGrpSpPr>
          <p:cNvPr id="54276" name="Group 4"/>
          <p:cNvGrpSpPr>
            <a:grpSpLocks/>
          </p:cNvGrpSpPr>
          <p:nvPr/>
        </p:nvGrpSpPr>
        <p:grpSpPr bwMode="auto">
          <a:xfrm>
            <a:off x="5667375" y="2055813"/>
            <a:ext cx="3727450" cy="3787775"/>
            <a:chOff x="5666717" y="2055180"/>
            <a:chExt cx="3727520" cy="3788000"/>
          </a:xfrm>
        </p:grpSpPr>
        <p:pic>
          <p:nvPicPr>
            <p:cNvPr id="54277" name="Picture 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65095" y="2449910"/>
              <a:ext cx="1329142" cy="6699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54278" name="Picture 7"/>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66717" y="2741116"/>
              <a:ext cx="976187" cy="607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54279"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347724" y="3602117"/>
              <a:ext cx="921448" cy="8958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54280" name="Picture 9"/>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17612" y="4923122"/>
              <a:ext cx="1066681" cy="5454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54281" name="Picture 11"/>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91946" y="5202126"/>
              <a:ext cx="2061429" cy="6410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54282" name="Picture 12"/>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85753" y="2055180"/>
              <a:ext cx="1626641" cy="4950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54283" name="Picture 13"/>
            <p:cNvPicPr>
              <a:picLocks noChangeAspect="1" noChangeArrowheads="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75488" y="3119884"/>
              <a:ext cx="2247173" cy="13972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7612" y="476673"/>
            <a:ext cx="7087795" cy="22322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16496" y="2659757"/>
            <a:ext cx="8928992" cy="3493264"/>
          </a:xfrm>
          <a:prstGeom prst="rect">
            <a:avLst/>
          </a:prstGeom>
          <a:noFill/>
        </p:spPr>
        <p:txBody>
          <a:bodyPr wrap="square" rtlCol="0">
            <a:spAutoFit/>
          </a:bodyPr>
          <a:lstStyle/>
          <a:p>
            <a:endParaRPr lang="en-US" sz="1100" dirty="0"/>
          </a:p>
          <a:p>
            <a:pPr algn="just"/>
            <a:r>
              <a:rPr lang="en-US" sz="1400" dirty="0"/>
              <a:t> </a:t>
            </a:r>
            <a:r>
              <a:rPr lang="en-US" sz="1400" b="1" dirty="0"/>
              <a:t>ABSTRACT </a:t>
            </a:r>
            <a:endParaRPr lang="en-US" sz="1400" dirty="0"/>
          </a:p>
          <a:p>
            <a:pPr algn="just"/>
            <a:r>
              <a:rPr lang="en-US" sz="1400" dirty="0"/>
              <a:t>Mobile agents are becoming pre-eminent by not only outperforming in comparison with the conventional techniques such as RMI, RPC etc. but also by surpassing their loopholes. They promise to solve many major issues of high network bandwidth consumption during communication, bottleneck problem of centralized system, even can act as intrusion detection agents, and may also be used as monitoring of various nodes in multifarious domains like e-commerce services, for load balancing in cluster, health care monitoring systems, air traffic control systems, and many more. In this paper, the agent server required to allow mobile agents on any machine in network are compared for homogenous and heterogeneous nodes. The homogeneity and heterogeneity of nodes is defined at the hardware level and type of OS installation. Basically, a mobile agent is moving the code to data rather data to code. Agent and agent server are two different parts, in which agent is a computational, operational and communicative entity while the agent server takes care of fundamentals execution and security features. To all intents and purposes, these agent servers help mobile agents to interact and engage with the underlying system acting as an execution environment for them. Agent servers, also called as agency or agent runtime environment, may differ for different platforms and this contrast lies in the software architectural components which they contribute being a middle layer in between the mobile agents and system platform. This paper focuses on architectural dissimilitude between agencies of heterogeneous and homogeneous distributed systems. </a:t>
            </a:r>
          </a:p>
        </p:txBody>
      </p:sp>
      <p:pic>
        <p:nvPicPr>
          <p:cNvPr id="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022" y="495724"/>
            <a:ext cx="1121116" cy="112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2585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1447800" y="533400"/>
            <a:ext cx="6934200" cy="762000"/>
          </a:xfrm>
          <a:prstGeom prst="rect">
            <a:avLst/>
          </a:prstGeom>
        </p:spPr>
        <p:txBody>
          <a:bodyPr/>
          <a:lstStyle/>
          <a:p>
            <a:pPr>
              <a:defRPr/>
            </a:pPr>
            <a:r>
              <a:rPr lang="en-US" sz="4000" b="1" kern="0">
                <a:solidFill>
                  <a:srgbClr val="0000FF"/>
                </a:solidFill>
                <a:latin typeface="+mj-lt"/>
                <a:ea typeface="+mj-ea"/>
                <a:cs typeface="+mj-cs"/>
              </a:rPr>
              <a:t>(Multi) Agent Technologies</a:t>
            </a:r>
          </a:p>
        </p:txBody>
      </p:sp>
      <p:sp>
        <p:nvSpPr>
          <p:cNvPr id="3" name="Rectangle 3"/>
          <p:cNvSpPr txBox="1">
            <a:spLocks noChangeArrowheads="1"/>
          </p:cNvSpPr>
          <p:nvPr/>
        </p:nvSpPr>
        <p:spPr>
          <a:xfrm>
            <a:off x="457200" y="2133600"/>
            <a:ext cx="8918575" cy="3505200"/>
          </a:xfrm>
          <a:prstGeom prst="rect">
            <a:avLst/>
          </a:prstGeom>
        </p:spPr>
        <p:txBody>
          <a:bodyPr/>
          <a:lstStyle/>
          <a:p>
            <a:pPr marL="342900" indent="-342900" algn="l">
              <a:spcBef>
                <a:spcPct val="20000"/>
              </a:spcBef>
              <a:buFont typeface="Monotype Sorts" pitchFamily="2" charset="2"/>
              <a:buChar char="q"/>
              <a:defRPr/>
            </a:pPr>
            <a:r>
              <a:rPr lang="en-US" sz="3600" kern="0" dirty="0">
                <a:solidFill>
                  <a:schemeClr val="bg2"/>
                </a:solidFill>
                <a:latin typeface="+mn-lt"/>
              </a:rPr>
              <a:t> Self-Management</a:t>
            </a:r>
          </a:p>
          <a:p>
            <a:pPr marL="342900" indent="-342900" algn="l">
              <a:spcBef>
                <a:spcPct val="20000"/>
              </a:spcBef>
              <a:buFont typeface="Monotype Sorts" pitchFamily="2" charset="2"/>
              <a:buChar char="q"/>
              <a:defRPr/>
            </a:pPr>
            <a:r>
              <a:rPr lang="en-US" sz="3600" kern="0" dirty="0">
                <a:solidFill>
                  <a:schemeClr val="bg2"/>
                </a:solidFill>
                <a:latin typeface="+mn-lt"/>
              </a:rPr>
              <a:t> Mobility</a:t>
            </a:r>
          </a:p>
          <a:p>
            <a:pPr marL="342900" indent="-342900" algn="l">
              <a:spcBef>
                <a:spcPct val="20000"/>
              </a:spcBef>
              <a:buFont typeface="Monotype Sorts" pitchFamily="2" charset="2"/>
              <a:buNone/>
              <a:defRPr/>
            </a:pPr>
            <a:r>
              <a:rPr lang="en-US" sz="4400" kern="0" dirty="0">
                <a:latin typeface="+mn-lt"/>
                <a:sym typeface="Marlett" pitchFamily="2" charset="2"/>
              </a:rPr>
              <a:t></a:t>
            </a:r>
            <a:r>
              <a:rPr lang="en-US" sz="3600" b="1" kern="0" dirty="0">
                <a:latin typeface="+mn-lt"/>
              </a:rPr>
              <a:t>Communication</a:t>
            </a:r>
            <a:endParaRPr lang="en-US" sz="3600" kern="0" dirty="0">
              <a:solidFill>
                <a:schemeClr val="bg2"/>
              </a:solidFill>
              <a:latin typeface="+mn-lt"/>
            </a:endParaRPr>
          </a:p>
          <a:p>
            <a:pPr marL="342900" indent="-342900" algn="l">
              <a:spcBef>
                <a:spcPct val="20000"/>
              </a:spcBef>
              <a:buFont typeface="Monotype Sorts" pitchFamily="2" charset="2"/>
              <a:buChar char="q"/>
              <a:defRPr/>
            </a:pPr>
            <a:r>
              <a:rPr lang="en-US" sz="3600" kern="0" dirty="0">
                <a:solidFill>
                  <a:schemeClr val="bg2"/>
                </a:solidFill>
                <a:latin typeface="+mn-lt"/>
              </a:rPr>
              <a:t> Coordination</a:t>
            </a:r>
          </a:p>
          <a:p>
            <a:pPr marL="342900" indent="-342900" algn="l">
              <a:spcBef>
                <a:spcPct val="20000"/>
              </a:spcBef>
              <a:buFont typeface="Monotype Sorts" pitchFamily="2" charset="2"/>
              <a:buChar char="q"/>
              <a:defRPr/>
            </a:pPr>
            <a:r>
              <a:rPr lang="en-US" sz="3600" kern="0" dirty="0">
                <a:solidFill>
                  <a:schemeClr val="bg2"/>
                </a:solidFill>
                <a:latin typeface="+mn-lt"/>
              </a:rPr>
              <a:t> Negotiation</a:t>
            </a:r>
          </a:p>
        </p:txBody>
      </p:sp>
      <p:pic>
        <p:nvPicPr>
          <p:cNvPr id="553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1900" y="1873250"/>
            <a:ext cx="4333875"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728663" y="271463"/>
            <a:ext cx="8229600"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4000" b="1">
                <a:solidFill>
                  <a:srgbClr val="0000FF"/>
                </a:solidFill>
                <a:latin typeface="Arial" pitchFamily="34" charset="0"/>
              </a:rPr>
              <a:t>Agent-to-agent communication</a:t>
            </a:r>
          </a:p>
        </p:txBody>
      </p:sp>
      <p:grpSp>
        <p:nvGrpSpPr>
          <p:cNvPr id="2" name="Group 5"/>
          <p:cNvGrpSpPr>
            <a:grpSpLocks/>
          </p:cNvGrpSpPr>
          <p:nvPr/>
        </p:nvGrpSpPr>
        <p:grpSpPr bwMode="auto">
          <a:xfrm>
            <a:off x="290513" y="1736725"/>
            <a:ext cx="4879975" cy="3790950"/>
            <a:chOff x="192" y="1859"/>
            <a:chExt cx="2960" cy="2388"/>
          </a:xfrm>
        </p:grpSpPr>
        <p:sp>
          <p:nvSpPr>
            <p:cNvPr id="56331" name="Oval 6"/>
            <p:cNvSpPr>
              <a:spLocks noChangeArrowheads="1"/>
            </p:cNvSpPr>
            <p:nvPr/>
          </p:nvSpPr>
          <p:spPr bwMode="auto">
            <a:xfrm>
              <a:off x="1008" y="3191"/>
              <a:ext cx="818" cy="768"/>
            </a:xfrm>
            <a:prstGeom prst="ellipse">
              <a:avLst/>
            </a:prstGeom>
            <a:solidFill>
              <a:srgbClr val="CCFFCC"/>
            </a:solidFill>
            <a:ln w="9525">
              <a:solidFill>
                <a:schemeClr val="tx1"/>
              </a:solidFill>
              <a:miter lim="800000"/>
              <a:headEnd/>
              <a:tailEnd/>
            </a:ln>
            <a:effectLst>
              <a:outerShdw dist="35921" dir="2700000" algn="ctr" rotWithShape="0">
                <a:schemeClr val="bg2"/>
              </a:outerShdw>
            </a:effec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sv-SE" altLang="en-US" sz="1800">
                  <a:latin typeface="Tahoma" pitchFamily="34" charset="0"/>
                </a:rPr>
                <a:t>Blackboard</a:t>
              </a:r>
              <a:endParaRPr lang="en-US" altLang="en-US" sz="1800">
                <a:latin typeface="Tahoma" pitchFamily="34" charset="0"/>
              </a:endParaRPr>
            </a:p>
          </p:txBody>
        </p:sp>
        <p:sp>
          <p:nvSpPr>
            <p:cNvPr id="56332" name="Rectangle 7"/>
            <p:cNvSpPr>
              <a:spLocks noChangeArrowheads="1"/>
            </p:cNvSpPr>
            <p:nvPr/>
          </p:nvSpPr>
          <p:spPr bwMode="auto">
            <a:xfrm>
              <a:off x="288" y="2951"/>
              <a:ext cx="624" cy="240"/>
            </a:xfrm>
            <a:prstGeom prst="rect">
              <a:avLst/>
            </a:prstGeom>
            <a:solidFill>
              <a:srgbClr val="CCFFCC"/>
            </a:solidFill>
            <a:ln w="9525">
              <a:solidFill>
                <a:schemeClr val="tx1"/>
              </a:solidFill>
              <a:miter lim="800000"/>
              <a:headEnd/>
              <a:tailEnd/>
            </a:ln>
            <a:effectLst>
              <a:outerShdw dist="35921" dir="2700000" algn="ctr" rotWithShape="0">
                <a:schemeClr val="bg2"/>
              </a:outerShdw>
            </a:effec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sv-SE" altLang="en-US" sz="1800">
                  <a:latin typeface="Tahoma" pitchFamily="34" charset="0"/>
                </a:rPr>
                <a:t>Agent</a:t>
              </a:r>
              <a:endParaRPr lang="en-US" altLang="en-US" sz="1800">
                <a:latin typeface="Tahoma" pitchFamily="34" charset="0"/>
              </a:endParaRPr>
            </a:p>
          </p:txBody>
        </p:sp>
        <p:sp>
          <p:nvSpPr>
            <p:cNvPr id="56333" name="Rectangle 8"/>
            <p:cNvSpPr>
              <a:spLocks noChangeArrowheads="1"/>
            </p:cNvSpPr>
            <p:nvPr/>
          </p:nvSpPr>
          <p:spPr bwMode="auto">
            <a:xfrm>
              <a:off x="2064" y="3479"/>
              <a:ext cx="624" cy="240"/>
            </a:xfrm>
            <a:prstGeom prst="rect">
              <a:avLst/>
            </a:prstGeom>
            <a:solidFill>
              <a:srgbClr val="CCFFCC"/>
            </a:solidFill>
            <a:ln w="9525">
              <a:solidFill>
                <a:schemeClr val="tx1"/>
              </a:solidFill>
              <a:miter lim="800000"/>
              <a:headEnd/>
              <a:tailEnd/>
            </a:ln>
            <a:effectLst>
              <a:outerShdw dist="35921" dir="2700000" algn="ctr" rotWithShape="0">
                <a:schemeClr val="bg2"/>
              </a:outerShdw>
            </a:effec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sv-SE" altLang="en-US" sz="1800">
                  <a:latin typeface="Tahoma" pitchFamily="34" charset="0"/>
                </a:rPr>
                <a:t>Agent</a:t>
              </a:r>
              <a:endParaRPr lang="en-US" altLang="en-US" sz="1800">
                <a:latin typeface="Tahoma" pitchFamily="34" charset="0"/>
              </a:endParaRPr>
            </a:p>
          </p:txBody>
        </p:sp>
        <p:sp>
          <p:nvSpPr>
            <p:cNvPr id="56334" name="Rectangle 9"/>
            <p:cNvSpPr>
              <a:spLocks noChangeArrowheads="1"/>
            </p:cNvSpPr>
            <p:nvPr/>
          </p:nvSpPr>
          <p:spPr bwMode="auto">
            <a:xfrm>
              <a:off x="1920" y="2951"/>
              <a:ext cx="624" cy="240"/>
            </a:xfrm>
            <a:prstGeom prst="rect">
              <a:avLst/>
            </a:prstGeom>
            <a:solidFill>
              <a:srgbClr val="CCFFCC"/>
            </a:solidFill>
            <a:ln w="9525">
              <a:solidFill>
                <a:schemeClr val="tx1"/>
              </a:solidFill>
              <a:miter lim="800000"/>
              <a:headEnd/>
              <a:tailEnd/>
            </a:ln>
            <a:effectLst>
              <a:outerShdw dist="35921" dir="2700000" algn="ctr" rotWithShape="0">
                <a:schemeClr val="bg2"/>
              </a:outerShdw>
            </a:effec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sv-SE" altLang="en-US" sz="1800">
                  <a:latin typeface="Tahoma" pitchFamily="34" charset="0"/>
                </a:rPr>
                <a:t>Agent</a:t>
              </a:r>
              <a:endParaRPr lang="en-US" altLang="en-US" sz="1800">
                <a:latin typeface="Tahoma" pitchFamily="34" charset="0"/>
              </a:endParaRPr>
            </a:p>
          </p:txBody>
        </p:sp>
        <p:sp>
          <p:nvSpPr>
            <p:cNvPr id="56335" name="Rectangle 10"/>
            <p:cNvSpPr>
              <a:spLocks noChangeArrowheads="1"/>
            </p:cNvSpPr>
            <p:nvPr/>
          </p:nvSpPr>
          <p:spPr bwMode="auto">
            <a:xfrm>
              <a:off x="336" y="4007"/>
              <a:ext cx="624" cy="240"/>
            </a:xfrm>
            <a:prstGeom prst="rect">
              <a:avLst/>
            </a:prstGeom>
            <a:solidFill>
              <a:srgbClr val="CCFFCC"/>
            </a:solidFill>
            <a:ln w="9525">
              <a:solidFill>
                <a:schemeClr val="tx1"/>
              </a:solidFill>
              <a:miter lim="800000"/>
              <a:headEnd/>
              <a:tailEnd/>
            </a:ln>
            <a:effectLst>
              <a:outerShdw dist="35921" dir="2700000" algn="ctr" rotWithShape="0">
                <a:schemeClr val="bg2"/>
              </a:outerShdw>
            </a:effec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sv-SE" altLang="en-US" sz="1800">
                  <a:latin typeface="Tahoma" pitchFamily="34" charset="0"/>
                </a:rPr>
                <a:t>Agent</a:t>
              </a:r>
              <a:endParaRPr lang="en-US" altLang="en-US" sz="1800">
                <a:latin typeface="Tahoma" pitchFamily="34" charset="0"/>
              </a:endParaRPr>
            </a:p>
          </p:txBody>
        </p:sp>
        <p:sp>
          <p:nvSpPr>
            <p:cNvPr id="56336" name="Rectangle 11"/>
            <p:cNvSpPr>
              <a:spLocks noChangeArrowheads="1"/>
            </p:cNvSpPr>
            <p:nvPr/>
          </p:nvSpPr>
          <p:spPr bwMode="auto">
            <a:xfrm>
              <a:off x="192" y="3527"/>
              <a:ext cx="624" cy="240"/>
            </a:xfrm>
            <a:prstGeom prst="rect">
              <a:avLst/>
            </a:prstGeom>
            <a:solidFill>
              <a:srgbClr val="CCFFCC"/>
            </a:solidFill>
            <a:ln w="9525">
              <a:solidFill>
                <a:schemeClr val="tx1"/>
              </a:solidFill>
              <a:miter lim="800000"/>
              <a:headEnd/>
              <a:tailEnd/>
            </a:ln>
            <a:effectLst>
              <a:outerShdw dist="35921" dir="2700000" algn="ctr" rotWithShape="0">
                <a:schemeClr val="bg2"/>
              </a:outerShdw>
            </a:effec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sv-SE" altLang="en-US" sz="1800">
                  <a:latin typeface="Tahoma" pitchFamily="34" charset="0"/>
                </a:rPr>
                <a:t>Agent</a:t>
              </a:r>
              <a:endParaRPr lang="en-US" altLang="en-US" sz="1800">
                <a:latin typeface="Tahoma" pitchFamily="34" charset="0"/>
              </a:endParaRPr>
            </a:p>
          </p:txBody>
        </p:sp>
        <p:sp>
          <p:nvSpPr>
            <p:cNvPr id="56337" name="Rectangle 12"/>
            <p:cNvSpPr>
              <a:spLocks noChangeArrowheads="1"/>
            </p:cNvSpPr>
            <p:nvPr/>
          </p:nvSpPr>
          <p:spPr bwMode="auto">
            <a:xfrm>
              <a:off x="1968" y="4007"/>
              <a:ext cx="624" cy="240"/>
            </a:xfrm>
            <a:prstGeom prst="rect">
              <a:avLst/>
            </a:prstGeom>
            <a:solidFill>
              <a:srgbClr val="CCFFCC"/>
            </a:solidFill>
            <a:ln w="9525">
              <a:solidFill>
                <a:schemeClr val="tx1"/>
              </a:solidFill>
              <a:miter lim="800000"/>
              <a:headEnd/>
              <a:tailEnd/>
            </a:ln>
            <a:effectLst>
              <a:outerShdw dist="35921" dir="2700000" algn="ctr" rotWithShape="0">
                <a:schemeClr val="bg2"/>
              </a:outerShdw>
            </a:effec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sv-SE" altLang="en-US" sz="1800">
                  <a:latin typeface="Tahoma" pitchFamily="34" charset="0"/>
                </a:rPr>
                <a:t>Agent</a:t>
              </a:r>
              <a:endParaRPr lang="en-US" altLang="en-US" sz="1800">
                <a:latin typeface="Tahoma" pitchFamily="34" charset="0"/>
              </a:endParaRPr>
            </a:p>
          </p:txBody>
        </p:sp>
        <p:cxnSp>
          <p:nvCxnSpPr>
            <p:cNvPr id="56338" name="AutoShape 13"/>
            <p:cNvCxnSpPr>
              <a:cxnSpLocks noChangeShapeType="1"/>
              <a:stCxn id="56332" idx="3"/>
              <a:endCxn id="56331" idx="1"/>
            </p:cNvCxnSpPr>
            <p:nvPr/>
          </p:nvCxnSpPr>
          <p:spPr bwMode="auto">
            <a:xfrm>
              <a:off x="912" y="3071"/>
              <a:ext cx="215" cy="232"/>
            </a:xfrm>
            <a:prstGeom prst="straightConnector1">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56339" name="AutoShape 14"/>
            <p:cNvCxnSpPr>
              <a:cxnSpLocks noChangeShapeType="1"/>
              <a:stCxn id="56336" idx="3"/>
              <a:endCxn id="56331" idx="2"/>
            </p:cNvCxnSpPr>
            <p:nvPr/>
          </p:nvCxnSpPr>
          <p:spPr bwMode="auto">
            <a:xfrm flipV="1">
              <a:off x="816" y="3575"/>
              <a:ext cx="192" cy="72"/>
            </a:xfrm>
            <a:prstGeom prst="straightConnector1">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56340" name="AutoShape 15"/>
            <p:cNvCxnSpPr>
              <a:cxnSpLocks noChangeShapeType="1"/>
              <a:stCxn id="56335" idx="3"/>
              <a:endCxn id="56331" idx="3"/>
            </p:cNvCxnSpPr>
            <p:nvPr/>
          </p:nvCxnSpPr>
          <p:spPr bwMode="auto">
            <a:xfrm flipV="1">
              <a:off x="960" y="3847"/>
              <a:ext cx="167" cy="280"/>
            </a:xfrm>
            <a:prstGeom prst="straightConnector1">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56341" name="AutoShape 16"/>
            <p:cNvCxnSpPr>
              <a:cxnSpLocks noChangeShapeType="1"/>
              <a:stCxn id="56337" idx="1"/>
              <a:endCxn id="56331" idx="5"/>
            </p:cNvCxnSpPr>
            <p:nvPr/>
          </p:nvCxnSpPr>
          <p:spPr bwMode="auto">
            <a:xfrm flipH="1" flipV="1">
              <a:off x="1705" y="3847"/>
              <a:ext cx="263" cy="280"/>
            </a:xfrm>
            <a:prstGeom prst="straightConnector1">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56342" name="AutoShape 17"/>
            <p:cNvCxnSpPr>
              <a:cxnSpLocks noChangeShapeType="1"/>
              <a:stCxn id="56333" idx="1"/>
              <a:endCxn id="56331" idx="6"/>
            </p:cNvCxnSpPr>
            <p:nvPr/>
          </p:nvCxnSpPr>
          <p:spPr bwMode="auto">
            <a:xfrm flipH="1" flipV="1">
              <a:off x="1824" y="3575"/>
              <a:ext cx="240" cy="24"/>
            </a:xfrm>
            <a:prstGeom prst="straightConnector1">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cxnSp>
          <p:nvCxnSpPr>
            <p:cNvPr id="56343" name="AutoShape 18"/>
            <p:cNvCxnSpPr>
              <a:cxnSpLocks noChangeShapeType="1"/>
              <a:stCxn id="56334" idx="1"/>
              <a:endCxn id="56331" idx="7"/>
            </p:cNvCxnSpPr>
            <p:nvPr/>
          </p:nvCxnSpPr>
          <p:spPr bwMode="auto">
            <a:xfrm flipH="1">
              <a:off x="1705" y="3071"/>
              <a:ext cx="215" cy="232"/>
            </a:xfrm>
            <a:prstGeom prst="straightConnector1">
              <a:avLst/>
            </a:prstGeom>
            <a:noFill/>
            <a:ln w="9525">
              <a:solidFill>
                <a:schemeClr val="tx1"/>
              </a:solidFill>
              <a:miter lim="800000"/>
              <a:headEnd type="triangle" w="med" len="med"/>
              <a:tailEnd type="triangle" w="med" len="med"/>
            </a:ln>
            <a:extLst>
              <a:ext uri="{909E8E84-426E-40DD-AFC4-6F175D3DCCD1}">
                <a14:hiddenFill xmlns:a14="http://schemas.microsoft.com/office/drawing/2010/main">
                  <a:noFill/>
                </a14:hiddenFill>
              </a:ext>
            </a:extLst>
          </p:spPr>
        </p:cxnSp>
        <p:sp>
          <p:nvSpPr>
            <p:cNvPr id="56344" name="Rectangle 19"/>
            <p:cNvSpPr>
              <a:spLocks noChangeArrowheads="1"/>
            </p:cNvSpPr>
            <p:nvPr/>
          </p:nvSpPr>
          <p:spPr bwMode="auto">
            <a:xfrm>
              <a:off x="224" y="1859"/>
              <a:ext cx="2928"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eaLnBrk="0" hangingPunct="0">
                <a:spcBef>
                  <a:spcPct val="20000"/>
                </a:spcBef>
                <a:buFont typeface="Monotype Sorts" charset="0"/>
                <a:buChar char="q"/>
                <a:tabLst>
                  <a:tab pos="114300" algn="l"/>
                </a:tabLst>
                <a:defRPr sz="2400">
                  <a:solidFill>
                    <a:schemeClr val="tx1"/>
                  </a:solidFill>
                  <a:latin typeface="Times New Roman" pitchFamily="18" charset="0"/>
                </a:defRPr>
              </a:lvl1pPr>
              <a:lvl2pPr marL="514350" indent="-171450" algn="l" eaLnBrk="0" hangingPunct="0">
                <a:spcBef>
                  <a:spcPct val="20000"/>
                </a:spcBef>
                <a:buFont typeface="Monotype Sorts" charset="0"/>
                <a:buChar char="l"/>
                <a:tabLst>
                  <a:tab pos="114300" algn="l"/>
                </a:tabLst>
                <a:defRPr>
                  <a:solidFill>
                    <a:schemeClr val="tx1"/>
                  </a:solidFill>
                  <a:latin typeface="Times New Roman" pitchFamily="18" charset="0"/>
                </a:defRPr>
              </a:lvl2pPr>
              <a:lvl3pPr marL="1143000" indent="-228600" algn="l" eaLnBrk="0" hangingPunct="0">
                <a:spcBef>
                  <a:spcPct val="20000"/>
                </a:spcBef>
                <a:buChar char="–"/>
                <a:tabLst>
                  <a:tab pos="114300" algn="l"/>
                </a:tabLst>
                <a:defRPr sz="1600">
                  <a:solidFill>
                    <a:schemeClr val="tx1"/>
                  </a:solidFill>
                  <a:latin typeface="Times New Roman" pitchFamily="18" charset="0"/>
                </a:defRPr>
              </a:lvl3pPr>
              <a:lvl4pPr marL="1600200" indent="-228600" algn="l" eaLnBrk="0" hangingPunct="0">
                <a:spcBef>
                  <a:spcPct val="20000"/>
                </a:spcBef>
                <a:buChar char="–"/>
                <a:tabLst>
                  <a:tab pos="114300" algn="l"/>
                </a:tabLst>
                <a:defRPr sz="2000">
                  <a:solidFill>
                    <a:schemeClr val="tx1"/>
                  </a:solidFill>
                  <a:latin typeface="Times New Roman" pitchFamily="18" charset="0"/>
                </a:defRPr>
              </a:lvl4pPr>
              <a:lvl5pPr marL="2057400" indent="-228600" algn="l" eaLnBrk="0" hangingPunct="0">
                <a:spcBef>
                  <a:spcPct val="20000"/>
                </a:spcBef>
                <a:buChar char="»"/>
                <a:tabLst>
                  <a:tab pos="1143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1143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1143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1143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114300" algn="l"/>
                </a:tabLst>
                <a:defRPr sz="2000">
                  <a:solidFill>
                    <a:schemeClr val="tx1"/>
                  </a:solidFill>
                  <a:latin typeface="Times New Roman" pitchFamily="18" charset="0"/>
                </a:defRPr>
              </a:lvl9pPr>
            </a:lstStyle>
            <a:p>
              <a:pPr eaLnBrk="1" hangingPunct="1">
                <a:spcBef>
                  <a:spcPct val="30000"/>
                </a:spcBef>
                <a:buClr>
                  <a:schemeClr val="folHlink"/>
                </a:buClr>
                <a:buSzPct val="60000"/>
                <a:buFont typeface="Wingdings" pitchFamily="2" charset="2"/>
                <a:buNone/>
              </a:pPr>
              <a:r>
                <a:rPr lang="sv-SE" altLang="en-US" sz="2000" u="sng">
                  <a:latin typeface="Arial" pitchFamily="34" charset="0"/>
                </a:rPr>
                <a:t>Indirect communication (shared memory)</a:t>
              </a:r>
            </a:p>
            <a:p>
              <a:pPr lvl="1" eaLnBrk="1" hangingPunct="1">
                <a:spcBef>
                  <a:spcPct val="30000"/>
                </a:spcBef>
                <a:buClr>
                  <a:schemeClr val="hlink"/>
                </a:buClr>
                <a:buSzPct val="55000"/>
                <a:buFont typeface="Wingdings" pitchFamily="2" charset="2"/>
                <a:buChar char="n"/>
              </a:pPr>
              <a:r>
                <a:rPr lang="sv-SE" altLang="en-US" sz="1800">
                  <a:latin typeface="Arial" pitchFamily="34" charset="0"/>
                </a:rPr>
                <a:t>information available for all</a:t>
              </a:r>
            </a:p>
            <a:p>
              <a:pPr lvl="1" eaLnBrk="1" hangingPunct="1">
                <a:spcBef>
                  <a:spcPct val="30000"/>
                </a:spcBef>
                <a:buClr>
                  <a:schemeClr val="hlink"/>
                </a:buClr>
                <a:buSzPct val="55000"/>
                <a:buFont typeface="Wingdings" pitchFamily="2" charset="2"/>
                <a:buChar char="n"/>
              </a:pPr>
              <a:r>
                <a:rPr lang="sv-SE" altLang="en-US" sz="1800">
                  <a:latin typeface="Arial" pitchFamily="34" charset="0"/>
                </a:rPr>
                <a:t>no direct communication</a:t>
              </a:r>
            </a:p>
            <a:p>
              <a:pPr lvl="1" eaLnBrk="1" hangingPunct="1">
                <a:spcBef>
                  <a:spcPct val="30000"/>
                </a:spcBef>
                <a:buClr>
                  <a:schemeClr val="hlink"/>
                </a:buClr>
                <a:buSzPct val="55000"/>
                <a:buFont typeface="Wingdings" pitchFamily="2" charset="2"/>
                <a:buChar char="n"/>
              </a:pPr>
              <a:r>
                <a:rPr lang="sv-SE" altLang="en-US" sz="1800">
                  <a:latin typeface="Arial" pitchFamily="34" charset="0"/>
                </a:rPr>
                <a:t>simple architecture</a:t>
              </a:r>
              <a:endParaRPr lang="en-US" altLang="en-US" sz="1800">
                <a:latin typeface="Arial" pitchFamily="34" charset="0"/>
              </a:endParaRPr>
            </a:p>
          </p:txBody>
        </p:sp>
      </p:grpSp>
      <p:sp>
        <p:nvSpPr>
          <p:cNvPr id="56324" name="Line 20"/>
          <p:cNvSpPr>
            <a:spLocks noChangeShapeType="1"/>
          </p:cNvSpPr>
          <p:nvPr/>
        </p:nvSpPr>
        <p:spPr bwMode="auto">
          <a:xfrm>
            <a:off x="5202238" y="1854200"/>
            <a:ext cx="0" cy="3744913"/>
          </a:xfrm>
          <a:prstGeom prst="line">
            <a:avLst/>
          </a:prstGeom>
          <a:noFill/>
          <a:ln w="9525">
            <a:solidFill>
              <a:schemeClr val="tx1"/>
            </a:solidFill>
            <a:round/>
            <a:headEnd/>
            <a:tailEnd type="none" w="lg" len="lg"/>
          </a:ln>
          <a:extLst>
            <a:ext uri="{909E8E84-426E-40DD-AFC4-6F175D3DCCD1}">
              <a14:hiddenFill xmlns:a14="http://schemas.microsoft.com/office/drawing/2010/main">
                <a:noFill/>
              </a14:hiddenFill>
            </a:ext>
          </a:extLst>
        </p:spPr>
        <p:txBody>
          <a:bodyPr/>
          <a:lstStyle/>
          <a:p>
            <a:endParaRPr lang="en-US"/>
          </a:p>
        </p:txBody>
      </p:sp>
      <p:grpSp>
        <p:nvGrpSpPr>
          <p:cNvPr id="3" name="Group 22"/>
          <p:cNvGrpSpPr>
            <a:grpSpLocks/>
          </p:cNvGrpSpPr>
          <p:nvPr/>
        </p:nvGrpSpPr>
        <p:grpSpPr bwMode="auto">
          <a:xfrm>
            <a:off x="5384800" y="1736725"/>
            <a:ext cx="4467225" cy="3257550"/>
            <a:chOff x="3152" y="1859"/>
            <a:chExt cx="2928" cy="2052"/>
          </a:xfrm>
        </p:grpSpPr>
        <p:sp>
          <p:nvSpPr>
            <p:cNvPr id="56326" name="Rectangle 23"/>
            <p:cNvSpPr>
              <a:spLocks noChangeArrowheads="1"/>
            </p:cNvSpPr>
            <p:nvPr/>
          </p:nvSpPr>
          <p:spPr bwMode="auto">
            <a:xfrm>
              <a:off x="3258" y="3431"/>
              <a:ext cx="720" cy="480"/>
            </a:xfrm>
            <a:prstGeom prst="rect">
              <a:avLst/>
            </a:prstGeom>
            <a:solidFill>
              <a:srgbClr val="CCFFCC"/>
            </a:solidFill>
            <a:ln w="9525">
              <a:solidFill>
                <a:schemeClr val="tx1"/>
              </a:solidFill>
              <a:miter lim="800000"/>
              <a:headEnd/>
              <a:tailEnd/>
            </a:ln>
            <a:effectLst>
              <a:outerShdw dist="35921" dir="2700000" algn="ctr" rotWithShape="0">
                <a:schemeClr val="bg2"/>
              </a:outerShdw>
            </a:effec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sv-SE" altLang="en-US" sz="1800">
                  <a:latin typeface="Tahoma" pitchFamily="34" charset="0"/>
                </a:rPr>
                <a:t>Agent A </a:t>
              </a:r>
            </a:p>
            <a:p>
              <a:pPr algn="ctr" eaLnBrk="1" hangingPunct="1">
                <a:spcBef>
                  <a:spcPct val="0"/>
                </a:spcBef>
                <a:buFontTx/>
                <a:buNone/>
              </a:pPr>
              <a:r>
                <a:rPr lang="sv-SE" altLang="en-US" sz="1800">
                  <a:latin typeface="Tahoma" pitchFamily="34" charset="0"/>
                </a:rPr>
                <a:t>(Sender)</a:t>
              </a:r>
              <a:endParaRPr lang="en-US" altLang="en-US" sz="1800">
                <a:latin typeface="Tahoma" pitchFamily="34" charset="0"/>
              </a:endParaRPr>
            </a:p>
          </p:txBody>
        </p:sp>
        <p:sp>
          <p:nvSpPr>
            <p:cNvPr id="56327" name="Rectangle 24"/>
            <p:cNvSpPr>
              <a:spLocks noChangeArrowheads="1"/>
            </p:cNvSpPr>
            <p:nvPr/>
          </p:nvSpPr>
          <p:spPr bwMode="auto">
            <a:xfrm>
              <a:off x="4794" y="3431"/>
              <a:ext cx="720" cy="480"/>
            </a:xfrm>
            <a:prstGeom prst="rect">
              <a:avLst/>
            </a:prstGeom>
            <a:solidFill>
              <a:srgbClr val="CCFFCC"/>
            </a:solidFill>
            <a:ln w="9525">
              <a:solidFill>
                <a:schemeClr val="tx1"/>
              </a:solidFill>
              <a:miter lim="800000"/>
              <a:headEnd/>
              <a:tailEnd/>
            </a:ln>
            <a:effectLst>
              <a:outerShdw dist="35921" dir="2700000" algn="ctr" rotWithShape="0">
                <a:schemeClr val="bg2"/>
              </a:outerShdw>
            </a:effec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sv-SE" altLang="en-US" sz="1800">
                  <a:latin typeface="Tahoma" pitchFamily="34" charset="0"/>
                </a:rPr>
                <a:t>Agent B </a:t>
              </a:r>
            </a:p>
            <a:p>
              <a:pPr algn="ctr" eaLnBrk="1" hangingPunct="1">
                <a:spcBef>
                  <a:spcPct val="0"/>
                </a:spcBef>
                <a:buFontTx/>
                <a:buNone/>
              </a:pPr>
              <a:r>
                <a:rPr lang="sv-SE" altLang="en-US" sz="1800">
                  <a:latin typeface="Tahoma" pitchFamily="34" charset="0"/>
                </a:rPr>
                <a:t>(Receiver)</a:t>
              </a:r>
              <a:endParaRPr lang="en-US" altLang="en-US" sz="1800">
                <a:latin typeface="Tahoma" pitchFamily="34" charset="0"/>
              </a:endParaRPr>
            </a:p>
          </p:txBody>
        </p:sp>
        <p:cxnSp>
          <p:nvCxnSpPr>
            <p:cNvPr id="56328" name="AutoShape 25"/>
            <p:cNvCxnSpPr>
              <a:cxnSpLocks noChangeShapeType="1"/>
              <a:stCxn id="56326" idx="3"/>
              <a:endCxn id="56327" idx="1"/>
            </p:cNvCxnSpPr>
            <p:nvPr/>
          </p:nvCxnSpPr>
          <p:spPr bwMode="auto">
            <a:xfrm>
              <a:off x="3978" y="3671"/>
              <a:ext cx="816" cy="0"/>
            </a:xfrm>
            <a:prstGeom prst="straightConnector1">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cxnSp>
        <p:sp>
          <p:nvSpPr>
            <p:cNvPr id="56329" name="Text Box 26"/>
            <p:cNvSpPr txBox="1">
              <a:spLocks noChangeArrowheads="1"/>
            </p:cNvSpPr>
            <p:nvPr/>
          </p:nvSpPr>
          <p:spPr bwMode="auto">
            <a:xfrm>
              <a:off x="4026" y="3431"/>
              <a:ext cx="696"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sv-SE" altLang="en-US" sz="1800">
                  <a:latin typeface="Tahoma" pitchFamily="34" charset="0"/>
                </a:rPr>
                <a:t>Message</a:t>
              </a:r>
              <a:endParaRPr lang="en-US" altLang="en-US" sz="1800">
                <a:latin typeface="Tahoma" pitchFamily="34" charset="0"/>
              </a:endParaRPr>
            </a:p>
          </p:txBody>
        </p:sp>
        <p:sp>
          <p:nvSpPr>
            <p:cNvPr id="56330" name="Rectangle 27"/>
            <p:cNvSpPr>
              <a:spLocks noChangeArrowheads="1"/>
            </p:cNvSpPr>
            <p:nvPr/>
          </p:nvSpPr>
          <p:spPr bwMode="auto">
            <a:xfrm>
              <a:off x="3152" y="1859"/>
              <a:ext cx="2928" cy="1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171450" indent="-171450" algn="l" eaLnBrk="0" hangingPunct="0">
                <a:spcBef>
                  <a:spcPct val="20000"/>
                </a:spcBef>
                <a:buFont typeface="Monotype Sorts" charset="0"/>
                <a:buChar char="q"/>
                <a:tabLst>
                  <a:tab pos="114300" algn="l"/>
                </a:tabLst>
                <a:defRPr sz="2400">
                  <a:solidFill>
                    <a:schemeClr val="tx1"/>
                  </a:solidFill>
                  <a:latin typeface="Times New Roman" pitchFamily="18" charset="0"/>
                </a:defRPr>
              </a:lvl1pPr>
              <a:lvl2pPr marL="514350" indent="-171450" algn="l" eaLnBrk="0" hangingPunct="0">
                <a:spcBef>
                  <a:spcPct val="20000"/>
                </a:spcBef>
                <a:buFont typeface="Monotype Sorts" charset="0"/>
                <a:buChar char="l"/>
                <a:tabLst>
                  <a:tab pos="114300" algn="l"/>
                </a:tabLst>
                <a:defRPr>
                  <a:solidFill>
                    <a:schemeClr val="tx1"/>
                  </a:solidFill>
                  <a:latin typeface="Times New Roman" pitchFamily="18" charset="0"/>
                </a:defRPr>
              </a:lvl2pPr>
              <a:lvl3pPr marL="1143000" indent="-228600" algn="l" eaLnBrk="0" hangingPunct="0">
                <a:spcBef>
                  <a:spcPct val="20000"/>
                </a:spcBef>
                <a:buChar char="–"/>
                <a:tabLst>
                  <a:tab pos="114300" algn="l"/>
                </a:tabLst>
                <a:defRPr sz="1600">
                  <a:solidFill>
                    <a:schemeClr val="tx1"/>
                  </a:solidFill>
                  <a:latin typeface="Times New Roman" pitchFamily="18" charset="0"/>
                </a:defRPr>
              </a:lvl3pPr>
              <a:lvl4pPr marL="1600200" indent="-228600" algn="l" eaLnBrk="0" hangingPunct="0">
                <a:spcBef>
                  <a:spcPct val="20000"/>
                </a:spcBef>
                <a:buChar char="–"/>
                <a:tabLst>
                  <a:tab pos="114300" algn="l"/>
                </a:tabLst>
                <a:defRPr sz="2000">
                  <a:solidFill>
                    <a:schemeClr val="tx1"/>
                  </a:solidFill>
                  <a:latin typeface="Times New Roman" pitchFamily="18" charset="0"/>
                </a:defRPr>
              </a:lvl4pPr>
              <a:lvl5pPr marL="2057400" indent="-228600" algn="l" eaLnBrk="0" hangingPunct="0">
                <a:spcBef>
                  <a:spcPct val="20000"/>
                </a:spcBef>
                <a:buChar char="»"/>
                <a:tabLst>
                  <a:tab pos="114300"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114300"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114300"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114300"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114300" algn="l"/>
                </a:tabLst>
                <a:defRPr sz="2000">
                  <a:solidFill>
                    <a:schemeClr val="tx1"/>
                  </a:solidFill>
                  <a:latin typeface="Times New Roman" pitchFamily="18" charset="0"/>
                </a:defRPr>
              </a:lvl9pPr>
            </a:lstStyle>
            <a:p>
              <a:pPr eaLnBrk="1" hangingPunct="1">
                <a:spcBef>
                  <a:spcPct val="30000"/>
                </a:spcBef>
                <a:buClr>
                  <a:schemeClr val="folHlink"/>
                </a:buClr>
                <a:buSzPct val="60000"/>
                <a:buFont typeface="Wingdings" pitchFamily="2" charset="2"/>
                <a:buNone/>
              </a:pPr>
              <a:r>
                <a:rPr lang="sv-SE" altLang="en-US" sz="2000" u="sng">
                  <a:latin typeface="Arial" pitchFamily="34" charset="0"/>
                </a:rPr>
                <a:t>Message passing</a:t>
              </a:r>
              <a:endParaRPr lang="sv-SE" altLang="en-US" sz="1800" u="sng">
                <a:latin typeface="Arial" pitchFamily="34" charset="0"/>
              </a:endParaRPr>
            </a:p>
            <a:p>
              <a:pPr lvl="1" eaLnBrk="1" hangingPunct="1">
                <a:spcBef>
                  <a:spcPct val="30000"/>
                </a:spcBef>
                <a:buClr>
                  <a:schemeClr val="hlink"/>
                </a:buClr>
                <a:buSzPct val="55000"/>
                <a:buFont typeface="Wingdings" pitchFamily="2" charset="2"/>
                <a:buChar char="n"/>
              </a:pPr>
              <a:r>
                <a:rPr lang="sv-SE" altLang="en-US" sz="1800">
                  <a:latin typeface="Arial" pitchFamily="34" charset="0"/>
                </a:rPr>
                <a:t>direct exchange</a:t>
              </a:r>
            </a:p>
            <a:p>
              <a:pPr lvl="1" eaLnBrk="1" hangingPunct="1">
                <a:spcBef>
                  <a:spcPct val="30000"/>
                </a:spcBef>
                <a:buClr>
                  <a:schemeClr val="hlink"/>
                </a:buClr>
                <a:buSzPct val="55000"/>
                <a:buFont typeface="Wingdings" pitchFamily="2" charset="2"/>
                <a:buChar char="n"/>
              </a:pPr>
              <a:r>
                <a:rPr lang="sv-SE" altLang="en-US" sz="1800">
                  <a:latin typeface="Arial" pitchFamily="34" charset="0"/>
                </a:rPr>
                <a:t>common language</a:t>
              </a:r>
            </a:p>
            <a:p>
              <a:pPr lvl="1" eaLnBrk="1" hangingPunct="1">
                <a:spcBef>
                  <a:spcPct val="30000"/>
                </a:spcBef>
                <a:buClr>
                  <a:schemeClr val="hlink"/>
                </a:buClr>
                <a:buSzPct val="55000"/>
                <a:buFont typeface="Wingdings" pitchFamily="2" charset="2"/>
                <a:buChar char="n"/>
              </a:pPr>
              <a:r>
                <a:rPr lang="sv-SE" altLang="en-US" sz="1800">
                  <a:latin typeface="Arial" pitchFamily="34" charset="0"/>
                </a:rPr>
                <a:t>conversation - sequences of messages</a:t>
              </a:r>
            </a:p>
          </p:txBody>
        </p:sp>
      </p:grpSp>
      <p:pic>
        <p:nvPicPr>
          <p:cNvPr id="25" name="Picture 2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9344" y="993775"/>
            <a:ext cx="1287231" cy="11858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1447800" y="533400"/>
            <a:ext cx="65563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4000" b="1">
                <a:solidFill>
                  <a:srgbClr val="0000FF"/>
                </a:solidFill>
                <a:latin typeface="Arial" pitchFamily="34" charset="0"/>
                <a:cs typeface="Times New Roman" pitchFamily="18" charset="0"/>
              </a:rPr>
              <a:t>Multi-Agent System (MAS)</a:t>
            </a:r>
            <a:endParaRPr lang="en-GB" altLang="en-US" sz="4000" b="1">
              <a:solidFill>
                <a:srgbClr val="0000FF"/>
              </a:solidFill>
              <a:latin typeface="Arial" pitchFamily="34" charset="0"/>
            </a:endParaRPr>
          </a:p>
        </p:txBody>
      </p:sp>
      <p:sp>
        <p:nvSpPr>
          <p:cNvPr id="23555" name="Rectangle 3"/>
          <p:cNvSpPr>
            <a:spLocks noChangeArrowheads="1"/>
          </p:cNvSpPr>
          <p:nvPr/>
        </p:nvSpPr>
        <p:spPr bwMode="auto">
          <a:xfrm>
            <a:off x="457200" y="1447800"/>
            <a:ext cx="8915400" cy="414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defTabSz="762000" eaLnBrk="0" hangingPunct="0">
              <a:spcBef>
                <a:spcPct val="20000"/>
              </a:spcBef>
              <a:buFont typeface="Monotype Sorts" charset="0"/>
              <a:buChar char="q"/>
              <a:defRPr sz="2400">
                <a:solidFill>
                  <a:schemeClr val="tx1"/>
                </a:solidFill>
                <a:latin typeface="Times New Roman" pitchFamily="18" charset="0"/>
              </a:defRPr>
            </a:lvl1pPr>
            <a:lvl2pPr algn="l" defTabSz="762000" eaLnBrk="0" hangingPunct="0">
              <a:spcBef>
                <a:spcPct val="20000"/>
              </a:spcBef>
              <a:buFont typeface="Monotype Sorts" charset="0"/>
              <a:buChar char="l"/>
              <a:defRPr>
                <a:solidFill>
                  <a:schemeClr val="tx1"/>
                </a:solidFill>
                <a:latin typeface="Times New Roman" pitchFamily="18" charset="0"/>
              </a:defRPr>
            </a:lvl2pPr>
            <a:lvl3pPr marL="1143000" indent="-228600" algn="l" defTabSz="762000" eaLnBrk="0" hangingPunct="0">
              <a:spcBef>
                <a:spcPct val="20000"/>
              </a:spcBef>
              <a:buChar char="–"/>
              <a:defRPr sz="1600">
                <a:solidFill>
                  <a:schemeClr val="tx1"/>
                </a:solidFill>
                <a:latin typeface="Times New Roman" pitchFamily="18" charset="0"/>
              </a:defRPr>
            </a:lvl3pPr>
            <a:lvl4pPr marL="1600200" indent="-228600" algn="l" defTabSz="762000" eaLnBrk="0" hangingPunct="0">
              <a:spcBef>
                <a:spcPct val="20000"/>
              </a:spcBef>
              <a:buChar char="–"/>
              <a:defRPr sz="2000">
                <a:solidFill>
                  <a:schemeClr val="tx1"/>
                </a:solidFill>
                <a:latin typeface="Times New Roman" pitchFamily="18" charset="0"/>
              </a:defRPr>
            </a:lvl4pPr>
            <a:lvl5pPr marL="2057400" indent="-228600" algn="l" defTabSz="762000" eaLnBrk="0" hangingPunct="0">
              <a:spcBef>
                <a:spcPct val="20000"/>
              </a:spcBef>
              <a:buChar char="»"/>
              <a:defRPr sz="2000">
                <a:solidFill>
                  <a:schemeClr val="tx1"/>
                </a:solidFill>
                <a:latin typeface="Times New Roman" pitchFamily="18" charset="0"/>
              </a:defRPr>
            </a:lvl5pPr>
            <a:lvl6pPr marL="2514600" indent="-228600" defTabSz="762000" eaLnBrk="0" fontAlgn="base" hangingPunct="0">
              <a:spcBef>
                <a:spcPct val="20000"/>
              </a:spcBef>
              <a:spcAft>
                <a:spcPct val="0"/>
              </a:spcAft>
              <a:buChar char="»"/>
              <a:defRPr sz="2000">
                <a:solidFill>
                  <a:schemeClr val="tx1"/>
                </a:solidFill>
                <a:latin typeface="Times New Roman" pitchFamily="18" charset="0"/>
              </a:defRPr>
            </a:lvl6pPr>
            <a:lvl7pPr marL="2971800" indent="-228600" defTabSz="762000" eaLnBrk="0" fontAlgn="base" hangingPunct="0">
              <a:spcBef>
                <a:spcPct val="20000"/>
              </a:spcBef>
              <a:spcAft>
                <a:spcPct val="0"/>
              </a:spcAft>
              <a:buChar char="»"/>
              <a:defRPr sz="2000">
                <a:solidFill>
                  <a:schemeClr val="tx1"/>
                </a:solidFill>
                <a:latin typeface="Times New Roman" pitchFamily="18" charset="0"/>
              </a:defRPr>
            </a:lvl7pPr>
            <a:lvl8pPr marL="3429000" indent="-228600" defTabSz="762000" eaLnBrk="0" fontAlgn="base" hangingPunct="0">
              <a:spcBef>
                <a:spcPct val="20000"/>
              </a:spcBef>
              <a:spcAft>
                <a:spcPct val="0"/>
              </a:spcAft>
              <a:buChar char="»"/>
              <a:defRPr sz="2000">
                <a:solidFill>
                  <a:schemeClr val="tx1"/>
                </a:solidFill>
                <a:latin typeface="Times New Roman" pitchFamily="18" charset="0"/>
              </a:defRPr>
            </a:lvl8pPr>
            <a:lvl9pPr marL="3886200" indent="-228600" defTabSz="7620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FontTx/>
              <a:buNone/>
            </a:pPr>
            <a:r>
              <a:rPr lang="en-GB" altLang="en-US" sz="3600">
                <a:cs typeface="Times New Roman" pitchFamily="18" charset="0"/>
              </a:rPr>
              <a:t>A network of problem solvers that work together to solve problems that are beyond their individual capabilities:</a:t>
            </a:r>
            <a:r>
              <a:rPr lang="en-GB" altLang="en-US">
                <a:cs typeface="Times New Roman" pitchFamily="18" charset="0"/>
              </a:rPr>
              <a:t>  </a:t>
            </a:r>
            <a:endParaRPr lang="en-IE" altLang="en-US">
              <a:cs typeface="Times New Roman" pitchFamily="18" charset="0"/>
            </a:endParaRPr>
          </a:p>
          <a:p>
            <a:pPr lvl="1" eaLnBrk="1" hangingPunct="1">
              <a:buFontTx/>
              <a:buNone/>
            </a:pPr>
            <a:r>
              <a:rPr lang="en-GB" altLang="en-US">
                <a:cs typeface="Times New Roman" pitchFamily="18" charset="0"/>
              </a:rPr>
              <a:t>- solve problems that may be too large for a centralised single agent, </a:t>
            </a:r>
            <a:endParaRPr lang="en-IE" altLang="en-US">
              <a:cs typeface="Times New Roman" pitchFamily="18" charset="0"/>
            </a:endParaRPr>
          </a:p>
          <a:p>
            <a:pPr lvl="1" eaLnBrk="1" hangingPunct="1">
              <a:buFontTx/>
              <a:buNone/>
            </a:pPr>
            <a:r>
              <a:rPr lang="en-GB" altLang="en-US">
                <a:cs typeface="Times New Roman" pitchFamily="18" charset="0"/>
              </a:rPr>
              <a:t>- provide better speed and reliability, </a:t>
            </a:r>
            <a:endParaRPr lang="en-IE" altLang="en-US">
              <a:cs typeface="Times New Roman" pitchFamily="18" charset="0"/>
            </a:endParaRPr>
          </a:p>
          <a:p>
            <a:pPr lvl="1" eaLnBrk="1" hangingPunct="1">
              <a:buFontTx/>
              <a:buNone/>
            </a:pPr>
            <a:r>
              <a:rPr lang="en-GB" altLang="en-US">
                <a:cs typeface="Times New Roman" pitchFamily="18" charset="0"/>
              </a:rPr>
              <a:t>- tolerate uncertain data and knowledge.</a:t>
            </a:r>
            <a:r>
              <a:rPr lang="en-GB" altLang="en-US" sz="1800"/>
              <a:t> </a:t>
            </a:r>
          </a:p>
        </p:txBody>
      </p:sp>
      <p:pic>
        <p:nvPicPr>
          <p:cNvPr id="4" name="Picture 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5369" y="4797152"/>
            <a:ext cx="1287231" cy="1185862"/>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509588" y="490538"/>
            <a:ext cx="8891587" cy="110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4000" b="1">
                <a:solidFill>
                  <a:srgbClr val="0000FF"/>
                </a:solidFill>
                <a:latin typeface="Arial" pitchFamily="34" charset="0"/>
              </a:rPr>
              <a:t>Communication is not just for fun; it is very pragmatic in agents’ world</a:t>
            </a:r>
          </a:p>
        </p:txBody>
      </p:sp>
      <p:pic>
        <p:nvPicPr>
          <p:cNvPr id="57347" name="Picture 9"/>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1825" y="1831975"/>
            <a:ext cx="8520113" cy="4281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2362200" y="457200"/>
            <a:ext cx="5105400" cy="762000"/>
          </a:xfrm>
        </p:spPr>
        <p:txBody>
          <a:bodyPr/>
          <a:lstStyle/>
          <a:p>
            <a:pPr eaLnBrk="1" hangingPunct="1"/>
            <a:r>
              <a:rPr lang="en-US" altLang="en-US"/>
              <a:t>Speech Act Theory</a:t>
            </a:r>
          </a:p>
        </p:txBody>
      </p:sp>
      <p:sp>
        <p:nvSpPr>
          <p:cNvPr id="58371" name="Rectangle 3"/>
          <p:cNvSpPr>
            <a:spLocks noGrp="1" noChangeArrowheads="1"/>
          </p:cNvSpPr>
          <p:nvPr>
            <p:ph type="body" idx="1"/>
          </p:nvPr>
        </p:nvSpPr>
        <p:spPr>
          <a:xfrm>
            <a:off x="803275" y="2489200"/>
            <a:ext cx="8281988" cy="1368425"/>
          </a:xfrm>
        </p:spPr>
        <p:txBody>
          <a:bodyPr/>
          <a:lstStyle/>
          <a:p>
            <a:pPr eaLnBrk="1" hangingPunct="1">
              <a:buFont typeface="Arial" panose="020B0604020202020204" pitchFamily="34" charset="0"/>
              <a:buChar char="•"/>
            </a:pPr>
            <a:r>
              <a:rPr lang="en-US" altLang="en-US" sz="2800" dirty="0"/>
              <a:t>Speakers do not just exchange true or false sentences;</a:t>
            </a:r>
          </a:p>
          <a:p>
            <a:pPr eaLnBrk="1" hangingPunct="1">
              <a:buFont typeface="Arial" panose="020B0604020202020204" pitchFamily="34" charset="0"/>
              <a:buChar char="•"/>
            </a:pPr>
            <a:r>
              <a:rPr lang="en-US" altLang="en-US" sz="2800" dirty="0"/>
              <a:t>Speakers perform </a:t>
            </a:r>
            <a:r>
              <a:rPr lang="en-US" altLang="en-US" sz="2800" i="1" dirty="0"/>
              <a:t>speech acts</a:t>
            </a:r>
            <a:r>
              <a:rPr lang="en-US" altLang="en-US" sz="2800" dirty="0"/>
              <a:t>:</a:t>
            </a:r>
          </a:p>
          <a:p>
            <a:pPr lvl="1" eaLnBrk="1" hangingPunct="1">
              <a:buFont typeface="Arial" pitchFamily="34" charset="0"/>
              <a:buChar char="•"/>
            </a:pPr>
            <a:r>
              <a:rPr lang="en-US" altLang="en-US" sz="2400" dirty="0"/>
              <a:t>Requests, suggestions, promises, warnings, etc.</a:t>
            </a:r>
          </a:p>
        </p:txBody>
      </p:sp>
      <p:sp>
        <p:nvSpPr>
          <p:cNvPr id="58372" name="Text Box 4"/>
          <p:cNvSpPr txBox="1">
            <a:spLocks noChangeArrowheads="1"/>
          </p:cNvSpPr>
          <p:nvPr/>
        </p:nvSpPr>
        <p:spPr bwMode="auto">
          <a:xfrm>
            <a:off x="2482850" y="1179513"/>
            <a:ext cx="4679950" cy="1200150"/>
          </a:xfrm>
          <a:prstGeom prst="rect">
            <a:avLst/>
          </a:prstGeom>
          <a:solidFill>
            <a:srgbClr val="CCFFFF"/>
          </a:solidFill>
          <a:ln w="12700">
            <a:solidFill>
              <a:schemeClr val="tx1"/>
            </a:solidFill>
            <a:miter lim="800000"/>
            <a:headEnd type="none" w="sm" len="sm"/>
            <a:tailEnd type="none" w="sm" len="sm"/>
          </a:ln>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b="1"/>
              <a:t>High level framework for human communication</a:t>
            </a:r>
          </a:p>
          <a:p>
            <a:pPr eaLnBrk="1" hangingPunct="1">
              <a:spcBef>
                <a:spcPct val="0"/>
              </a:spcBef>
              <a:buFontTx/>
              <a:buNone/>
            </a:pPr>
            <a:r>
              <a:rPr lang="en-US" altLang="en-US" b="1" i="1">
                <a:solidFill>
                  <a:srgbClr val="FF0000"/>
                </a:solidFill>
              </a:rPr>
              <a:t>“Language as Action”</a:t>
            </a:r>
            <a:r>
              <a:rPr lang="en-US" altLang="en-US" b="1">
                <a:solidFill>
                  <a:srgbClr val="FF0000"/>
                </a:solidFill>
              </a:rPr>
              <a:t> </a:t>
            </a:r>
            <a:r>
              <a:rPr lang="en-US" altLang="en-US"/>
              <a:t>(J.L. Austin)</a:t>
            </a:r>
          </a:p>
        </p:txBody>
      </p:sp>
      <p:pic>
        <p:nvPicPr>
          <p:cNvPr id="58373"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9825" y="4029075"/>
            <a:ext cx="3214688" cy="2133600"/>
          </a:xfrm>
          <a:prstGeom prst="rect">
            <a:avLst/>
          </a:prstGeom>
          <a:noFill/>
          <a:ln w="1905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5837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4888" y="476250"/>
            <a:ext cx="2093912" cy="1512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58375" name="Group 3"/>
          <p:cNvGrpSpPr>
            <a:grpSpLocks/>
          </p:cNvGrpSpPr>
          <p:nvPr/>
        </p:nvGrpSpPr>
        <p:grpSpPr bwMode="auto">
          <a:xfrm>
            <a:off x="400050" y="3971925"/>
            <a:ext cx="3314700" cy="2182813"/>
            <a:chOff x="344488" y="4437112"/>
            <a:chExt cx="3240360" cy="2173478"/>
          </a:xfrm>
        </p:grpSpPr>
        <p:sp>
          <p:nvSpPr>
            <p:cNvPr id="3" name="Rounded Rectangle 2"/>
            <p:cNvSpPr/>
            <p:nvPr/>
          </p:nvSpPr>
          <p:spPr bwMode="auto">
            <a:xfrm>
              <a:off x="344488" y="4437112"/>
              <a:ext cx="3240360" cy="2173478"/>
            </a:xfrm>
            <a:prstGeom prst="roundRect">
              <a:avLst>
                <a:gd name="adj" fmla="val 5273"/>
              </a:avLst>
            </a:prstGeom>
            <a:solidFill>
              <a:schemeClr val="bg1">
                <a:lumMod val="95000"/>
              </a:schemeClr>
            </a:solidFill>
            <a:ln w="25400" cap="flat" cmpd="sng" algn="ctr">
              <a:solidFill>
                <a:schemeClr val="tx1"/>
              </a:solidFill>
              <a:prstDash val="solid"/>
              <a:round/>
              <a:headEnd type="none" w="sm" len="sm"/>
              <a:tailEnd type="none" w="sm" len="sm"/>
            </a:ln>
            <a:effectLst/>
          </p:spPr>
          <p:txBody>
            <a:bodyPr/>
            <a:lstStyle/>
            <a:p>
              <a:pPr>
                <a:defRPr/>
              </a:pPr>
              <a:endParaRPr lang="en-US"/>
            </a:p>
          </p:txBody>
        </p:sp>
        <p:grpSp>
          <p:nvGrpSpPr>
            <p:cNvPr id="58378" name="Group 1"/>
            <p:cNvGrpSpPr>
              <a:grpSpLocks/>
            </p:cNvGrpSpPr>
            <p:nvPr/>
          </p:nvGrpSpPr>
          <p:grpSpPr bwMode="auto">
            <a:xfrm>
              <a:off x="477220" y="4563657"/>
              <a:ext cx="3023217" cy="1970733"/>
              <a:chOff x="524845" y="4192182"/>
              <a:chExt cx="3023217" cy="1970733"/>
            </a:xfrm>
          </p:grpSpPr>
          <p:pic>
            <p:nvPicPr>
              <p:cNvPr id="58379" name="Picture 8"/>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52587" y="4896090"/>
                <a:ext cx="1895475"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58380" name="Picture 7"/>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24845" y="4192182"/>
                <a:ext cx="1187795" cy="18311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grpSp>
      <p:pic>
        <p:nvPicPr>
          <p:cNvPr id="5837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638" y="466725"/>
            <a:ext cx="1958975" cy="190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3" name="Picture 12">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487827" y="2781300"/>
            <a:ext cx="1287231" cy="1185862"/>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3"/>
          <p:cNvSpPr txBox="1">
            <a:spLocks noChangeArrowheads="1"/>
          </p:cNvSpPr>
          <p:nvPr/>
        </p:nvSpPr>
        <p:spPr bwMode="auto">
          <a:xfrm>
            <a:off x="1184275" y="1562251"/>
            <a:ext cx="7416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dirty="0">
                <a:hlinkClick r:id="rId2"/>
              </a:rPr>
              <a:t>https://www.youtube.com/watch?v=3-son3EJTrU</a:t>
            </a:r>
            <a:endParaRPr lang="en-US" altLang="en-US" dirty="0"/>
          </a:p>
        </p:txBody>
      </p:sp>
      <p:pic>
        <p:nvPicPr>
          <p:cNvPr id="59395"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838" y="2488485"/>
            <a:ext cx="6535737" cy="3819525"/>
          </a:xfrm>
          <a:prstGeom prst="rect">
            <a:avLst/>
          </a:prstGeom>
          <a:noFill/>
          <a:ln w="254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59396" name="Rectangle 2"/>
          <p:cNvSpPr>
            <a:spLocks noGrp="1" noChangeArrowheads="1"/>
          </p:cNvSpPr>
          <p:nvPr>
            <p:ph type="title"/>
          </p:nvPr>
        </p:nvSpPr>
        <p:spPr>
          <a:xfrm>
            <a:off x="488950" y="428625"/>
            <a:ext cx="8856663" cy="762000"/>
          </a:xfrm>
        </p:spPr>
        <p:txBody>
          <a:bodyPr/>
          <a:lstStyle/>
          <a:p>
            <a:pPr eaLnBrk="1" hangingPunct="1"/>
            <a:r>
              <a:rPr lang="en-US" altLang="en-US"/>
              <a:t>Watch this video to get the point of the Speech Act Theory</a:t>
            </a:r>
          </a:p>
        </p:txBody>
      </p:sp>
      <p:sp>
        <p:nvSpPr>
          <p:cNvPr id="59397" name="Rectangle 4"/>
          <p:cNvSpPr>
            <a:spLocks noChangeArrowheads="1"/>
          </p:cNvSpPr>
          <p:nvPr/>
        </p:nvSpPr>
        <p:spPr bwMode="auto">
          <a:xfrm>
            <a:off x="2441575" y="2053510"/>
            <a:ext cx="495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b="1"/>
              <a:t>Language as a Window into Human Nature</a:t>
            </a:r>
            <a:endParaRPr lang="en-US" altLang="en-US" sz="20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88950" y="428625"/>
            <a:ext cx="8856663" cy="762000"/>
          </a:xfrm>
        </p:spPr>
        <p:txBody>
          <a:bodyPr/>
          <a:lstStyle/>
          <a:p>
            <a:pPr eaLnBrk="1" hangingPunct="1"/>
            <a:r>
              <a:rPr lang="en-US" altLang="en-US" sz="3600"/>
              <a:t>Watch also this one on Semantics and Pragmatics of Speech Act Theory</a:t>
            </a:r>
          </a:p>
        </p:txBody>
      </p:sp>
      <p:sp>
        <p:nvSpPr>
          <p:cNvPr id="60419" name="Rectangle 4"/>
          <p:cNvSpPr>
            <a:spLocks noChangeArrowheads="1"/>
          </p:cNvSpPr>
          <p:nvPr/>
        </p:nvSpPr>
        <p:spPr bwMode="auto">
          <a:xfrm>
            <a:off x="1639888" y="1628775"/>
            <a:ext cx="6616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b="1"/>
              <a:t>Semantics and Pragmatics - Speech Acts, An Overview</a:t>
            </a:r>
          </a:p>
          <a:p>
            <a:pPr algn="ctr" eaLnBrk="1" hangingPunct="1">
              <a:spcBef>
                <a:spcPct val="0"/>
              </a:spcBef>
              <a:buFontTx/>
              <a:buNone/>
            </a:pPr>
            <a:r>
              <a:rPr lang="en-US" altLang="en-US" sz="2000">
                <a:hlinkClick r:id="rId2"/>
              </a:rPr>
              <a:t>https://www.youtube.com/watch?v=rs6O77SkIOo</a:t>
            </a:r>
            <a:r>
              <a:rPr lang="en-US" altLang="en-US" sz="2000"/>
              <a:t> </a:t>
            </a:r>
          </a:p>
        </p:txBody>
      </p:sp>
      <p:pic>
        <p:nvPicPr>
          <p:cNvPr id="6042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6675" y="2315304"/>
            <a:ext cx="7129463" cy="4197350"/>
          </a:xfrm>
          <a:prstGeom prst="rect">
            <a:avLst/>
          </a:prstGeom>
          <a:noFill/>
          <a:ln w="254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88950" y="428625"/>
            <a:ext cx="8856663" cy="762000"/>
          </a:xfrm>
        </p:spPr>
        <p:txBody>
          <a:bodyPr/>
          <a:lstStyle/>
          <a:p>
            <a:pPr eaLnBrk="1" hangingPunct="1"/>
            <a:r>
              <a:rPr lang="en-US" altLang="en-US" sz="3600"/>
              <a:t>… and this one: Literal vs Conventional Meaning of Communication</a:t>
            </a:r>
          </a:p>
        </p:txBody>
      </p:sp>
      <p:sp>
        <p:nvSpPr>
          <p:cNvPr id="61443" name="Rectangle 4"/>
          <p:cNvSpPr>
            <a:spLocks noChangeArrowheads="1"/>
          </p:cNvSpPr>
          <p:nvPr/>
        </p:nvSpPr>
        <p:spPr bwMode="auto">
          <a:xfrm>
            <a:off x="1639888" y="1517943"/>
            <a:ext cx="66167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2000" b="1" dirty="0"/>
              <a:t>Philosophy: Conventional </a:t>
            </a:r>
            <a:r>
              <a:rPr lang="en-US" altLang="en-US" sz="2000" b="1" dirty="0" err="1"/>
              <a:t>Implicature</a:t>
            </a:r>
            <a:r>
              <a:rPr lang="en-US" altLang="en-US" sz="2000" b="1" dirty="0"/>
              <a:t> </a:t>
            </a:r>
            <a:r>
              <a:rPr lang="en-US" altLang="en-US" sz="2000" dirty="0">
                <a:hlinkClick r:id="rId2"/>
              </a:rPr>
              <a:t>https://www.youtube.com/watch?v=YD82l_bUhLc</a:t>
            </a:r>
            <a:r>
              <a:rPr lang="en-US" altLang="en-US" sz="2000" dirty="0"/>
              <a:t>  </a:t>
            </a:r>
          </a:p>
        </p:txBody>
      </p:sp>
      <p:pic>
        <p:nvPicPr>
          <p:cNvPr id="6144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4313" y="2252528"/>
            <a:ext cx="7213600" cy="4210050"/>
          </a:xfrm>
          <a:prstGeom prst="rect">
            <a:avLst/>
          </a:prstGeom>
          <a:noFill/>
          <a:ln w="254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r>
              <a:rPr lang="de-CH" altLang="en-US" dirty="0"/>
              <a:t>SA </a:t>
            </a:r>
            <a:r>
              <a:rPr lang="de-CH" altLang="en-US" dirty="0" err="1"/>
              <a:t>Theory</a:t>
            </a:r>
            <a:r>
              <a:rPr lang="de-CH" altLang="en-US" dirty="0"/>
              <a:t> (</a:t>
            </a:r>
            <a:r>
              <a:rPr lang="de-CH" altLang="en-US" dirty="0" err="1"/>
              <a:t>cont</a:t>
            </a:r>
            <a:r>
              <a:rPr lang="de-CH" altLang="en-US" dirty="0"/>
              <a:t>)</a:t>
            </a:r>
            <a:endParaRPr lang="en-US" altLang="en-US" dirty="0"/>
          </a:p>
        </p:txBody>
      </p:sp>
      <p:sp>
        <p:nvSpPr>
          <p:cNvPr id="62467" name="Rectangle 3"/>
          <p:cNvSpPr>
            <a:spLocks noGrp="1" noChangeArrowheads="1"/>
          </p:cNvSpPr>
          <p:nvPr>
            <p:ph type="body" idx="1"/>
          </p:nvPr>
        </p:nvSpPr>
        <p:spPr/>
        <p:txBody>
          <a:bodyPr/>
          <a:lstStyle/>
          <a:p>
            <a:pPr eaLnBrk="1" hangingPunct="1">
              <a:buFont typeface="Arial" panose="020B0604020202020204" pitchFamily="34" charset="0"/>
              <a:buChar char="•"/>
            </a:pPr>
            <a:r>
              <a:rPr lang="de-CH" altLang="en-US" dirty="0" err="1"/>
              <a:t>Locution</a:t>
            </a:r>
            <a:r>
              <a:rPr lang="de-CH" altLang="en-US" dirty="0"/>
              <a:t>:</a:t>
            </a:r>
          </a:p>
          <a:p>
            <a:pPr lvl="1" eaLnBrk="1" hangingPunct="1">
              <a:buFont typeface="Arial" panose="020B0604020202020204" pitchFamily="34" charset="0"/>
              <a:buChar char="•"/>
            </a:pPr>
            <a:r>
              <a:rPr lang="de-CH" altLang="en-US" dirty="0" err="1"/>
              <a:t>Taking</a:t>
            </a:r>
            <a:r>
              <a:rPr lang="de-CH" altLang="en-US" dirty="0"/>
              <a:t> </a:t>
            </a:r>
            <a:r>
              <a:rPr lang="de-CH" altLang="en-US" dirty="0" err="1"/>
              <a:t>into</a:t>
            </a:r>
            <a:r>
              <a:rPr lang="de-CH" altLang="en-US" dirty="0"/>
              <a:t> </a:t>
            </a:r>
            <a:r>
              <a:rPr lang="de-CH" altLang="en-US" dirty="0" err="1"/>
              <a:t>account</a:t>
            </a:r>
            <a:r>
              <a:rPr lang="de-CH" altLang="en-US" dirty="0"/>
              <a:t> </a:t>
            </a:r>
            <a:r>
              <a:rPr lang="de-CH" altLang="en-US" dirty="0" err="1"/>
              <a:t>context</a:t>
            </a:r>
            <a:r>
              <a:rPr lang="de-CH" altLang="en-US" dirty="0"/>
              <a:t> </a:t>
            </a:r>
            <a:r>
              <a:rPr lang="de-CH" altLang="en-US" dirty="0" err="1"/>
              <a:t>and</a:t>
            </a:r>
            <a:r>
              <a:rPr lang="de-CH" altLang="en-US" dirty="0"/>
              <a:t> </a:t>
            </a:r>
            <a:r>
              <a:rPr lang="de-CH" altLang="en-US" dirty="0" err="1"/>
              <a:t>reference</a:t>
            </a:r>
            <a:r>
              <a:rPr lang="de-CH" altLang="en-US" dirty="0"/>
              <a:t>, i.e., </a:t>
            </a:r>
            <a:r>
              <a:rPr lang="de-CH" altLang="en-US" dirty="0" err="1"/>
              <a:t>who</a:t>
            </a:r>
            <a:r>
              <a:rPr lang="de-CH" altLang="en-US" dirty="0"/>
              <a:t> </a:t>
            </a:r>
            <a:r>
              <a:rPr lang="de-CH" altLang="en-US" dirty="0" err="1"/>
              <a:t>is</a:t>
            </a:r>
            <a:r>
              <a:rPr lang="de-CH" altLang="en-US" dirty="0"/>
              <a:t> </a:t>
            </a:r>
            <a:r>
              <a:rPr lang="de-CH" altLang="en-US" dirty="0" err="1"/>
              <a:t>the</a:t>
            </a:r>
            <a:r>
              <a:rPr lang="de-CH" altLang="en-US" dirty="0"/>
              <a:t> </a:t>
            </a:r>
            <a:r>
              <a:rPr lang="de-CH" altLang="en-US" dirty="0" err="1"/>
              <a:t>speaker</a:t>
            </a:r>
            <a:r>
              <a:rPr lang="de-CH" altLang="en-US" dirty="0"/>
              <a:t> </a:t>
            </a:r>
            <a:r>
              <a:rPr lang="de-CH" altLang="en-US" dirty="0" err="1"/>
              <a:t>and</a:t>
            </a:r>
            <a:r>
              <a:rPr lang="de-CH" altLang="en-US" dirty="0"/>
              <a:t> </a:t>
            </a:r>
            <a:r>
              <a:rPr lang="de-CH" altLang="en-US" dirty="0" err="1"/>
              <a:t>the</a:t>
            </a:r>
            <a:r>
              <a:rPr lang="de-CH" altLang="en-US" dirty="0"/>
              <a:t> </a:t>
            </a:r>
            <a:r>
              <a:rPr lang="de-CH" altLang="en-US" dirty="0" err="1"/>
              <a:t>hearer</a:t>
            </a:r>
            <a:r>
              <a:rPr lang="de-CH" altLang="en-US" dirty="0"/>
              <a:t>, </a:t>
            </a:r>
            <a:r>
              <a:rPr lang="de-CH" altLang="en-US" dirty="0" err="1"/>
              <a:t>which</a:t>
            </a:r>
            <a:r>
              <a:rPr lang="de-CH" altLang="en-US" dirty="0"/>
              <a:t> </a:t>
            </a:r>
            <a:r>
              <a:rPr lang="de-CH" altLang="en-US" dirty="0" err="1"/>
              <a:t>is</a:t>
            </a:r>
            <a:r>
              <a:rPr lang="de-CH" altLang="en-US" dirty="0"/>
              <a:t> </a:t>
            </a:r>
            <a:r>
              <a:rPr lang="de-CH" altLang="en-US" dirty="0" err="1"/>
              <a:t>the</a:t>
            </a:r>
            <a:r>
              <a:rPr lang="de-CH" altLang="en-US" dirty="0"/>
              <a:t> </a:t>
            </a:r>
            <a:r>
              <a:rPr lang="de-CH" altLang="en-US" dirty="0" err="1"/>
              <a:t>object</a:t>
            </a:r>
            <a:r>
              <a:rPr lang="de-CH" altLang="en-US" dirty="0"/>
              <a:t>, etc.</a:t>
            </a:r>
          </a:p>
          <a:p>
            <a:pPr eaLnBrk="1" hangingPunct="1">
              <a:buFont typeface="Arial" panose="020B0604020202020204" pitchFamily="34" charset="0"/>
              <a:buChar char="•"/>
            </a:pPr>
            <a:r>
              <a:rPr lang="de-CH" altLang="en-US" dirty="0" err="1"/>
              <a:t>Illocution</a:t>
            </a:r>
            <a:endParaRPr lang="de-CH" altLang="en-US" dirty="0"/>
          </a:p>
          <a:p>
            <a:pPr lvl="1" eaLnBrk="1" hangingPunct="1">
              <a:buFont typeface="Arial" panose="020B0604020202020204" pitchFamily="34" charset="0"/>
              <a:buChar char="•"/>
            </a:pPr>
            <a:r>
              <a:rPr lang="de-CH" altLang="en-US" dirty="0"/>
              <a:t>The </a:t>
            </a:r>
            <a:r>
              <a:rPr lang="de-CH" altLang="en-US" dirty="0" err="1"/>
              <a:t>act</a:t>
            </a:r>
            <a:r>
              <a:rPr lang="de-CH" altLang="en-US" dirty="0"/>
              <a:t> </a:t>
            </a:r>
            <a:r>
              <a:rPr lang="de-CH" altLang="en-US" dirty="0" err="1"/>
              <a:t>of</a:t>
            </a:r>
            <a:r>
              <a:rPr lang="de-CH" altLang="en-US" dirty="0"/>
              <a:t> </a:t>
            </a:r>
            <a:r>
              <a:rPr lang="de-CH" altLang="en-US" dirty="0" err="1"/>
              <a:t>transporting</a:t>
            </a:r>
            <a:r>
              <a:rPr lang="de-CH" altLang="en-US" dirty="0"/>
              <a:t> </a:t>
            </a:r>
            <a:r>
              <a:rPr lang="de-CH" altLang="en-US" dirty="0" err="1"/>
              <a:t>intentions</a:t>
            </a:r>
            <a:r>
              <a:rPr lang="de-CH" altLang="en-US" dirty="0"/>
              <a:t>, i.e., </a:t>
            </a:r>
            <a:r>
              <a:rPr lang="de-CH" altLang="en-US" dirty="0" err="1"/>
              <a:t>the</a:t>
            </a:r>
            <a:r>
              <a:rPr lang="de-CH" altLang="en-US" dirty="0"/>
              <a:t> </a:t>
            </a:r>
            <a:r>
              <a:rPr lang="de-CH" altLang="en-US" dirty="0" err="1"/>
              <a:t>speaker</a:t>
            </a:r>
            <a:r>
              <a:rPr lang="de-CH" altLang="en-US" dirty="0"/>
              <a:t> </a:t>
            </a:r>
            <a:r>
              <a:rPr lang="de-CH" altLang="en-US" dirty="0" err="1"/>
              <a:t>wants</a:t>
            </a:r>
            <a:r>
              <a:rPr lang="de-CH" altLang="en-US" dirty="0"/>
              <a:t> </a:t>
            </a:r>
            <a:r>
              <a:rPr lang="de-CH" altLang="en-US" dirty="0" err="1"/>
              <a:t>the</a:t>
            </a:r>
            <a:r>
              <a:rPr lang="de-CH" altLang="en-US" dirty="0"/>
              <a:t> </a:t>
            </a:r>
            <a:r>
              <a:rPr lang="de-CH" altLang="en-US" dirty="0" err="1"/>
              <a:t>hearer</a:t>
            </a:r>
            <a:r>
              <a:rPr lang="de-CH" altLang="en-US" dirty="0"/>
              <a:t> </a:t>
            </a:r>
            <a:r>
              <a:rPr lang="de-CH" altLang="en-US" dirty="0" err="1"/>
              <a:t>to</a:t>
            </a:r>
            <a:r>
              <a:rPr lang="de-CH" altLang="en-US" dirty="0"/>
              <a:t> do </a:t>
            </a:r>
            <a:r>
              <a:rPr lang="de-CH" altLang="en-US" dirty="0" err="1"/>
              <a:t>something</a:t>
            </a:r>
            <a:r>
              <a:rPr lang="de-CH" altLang="en-US" dirty="0"/>
              <a:t> </a:t>
            </a:r>
            <a:r>
              <a:rPr lang="de-CH" altLang="en-US" dirty="0" err="1"/>
              <a:t>or</a:t>
            </a:r>
            <a:r>
              <a:rPr lang="de-CH" altLang="en-US" dirty="0"/>
              <a:t> </a:t>
            </a:r>
            <a:r>
              <a:rPr lang="de-CH" altLang="en-US" dirty="0" err="1"/>
              <a:t>to</a:t>
            </a:r>
            <a:r>
              <a:rPr lang="de-CH" altLang="en-US" dirty="0"/>
              <a:t> </a:t>
            </a:r>
            <a:r>
              <a:rPr lang="de-CH" altLang="en-US" dirty="0" err="1"/>
              <a:t>think</a:t>
            </a:r>
            <a:r>
              <a:rPr lang="de-CH" altLang="en-US" dirty="0"/>
              <a:t> </a:t>
            </a:r>
            <a:r>
              <a:rPr lang="de-CH" altLang="en-US" dirty="0" err="1"/>
              <a:t>something</a:t>
            </a:r>
            <a:r>
              <a:rPr lang="de-CH" altLang="en-US" dirty="0"/>
              <a:t> </a:t>
            </a:r>
            <a:r>
              <a:rPr lang="de-CH" altLang="en-US" dirty="0" err="1"/>
              <a:t>as</a:t>
            </a:r>
            <a:r>
              <a:rPr lang="de-CH" altLang="en-US" dirty="0"/>
              <a:t> a </a:t>
            </a:r>
            <a:r>
              <a:rPr lang="de-CH" altLang="en-US" dirty="0" err="1"/>
              <a:t>consequence</a:t>
            </a:r>
            <a:endParaRPr lang="de-CH" altLang="en-US" dirty="0"/>
          </a:p>
          <a:p>
            <a:pPr eaLnBrk="1" hangingPunct="1">
              <a:buFont typeface="Arial" panose="020B0604020202020204" pitchFamily="34" charset="0"/>
              <a:buChar char="•"/>
            </a:pPr>
            <a:r>
              <a:rPr lang="de-CH" altLang="en-US" dirty="0" err="1"/>
              <a:t>Perlocutions</a:t>
            </a:r>
            <a:endParaRPr lang="de-CH" altLang="en-US" dirty="0"/>
          </a:p>
          <a:p>
            <a:pPr lvl="1" eaLnBrk="1" hangingPunct="1">
              <a:buFont typeface="Arial" panose="020B0604020202020204" pitchFamily="34" charset="0"/>
              <a:buChar char="•"/>
            </a:pPr>
            <a:r>
              <a:rPr lang="de-CH" altLang="en-US" dirty="0"/>
              <a:t>Actions </a:t>
            </a:r>
            <a:r>
              <a:rPr lang="de-CH" altLang="en-US" dirty="0" err="1"/>
              <a:t>that</a:t>
            </a:r>
            <a:r>
              <a:rPr lang="de-CH" altLang="en-US" dirty="0"/>
              <a:t> </a:t>
            </a:r>
            <a:r>
              <a:rPr lang="de-CH" altLang="en-US" dirty="0" err="1"/>
              <a:t>occur</a:t>
            </a:r>
            <a:r>
              <a:rPr lang="de-CH" altLang="en-US" dirty="0"/>
              <a:t> </a:t>
            </a:r>
            <a:r>
              <a:rPr lang="de-CH" altLang="en-US" dirty="0" err="1"/>
              <a:t>as</a:t>
            </a:r>
            <a:r>
              <a:rPr lang="de-CH" altLang="en-US" dirty="0"/>
              <a:t> a </a:t>
            </a:r>
            <a:r>
              <a:rPr lang="de-CH" altLang="en-US" dirty="0" err="1"/>
              <a:t>result</a:t>
            </a:r>
            <a:r>
              <a:rPr lang="de-CH" altLang="en-US" dirty="0"/>
              <a:t> </a:t>
            </a:r>
            <a:r>
              <a:rPr lang="de-CH" altLang="en-US" dirty="0" err="1"/>
              <a:t>of</a:t>
            </a:r>
            <a:r>
              <a:rPr lang="de-CH" altLang="en-US" dirty="0"/>
              <a:t> </a:t>
            </a:r>
            <a:r>
              <a:rPr lang="de-CH" altLang="en-US" dirty="0" err="1"/>
              <a:t>the</a:t>
            </a:r>
            <a:r>
              <a:rPr lang="de-CH" altLang="en-US" dirty="0"/>
              <a:t> </a:t>
            </a:r>
            <a:r>
              <a:rPr lang="de-CH" altLang="en-US" dirty="0" err="1"/>
              <a:t>illocution</a:t>
            </a:r>
            <a:endParaRPr lang="de-CH" altLang="en-US" dirty="0"/>
          </a:p>
          <a:p>
            <a:pPr eaLnBrk="1" hangingPunct="1">
              <a:buFont typeface="Arial" panose="020B0604020202020204" pitchFamily="34" charset="0"/>
              <a:buChar char="•"/>
            </a:pPr>
            <a:r>
              <a:rPr lang="de-CH" altLang="en-US" dirty="0" err="1"/>
              <a:t>Example</a:t>
            </a:r>
            <a:r>
              <a:rPr lang="de-CH" altLang="en-US" dirty="0"/>
              <a:t>: „Open </a:t>
            </a:r>
            <a:r>
              <a:rPr lang="de-CH" altLang="en-US" dirty="0" err="1"/>
              <a:t>the</a:t>
            </a:r>
            <a:r>
              <a:rPr lang="de-CH" altLang="en-US" dirty="0"/>
              <a:t> </a:t>
            </a:r>
            <a:r>
              <a:rPr lang="de-CH" altLang="en-US" dirty="0" err="1"/>
              <a:t>window</a:t>
            </a:r>
            <a:r>
              <a:rPr lang="de-CH" altLang="en-US" dirty="0"/>
              <a:t>!“</a:t>
            </a:r>
          </a:p>
          <a:p>
            <a:pPr lvl="1" eaLnBrk="1" hangingPunct="1">
              <a:buFont typeface="Arial" panose="020B0604020202020204" pitchFamily="34" charset="0"/>
              <a:buChar char="•"/>
            </a:pPr>
            <a:r>
              <a:rPr lang="de-CH" altLang="en-US" b="1" i="1" dirty="0" err="1"/>
              <a:t>Locution</a:t>
            </a:r>
            <a:r>
              <a:rPr lang="de-CH" altLang="en-US" b="1" i="1" dirty="0"/>
              <a:t>:</a:t>
            </a:r>
            <a:r>
              <a:rPr lang="de-CH" altLang="en-US" dirty="0"/>
              <a:t> Monique </a:t>
            </a:r>
            <a:r>
              <a:rPr lang="de-CH" altLang="en-US" dirty="0" err="1"/>
              <a:t>is</a:t>
            </a:r>
            <a:r>
              <a:rPr lang="de-CH" altLang="en-US" dirty="0"/>
              <a:t> </a:t>
            </a:r>
            <a:r>
              <a:rPr lang="de-CH" altLang="en-US" dirty="0" err="1"/>
              <a:t>the</a:t>
            </a:r>
            <a:r>
              <a:rPr lang="de-CH" altLang="en-US" dirty="0"/>
              <a:t> </a:t>
            </a:r>
            <a:r>
              <a:rPr lang="de-CH" altLang="en-US" dirty="0" err="1"/>
              <a:t>speaker</a:t>
            </a:r>
            <a:r>
              <a:rPr lang="de-CH" altLang="en-US" dirty="0"/>
              <a:t>, Steve </a:t>
            </a:r>
            <a:r>
              <a:rPr lang="de-CH" altLang="en-US" dirty="0" err="1"/>
              <a:t>is</a:t>
            </a:r>
            <a:r>
              <a:rPr lang="de-CH" altLang="en-US" dirty="0"/>
              <a:t> </a:t>
            </a:r>
            <a:r>
              <a:rPr lang="de-CH" altLang="en-US" dirty="0" err="1"/>
              <a:t>the</a:t>
            </a:r>
            <a:r>
              <a:rPr lang="de-CH" altLang="en-US" dirty="0"/>
              <a:t> </a:t>
            </a:r>
            <a:r>
              <a:rPr lang="de-CH" altLang="en-US" dirty="0" err="1"/>
              <a:t>hearer</a:t>
            </a:r>
            <a:r>
              <a:rPr lang="de-CH" altLang="en-US" dirty="0"/>
              <a:t>, </a:t>
            </a:r>
            <a:r>
              <a:rPr lang="de-CH" altLang="en-US" dirty="0" err="1"/>
              <a:t>the</a:t>
            </a:r>
            <a:r>
              <a:rPr lang="de-CH" altLang="en-US" dirty="0"/>
              <a:t> </a:t>
            </a:r>
            <a:r>
              <a:rPr lang="de-CH" altLang="en-US" dirty="0" err="1"/>
              <a:t>window</a:t>
            </a:r>
            <a:r>
              <a:rPr lang="de-CH" altLang="en-US" dirty="0"/>
              <a:t> </a:t>
            </a:r>
            <a:r>
              <a:rPr lang="de-CH" altLang="en-US" dirty="0" err="1"/>
              <a:t>is</a:t>
            </a:r>
            <a:r>
              <a:rPr lang="de-CH" altLang="en-US" dirty="0"/>
              <a:t> </a:t>
            </a:r>
            <a:r>
              <a:rPr lang="de-CH" altLang="en-US" dirty="0" err="1"/>
              <a:t>the</a:t>
            </a:r>
            <a:r>
              <a:rPr lang="de-CH" altLang="en-US" dirty="0"/>
              <a:t> </a:t>
            </a:r>
            <a:r>
              <a:rPr lang="de-CH" altLang="en-US" dirty="0" err="1"/>
              <a:t>object</a:t>
            </a:r>
            <a:endParaRPr lang="de-CH" altLang="en-US" dirty="0"/>
          </a:p>
          <a:p>
            <a:pPr lvl="1" eaLnBrk="1" hangingPunct="1">
              <a:buFont typeface="Arial" panose="020B0604020202020204" pitchFamily="34" charset="0"/>
              <a:buChar char="•"/>
            </a:pPr>
            <a:r>
              <a:rPr lang="de-CH" altLang="en-US" b="1" i="1" dirty="0" err="1"/>
              <a:t>Illocution</a:t>
            </a:r>
            <a:r>
              <a:rPr lang="de-CH" altLang="en-US" b="1" i="1" dirty="0"/>
              <a:t>:</a:t>
            </a:r>
            <a:r>
              <a:rPr lang="de-CH" altLang="en-US" dirty="0"/>
              <a:t> Monique </a:t>
            </a:r>
            <a:r>
              <a:rPr lang="de-CH" altLang="en-US" dirty="0" err="1"/>
              <a:t>wants</a:t>
            </a:r>
            <a:r>
              <a:rPr lang="de-CH" altLang="en-US" dirty="0"/>
              <a:t> Steve </a:t>
            </a:r>
            <a:r>
              <a:rPr lang="de-CH" altLang="en-US" dirty="0" err="1"/>
              <a:t>to</a:t>
            </a:r>
            <a:r>
              <a:rPr lang="de-CH" altLang="en-US" dirty="0"/>
              <a:t> open </a:t>
            </a:r>
            <a:r>
              <a:rPr lang="de-CH" altLang="en-US" dirty="0" err="1"/>
              <a:t>the</a:t>
            </a:r>
            <a:r>
              <a:rPr lang="de-CH" altLang="en-US" dirty="0"/>
              <a:t> </a:t>
            </a:r>
            <a:r>
              <a:rPr lang="de-CH" altLang="en-US" dirty="0" err="1"/>
              <a:t>window</a:t>
            </a:r>
            <a:endParaRPr lang="de-CH" altLang="en-US" dirty="0"/>
          </a:p>
          <a:p>
            <a:pPr lvl="1" eaLnBrk="1" hangingPunct="1">
              <a:buFont typeface="Arial" panose="020B0604020202020204" pitchFamily="34" charset="0"/>
              <a:buChar char="•"/>
            </a:pPr>
            <a:r>
              <a:rPr lang="de-CH" altLang="en-US" b="1" i="1" dirty="0" err="1"/>
              <a:t>Perlocution</a:t>
            </a:r>
            <a:r>
              <a:rPr lang="de-CH" altLang="en-US" b="1" i="1" dirty="0"/>
              <a:t>:</a:t>
            </a:r>
            <a:r>
              <a:rPr lang="de-CH" altLang="en-US" dirty="0"/>
              <a:t> Steve </a:t>
            </a:r>
            <a:r>
              <a:rPr lang="de-CH" altLang="en-US" dirty="0" err="1"/>
              <a:t>opens</a:t>
            </a:r>
            <a:r>
              <a:rPr lang="de-CH" altLang="en-US" dirty="0"/>
              <a:t> </a:t>
            </a:r>
            <a:r>
              <a:rPr lang="de-CH" altLang="en-US" dirty="0" err="1"/>
              <a:t>the</a:t>
            </a:r>
            <a:r>
              <a:rPr lang="de-CH" altLang="en-US" dirty="0"/>
              <a:t> </a:t>
            </a:r>
            <a:r>
              <a:rPr lang="de-CH" altLang="en-US" dirty="0" err="1"/>
              <a:t>window</a:t>
            </a:r>
            <a:endParaRPr lang="en-US" alt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026"/>
          <p:cNvSpPr>
            <a:spLocks noGrp="1" noChangeArrowheads="1"/>
          </p:cNvSpPr>
          <p:nvPr>
            <p:ph type="title"/>
          </p:nvPr>
        </p:nvSpPr>
        <p:spPr/>
        <p:txBody>
          <a:bodyPr/>
          <a:lstStyle/>
          <a:p>
            <a:pPr eaLnBrk="1" hangingPunct="1"/>
            <a:r>
              <a:rPr lang="de-CH" altLang="en-US"/>
              <a:t>Semantics</a:t>
            </a:r>
            <a:endParaRPr lang="en-US" altLang="en-US"/>
          </a:p>
        </p:txBody>
      </p:sp>
      <p:sp>
        <p:nvSpPr>
          <p:cNvPr id="63491" name="Rectangle 1027"/>
          <p:cNvSpPr>
            <a:spLocks noGrp="1" noChangeArrowheads="1"/>
          </p:cNvSpPr>
          <p:nvPr>
            <p:ph type="body" idx="1"/>
          </p:nvPr>
        </p:nvSpPr>
        <p:spPr>
          <a:xfrm>
            <a:off x="457200" y="1295400"/>
            <a:ext cx="9144000" cy="4800600"/>
          </a:xfrm>
        </p:spPr>
        <p:txBody>
          <a:bodyPr/>
          <a:lstStyle/>
          <a:p>
            <a:pPr eaLnBrk="1" hangingPunct="1">
              <a:buFont typeface="Arial" panose="020B0604020202020204" pitchFamily="34" charset="0"/>
              <a:buChar char="•"/>
            </a:pPr>
            <a:r>
              <a:rPr lang="de-CH" altLang="en-US" dirty="0" err="1"/>
              <a:t>What</a:t>
            </a:r>
            <a:r>
              <a:rPr lang="de-CH" altLang="en-US" dirty="0"/>
              <a:t> do </a:t>
            </a:r>
            <a:r>
              <a:rPr lang="de-CH" altLang="en-US" dirty="0" err="1"/>
              <a:t>we</a:t>
            </a:r>
            <a:r>
              <a:rPr lang="de-CH" altLang="en-US" dirty="0"/>
              <a:t> </a:t>
            </a:r>
            <a:r>
              <a:rPr lang="de-CH" altLang="en-US" dirty="0" err="1"/>
              <a:t>mean</a:t>
            </a:r>
            <a:r>
              <a:rPr lang="de-CH" altLang="en-US" dirty="0"/>
              <a:t> </a:t>
            </a:r>
            <a:r>
              <a:rPr lang="de-CH" altLang="en-US" dirty="0" err="1"/>
              <a:t>by</a:t>
            </a:r>
            <a:r>
              <a:rPr lang="de-CH" altLang="en-US" dirty="0"/>
              <a:t> `</a:t>
            </a:r>
            <a:r>
              <a:rPr lang="de-CH" altLang="en-US" dirty="0" err="1"/>
              <a:t>semantics</a:t>
            </a:r>
            <a:r>
              <a:rPr lang="de-CH" altLang="en-US" dirty="0"/>
              <a:t>´?</a:t>
            </a:r>
          </a:p>
          <a:p>
            <a:pPr eaLnBrk="1" hangingPunct="1">
              <a:buFont typeface="Arial" panose="020B0604020202020204" pitchFamily="34" charset="0"/>
              <a:buChar char="•"/>
            </a:pPr>
            <a:r>
              <a:rPr lang="de-CH" altLang="en-US" i="1" dirty="0"/>
              <a:t>Providing </a:t>
            </a:r>
            <a:r>
              <a:rPr lang="de-CH" altLang="en-US" i="1" dirty="0" err="1"/>
              <a:t>semantics</a:t>
            </a:r>
            <a:r>
              <a:rPr lang="de-CH" altLang="en-US" i="1" dirty="0"/>
              <a:t> </a:t>
            </a:r>
            <a:r>
              <a:rPr lang="de-CH" altLang="en-US" i="1" dirty="0" err="1"/>
              <a:t>is</a:t>
            </a:r>
            <a:r>
              <a:rPr lang="de-CH" altLang="en-US" i="1" dirty="0"/>
              <a:t> </a:t>
            </a:r>
            <a:r>
              <a:rPr lang="de-CH" altLang="en-US" i="1" dirty="0" err="1"/>
              <a:t>the</a:t>
            </a:r>
            <a:r>
              <a:rPr lang="de-CH" altLang="en-US" i="1" dirty="0"/>
              <a:t> </a:t>
            </a:r>
            <a:r>
              <a:rPr lang="de-CH" altLang="en-US" i="1" dirty="0" err="1"/>
              <a:t>process</a:t>
            </a:r>
            <a:r>
              <a:rPr lang="de-CH" altLang="en-US" i="1" dirty="0"/>
              <a:t> </a:t>
            </a:r>
            <a:r>
              <a:rPr lang="de-CH" altLang="en-US" i="1" dirty="0" err="1"/>
              <a:t>of</a:t>
            </a:r>
            <a:r>
              <a:rPr lang="de-CH" altLang="en-US" i="1" dirty="0"/>
              <a:t> </a:t>
            </a:r>
            <a:r>
              <a:rPr lang="de-CH" altLang="en-US" i="1" dirty="0" err="1"/>
              <a:t>ascribing</a:t>
            </a:r>
            <a:r>
              <a:rPr lang="de-CH" altLang="en-US" i="1" dirty="0"/>
              <a:t> </a:t>
            </a:r>
            <a:r>
              <a:rPr lang="de-CH" altLang="en-US" i="1" dirty="0" err="1"/>
              <a:t>meaning</a:t>
            </a:r>
            <a:r>
              <a:rPr lang="de-CH" altLang="en-US" dirty="0"/>
              <a:t>. (Y. </a:t>
            </a:r>
            <a:r>
              <a:rPr lang="de-CH" altLang="en-US" dirty="0" err="1"/>
              <a:t>Labrou</a:t>
            </a:r>
            <a:r>
              <a:rPr lang="de-CH" altLang="en-US" dirty="0"/>
              <a:t>)</a:t>
            </a:r>
          </a:p>
          <a:p>
            <a:pPr eaLnBrk="1" hangingPunct="1">
              <a:buFont typeface="Arial" panose="020B0604020202020204" pitchFamily="34" charset="0"/>
              <a:buChar char="•"/>
            </a:pPr>
            <a:endParaRPr lang="de-CH" altLang="en-US" dirty="0"/>
          </a:p>
          <a:p>
            <a:pPr eaLnBrk="1" hangingPunct="1">
              <a:buFont typeface="Arial" panose="020B0604020202020204" pitchFamily="34" charset="0"/>
              <a:buChar char="•"/>
            </a:pPr>
            <a:endParaRPr lang="de-CH" altLang="en-US" dirty="0"/>
          </a:p>
          <a:p>
            <a:pPr eaLnBrk="1" hangingPunct="1">
              <a:buFont typeface="Arial" panose="020B0604020202020204" pitchFamily="34" charset="0"/>
              <a:buChar char="•"/>
            </a:pPr>
            <a:endParaRPr lang="de-CH" altLang="en-US" dirty="0"/>
          </a:p>
          <a:p>
            <a:pPr eaLnBrk="1" hangingPunct="1">
              <a:buFont typeface="Arial" panose="020B0604020202020204" pitchFamily="34" charset="0"/>
              <a:buChar char="•"/>
            </a:pPr>
            <a:endParaRPr lang="de-CH" altLang="en-US" dirty="0"/>
          </a:p>
          <a:p>
            <a:pPr eaLnBrk="1" hangingPunct="1">
              <a:buFont typeface="Arial" panose="020B0604020202020204" pitchFamily="34" charset="0"/>
              <a:buChar char="•"/>
            </a:pPr>
            <a:r>
              <a:rPr lang="de-CH" altLang="en-US" dirty="0" err="1"/>
              <a:t>What</a:t>
            </a:r>
            <a:r>
              <a:rPr lang="de-CH" altLang="en-US" dirty="0"/>
              <a:t> do </a:t>
            </a:r>
            <a:r>
              <a:rPr lang="de-CH" altLang="en-US" dirty="0" err="1"/>
              <a:t>we</a:t>
            </a:r>
            <a:r>
              <a:rPr lang="de-CH" altLang="en-US" dirty="0"/>
              <a:t> </a:t>
            </a:r>
            <a:r>
              <a:rPr lang="de-CH" altLang="en-US" dirty="0" err="1"/>
              <a:t>mean</a:t>
            </a:r>
            <a:r>
              <a:rPr lang="de-CH" altLang="en-US" dirty="0"/>
              <a:t> </a:t>
            </a:r>
            <a:r>
              <a:rPr lang="de-CH" altLang="en-US" dirty="0" err="1"/>
              <a:t>by</a:t>
            </a:r>
            <a:r>
              <a:rPr lang="de-CH" altLang="en-US" dirty="0"/>
              <a:t> </a:t>
            </a:r>
            <a:r>
              <a:rPr lang="de-CH" altLang="en-US" dirty="0" err="1"/>
              <a:t>agents´states</a:t>
            </a:r>
            <a:r>
              <a:rPr lang="de-CH" altLang="en-US" dirty="0"/>
              <a:t>?</a:t>
            </a:r>
          </a:p>
          <a:p>
            <a:pPr eaLnBrk="1" hangingPunct="1">
              <a:buFont typeface="Arial" panose="020B0604020202020204" pitchFamily="34" charset="0"/>
              <a:buChar char="•"/>
            </a:pPr>
            <a:r>
              <a:rPr lang="de-CH" altLang="en-US" dirty="0" err="1"/>
              <a:t>Which</a:t>
            </a:r>
            <a:r>
              <a:rPr lang="de-CH" altLang="en-US" dirty="0"/>
              <a:t> </a:t>
            </a:r>
            <a:r>
              <a:rPr lang="de-CH" altLang="en-US" dirty="0" err="1"/>
              <a:t>language</a:t>
            </a:r>
            <a:r>
              <a:rPr lang="de-CH" altLang="en-US" dirty="0"/>
              <a:t> </a:t>
            </a:r>
            <a:r>
              <a:rPr lang="de-CH" altLang="en-US" dirty="0" err="1"/>
              <a:t>to</a:t>
            </a:r>
            <a:r>
              <a:rPr lang="de-CH" altLang="en-US" dirty="0"/>
              <a:t> </a:t>
            </a:r>
            <a:r>
              <a:rPr lang="de-CH" altLang="en-US" dirty="0" err="1"/>
              <a:t>use</a:t>
            </a:r>
            <a:r>
              <a:rPr lang="de-CH" altLang="en-US" dirty="0"/>
              <a:t> </a:t>
            </a:r>
            <a:r>
              <a:rPr lang="de-CH" altLang="en-US" dirty="0" err="1"/>
              <a:t>for</a:t>
            </a:r>
            <a:r>
              <a:rPr lang="de-CH" altLang="en-US" dirty="0"/>
              <a:t> </a:t>
            </a:r>
            <a:r>
              <a:rPr lang="de-CH" altLang="en-US" dirty="0" err="1"/>
              <a:t>describing</a:t>
            </a:r>
            <a:r>
              <a:rPr lang="de-CH" altLang="en-US" dirty="0"/>
              <a:t> </a:t>
            </a:r>
            <a:r>
              <a:rPr lang="de-CH" altLang="en-US" dirty="0" err="1"/>
              <a:t>agents´states</a:t>
            </a:r>
            <a:r>
              <a:rPr lang="de-CH" altLang="en-US" dirty="0"/>
              <a:t>?</a:t>
            </a:r>
            <a:endParaRPr lang="en-US" altLang="en-US" dirty="0"/>
          </a:p>
        </p:txBody>
      </p:sp>
      <p:sp>
        <p:nvSpPr>
          <p:cNvPr id="63492" name="Text Box 1030"/>
          <p:cNvSpPr txBox="1">
            <a:spLocks noChangeArrowheads="1"/>
          </p:cNvSpPr>
          <p:nvPr/>
        </p:nvSpPr>
        <p:spPr bwMode="auto">
          <a:xfrm>
            <a:off x="1412875" y="2438400"/>
            <a:ext cx="7243763" cy="1200150"/>
          </a:xfrm>
          <a:prstGeom prst="rect">
            <a:avLst/>
          </a:prstGeom>
          <a:solidFill>
            <a:srgbClr val="99CCFF"/>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de-CH" altLang="en-US"/>
              <a:t>To describe the state of an agent before sending a </a:t>
            </a:r>
          </a:p>
          <a:p>
            <a:pPr algn="ctr" eaLnBrk="1" hangingPunct="1">
              <a:spcBef>
                <a:spcPct val="0"/>
              </a:spcBef>
              <a:buFontTx/>
              <a:buNone/>
            </a:pPr>
            <a:r>
              <a:rPr lang="de-CH" altLang="en-US"/>
              <a:t>particular message and after having received it is a useful</a:t>
            </a:r>
          </a:p>
          <a:p>
            <a:pPr algn="ctr" eaLnBrk="1" hangingPunct="1">
              <a:spcBef>
                <a:spcPct val="0"/>
              </a:spcBef>
              <a:buFontTx/>
              <a:buNone/>
            </a:pPr>
            <a:r>
              <a:rPr lang="de-CH" altLang="en-US"/>
              <a:t>way to ascribe meaning to communication primitives</a:t>
            </a:r>
            <a:endParaRPr lang="en-US" altLang="en-US">
              <a:solidFill>
                <a:schemeClr val="bg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altLang="en-US"/>
              <a:t>Plan-Based Semantics</a:t>
            </a:r>
          </a:p>
        </p:txBody>
      </p:sp>
      <p:sp>
        <p:nvSpPr>
          <p:cNvPr id="64515" name="Rectangle 3"/>
          <p:cNvSpPr>
            <a:spLocks noGrp="1" noChangeArrowheads="1"/>
          </p:cNvSpPr>
          <p:nvPr>
            <p:ph type="body" idx="1"/>
          </p:nvPr>
        </p:nvSpPr>
        <p:spPr>
          <a:xfrm>
            <a:off x="660400" y="1557338"/>
            <a:ext cx="8832850" cy="4614862"/>
          </a:xfrm>
        </p:spPr>
        <p:txBody>
          <a:bodyPr/>
          <a:lstStyle/>
          <a:p>
            <a:pPr eaLnBrk="1" hangingPunct="1">
              <a:buFont typeface="Arial" panose="020B0604020202020204" pitchFamily="34" charset="0"/>
              <a:buChar char="•"/>
            </a:pPr>
            <a:r>
              <a:rPr lang="en-US" altLang="en-US" sz="2000" dirty="0"/>
              <a:t>Here is their semantics for </a:t>
            </a:r>
            <a:r>
              <a:rPr lang="en-US" altLang="en-US" sz="2000" i="1" dirty="0"/>
              <a:t>request</a:t>
            </a:r>
            <a:r>
              <a:rPr lang="en-US" altLang="en-US" sz="2000" dirty="0"/>
              <a:t>:</a:t>
            </a:r>
            <a:br>
              <a:rPr lang="en-US" altLang="en-US" sz="2000" dirty="0"/>
            </a:br>
            <a:r>
              <a:rPr lang="en-US" altLang="en-US" sz="2000" i="1" dirty="0">
                <a:cs typeface="Times New Roman" pitchFamily="18" charset="0"/>
              </a:rPr>
              <a:t>request(s, h, </a:t>
            </a:r>
            <a:r>
              <a:rPr lang="en-US" altLang="en-US" sz="2000" i="1" dirty="0">
                <a:latin typeface="Symbol" pitchFamily="18" charset="2"/>
                <a:cs typeface="Times New Roman" pitchFamily="18" charset="0"/>
              </a:rPr>
              <a:t>f</a:t>
            </a:r>
            <a:r>
              <a:rPr lang="en-US" altLang="en-US" sz="2000" i="1" dirty="0">
                <a:cs typeface="Times New Roman" pitchFamily="18" charset="0"/>
              </a:rPr>
              <a:t>)</a:t>
            </a:r>
          </a:p>
          <a:p>
            <a:pPr eaLnBrk="1" hangingPunct="1">
              <a:buFont typeface="Arial" panose="020B0604020202020204" pitchFamily="34" charset="0"/>
              <a:buChar char="•"/>
            </a:pPr>
            <a:r>
              <a:rPr lang="en-US" altLang="en-US" sz="2000" dirty="0"/>
              <a:t>	pre:</a:t>
            </a:r>
          </a:p>
          <a:p>
            <a:pPr lvl="1" eaLnBrk="1" hangingPunct="1">
              <a:buFont typeface="Arial" panose="020B0604020202020204" pitchFamily="34" charset="0"/>
              <a:buChar char="•"/>
            </a:pPr>
            <a:r>
              <a:rPr lang="en-US" altLang="en-US" sz="1600" i="1" dirty="0">
                <a:cs typeface="Times New Roman" pitchFamily="18" charset="0"/>
              </a:rPr>
              <a:t>s</a:t>
            </a:r>
            <a:r>
              <a:rPr lang="en-US" altLang="en-US" sz="1600" dirty="0"/>
              <a:t> believe </a:t>
            </a:r>
            <a:r>
              <a:rPr lang="en-US" altLang="en-US" sz="1600" i="1" dirty="0">
                <a:cs typeface="Times New Roman" pitchFamily="18" charset="0"/>
              </a:rPr>
              <a:t>h</a:t>
            </a:r>
            <a:r>
              <a:rPr lang="en-US" altLang="en-US" sz="1600" dirty="0"/>
              <a:t> can do </a:t>
            </a:r>
            <a:r>
              <a:rPr lang="en-US" altLang="en-US" sz="1600" i="1" dirty="0">
                <a:latin typeface="Symbol" pitchFamily="18" charset="2"/>
              </a:rPr>
              <a:t>f</a:t>
            </a:r>
            <a:br>
              <a:rPr lang="en-US" altLang="en-US" sz="1600" i="1" dirty="0"/>
            </a:br>
            <a:r>
              <a:rPr lang="en-US" altLang="en-US" sz="1600" dirty="0"/>
              <a:t>(you don’t ask someone to do something unless you think they can do it)</a:t>
            </a:r>
          </a:p>
          <a:p>
            <a:pPr lvl="1" eaLnBrk="1" hangingPunct="1">
              <a:buFont typeface="Arial" panose="020B0604020202020204" pitchFamily="34" charset="0"/>
              <a:buChar char="•"/>
            </a:pPr>
            <a:r>
              <a:rPr lang="en-US" altLang="en-US" sz="1600" i="1" dirty="0">
                <a:cs typeface="Times New Roman" pitchFamily="18" charset="0"/>
              </a:rPr>
              <a:t>s</a:t>
            </a:r>
            <a:r>
              <a:rPr lang="en-US" altLang="en-US" sz="1600" dirty="0"/>
              <a:t> believe </a:t>
            </a:r>
            <a:r>
              <a:rPr lang="en-US" altLang="en-US" sz="1600" i="1" dirty="0">
                <a:cs typeface="Times New Roman" pitchFamily="18" charset="0"/>
              </a:rPr>
              <a:t>h</a:t>
            </a:r>
            <a:r>
              <a:rPr lang="en-US" altLang="en-US" sz="1600" dirty="0"/>
              <a:t> believe </a:t>
            </a:r>
            <a:r>
              <a:rPr lang="en-US" altLang="en-US" sz="1600" i="1" dirty="0">
                <a:cs typeface="Times New Roman" pitchFamily="18" charset="0"/>
              </a:rPr>
              <a:t>h</a:t>
            </a:r>
            <a:r>
              <a:rPr lang="en-US" altLang="en-US" sz="1600" dirty="0"/>
              <a:t> can do </a:t>
            </a:r>
            <a:r>
              <a:rPr lang="en-US" altLang="en-US" sz="1600" i="1" dirty="0">
                <a:latin typeface="Symbol" pitchFamily="18" charset="2"/>
              </a:rPr>
              <a:t>f</a:t>
            </a:r>
            <a:br>
              <a:rPr lang="en-US" altLang="en-US" sz="1600" dirty="0"/>
            </a:br>
            <a:r>
              <a:rPr lang="en-US" altLang="en-US" sz="1600" dirty="0"/>
              <a:t>(you don’t ask someone unless </a:t>
            </a:r>
            <a:r>
              <a:rPr lang="en-US" altLang="en-US" sz="1600" i="1" dirty="0"/>
              <a:t>they </a:t>
            </a:r>
            <a:r>
              <a:rPr lang="en-US" altLang="en-US" sz="1600" dirty="0"/>
              <a:t>believe they can do it)</a:t>
            </a:r>
          </a:p>
          <a:p>
            <a:pPr lvl="1" eaLnBrk="1" hangingPunct="1">
              <a:buFont typeface="Arial" panose="020B0604020202020204" pitchFamily="34" charset="0"/>
              <a:buChar char="•"/>
            </a:pPr>
            <a:r>
              <a:rPr lang="en-US" altLang="en-US" sz="1600" i="1" dirty="0">
                <a:cs typeface="Times New Roman" pitchFamily="18" charset="0"/>
              </a:rPr>
              <a:t>s</a:t>
            </a:r>
            <a:r>
              <a:rPr lang="en-US" altLang="en-US" sz="1600" dirty="0"/>
              <a:t> believe </a:t>
            </a:r>
            <a:r>
              <a:rPr lang="en-US" altLang="en-US" sz="1600" i="1" dirty="0">
                <a:cs typeface="Times New Roman" pitchFamily="18" charset="0"/>
              </a:rPr>
              <a:t>s</a:t>
            </a:r>
            <a:r>
              <a:rPr lang="en-US" altLang="en-US" sz="1600" dirty="0"/>
              <a:t> want </a:t>
            </a:r>
            <a:r>
              <a:rPr lang="en-US" altLang="en-US" sz="1600" i="1" dirty="0">
                <a:latin typeface="Symbol" pitchFamily="18" charset="2"/>
              </a:rPr>
              <a:t>f</a:t>
            </a:r>
            <a:br>
              <a:rPr lang="en-US" altLang="en-US" sz="1600" dirty="0"/>
            </a:br>
            <a:r>
              <a:rPr lang="en-US" altLang="en-US" sz="1600" dirty="0"/>
              <a:t>(you don’t ask someone unless you want it!)</a:t>
            </a:r>
          </a:p>
          <a:p>
            <a:pPr eaLnBrk="1" hangingPunct="1">
              <a:buFont typeface="Arial" panose="020B0604020202020204" pitchFamily="34" charset="0"/>
              <a:buChar char="•"/>
            </a:pPr>
            <a:r>
              <a:rPr lang="en-US" altLang="en-US" sz="2000" dirty="0"/>
              <a:t>	post:</a:t>
            </a:r>
          </a:p>
          <a:p>
            <a:pPr lvl="1" eaLnBrk="1" hangingPunct="1">
              <a:buFont typeface="Arial" panose="020B0604020202020204" pitchFamily="34" charset="0"/>
              <a:buChar char="•"/>
            </a:pPr>
            <a:r>
              <a:rPr lang="en-US" altLang="en-US" sz="1600" i="1" dirty="0">
                <a:cs typeface="Times New Roman" pitchFamily="18" charset="0"/>
              </a:rPr>
              <a:t>h</a:t>
            </a:r>
            <a:r>
              <a:rPr lang="en-US" altLang="en-US" sz="1600" dirty="0"/>
              <a:t> believe </a:t>
            </a:r>
            <a:r>
              <a:rPr lang="en-US" altLang="en-US" sz="1600" i="1" dirty="0">
                <a:cs typeface="Times New Roman" pitchFamily="18" charset="0"/>
              </a:rPr>
              <a:t>s</a:t>
            </a:r>
            <a:r>
              <a:rPr lang="en-US" altLang="en-US" sz="1600" dirty="0"/>
              <a:t> believe </a:t>
            </a:r>
            <a:r>
              <a:rPr lang="en-US" altLang="en-US" sz="1600" i="1" dirty="0">
                <a:cs typeface="Times New Roman" pitchFamily="18" charset="0"/>
              </a:rPr>
              <a:t>s</a:t>
            </a:r>
            <a:r>
              <a:rPr lang="en-US" altLang="en-US" sz="1600" dirty="0"/>
              <a:t> want </a:t>
            </a:r>
            <a:r>
              <a:rPr lang="en-US" altLang="en-US" sz="1600" i="1" dirty="0">
                <a:latin typeface="Symbol" pitchFamily="18" charset="2"/>
              </a:rPr>
              <a:t>f</a:t>
            </a:r>
            <a:br>
              <a:rPr lang="en-US" altLang="en-US" sz="1600" dirty="0"/>
            </a:br>
            <a:r>
              <a:rPr lang="en-US" altLang="en-US" sz="1600" dirty="0"/>
              <a:t>(the effect is to make them aware of your desire)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0475" y="4838700"/>
            <a:ext cx="1770063" cy="1254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65539" name="Rectangle 2"/>
          <p:cNvSpPr>
            <a:spLocks noGrp="1" noChangeArrowheads="1"/>
          </p:cNvSpPr>
          <p:nvPr>
            <p:ph type="title"/>
          </p:nvPr>
        </p:nvSpPr>
        <p:spPr/>
        <p:txBody>
          <a:bodyPr/>
          <a:lstStyle/>
          <a:p>
            <a:pPr eaLnBrk="1" hangingPunct="1"/>
            <a:r>
              <a:rPr lang="de-CH" altLang="en-US"/>
              <a:t>FIPA ACL</a:t>
            </a:r>
            <a:endParaRPr lang="en-US" altLang="en-US"/>
          </a:p>
        </p:txBody>
      </p:sp>
      <p:sp>
        <p:nvSpPr>
          <p:cNvPr id="65540" name="Rectangle 3"/>
          <p:cNvSpPr>
            <a:spLocks noGrp="1" noChangeArrowheads="1"/>
          </p:cNvSpPr>
          <p:nvPr>
            <p:ph type="body" idx="1"/>
          </p:nvPr>
        </p:nvSpPr>
        <p:spPr>
          <a:xfrm>
            <a:off x="466725" y="1171575"/>
            <a:ext cx="8918575" cy="2921000"/>
          </a:xfrm>
        </p:spPr>
        <p:txBody>
          <a:bodyPr/>
          <a:lstStyle/>
          <a:p>
            <a:pPr eaLnBrk="1" hangingPunct="1"/>
            <a:endParaRPr lang="de-CH" altLang="en-US" dirty="0"/>
          </a:p>
          <a:p>
            <a:pPr eaLnBrk="1" hangingPunct="1">
              <a:buFont typeface="Arial" panose="020B0604020202020204" pitchFamily="34" charset="0"/>
              <a:buChar char="•"/>
            </a:pPr>
            <a:r>
              <a:rPr lang="en-US" altLang="en-US" dirty="0"/>
              <a:t>The standard FIPA Agent Communication Language is FIPA ACL</a:t>
            </a:r>
          </a:p>
          <a:p>
            <a:pPr eaLnBrk="1" hangingPunct="1">
              <a:buFont typeface="Arial" panose="020B0604020202020204" pitchFamily="34" charset="0"/>
              <a:buChar char="•"/>
            </a:pPr>
            <a:r>
              <a:rPr lang="en-US" altLang="en-US" dirty="0"/>
              <a:t>FIPA ACL is based on speech acts</a:t>
            </a:r>
          </a:p>
          <a:p>
            <a:pPr eaLnBrk="1" hangingPunct="1">
              <a:buFont typeface="Arial" panose="020B0604020202020204" pitchFamily="34" charset="0"/>
              <a:buChar char="•"/>
            </a:pPr>
            <a:r>
              <a:rPr lang="en-US" altLang="en-US" dirty="0"/>
              <a:t>To send and process messages corresponds to perform actions, i.e., communicative acts (</a:t>
            </a:r>
            <a:r>
              <a:rPr lang="en-US" altLang="en-US" b="1" dirty="0"/>
              <a:t>CAs</a:t>
            </a:r>
            <a:r>
              <a:rPr lang="en-US" altLang="en-US" dirty="0"/>
              <a:t>)</a:t>
            </a:r>
          </a:p>
          <a:p>
            <a:pPr eaLnBrk="1" hangingPunct="1">
              <a:buFont typeface="Arial" panose="020B0604020202020204" pitchFamily="34" charset="0"/>
              <a:buChar char="•"/>
            </a:pPr>
            <a:r>
              <a:rPr lang="en-US" altLang="en-US" dirty="0"/>
              <a:t>CAs are described a formal semantics based on modal logic</a:t>
            </a:r>
          </a:p>
        </p:txBody>
      </p:sp>
      <p:sp>
        <p:nvSpPr>
          <p:cNvPr id="65541" name="TextBox 1"/>
          <p:cNvSpPr txBox="1">
            <a:spLocks noChangeArrowheads="1"/>
          </p:cNvSpPr>
          <p:nvPr/>
        </p:nvSpPr>
        <p:spPr bwMode="auto">
          <a:xfrm>
            <a:off x="30163" y="6273800"/>
            <a:ext cx="38163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3200">
                <a:hlinkClick r:id="rId3"/>
              </a:rPr>
              <a:t>http://www.fipa.org/</a:t>
            </a:r>
            <a:r>
              <a:rPr lang="en-US" altLang="en-US" sz="3200"/>
              <a:t> </a:t>
            </a:r>
          </a:p>
        </p:txBody>
      </p:sp>
      <p:grpSp>
        <p:nvGrpSpPr>
          <p:cNvPr id="65542" name="Group 3"/>
          <p:cNvGrpSpPr>
            <a:grpSpLocks/>
          </p:cNvGrpSpPr>
          <p:nvPr/>
        </p:nvGrpSpPr>
        <p:grpSpPr bwMode="auto">
          <a:xfrm>
            <a:off x="560388" y="4149725"/>
            <a:ext cx="5172075" cy="1814513"/>
            <a:chOff x="4157976" y="4005065"/>
            <a:chExt cx="5171960" cy="1815206"/>
          </a:xfrm>
        </p:grpSpPr>
        <p:pic>
          <p:nvPicPr>
            <p:cNvPr id="655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7976" y="4005065"/>
              <a:ext cx="4763749" cy="1353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65545" name="Rectangle 2"/>
            <p:cNvSpPr>
              <a:spLocks noChangeArrowheads="1"/>
            </p:cNvSpPr>
            <p:nvPr/>
          </p:nvSpPr>
          <p:spPr bwMode="auto">
            <a:xfrm>
              <a:off x="4160912" y="5450939"/>
              <a:ext cx="5169024" cy="369332"/>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800">
                  <a:hlinkClick r:id="rId5"/>
                </a:rPr>
                <a:t>http://dl.acm.org/citation.cfm?doid=1293731.1293735</a:t>
              </a:r>
              <a:r>
                <a:rPr lang="en-US" altLang="en-US" sz="1800"/>
                <a:t>  </a:t>
              </a:r>
            </a:p>
          </p:txBody>
        </p:sp>
      </p:grpSp>
      <p:pic>
        <p:nvPicPr>
          <p:cNvPr id="6554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43663" y="4076700"/>
            <a:ext cx="1366837" cy="1109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6562" name="Group 16"/>
          <p:cNvGrpSpPr>
            <a:grpSpLocks/>
          </p:cNvGrpSpPr>
          <p:nvPr/>
        </p:nvGrpSpPr>
        <p:grpSpPr bwMode="auto">
          <a:xfrm>
            <a:off x="6880225" y="473075"/>
            <a:ext cx="2503488" cy="5667375"/>
            <a:chOff x="6879869" y="472480"/>
            <a:chExt cx="2504309" cy="5668441"/>
          </a:xfrm>
        </p:grpSpPr>
        <p:pic>
          <p:nvPicPr>
            <p:cNvPr id="6657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9869" y="2257822"/>
              <a:ext cx="2494784" cy="17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66574"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0042" y="472480"/>
              <a:ext cx="2494136" cy="17377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6657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9869" y="4062215"/>
              <a:ext cx="2498231" cy="20787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5" name="Rectangle 4"/>
            <p:cNvSpPr/>
            <p:nvPr/>
          </p:nvSpPr>
          <p:spPr>
            <a:xfrm>
              <a:off x="7538417" y="548680"/>
              <a:ext cx="1467068" cy="461665"/>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INFORM</a:t>
              </a:r>
            </a:p>
          </p:txBody>
        </p:sp>
        <p:sp>
          <p:nvSpPr>
            <p:cNvPr id="6" name="Rectangle 5"/>
            <p:cNvSpPr/>
            <p:nvPr/>
          </p:nvSpPr>
          <p:spPr>
            <a:xfrm>
              <a:off x="7278964" y="3117726"/>
              <a:ext cx="766555" cy="338554"/>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sender</a:t>
              </a:r>
            </a:p>
          </p:txBody>
        </p:sp>
        <p:sp>
          <p:nvSpPr>
            <p:cNvPr id="13" name="Rectangle 12"/>
            <p:cNvSpPr/>
            <p:nvPr/>
          </p:nvSpPr>
          <p:spPr>
            <a:xfrm>
              <a:off x="7150830" y="3298701"/>
              <a:ext cx="889474" cy="338554"/>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receiver</a:t>
              </a:r>
            </a:p>
          </p:txBody>
        </p:sp>
        <p:sp>
          <p:nvSpPr>
            <p:cNvPr id="14" name="Rectangle 13"/>
            <p:cNvSpPr/>
            <p:nvPr/>
          </p:nvSpPr>
          <p:spPr>
            <a:xfrm>
              <a:off x="7081123" y="3470151"/>
              <a:ext cx="971740" cy="338554"/>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language</a:t>
              </a:r>
            </a:p>
          </p:txBody>
        </p:sp>
        <p:sp>
          <p:nvSpPr>
            <p:cNvPr id="15" name="Rectangle 14"/>
            <p:cNvSpPr/>
            <p:nvPr/>
          </p:nvSpPr>
          <p:spPr>
            <a:xfrm>
              <a:off x="6988591" y="3670176"/>
              <a:ext cx="1118703" cy="338554"/>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1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in-reply-to</a:t>
              </a:r>
            </a:p>
          </p:txBody>
        </p:sp>
        <p:sp>
          <p:nvSpPr>
            <p:cNvPr id="10" name="Rectangle 9"/>
            <p:cNvSpPr/>
            <p:nvPr/>
          </p:nvSpPr>
          <p:spPr>
            <a:xfrm>
              <a:off x="8014776" y="3317751"/>
              <a:ext cx="641522" cy="338554"/>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1600" b="1" i="1" dirty="0">
                  <a:ln w="11430"/>
                  <a:solidFill>
                    <a:srgbClr val="FF0000"/>
                  </a:solidFill>
                  <a:effectLst>
                    <a:outerShdw blurRad="50800" dist="39000" dir="5460000" algn="tl">
                      <a:srgbClr val="000000">
                        <a:alpha val="38000"/>
                      </a:srgbClr>
                    </a:outerShdw>
                  </a:effectLst>
                </a:rPr>
                <a:t>Mary</a:t>
              </a:r>
            </a:p>
          </p:txBody>
        </p:sp>
        <p:sp>
          <p:nvSpPr>
            <p:cNvPr id="22" name="Rectangle 21"/>
            <p:cNvSpPr/>
            <p:nvPr/>
          </p:nvSpPr>
          <p:spPr>
            <a:xfrm>
              <a:off x="8041860" y="3120137"/>
              <a:ext cx="617477" cy="338554"/>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1600" b="1" i="1" dirty="0">
                  <a:ln w="11430"/>
                  <a:solidFill>
                    <a:srgbClr val="FF0000"/>
                  </a:solidFill>
                  <a:effectLst>
                    <a:outerShdw blurRad="50800" dist="39000" dir="5460000" algn="tl">
                      <a:srgbClr val="000000">
                        <a:alpha val="38000"/>
                      </a:srgbClr>
                    </a:outerShdw>
                  </a:effectLst>
                </a:rPr>
                <a:t>John</a:t>
              </a:r>
            </a:p>
          </p:txBody>
        </p:sp>
        <p:sp>
          <p:nvSpPr>
            <p:cNvPr id="23" name="Rectangle 22"/>
            <p:cNvSpPr/>
            <p:nvPr/>
          </p:nvSpPr>
          <p:spPr>
            <a:xfrm>
              <a:off x="8011903" y="3489439"/>
              <a:ext cx="846707" cy="338554"/>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1600" b="1" i="1" dirty="0">
                  <a:ln w="11430"/>
                  <a:solidFill>
                    <a:srgbClr val="FF0000"/>
                  </a:solidFill>
                  <a:effectLst>
                    <a:outerShdw blurRad="50800" dist="39000" dir="5460000" algn="tl">
                      <a:srgbClr val="000000">
                        <a:alpha val="38000"/>
                      </a:srgbClr>
                    </a:outerShdw>
                  </a:effectLst>
                </a:rPr>
                <a:t>English</a:t>
              </a:r>
            </a:p>
          </p:txBody>
        </p:sp>
        <p:sp>
          <p:nvSpPr>
            <p:cNvPr id="24" name="Rectangle 23"/>
            <p:cNvSpPr/>
            <p:nvPr/>
          </p:nvSpPr>
          <p:spPr>
            <a:xfrm>
              <a:off x="7995713" y="3658716"/>
              <a:ext cx="965329" cy="338554"/>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1600" b="1" i="1" dirty="0">
                  <a:ln w="11430"/>
                  <a:solidFill>
                    <a:srgbClr val="FF0000"/>
                  </a:solidFill>
                  <a:effectLst>
                    <a:outerShdw blurRad="50800" dist="39000" dir="5460000" algn="tl">
                      <a:srgbClr val="000000">
                        <a:alpha val="38000"/>
                      </a:srgbClr>
                    </a:outerShdw>
                  </a:effectLst>
                </a:rPr>
                <a:t>Query #7</a:t>
              </a:r>
            </a:p>
          </p:txBody>
        </p:sp>
        <p:sp>
          <p:nvSpPr>
            <p:cNvPr id="25" name="Rectangle 24"/>
            <p:cNvSpPr/>
            <p:nvPr/>
          </p:nvSpPr>
          <p:spPr>
            <a:xfrm>
              <a:off x="7027148" y="4859902"/>
              <a:ext cx="2284600" cy="40011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000" b="1" i="1" dirty="0">
                  <a:ln w="11430"/>
                  <a:solidFill>
                    <a:srgbClr val="FF0000"/>
                  </a:solidFill>
                  <a:effectLst>
                    <a:outerShdw blurRad="50800" dist="39000" dir="5460000" algn="tl">
                      <a:srgbClr val="000000">
                        <a:alpha val="38000"/>
                      </a:srgbClr>
                    </a:outerShdw>
                  </a:effectLst>
                </a:rPr>
                <a:t>YES ! I love you !!!</a:t>
              </a:r>
            </a:p>
          </p:txBody>
        </p:sp>
      </p:grpSp>
      <p:sp>
        <p:nvSpPr>
          <p:cNvPr id="66563" name="Rectangle 2"/>
          <p:cNvSpPr>
            <a:spLocks noGrp="1" noChangeArrowheads="1"/>
          </p:cNvSpPr>
          <p:nvPr>
            <p:ph type="title"/>
          </p:nvPr>
        </p:nvSpPr>
        <p:spPr>
          <a:xfrm>
            <a:off x="560388" y="549275"/>
            <a:ext cx="3937000" cy="762000"/>
          </a:xfrm>
        </p:spPr>
        <p:txBody>
          <a:bodyPr/>
          <a:lstStyle/>
          <a:p>
            <a:pPr eaLnBrk="1" hangingPunct="1"/>
            <a:r>
              <a:rPr lang="en-US" altLang="en-US"/>
              <a:t>FIPA ACL</a:t>
            </a:r>
          </a:p>
        </p:txBody>
      </p:sp>
      <p:sp>
        <p:nvSpPr>
          <p:cNvPr id="66564" name="Rectangle 3"/>
          <p:cNvSpPr>
            <a:spLocks noGrp="1" noChangeArrowheads="1"/>
          </p:cNvSpPr>
          <p:nvPr>
            <p:ph type="body" idx="1"/>
          </p:nvPr>
        </p:nvSpPr>
        <p:spPr>
          <a:xfrm>
            <a:off x="495300" y="1628775"/>
            <a:ext cx="4241800" cy="2952750"/>
          </a:xfrm>
        </p:spPr>
        <p:txBody>
          <a:bodyPr/>
          <a:lstStyle/>
          <a:p>
            <a:pPr eaLnBrk="1" hangingPunct="1">
              <a:buFont typeface="Monotype Sorts" charset="0"/>
              <a:buNone/>
            </a:pPr>
            <a:endParaRPr lang="en-US" altLang="en-US" dirty="0"/>
          </a:p>
          <a:p>
            <a:pPr eaLnBrk="1" hangingPunct="1">
              <a:buFont typeface="Arial" panose="020B0604020202020204" pitchFamily="34" charset="0"/>
              <a:buChar char="•"/>
            </a:pPr>
            <a:r>
              <a:rPr lang="en-US" altLang="en-US" dirty="0"/>
              <a:t>Basic structure :</a:t>
            </a:r>
          </a:p>
          <a:p>
            <a:pPr lvl="1" eaLnBrk="1" hangingPunct="1">
              <a:buFont typeface="Arial" panose="020B0604020202020204" pitchFamily="34" charset="0"/>
              <a:buChar char="•"/>
            </a:pPr>
            <a:r>
              <a:rPr lang="en-US" altLang="en-US" i="1" dirty="0">
                <a:solidFill>
                  <a:srgbClr val="003399"/>
                </a:solidFill>
              </a:rPr>
              <a:t>Performative (aka “function”)</a:t>
            </a:r>
            <a:br>
              <a:rPr lang="en-US" altLang="en-US" dirty="0"/>
            </a:br>
            <a:r>
              <a:rPr lang="en-US" altLang="en-US" dirty="0"/>
              <a:t>22 performatives in FIPA</a:t>
            </a:r>
          </a:p>
          <a:p>
            <a:pPr lvl="1" eaLnBrk="1" hangingPunct="1">
              <a:buFont typeface="Arial" panose="020B0604020202020204" pitchFamily="34" charset="0"/>
              <a:buChar char="•"/>
            </a:pPr>
            <a:r>
              <a:rPr lang="en-US" altLang="en-US" i="1" dirty="0">
                <a:solidFill>
                  <a:srgbClr val="003399"/>
                </a:solidFill>
              </a:rPr>
              <a:t>Housekeeping (aka “variables”)</a:t>
            </a:r>
            <a:br>
              <a:rPr lang="en-US" altLang="en-US" i="1" dirty="0"/>
            </a:br>
            <a:r>
              <a:rPr lang="en-US" altLang="en-US" dirty="0"/>
              <a:t>e.g., sender, receiver, subject, etc.</a:t>
            </a:r>
          </a:p>
          <a:p>
            <a:pPr lvl="1" eaLnBrk="1" hangingPunct="1">
              <a:buFont typeface="Arial" panose="020B0604020202020204" pitchFamily="34" charset="0"/>
              <a:buChar char="•"/>
            </a:pPr>
            <a:r>
              <a:rPr lang="en-US" altLang="en-US" i="1" dirty="0">
                <a:solidFill>
                  <a:srgbClr val="003399"/>
                </a:solidFill>
              </a:rPr>
              <a:t>Content (aka “data”)</a:t>
            </a:r>
            <a:br>
              <a:rPr lang="en-US" altLang="en-US" i="1" dirty="0">
                <a:solidFill>
                  <a:srgbClr val="003399"/>
                </a:solidFill>
              </a:rPr>
            </a:br>
            <a:r>
              <a:rPr lang="en-US" altLang="en-US" dirty="0"/>
              <a:t>the actual content of the message</a:t>
            </a:r>
          </a:p>
        </p:txBody>
      </p:sp>
      <p:cxnSp>
        <p:nvCxnSpPr>
          <p:cNvPr id="66565" name="Straight Arrow Connector 2"/>
          <p:cNvCxnSpPr>
            <a:cxnSpLocks noChangeShapeType="1"/>
          </p:cNvCxnSpPr>
          <p:nvPr/>
        </p:nvCxnSpPr>
        <p:spPr bwMode="auto">
          <a:xfrm flipV="1">
            <a:off x="4227513" y="981075"/>
            <a:ext cx="3384550" cy="1727200"/>
          </a:xfrm>
          <a:prstGeom prst="straightConnector1">
            <a:avLst/>
          </a:prstGeom>
          <a:noFill/>
          <a:ln w="38100" algn="ctr">
            <a:solidFill>
              <a:srgbClr val="0070C0"/>
            </a:solidFill>
            <a:round/>
            <a:headEnd type="none" w="sm" len="sm"/>
            <a:tailEnd type="stealth" w="med" len="lg"/>
          </a:ln>
          <a:extLst>
            <a:ext uri="{909E8E84-426E-40DD-AFC4-6F175D3DCCD1}">
              <a14:hiddenFill xmlns:a14="http://schemas.microsoft.com/office/drawing/2010/main">
                <a:noFill/>
              </a14:hiddenFill>
            </a:ext>
          </a:extLst>
        </p:spPr>
      </p:cxnSp>
      <p:cxnSp>
        <p:nvCxnSpPr>
          <p:cNvPr id="66566" name="Straight Arrow Connector 15"/>
          <p:cNvCxnSpPr>
            <a:cxnSpLocks noChangeShapeType="1"/>
          </p:cNvCxnSpPr>
          <p:nvPr/>
        </p:nvCxnSpPr>
        <p:spPr bwMode="auto">
          <a:xfrm>
            <a:off x="4379913" y="3298825"/>
            <a:ext cx="2701925" cy="171450"/>
          </a:xfrm>
          <a:prstGeom prst="straightConnector1">
            <a:avLst/>
          </a:prstGeom>
          <a:noFill/>
          <a:ln w="38100" algn="ctr">
            <a:solidFill>
              <a:srgbClr val="0070C0"/>
            </a:solidFill>
            <a:round/>
            <a:headEnd type="none" w="sm" len="sm"/>
            <a:tailEnd type="stealth" w="med" len="lg"/>
          </a:ln>
          <a:extLst>
            <a:ext uri="{909E8E84-426E-40DD-AFC4-6F175D3DCCD1}">
              <a14:hiddenFill xmlns:a14="http://schemas.microsoft.com/office/drawing/2010/main">
                <a:noFill/>
              </a14:hiddenFill>
            </a:ext>
          </a:extLst>
        </p:spPr>
      </p:cxnSp>
      <p:cxnSp>
        <p:nvCxnSpPr>
          <p:cNvPr id="66567" name="Straight Arrow Connector 17"/>
          <p:cNvCxnSpPr>
            <a:cxnSpLocks noChangeShapeType="1"/>
          </p:cNvCxnSpPr>
          <p:nvPr/>
        </p:nvCxnSpPr>
        <p:spPr bwMode="auto">
          <a:xfrm>
            <a:off x="3609975" y="3878263"/>
            <a:ext cx="3471863" cy="981075"/>
          </a:xfrm>
          <a:prstGeom prst="straightConnector1">
            <a:avLst/>
          </a:prstGeom>
          <a:noFill/>
          <a:ln w="38100" algn="ctr">
            <a:solidFill>
              <a:srgbClr val="0070C0"/>
            </a:solidFill>
            <a:round/>
            <a:headEnd type="none" w="sm" len="sm"/>
            <a:tailEnd type="stealth" w="med" len="lg"/>
          </a:ln>
          <a:extLst>
            <a:ext uri="{909E8E84-426E-40DD-AFC4-6F175D3DCCD1}">
              <a14:hiddenFill xmlns:a14="http://schemas.microsoft.com/office/drawing/2010/main">
                <a:noFill/>
              </a14:hiddenFill>
            </a:ext>
          </a:extLst>
        </p:spPr>
      </p:cxnSp>
      <p:pic>
        <p:nvPicPr>
          <p:cNvPr id="66568" name="Picture 8"/>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34000" y="577850"/>
            <a:ext cx="952500" cy="865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66569" name="Group 18"/>
          <p:cNvGrpSpPr>
            <a:grpSpLocks/>
          </p:cNvGrpSpPr>
          <p:nvPr/>
        </p:nvGrpSpPr>
        <p:grpSpPr bwMode="auto">
          <a:xfrm>
            <a:off x="57150" y="4400554"/>
            <a:ext cx="4746625" cy="2095500"/>
            <a:chOff x="-9128" y="4762568"/>
            <a:chExt cx="4746104" cy="2095432"/>
          </a:xfrm>
        </p:grpSpPr>
        <p:pic>
          <p:nvPicPr>
            <p:cNvPr id="66570"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28" y="4762568"/>
              <a:ext cx="1505744" cy="2095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66571"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65537" y="4797808"/>
              <a:ext cx="1671439" cy="2020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66572" name="Picture 11"/>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973850" flipH="1">
              <a:off x="1620415" y="4862604"/>
              <a:ext cx="1017752" cy="10197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pic>
        <p:nvPicPr>
          <p:cNvPr id="26" name="Picture 2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6172" y="5446226"/>
            <a:ext cx="1287231" cy="1185862"/>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1447800" y="533400"/>
            <a:ext cx="65563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4000" b="1">
                <a:solidFill>
                  <a:srgbClr val="0000FF"/>
                </a:solidFill>
                <a:latin typeface="Arial" pitchFamily="34" charset="0"/>
                <a:cs typeface="Times New Roman" pitchFamily="18" charset="0"/>
              </a:rPr>
              <a:t>Two extremes of MAS</a:t>
            </a:r>
            <a:endParaRPr lang="en-GB" altLang="en-US" sz="4000" b="1">
              <a:solidFill>
                <a:srgbClr val="0000FF"/>
              </a:solidFill>
              <a:latin typeface="Arial" pitchFamily="34" charset="0"/>
            </a:endParaRPr>
          </a:p>
        </p:txBody>
      </p:sp>
      <p:sp>
        <p:nvSpPr>
          <p:cNvPr id="24579" name="Rectangle 3"/>
          <p:cNvSpPr>
            <a:spLocks noChangeArrowheads="1"/>
          </p:cNvSpPr>
          <p:nvPr/>
        </p:nvSpPr>
        <p:spPr bwMode="auto">
          <a:xfrm>
            <a:off x="609600" y="1370013"/>
            <a:ext cx="6503988"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pPr algn="l" eaLnBrk="1" hangingPunct="1">
              <a:lnSpc>
                <a:spcPct val="90000"/>
              </a:lnSpc>
              <a:spcBef>
                <a:spcPct val="20000"/>
              </a:spcBef>
              <a:buFont typeface="Monotype Sorts" charset="0"/>
              <a:buNone/>
              <a:defRPr/>
            </a:pPr>
            <a:r>
              <a:rPr lang="en-GB" altLang="en-US" sz="2000" dirty="0">
                <a:solidFill>
                  <a:schemeClr val="accent2"/>
                </a:solidFill>
                <a:cs typeface="Times New Roman" pitchFamily="18" charset="0"/>
              </a:rPr>
              <a:t>Cooperative Distributed Problem Solving or Cooperative Multi-Agent Systems (CMAS)</a:t>
            </a:r>
          </a:p>
          <a:p>
            <a:pPr algn="l" eaLnBrk="1" hangingPunct="1">
              <a:lnSpc>
                <a:spcPct val="90000"/>
              </a:lnSpc>
              <a:spcBef>
                <a:spcPct val="20000"/>
              </a:spcBef>
              <a:buFont typeface="Monotype Sorts" charset="0"/>
              <a:buNone/>
              <a:defRPr/>
            </a:pPr>
            <a:endParaRPr lang="en-GB" altLang="en-US" sz="800" dirty="0">
              <a:solidFill>
                <a:schemeClr val="accent2"/>
              </a:solidFill>
              <a:cs typeface="Times New Roman" pitchFamily="18" charset="0"/>
            </a:endParaRPr>
          </a:p>
          <a:p>
            <a:pPr marL="0" indent="0" algn="l" eaLnBrk="1" hangingPunct="1">
              <a:lnSpc>
                <a:spcPct val="90000"/>
              </a:lnSpc>
              <a:spcBef>
                <a:spcPct val="20000"/>
              </a:spcBef>
              <a:defRPr/>
            </a:pPr>
            <a:r>
              <a:rPr lang="en-GB" altLang="en-US" sz="2000" dirty="0">
                <a:cs typeface="Times New Roman" pitchFamily="18" charset="0"/>
              </a:rPr>
              <a:t>Agents that had all been designed by a single designer. Agents could be counted on to act for the greater good of the system, since they could all be programmed that way by the designer, who was only concerned with increasing the general system’s performance and not the performance of individual agents. </a:t>
            </a:r>
            <a:endParaRPr lang="en-GB" altLang="en-US" sz="2000" dirty="0">
              <a:solidFill>
                <a:schemeClr val="accent2"/>
              </a:solidFill>
              <a:cs typeface="Times New Roman" pitchFamily="18" charset="0"/>
            </a:endParaRPr>
          </a:p>
        </p:txBody>
      </p:sp>
      <p:sp>
        <p:nvSpPr>
          <p:cNvPr id="24580" name="Rectangle 4"/>
          <p:cNvSpPr>
            <a:spLocks noChangeArrowheads="1"/>
          </p:cNvSpPr>
          <p:nvPr/>
        </p:nvSpPr>
        <p:spPr bwMode="auto">
          <a:xfrm>
            <a:off x="488950" y="4130675"/>
            <a:ext cx="78486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pPr algn="l" eaLnBrk="1" hangingPunct="1">
              <a:lnSpc>
                <a:spcPct val="90000"/>
              </a:lnSpc>
              <a:spcBef>
                <a:spcPct val="20000"/>
              </a:spcBef>
              <a:buFont typeface="Monotype Sorts" charset="0"/>
              <a:buNone/>
              <a:defRPr/>
            </a:pPr>
            <a:r>
              <a:rPr lang="en-GB" altLang="en-US" sz="2000" dirty="0">
                <a:solidFill>
                  <a:schemeClr val="accent2"/>
                </a:solidFill>
                <a:cs typeface="Times New Roman" pitchFamily="18" charset="0"/>
              </a:rPr>
              <a:t>Self-Interested Multi-Agent Systems (SMAS)</a:t>
            </a:r>
          </a:p>
          <a:p>
            <a:pPr algn="l" eaLnBrk="1" hangingPunct="1">
              <a:lnSpc>
                <a:spcPct val="90000"/>
              </a:lnSpc>
              <a:spcBef>
                <a:spcPct val="20000"/>
              </a:spcBef>
              <a:buFont typeface="Monotype Sorts" charset="0"/>
              <a:buNone/>
              <a:defRPr/>
            </a:pPr>
            <a:endParaRPr lang="en-GB" altLang="en-US" sz="800" dirty="0">
              <a:solidFill>
                <a:schemeClr val="accent2"/>
              </a:solidFill>
              <a:cs typeface="Times New Roman" pitchFamily="18" charset="0"/>
            </a:endParaRPr>
          </a:p>
          <a:p>
            <a:pPr marL="0" indent="0" algn="l" eaLnBrk="1" hangingPunct="1">
              <a:lnSpc>
                <a:spcPct val="90000"/>
              </a:lnSpc>
              <a:spcBef>
                <a:spcPct val="20000"/>
              </a:spcBef>
              <a:defRPr/>
            </a:pPr>
            <a:r>
              <a:rPr lang="en-GB" altLang="en-US" sz="2000" dirty="0">
                <a:cs typeface="Times New Roman" pitchFamily="18" charset="0"/>
              </a:rPr>
              <a:t>Individually motivated agents, who had been designed by independent designers. Hence such agents are considered self-interested, competitive or non-cooperative and may exhibit antagonistic behaviour.</a:t>
            </a:r>
          </a:p>
          <a:p>
            <a:pPr marL="0" indent="0" algn="l" eaLnBrk="1" hangingPunct="1">
              <a:lnSpc>
                <a:spcPct val="90000"/>
              </a:lnSpc>
              <a:spcBef>
                <a:spcPct val="20000"/>
              </a:spcBef>
              <a:defRPr/>
            </a:pPr>
            <a:r>
              <a:rPr lang="en-GB" altLang="en-US" sz="2000" dirty="0">
                <a:cs typeface="Times New Roman" pitchFamily="18" charset="0"/>
              </a:rPr>
              <a:t>E.g., a set of personal meeting-scheduling agents where each agent tries to schedule a meeting at the best time for its particular owner.</a:t>
            </a:r>
            <a:endParaRPr lang="en-GB" altLang="en-US" sz="2000" dirty="0"/>
          </a:p>
        </p:txBody>
      </p:sp>
      <p:pic>
        <p:nvPicPr>
          <p:cNvPr id="2458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4800" y="3557588"/>
            <a:ext cx="2751138" cy="1077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2458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9925" y="1295400"/>
            <a:ext cx="2397125" cy="178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447800" y="533400"/>
            <a:ext cx="65563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de-CH" altLang="en-US" sz="3600" b="1">
                <a:solidFill>
                  <a:srgbClr val="0000FF"/>
                </a:solidFill>
                <a:latin typeface="Arial" pitchFamily="34" charset="0"/>
              </a:rPr>
              <a:t>FIPA-ACL message elements</a:t>
            </a:r>
            <a:endParaRPr lang="en-US" altLang="en-US" sz="3600" b="1">
              <a:solidFill>
                <a:srgbClr val="0000FF"/>
              </a:solidFill>
              <a:latin typeface="Arial" pitchFamily="34" charset="0"/>
            </a:endParaRPr>
          </a:p>
        </p:txBody>
      </p:sp>
      <p:grpSp>
        <p:nvGrpSpPr>
          <p:cNvPr id="67587" name="Group 3"/>
          <p:cNvGrpSpPr>
            <a:grpSpLocks/>
          </p:cNvGrpSpPr>
          <p:nvPr/>
        </p:nvGrpSpPr>
        <p:grpSpPr bwMode="auto">
          <a:xfrm>
            <a:off x="2209800" y="1524000"/>
            <a:ext cx="5638800" cy="4267200"/>
            <a:chOff x="-3" y="-3"/>
            <a:chExt cx="3245" cy="5382"/>
          </a:xfrm>
        </p:grpSpPr>
        <p:grpSp>
          <p:nvGrpSpPr>
            <p:cNvPr id="67588" name="Group 4"/>
            <p:cNvGrpSpPr>
              <a:grpSpLocks/>
            </p:cNvGrpSpPr>
            <p:nvPr/>
          </p:nvGrpSpPr>
          <p:grpSpPr bwMode="auto">
            <a:xfrm>
              <a:off x="0" y="0"/>
              <a:ext cx="3239" cy="5376"/>
              <a:chOff x="0" y="0"/>
              <a:chExt cx="3239" cy="5376"/>
            </a:xfrm>
          </p:grpSpPr>
          <p:grpSp>
            <p:nvGrpSpPr>
              <p:cNvPr id="67590" name="Group 5"/>
              <p:cNvGrpSpPr>
                <a:grpSpLocks/>
              </p:cNvGrpSpPr>
              <p:nvPr/>
            </p:nvGrpSpPr>
            <p:grpSpPr bwMode="auto">
              <a:xfrm>
                <a:off x="0" y="0"/>
                <a:ext cx="1742" cy="384"/>
                <a:chOff x="0" y="0"/>
                <a:chExt cx="1742" cy="384"/>
              </a:xfrm>
            </p:grpSpPr>
            <p:sp>
              <p:nvSpPr>
                <p:cNvPr id="67672" name="Rectangle 6"/>
                <p:cNvSpPr>
                  <a:spLocks noChangeArrowheads="1"/>
                </p:cNvSpPr>
                <p:nvPr/>
              </p:nvSpPr>
              <p:spPr bwMode="auto">
                <a:xfrm>
                  <a:off x="43" y="0"/>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tabLst>
                      <a:tab pos="1246188" algn="ctr"/>
                      <a:tab pos="1933575" algn="l"/>
                    </a:tabLst>
                    <a:defRPr sz="2400">
                      <a:solidFill>
                        <a:schemeClr val="tx1"/>
                      </a:solidFill>
                      <a:latin typeface="Times New Roman" pitchFamily="18" charset="0"/>
                    </a:defRPr>
                  </a:lvl1pPr>
                  <a:lvl2pPr marL="742950" indent="-285750" algn="l" eaLnBrk="0" hangingPunct="0">
                    <a:spcBef>
                      <a:spcPct val="20000"/>
                    </a:spcBef>
                    <a:buFont typeface="Monotype Sorts" charset="0"/>
                    <a:buChar char="l"/>
                    <a:tabLst>
                      <a:tab pos="1246188" algn="ctr"/>
                      <a:tab pos="1933575" algn="l"/>
                    </a:tabLst>
                    <a:defRPr>
                      <a:solidFill>
                        <a:schemeClr val="tx1"/>
                      </a:solidFill>
                      <a:latin typeface="Times New Roman" pitchFamily="18" charset="0"/>
                    </a:defRPr>
                  </a:lvl2pPr>
                  <a:lvl3pPr marL="1143000" indent="-228600" algn="l" eaLnBrk="0" hangingPunct="0">
                    <a:spcBef>
                      <a:spcPct val="20000"/>
                    </a:spcBef>
                    <a:buChar char="–"/>
                    <a:tabLst>
                      <a:tab pos="1246188" algn="ctr"/>
                      <a:tab pos="1933575" algn="l"/>
                    </a:tabLst>
                    <a:defRPr sz="1600">
                      <a:solidFill>
                        <a:schemeClr val="tx1"/>
                      </a:solidFill>
                      <a:latin typeface="Times New Roman" pitchFamily="18" charset="0"/>
                    </a:defRPr>
                  </a:lvl3pPr>
                  <a:lvl4pPr marL="1600200" indent="-228600" algn="l" eaLnBrk="0" hangingPunct="0">
                    <a:spcBef>
                      <a:spcPct val="20000"/>
                    </a:spcBef>
                    <a:buChar char="–"/>
                    <a:tabLst>
                      <a:tab pos="1246188" algn="ctr"/>
                      <a:tab pos="1933575" algn="l"/>
                    </a:tabLst>
                    <a:defRPr sz="2000">
                      <a:solidFill>
                        <a:schemeClr val="tx1"/>
                      </a:solidFill>
                      <a:latin typeface="Times New Roman" pitchFamily="18" charset="0"/>
                    </a:defRPr>
                  </a:lvl4pPr>
                  <a:lvl5pPr marL="2057400" indent="-228600" algn="l" eaLnBrk="0" hangingPunct="0">
                    <a:spcBef>
                      <a:spcPct val="20000"/>
                    </a:spcBef>
                    <a:buChar char="»"/>
                    <a:tabLst>
                      <a:tab pos="1246188" algn="ctr"/>
                      <a:tab pos="1933575"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1246188" algn="ctr"/>
                      <a:tab pos="1933575"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1246188" algn="ctr"/>
                      <a:tab pos="1933575"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1246188" algn="ctr"/>
                      <a:tab pos="1933575"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1246188" algn="ctr"/>
                      <a:tab pos="1933575" algn="l"/>
                    </a:tabLst>
                    <a:defRPr sz="2000">
                      <a:solidFill>
                        <a:schemeClr val="tx1"/>
                      </a:solidFill>
                      <a:latin typeface="Times New Roman" pitchFamily="18" charset="0"/>
                    </a:defRPr>
                  </a:lvl9pPr>
                </a:lstStyle>
                <a:p>
                  <a:pPr>
                    <a:spcBef>
                      <a:spcPct val="0"/>
                    </a:spcBef>
                    <a:buFontTx/>
                    <a:buNone/>
                  </a:pPr>
                  <a:r>
                    <a:rPr lang="en-GB" altLang="en-US" sz="1400" b="1">
                      <a:latin typeface="Comic Sans MS" pitchFamily="66" charset="0"/>
                      <a:ea typeface="MS Mincho" pitchFamily="49" charset="-128"/>
                    </a:rPr>
                    <a:t>Element	</a:t>
                  </a:r>
                  <a:endParaRPr lang="en-GB" altLang="en-US" sz="1400">
                    <a:latin typeface="Comic Sans MS" pitchFamily="66" charset="0"/>
                  </a:endParaRPr>
                </a:p>
              </p:txBody>
            </p:sp>
            <p:sp>
              <p:nvSpPr>
                <p:cNvPr id="67673" name="Rectangle 7"/>
                <p:cNvSpPr>
                  <a:spLocks noChangeArrowheads="1"/>
                </p:cNvSpPr>
                <p:nvPr/>
              </p:nvSpPr>
              <p:spPr bwMode="auto">
                <a:xfrm>
                  <a:off x="0" y="0"/>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591" name="Group 8"/>
              <p:cNvGrpSpPr>
                <a:grpSpLocks/>
              </p:cNvGrpSpPr>
              <p:nvPr/>
            </p:nvGrpSpPr>
            <p:grpSpPr bwMode="auto">
              <a:xfrm>
                <a:off x="1742" y="0"/>
                <a:ext cx="1497" cy="384"/>
                <a:chOff x="1742" y="0"/>
                <a:chExt cx="1497" cy="384"/>
              </a:xfrm>
            </p:grpSpPr>
            <p:sp>
              <p:nvSpPr>
                <p:cNvPr id="67670" name="Rectangle 9"/>
                <p:cNvSpPr>
                  <a:spLocks noChangeArrowheads="1"/>
                </p:cNvSpPr>
                <p:nvPr/>
              </p:nvSpPr>
              <p:spPr bwMode="auto">
                <a:xfrm>
                  <a:off x="1785" y="0"/>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GB" altLang="en-US" sz="1400" b="1">
                      <a:latin typeface="Comic Sans MS" pitchFamily="66" charset="0"/>
                      <a:ea typeface="MS Mincho" pitchFamily="49" charset="-128"/>
                    </a:rPr>
                    <a:t>Category of Elements</a:t>
                  </a:r>
                  <a:endParaRPr lang="en-GB" altLang="en-US" sz="1400">
                    <a:latin typeface="Comic Sans MS" pitchFamily="66" charset="0"/>
                    <a:ea typeface="MS Mincho" pitchFamily="49" charset="-128"/>
                  </a:endParaRPr>
                </a:p>
                <a:p>
                  <a:pPr>
                    <a:spcBef>
                      <a:spcPct val="0"/>
                    </a:spcBef>
                    <a:buFontTx/>
                    <a:buNone/>
                  </a:pPr>
                  <a:endParaRPr lang="en-GB" altLang="en-US"/>
                </a:p>
              </p:txBody>
            </p:sp>
            <p:sp>
              <p:nvSpPr>
                <p:cNvPr id="67671" name="Rectangle 10"/>
                <p:cNvSpPr>
                  <a:spLocks noChangeArrowheads="1"/>
                </p:cNvSpPr>
                <p:nvPr/>
              </p:nvSpPr>
              <p:spPr bwMode="auto">
                <a:xfrm>
                  <a:off x="1742" y="0"/>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592" name="Group 11"/>
              <p:cNvGrpSpPr>
                <a:grpSpLocks/>
              </p:cNvGrpSpPr>
              <p:nvPr/>
            </p:nvGrpSpPr>
            <p:grpSpPr bwMode="auto">
              <a:xfrm>
                <a:off x="0" y="384"/>
                <a:ext cx="1742" cy="384"/>
                <a:chOff x="0" y="384"/>
                <a:chExt cx="1742" cy="384"/>
              </a:xfrm>
            </p:grpSpPr>
            <p:sp>
              <p:nvSpPr>
                <p:cNvPr id="67668" name="Rectangle 12"/>
                <p:cNvSpPr>
                  <a:spLocks noChangeArrowheads="1"/>
                </p:cNvSpPr>
                <p:nvPr/>
              </p:nvSpPr>
              <p:spPr bwMode="auto">
                <a:xfrm>
                  <a:off x="43" y="384"/>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US" altLang="en-US" sz="1200">
                      <a:latin typeface="Courier New" pitchFamily="49" charset="0"/>
                      <a:ea typeface="MS Mincho" pitchFamily="49" charset="-128"/>
                    </a:rPr>
                    <a:t>performative</a:t>
                  </a:r>
                  <a:endParaRPr lang="en-US" altLang="en-US" sz="1200">
                    <a:latin typeface="Courier New" pitchFamily="49" charset="0"/>
                    <a:cs typeface="Courier New" pitchFamily="49" charset="0"/>
                  </a:endParaRPr>
                </a:p>
                <a:p>
                  <a:pPr algn="just">
                    <a:spcBef>
                      <a:spcPct val="0"/>
                    </a:spcBef>
                    <a:buFontTx/>
                    <a:buNone/>
                  </a:pPr>
                  <a:endParaRPr lang="en-US" altLang="en-US"/>
                </a:p>
              </p:txBody>
            </p:sp>
            <p:sp>
              <p:nvSpPr>
                <p:cNvPr id="67669" name="Rectangle 13"/>
                <p:cNvSpPr>
                  <a:spLocks noChangeArrowheads="1"/>
                </p:cNvSpPr>
                <p:nvPr/>
              </p:nvSpPr>
              <p:spPr bwMode="auto">
                <a:xfrm>
                  <a:off x="0" y="384"/>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593" name="Group 14"/>
              <p:cNvGrpSpPr>
                <a:grpSpLocks/>
              </p:cNvGrpSpPr>
              <p:nvPr/>
            </p:nvGrpSpPr>
            <p:grpSpPr bwMode="auto">
              <a:xfrm>
                <a:off x="1742" y="384"/>
                <a:ext cx="1497" cy="384"/>
                <a:chOff x="1742" y="384"/>
                <a:chExt cx="1497" cy="384"/>
              </a:xfrm>
            </p:grpSpPr>
            <p:sp>
              <p:nvSpPr>
                <p:cNvPr id="67666" name="Rectangle 15"/>
                <p:cNvSpPr>
                  <a:spLocks noChangeArrowheads="1"/>
                </p:cNvSpPr>
                <p:nvPr/>
              </p:nvSpPr>
              <p:spPr bwMode="auto">
                <a:xfrm>
                  <a:off x="1785" y="384"/>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Type of communicative acts</a:t>
                  </a:r>
                  <a:endParaRPr lang="en-US" altLang="en-US" sz="1200">
                    <a:latin typeface="Courier New" pitchFamily="49" charset="0"/>
                    <a:cs typeface="Courier New" pitchFamily="49" charset="0"/>
                  </a:endParaRPr>
                </a:p>
                <a:p>
                  <a:pPr algn="just">
                    <a:spcBef>
                      <a:spcPct val="0"/>
                    </a:spcBef>
                    <a:buFontTx/>
                    <a:buNone/>
                  </a:pPr>
                  <a:endParaRPr lang="en-US" altLang="en-US"/>
                </a:p>
              </p:txBody>
            </p:sp>
            <p:sp>
              <p:nvSpPr>
                <p:cNvPr id="67667" name="Rectangle 16"/>
                <p:cNvSpPr>
                  <a:spLocks noChangeArrowheads="1"/>
                </p:cNvSpPr>
                <p:nvPr/>
              </p:nvSpPr>
              <p:spPr bwMode="auto">
                <a:xfrm>
                  <a:off x="1742" y="384"/>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594" name="Group 17"/>
              <p:cNvGrpSpPr>
                <a:grpSpLocks/>
              </p:cNvGrpSpPr>
              <p:nvPr/>
            </p:nvGrpSpPr>
            <p:grpSpPr bwMode="auto">
              <a:xfrm>
                <a:off x="0" y="768"/>
                <a:ext cx="1742" cy="384"/>
                <a:chOff x="0" y="768"/>
                <a:chExt cx="1742" cy="384"/>
              </a:xfrm>
            </p:grpSpPr>
            <p:sp>
              <p:nvSpPr>
                <p:cNvPr id="67664" name="Rectangle 18"/>
                <p:cNvSpPr>
                  <a:spLocks noChangeArrowheads="1"/>
                </p:cNvSpPr>
                <p:nvPr/>
              </p:nvSpPr>
              <p:spPr bwMode="auto">
                <a:xfrm>
                  <a:off x="43" y="768"/>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Courier New" pitchFamily="49" charset="0"/>
                      <a:ea typeface="MS Mincho" pitchFamily="49" charset="-128"/>
                    </a:rPr>
                    <a:t>sender</a:t>
                  </a:r>
                </a:p>
                <a:p>
                  <a:pPr algn="just">
                    <a:spcBef>
                      <a:spcPct val="0"/>
                    </a:spcBef>
                    <a:buFontTx/>
                    <a:buNone/>
                  </a:pPr>
                  <a:endParaRPr lang="en-GB" altLang="en-US">
                    <a:latin typeface="Courier New" pitchFamily="49" charset="0"/>
                  </a:endParaRPr>
                </a:p>
              </p:txBody>
            </p:sp>
            <p:sp>
              <p:nvSpPr>
                <p:cNvPr id="67665" name="Rectangle 19"/>
                <p:cNvSpPr>
                  <a:spLocks noChangeArrowheads="1"/>
                </p:cNvSpPr>
                <p:nvPr/>
              </p:nvSpPr>
              <p:spPr bwMode="auto">
                <a:xfrm>
                  <a:off x="0" y="768"/>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595" name="Group 20"/>
              <p:cNvGrpSpPr>
                <a:grpSpLocks/>
              </p:cNvGrpSpPr>
              <p:nvPr/>
            </p:nvGrpSpPr>
            <p:grpSpPr bwMode="auto">
              <a:xfrm>
                <a:off x="1742" y="768"/>
                <a:ext cx="1497" cy="384"/>
                <a:chOff x="1742" y="768"/>
                <a:chExt cx="1497" cy="384"/>
              </a:xfrm>
            </p:grpSpPr>
            <p:sp>
              <p:nvSpPr>
                <p:cNvPr id="67662" name="Rectangle 21"/>
                <p:cNvSpPr>
                  <a:spLocks noChangeArrowheads="1"/>
                </p:cNvSpPr>
                <p:nvPr/>
              </p:nvSpPr>
              <p:spPr bwMode="auto">
                <a:xfrm>
                  <a:off x="1785" y="768"/>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Participant in communication</a:t>
                  </a:r>
                </a:p>
                <a:p>
                  <a:pPr algn="just">
                    <a:spcBef>
                      <a:spcPct val="0"/>
                    </a:spcBef>
                    <a:buFontTx/>
                    <a:buNone/>
                  </a:pPr>
                  <a:endParaRPr lang="en-GB" altLang="en-US" sz="1200"/>
                </a:p>
              </p:txBody>
            </p:sp>
            <p:sp>
              <p:nvSpPr>
                <p:cNvPr id="67663" name="Rectangle 22"/>
                <p:cNvSpPr>
                  <a:spLocks noChangeArrowheads="1"/>
                </p:cNvSpPr>
                <p:nvPr/>
              </p:nvSpPr>
              <p:spPr bwMode="auto">
                <a:xfrm>
                  <a:off x="1742" y="768"/>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596" name="Group 23"/>
              <p:cNvGrpSpPr>
                <a:grpSpLocks/>
              </p:cNvGrpSpPr>
              <p:nvPr/>
            </p:nvGrpSpPr>
            <p:grpSpPr bwMode="auto">
              <a:xfrm>
                <a:off x="0" y="1152"/>
                <a:ext cx="1742" cy="384"/>
                <a:chOff x="0" y="1152"/>
                <a:chExt cx="1742" cy="384"/>
              </a:xfrm>
            </p:grpSpPr>
            <p:sp>
              <p:nvSpPr>
                <p:cNvPr id="67660" name="Rectangle 24"/>
                <p:cNvSpPr>
                  <a:spLocks noChangeArrowheads="1"/>
                </p:cNvSpPr>
                <p:nvPr/>
              </p:nvSpPr>
              <p:spPr bwMode="auto">
                <a:xfrm>
                  <a:off x="43" y="1152"/>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Courier New" pitchFamily="49" charset="0"/>
                      <a:ea typeface="MS Mincho" pitchFamily="49" charset="-128"/>
                    </a:rPr>
                    <a:t>receiver</a:t>
                  </a:r>
                </a:p>
                <a:p>
                  <a:pPr algn="just">
                    <a:spcBef>
                      <a:spcPct val="0"/>
                    </a:spcBef>
                    <a:buFontTx/>
                    <a:buNone/>
                  </a:pPr>
                  <a:endParaRPr lang="en-GB" altLang="en-US" sz="1200">
                    <a:latin typeface="Courier New" pitchFamily="49" charset="0"/>
                  </a:endParaRPr>
                </a:p>
              </p:txBody>
            </p:sp>
            <p:sp>
              <p:nvSpPr>
                <p:cNvPr id="67661" name="Rectangle 25"/>
                <p:cNvSpPr>
                  <a:spLocks noChangeArrowheads="1"/>
                </p:cNvSpPr>
                <p:nvPr/>
              </p:nvSpPr>
              <p:spPr bwMode="auto">
                <a:xfrm>
                  <a:off x="0" y="1152"/>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597" name="Group 26"/>
              <p:cNvGrpSpPr>
                <a:grpSpLocks/>
              </p:cNvGrpSpPr>
              <p:nvPr/>
            </p:nvGrpSpPr>
            <p:grpSpPr bwMode="auto">
              <a:xfrm>
                <a:off x="1742" y="1152"/>
                <a:ext cx="1497" cy="384"/>
                <a:chOff x="1742" y="1152"/>
                <a:chExt cx="1497" cy="384"/>
              </a:xfrm>
            </p:grpSpPr>
            <p:sp>
              <p:nvSpPr>
                <p:cNvPr id="67658" name="Rectangle 27"/>
                <p:cNvSpPr>
                  <a:spLocks noChangeArrowheads="1"/>
                </p:cNvSpPr>
                <p:nvPr/>
              </p:nvSpPr>
              <p:spPr bwMode="auto">
                <a:xfrm>
                  <a:off x="1785" y="1152"/>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Participant in communication</a:t>
                  </a:r>
                </a:p>
                <a:p>
                  <a:pPr algn="just">
                    <a:spcBef>
                      <a:spcPct val="0"/>
                    </a:spcBef>
                    <a:buFontTx/>
                    <a:buNone/>
                  </a:pPr>
                  <a:endParaRPr lang="en-GB" altLang="en-US"/>
                </a:p>
              </p:txBody>
            </p:sp>
            <p:sp>
              <p:nvSpPr>
                <p:cNvPr id="67659" name="Rectangle 28"/>
                <p:cNvSpPr>
                  <a:spLocks noChangeArrowheads="1"/>
                </p:cNvSpPr>
                <p:nvPr/>
              </p:nvSpPr>
              <p:spPr bwMode="auto">
                <a:xfrm>
                  <a:off x="1742" y="1152"/>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598" name="Group 29"/>
              <p:cNvGrpSpPr>
                <a:grpSpLocks/>
              </p:cNvGrpSpPr>
              <p:nvPr/>
            </p:nvGrpSpPr>
            <p:grpSpPr bwMode="auto">
              <a:xfrm>
                <a:off x="0" y="1536"/>
                <a:ext cx="1742" cy="384"/>
                <a:chOff x="0" y="1536"/>
                <a:chExt cx="1742" cy="384"/>
              </a:xfrm>
            </p:grpSpPr>
            <p:sp>
              <p:nvSpPr>
                <p:cNvPr id="67656" name="Rectangle 30"/>
                <p:cNvSpPr>
                  <a:spLocks noChangeArrowheads="1"/>
                </p:cNvSpPr>
                <p:nvPr/>
              </p:nvSpPr>
              <p:spPr bwMode="auto">
                <a:xfrm>
                  <a:off x="43" y="1536"/>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Courier New" pitchFamily="49" charset="0"/>
                      <a:ea typeface="MS Mincho" pitchFamily="49" charset="-128"/>
                    </a:rPr>
                    <a:t>reply-to</a:t>
                  </a:r>
                </a:p>
                <a:p>
                  <a:pPr algn="just">
                    <a:spcBef>
                      <a:spcPct val="0"/>
                    </a:spcBef>
                    <a:buFontTx/>
                    <a:buNone/>
                  </a:pPr>
                  <a:endParaRPr lang="en-GB" altLang="en-US"/>
                </a:p>
              </p:txBody>
            </p:sp>
            <p:sp>
              <p:nvSpPr>
                <p:cNvPr id="67657" name="Rectangle 31"/>
                <p:cNvSpPr>
                  <a:spLocks noChangeArrowheads="1"/>
                </p:cNvSpPr>
                <p:nvPr/>
              </p:nvSpPr>
              <p:spPr bwMode="auto">
                <a:xfrm>
                  <a:off x="0" y="1536"/>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599" name="Group 32"/>
              <p:cNvGrpSpPr>
                <a:grpSpLocks/>
              </p:cNvGrpSpPr>
              <p:nvPr/>
            </p:nvGrpSpPr>
            <p:grpSpPr bwMode="auto">
              <a:xfrm>
                <a:off x="1742" y="1536"/>
                <a:ext cx="1497" cy="384"/>
                <a:chOff x="1742" y="1536"/>
                <a:chExt cx="1497" cy="384"/>
              </a:xfrm>
            </p:grpSpPr>
            <p:sp>
              <p:nvSpPr>
                <p:cNvPr id="67654" name="Rectangle 33"/>
                <p:cNvSpPr>
                  <a:spLocks noChangeArrowheads="1"/>
                </p:cNvSpPr>
                <p:nvPr/>
              </p:nvSpPr>
              <p:spPr bwMode="auto">
                <a:xfrm>
                  <a:off x="1785" y="1536"/>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Participant in communication</a:t>
                  </a:r>
                </a:p>
                <a:p>
                  <a:pPr algn="just">
                    <a:spcBef>
                      <a:spcPct val="0"/>
                    </a:spcBef>
                    <a:buFontTx/>
                    <a:buNone/>
                  </a:pPr>
                  <a:endParaRPr lang="en-GB" altLang="en-US" sz="1200"/>
                </a:p>
              </p:txBody>
            </p:sp>
            <p:sp>
              <p:nvSpPr>
                <p:cNvPr id="67655" name="Rectangle 34"/>
                <p:cNvSpPr>
                  <a:spLocks noChangeArrowheads="1"/>
                </p:cNvSpPr>
                <p:nvPr/>
              </p:nvSpPr>
              <p:spPr bwMode="auto">
                <a:xfrm>
                  <a:off x="1742" y="1536"/>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00" name="Group 35"/>
              <p:cNvGrpSpPr>
                <a:grpSpLocks/>
              </p:cNvGrpSpPr>
              <p:nvPr/>
            </p:nvGrpSpPr>
            <p:grpSpPr bwMode="auto">
              <a:xfrm>
                <a:off x="0" y="1920"/>
                <a:ext cx="1742" cy="384"/>
                <a:chOff x="0" y="1920"/>
                <a:chExt cx="1742" cy="384"/>
              </a:xfrm>
            </p:grpSpPr>
            <p:sp>
              <p:nvSpPr>
                <p:cNvPr id="67652" name="Rectangle 36"/>
                <p:cNvSpPr>
                  <a:spLocks noChangeArrowheads="1"/>
                </p:cNvSpPr>
                <p:nvPr/>
              </p:nvSpPr>
              <p:spPr bwMode="auto">
                <a:xfrm>
                  <a:off x="43" y="1920"/>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Courier New" pitchFamily="49" charset="0"/>
                      <a:ea typeface="MS Mincho" pitchFamily="49" charset="-128"/>
                    </a:rPr>
                    <a:t>content</a:t>
                  </a:r>
                </a:p>
                <a:p>
                  <a:pPr algn="just">
                    <a:spcBef>
                      <a:spcPct val="0"/>
                    </a:spcBef>
                    <a:buFontTx/>
                    <a:buNone/>
                  </a:pPr>
                  <a:endParaRPr lang="en-GB" altLang="en-US" sz="1200">
                    <a:latin typeface="Courier New" pitchFamily="49" charset="0"/>
                  </a:endParaRPr>
                </a:p>
              </p:txBody>
            </p:sp>
            <p:sp>
              <p:nvSpPr>
                <p:cNvPr id="67653" name="Rectangle 37"/>
                <p:cNvSpPr>
                  <a:spLocks noChangeArrowheads="1"/>
                </p:cNvSpPr>
                <p:nvPr/>
              </p:nvSpPr>
              <p:spPr bwMode="auto">
                <a:xfrm>
                  <a:off x="0" y="1920"/>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01" name="Group 38"/>
              <p:cNvGrpSpPr>
                <a:grpSpLocks/>
              </p:cNvGrpSpPr>
              <p:nvPr/>
            </p:nvGrpSpPr>
            <p:grpSpPr bwMode="auto">
              <a:xfrm>
                <a:off x="1742" y="1920"/>
                <a:ext cx="1497" cy="384"/>
                <a:chOff x="1742" y="1920"/>
                <a:chExt cx="1497" cy="384"/>
              </a:xfrm>
            </p:grpSpPr>
            <p:sp>
              <p:nvSpPr>
                <p:cNvPr id="67650" name="Rectangle 39"/>
                <p:cNvSpPr>
                  <a:spLocks noChangeArrowheads="1"/>
                </p:cNvSpPr>
                <p:nvPr/>
              </p:nvSpPr>
              <p:spPr bwMode="auto">
                <a:xfrm>
                  <a:off x="1785" y="1920"/>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Content of message</a:t>
                  </a:r>
                </a:p>
                <a:p>
                  <a:pPr algn="just">
                    <a:spcBef>
                      <a:spcPct val="0"/>
                    </a:spcBef>
                    <a:buFontTx/>
                    <a:buNone/>
                  </a:pPr>
                  <a:endParaRPr lang="en-GB" altLang="en-US"/>
                </a:p>
              </p:txBody>
            </p:sp>
            <p:sp>
              <p:nvSpPr>
                <p:cNvPr id="67651" name="Rectangle 40"/>
                <p:cNvSpPr>
                  <a:spLocks noChangeArrowheads="1"/>
                </p:cNvSpPr>
                <p:nvPr/>
              </p:nvSpPr>
              <p:spPr bwMode="auto">
                <a:xfrm>
                  <a:off x="1742" y="1920"/>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02" name="Group 41"/>
              <p:cNvGrpSpPr>
                <a:grpSpLocks/>
              </p:cNvGrpSpPr>
              <p:nvPr/>
            </p:nvGrpSpPr>
            <p:grpSpPr bwMode="auto">
              <a:xfrm>
                <a:off x="0" y="2304"/>
                <a:ext cx="1742" cy="384"/>
                <a:chOff x="0" y="2304"/>
                <a:chExt cx="1742" cy="384"/>
              </a:xfrm>
            </p:grpSpPr>
            <p:sp>
              <p:nvSpPr>
                <p:cNvPr id="67648" name="Rectangle 42"/>
                <p:cNvSpPr>
                  <a:spLocks noChangeArrowheads="1"/>
                </p:cNvSpPr>
                <p:nvPr/>
              </p:nvSpPr>
              <p:spPr bwMode="auto">
                <a:xfrm>
                  <a:off x="43" y="2304"/>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Courier New" pitchFamily="49" charset="0"/>
                      <a:ea typeface="MS Mincho" pitchFamily="49" charset="-128"/>
                    </a:rPr>
                    <a:t>language</a:t>
                  </a:r>
                </a:p>
                <a:p>
                  <a:pPr algn="just">
                    <a:spcBef>
                      <a:spcPct val="0"/>
                    </a:spcBef>
                    <a:buFontTx/>
                    <a:buNone/>
                  </a:pPr>
                  <a:endParaRPr lang="en-GB" altLang="en-US" sz="1200">
                    <a:latin typeface="Courier New" pitchFamily="49" charset="0"/>
                  </a:endParaRPr>
                </a:p>
              </p:txBody>
            </p:sp>
            <p:sp>
              <p:nvSpPr>
                <p:cNvPr id="67649" name="Rectangle 43"/>
                <p:cNvSpPr>
                  <a:spLocks noChangeArrowheads="1"/>
                </p:cNvSpPr>
                <p:nvPr/>
              </p:nvSpPr>
              <p:spPr bwMode="auto">
                <a:xfrm>
                  <a:off x="0" y="2304"/>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03" name="Group 44"/>
              <p:cNvGrpSpPr>
                <a:grpSpLocks/>
              </p:cNvGrpSpPr>
              <p:nvPr/>
            </p:nvGrpSpPr>
            <p:grpSpPr bwMode="auto">
              <a:xfrm>
                <a:off x="1742" y="2304"/>
                <a:ext cx="1497" cy="384"/>
                <a:chOff x="1742" y="2304"/>
                <a:chExt cx="1497" cy="384"/>
              </a:xfrm>
            </p:grpSpPr>
            <p:sp>
              <p:nvSpPr>
                <p:cNvPr id="67646" name="Rectangle 45"/>
                <p:cNvSpPr>
                  <a:spLocks noChangeArrowheads="1"/>
                </p:cNvSpPr>
                <p:nvPr/>
              </p:nvSpPr>
              <p:spPr bwMode="auto">
                <a:xfrm>
                  <a:off x="1785" y="2304"/>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Description of Content</a:t>
                  </a:r>
                </a:p>
                <a:p>
                  <a:pPr algn="just">
                    <a:spcBef>
                      <a:spcPct val="0"/>
                    </a:spcBef>
                    <a:buFontTx/>
                    <a:buNone/>
                  </a:pPr>
                  <a:endParaRPr lang="en-GB" altLang="en-US" sz="1200"/>
                </a:p>
              </p:txBody>
            </p:sp>
            <p:sp>
              <p:nvSpPr>
                <p:cNvPr id="67647" name="Rectangle 46"/>
                <p:cNvSpPr>
                  <a:spLocks noChangeArrowheads="1"/>
                </p:cNvSpPr>
                <p:nvPr/>
              </p:nvSpPr>
              <p:spPr bwMode="auto">
                <a:xfrm>
                  <a:off x="1742" y="2304"/>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04" name="Group 47"/>
              <p:cNvGrpSpPr>
                <a:grpSpLocks/>
              </p:cNvGrpSpPr>
              <p:nvPr/>
            </p:nvGrpSpPr>
            <p:grpSpPr bwMode="auto">
              <a:xfrm>
                <a:off x="0" y="2688"/>
                <a:ext cx="1742" cy="384"/>
                <a:chOff x="0" y="2688"/>
                <a:chExt cx="1742" cy="384"/>
              </a:xfrm>
            </p:grpSpPr>
            <p:sp>
              <p:nvSpPr>
                <p:cNvPr id="67644" name="Rectangle 48"/>
                <p:cNvSpPr>
                  <a:spLocks noChangeArrowheads="1"/>
                </p:cNvSpPr>
                <p:nvPr/>
              </p:nvSpPr>
              <p:spPr bwMode="auto">
                <a:xfrm>
                  <a:off x="43" y="2688"/>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tabLst>
                      <a:tab pos="457200" algn="r"/>
                      <a:tab pos="2879725" algn="ctr"/>
                      <a:tab pos="5761038" algn="r"/>
                    </a:tabLst>
                    <a:defRPr sz="2400">
                      <a:solidFill>
                        <a:schemeClr val="tx1"/>
                      </a:solidFill>
                      <a:latin typeface="Times New Roman" pitchFamily="18" charset="0"/>
                    </a:defRPr>
                  </a:lvl1pPr>
                  <a:lvl2pPr marL="742950" indent="-285750" algn="l" eaLnBrk="0" hangingPunct="0">
                    <a:spcBef>
                      <a:spcPct val="20000"/>
                    </a:spcBef>
                    <a:buFont typeface="Monotype Sorts" charset="0"/>
                    <a:buChar char="l"/>
                    <a:tabLst>
                      <a:tab pos="457200" algn="r"/>
                      <a:tab pos="2879725" algn="ctr"/>
                      <a:tab pos="5761038" algn="r"/>
                    </a:tabLst>
                    <a:defRPr>
                      <a:solidFill>
                        <a:schemeClr val="tx1"/>
                      </a:solidFill>
                      <a:latin typeface="Times New Roman" pitchFamily="18" charset="0"/>
                    </a:defRPr>
                  </a:lvl2pPr>
                  <a:lvl3pPr marL="1143000" indent="-228600" algn="l" eaLnBrk="0" hangingPunct="0">
                    <a:spcBef>
                      <a:spcPct val="20000"/>
                    </a:spcBef>
                    <a:buChar char="–"/>
                    <a:tabLst>
                      <a:tab pos="457200" algn="r"/>
                      <a:tab pos="2879725" algn="ctr"/>
                      <a:tab pos="5761038" algn="r"/>
                    </a:tabLst>
                    <a:defRPr sz="1600">
                      <a:solidFill>
                        <a:schemeClr val="tx1"/>
                      </a:solidFill>
                      <a:latin typeface="Times New Roman" pitchFamily="18" charset="0"/>
                    </a:defRPr>
                  </a:lvl3pPr>
                  <a:lvl4pPr marL="1600200" indent="-228600" algn="l" eaLnBrk="0" hangingPunct="0">
                    <a:spcBef>
                      <a:spcPct val="20000"/>
                    </a:spcBef>
                    <a:buChar char="–"/>
                    <a:tabLst>
                      <a:tab pos="457200" algn="r"/>
                      <a:tab pos="2879725" algn="ctr"/>
                      <a:tab pos="5761038" algn="r"/>
                    </a:tabLst>
                    <a:defRPr sz="2000">
                      <a:solidFill>
                        <a:schemeClr val="tx1"/>
                      </a:solidFill>
                      <a:latin typeface="Times New Roman" pitchFamily="18" charset="0"/>
                    </a:defRPr>
                  </a:lvl4pPr>
                  <a:lvl5pPr marL="2057400" indent="-228600" algn="l" eaLnBrk="0" hangingPunct="0">
                    <a:spcBef>
                      <a:spcPct val="20000"/>
                    </a:spcBef>
                    <a:buChar char="»"/>
                    <a:tabLst>
                      <a:tab pos="457200" algn="r"/>
                      <a:tab pos="2879725" algn="ctr"/>
                      <a:tab pos="5761038" algn="r"/>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457200" algn="r"/>
                      <a:tab pos="2879725" algn="ctr"/>
                      <a:tab pos="5761038" algn="r"/>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457200" algn="r"/>
                      <a:tab pos="2879725" algn="ctr"/>
                      <a:tab pos="5761038" algn="r"/>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457200" algn="r"/>
                      <a:tab pos="2879725" algn="ctr"/>
                      <a:tab pos="5761038" algn="r"/>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457200" algn="r"/>
                      <a:tab pos="2879725" algn="ctr"/>
                      <a:tab pos="5761038" algn="r"/>
                    </a:tabLst>
                    <a:defRPr sz="2000">
                      <a:solidFill>
                        <a:schemeClr val="tx1"/>
                      </a:solidFill>
                      <a:latin typeface="Times New Roman" pitchFamily="18" charset="0"/>
                    </a:defRPr>
                  </a:lvl9pPr>
                </a:lstStyle>
                <a:p>
                  <a:pPr algn="just">
                    <a:spcBef>
                      <a:spcPct val="0"/>
                    </a:spcBef>
                    <a:buFontTx/>
                    <a:buNone/>
                  </a:pPr>
                  <a:r>
                    <a:rPr lang="en-US" altLang="en-US" sz="1200">
                      <a:latin typeface="Courier New" pitchFamily="49" charset="0"/>
                      <a:ea typeface="MS Mincho" pitchFamily="49" charset="-128"/>
                    </a:rPr>
                    <a:t>encoding</a:t>
                  </a:r>
                  <a:endParaRPr lang="en-GB" altLang="en-US" sz="1200">
                    <a:latin typeface="Courier New" pitchFamily="49" charset="0"/>
                    <a:ea typeface="MS Mincho" pitchFamily="49" charset="-128"/>
                  </a:endParaRPr>
                </a:p>
                <a:p>
                  <a:pPr algn="just">
                    <a:spcBef>
                      <a:spcPct val="0"/>
                    </a:spcBef>
                    <a:buFontTx/>
                    <a:buNone/>
                  </a:pPr>
                  <a:endParaRPr lang="en-GB" altLang="en-US" sz="1200">
                    <a:latin typeface="Courier New" pitchFamily="49" charset="0"/>
                  </a:endParaRPr>
                </a:p>
              </p:txBody>
            </p:sp>
            <p:sp>
              <p:nvSpPr>
                <p:cNvPr id="67645" name="Rectangle 49"/>
                <p:cNvSpPr>
                  <a:spLocks noChangeArrowheads="1"/>
                </p:cNvSpPr>
                <p:nvPr/>
              </p:nvSpPr>
              <p:spPr bwMode="auto">
                <a:xfrm>
                  <a:off x="0" y="2688"/>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05" name="Group 50"/>
              <p:cNvGrpSpPr>
                <a:grpSpLocks/>
              </p:cNvGrpSpPr>
              <p:nvPr/>
            </p:nvGrpSpPr>
            <p:grpSpPr bwMode="auto">
              <a:xfrm>
                <a:off x="1742" y="2688"/>
                <a:ext cx="1497" cy="384"/>
                <a:chOff x="1742" y="2688"/>
                <a:chExt cx="1497" cy="384"/>
              </a:xfrm>
            </p:grpSpPr>
            <p:sp>
              <p:nvSpPr>
                <p:cNvPr id="67642" name="Rectangle 51"/>
                <p:cNvSpPr>
                  <a:spLocks noChangeArrowheads="1"/>
                </p:cNvSpPr>
                <p:nvPr/>
              </p:nvSpPr>
              <p:spPr bwMode="auto">
                <a:xfrm>
                  <a:off x="1785" y="2688"/>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Description of Content</a:t>
                  </a:r>
                </a:p>
                <a:p>
                  <a:pPr algn="just">
                    <a:spcBef>
                      <a:spcPct val="0"/>
                    </a:spcBef>
                    <a:buFontTx/>
                    <a:buNone/>
                  </a:pPr>
                  <a:endParaRPr lang="en-GB" altLang="en-US" sz="1200"/>
                </a:p>
              </p:txBody>
            </p:sp>
            <p:sp>
              <p:nvSpPr>
                <p:cNvPr id="67643" name="Rectangle 52"/>
                <p:cNvSpPr>
                  <a:spLocks noChangeArrowheads="1"/>
                </p:cNvSpPr>
                <p:nvPr/>
              </p:nvSpPr>
              <p:spPr bwMode="auto">
                <a:xfrm>
                  <a:off x="1742" y="2688"/>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06" name="Group 53"/>
              <p:cNvGrpSpPr>
                <a:grpSpLocks/>
              </p:cNvGrpSpPr>
              <p:nvPr/>
            </p:nvGrpSpPr>
            <p:grpSpPr bwMode="auto">
              <a:xfrm>
                <a:off x="0" y="3072"/>
                <a:ext cx="1742" cy="384"/>
                <a:chOff x="0" y="3072"/>
                <a:chExt cx="1742" cy="384"/>
              </a:xfrm>
            </p:grpSpPr>
            <p:sp>
              <p:nvSpPr>
                <p:cNvPr id="67640" name="Rectangle 54"/>
                <p:cNvSpPr>
                  <a:spLocks noChangeArrowheads="1"/>
                </p:cNvSpPr>
                <p:nvPr/>
              </p:nvSpPr>
              <p:spPr bwMode="auto">
                <a:xfrm>
                  <a:off x="43" y="3072"/>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Courier New" pitchFamily="49" charset="0"/>
                      <a:ea typeface="MS Mincho" pitchFamily="49" charset="-128"/>
                    </a:rPr>
                    <a:t>ontology</a:t>
                  </a:r>
                </a:p>
                <a:p>
                  <a:pPr algn="just">
                    <a:spcBef>
                      <a:spcPct val="0"/>
                    </a:spcBef>
                    <a:buFontTx/>
                    <a:buNone/>
                  </a:pPr>
                  <a:endParaRPr lang="en-GB" altLang="en-US" sz="1200">
                    <a:latin typeface="Courier New" pitchFamily="49" charset="0"/>
                  </a:endParaRPr>
                </a:p>
              </p:txBody>
            </p:sp>
            <p:sp>
              <p:nvSpPr>
                <p:cNvPr id="67641" name="Rectangle 55"/>
                <p:cNvSpPr>
                  <a:spLocks noChangeArrowheads="1"/>
                </p:cNvSpPr>
                <p:nvPr/>
              </p:nvSpPr>
              <p:spPr bwMode="auto">
                <a:xfrm>
                  <a:off x="0" y="3072"/>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07" name="Group 56"/>
              <p:cNvGrpSpPr>
                <a:grpSpLocks/>
              </p:cNvGrpSpPr>
              <p:nvPr/>
            </p:nvGrpSpPr>
            <p:grpSpPr bwMode="auto">
              <a:xfrm>
                <a:off x="1742" y="3072"/>
                <a:ext cx="1497" cy="384"/>
                <a:chOff x="1742" y="3072"/>
                <a:chExt cx="1497" cy="384"/>
              </a:xfrm>
            </p:grpSpPr>
            <p:sp>
              <p:nvSpPr>
                <p:cNvPr id="67638" name="Rectangle 57"/>
                <p:cNvSpPr>
                  <a:spLocks noChangeArrowheads="1"/>
                </p:cNvSpPr>
                <p:nvPr/>
              </p:nvSpPr>
              <p:spPr bwMode="auto">
                <a:xfrm>
                  <a:off x="1785" y="3072"/>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Description of Content</a:t>
                  </a:r>
                </a:p>
                <a:p>
                  <a:pPr algn="just">
                    <a:spcBef>
                      <a:spcPct val="0"/>
                    </a:spcBef>
                    <a:buFontTx/>
                    <a:buNone/>
                  </a:pPr>
                  <a:endParaRPr lang="en-GB" altLang="en-US" sz="1200"/>
                </a:p>
              </p:txBody>
            </p:sp>
            <p:sp>
              <p:nvSpPr>
                <p:cNvPr id="67639" name="Rectangle 58"/>
                <p:cNvSpPr>
                  <a:spLocks noChangeArrowheads="1"/>
                </p:cNvSpPr>
                <p:nvPr/>
              </p:nvSpPr>
              <p:spPr bwMode="auto">
                <a:xfrm>
                  <a:off x="1742" y="3072"/>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08" name="Group 59"/>
              <p:cNvGrpSpPr>
                <a:grpSpLocks/>
              </p:cNvGrpSpPr>
              <p:nvPr/>
            </p:nvGrpSpPr>
            <p:grpSpPr bwMode="auto">
              <a:xfrm>
                <a:off x="0" y="3456"/>
                <a:ext cx="1742" cy="384"/>
                <a:chOff x="0" y="3456"/>
                <a:chExt cx="1742" cy="384"/>
              </a:xfrm>
            </p:grpSpPr>
            <p:sp>
              <p:nvSpPr>
                <p:cNvPr id="67636" name="Rectangle 60"/>
                <p:cNvSpPr>
                  <a:spLocks noChangeArrowheads="1"/>
                </p:cNvSpPr>
                <p:nvPr/>
              </p:nvSpPr>
              <p:spPr bwMode="auto">
                <a:xfrm>
                  <a:off x="43" y="3456"/>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Courier New" pitchFamily="49" charset="0"/>
                      <a:ea typeface="MS Mincho" pitchFamily="49" charset="-128"/>
                    </a:rPr>
                    <a:t>protocol</a:t>
                  </a:r>
                </a:p>
                <a:p>
                  <a:pPr algn="just">
                    <a:spcBef>
                      <a:spcPct val="0"/>
                    </a:spcBef>
                    <a:buFontTx/>
                    <a:buNone/>
                  </a:pPr>
                  <a:endParaRPr lang="en-GB" altLang="en-US"/>
                </a:p>
              </p:txBody>
            </p:sp>
            <p:sp>
              <p:nvSpPr>
                <p:cNvPr id="67637" name="Rectangle 61"/>
                <p:cNvSpPr>
                  <a:spLocks noChangeArrowheads="1"/>
                </p:cNvSpPr>
                <p:nvPr/>
              </p:nvSpPr>
              <p:spPr bwMode="auto">
                <a:xfrm>
                  <a:off x="0" y="3456"/>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09" name="Group 62"/>
              <p:cNvGrpSpPr>
                <a:grpSpLocks/>
              </p:cNvGrpSpPr>
              <p:nvPr/>
            </p:nvGrpSpPr>
            <p:grpSpPr bwMode="auto">
              <a:xfrm>
                <a:off x="1742" y="3456"/>
                <a:ext cx="1497" cy="384"/>
                <a:chOff x="1742" y="3456"/>
                <a:chExt cx="1497" cy="384"/>
              </a:xfrm>
            </p:grpSpPr>
            <p:sp>
              <p:nvSpPr>
                <p:cNvPr id="67634" name="Rectangle 63"/>
                <p:cNvSpPr>
                  <a:spLocks noChangeArrowheads="1"/>
                </p:cNvSpPr>
                <p:nvPr/>
              </p:nvSpPr>
              <p:spPr bwMode="auto">
                <a:xfrm>
                  <a:off x="1785" y="3456"/>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Control of conversation</a:t>
                  </a:r>
                </a:p>
                <a:p>
                  <a:pPr algn="just">
                    <a:spcBef>
                      <a:spcPct val="0"/>
                    </a:spcBef>
                    <a:buFontTx/>
                    <a:buNone/>
                  </a:pPr>
                  <a:endParaRPr lang="en-GB" altLang="en-US"/>
                </a:p>
              </p:txBody>
            </p:sp>
            <p:sp>
              <p:nvSpPr>
                <p:cNvPr id="67635" name="Rectangle 64"/>
                <p:cNvSpPr>
                  <a:spLocks noChangeArrowheads="1"/>
                </p:cNvSpPr>
                <p:nvPr/>
              </p:nvSpPr>
              <p:spPr bwMode="auto">
                <a:xfrm>
                  <a:off x="1742" y="3456"/>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10" name="Group 65"/>
              <p:cNvGrpSpPr>
                <a:grpSpLocks/>
              </p:cNvGrpSpPr>
              <p:nvPr/>
            </p:nvGrpSpPr>
            <p:grpSpPr bwMode="auto">
              <a:xfrm>
                <a:off x="0" y="3840"/>
                <a:ext cx="1742" cy="384"/>
                <a:chOff x="0" y="3840"/>
                <a:chExt cx="1742" cy="384"/>
              </a:xfrm>
            </p:grpSpPr>
            <p:sp>
              <p:nvSpPr>
                <p:cNvPr id="67632" name="Rectangle 66"/>
                <p:cNvSpPr>
                  <a:spLocks noChangeArrowheads="1"/>
                </p:cNvSpPr>
                <p:nvPr/>
              </p:nvSpPr>
              <p:spPr bwMode="auto">
                <a:xfrm>
                  <a:off x="43" y="3840"/>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Courier New" pitchFamily="49" charset="0"/>
                      <a:ea typeface="MS Mincho" pitchFamily="49" charset="-128"/>
                    </a:rPr>
                    <a:t>conversation-id</a:t>
                  </a:r>
                </a:p>
                <a:p>
                  <a:pPr algn="just">
                    <a:spcBef>
                      <a:spcPct val="0"/>
                    </a:spcBef>
                    <a:buFontTx/>
                    <a:buNone/>
                  </a:pPr>
                  <a:endParaRPr lang="en-GB" altLang="en-US" sz="1200">
                    <a:latin typeface="Courier New" pitchFamily="49" charset="0"/>
                  </a:endParaRPr>
                </a:p>
              </p:txBody>
            </p:sp>
            <p:sp>
              <p:nvSpPr>
                <p:cNvPr id="67633" name="Rectangle 67"/>
                <p:cNvSpPr>
                  <a:spLocks noChangeArrowheads="1"/>
                </p:cNvSpPr>
                <p:nvPr/>
              </p:nvSpPr>
              <p:spPr bwMode="auto">
                <a:xfrm>
                  <a:off x="0" y="3840"/>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11" name="Group 68"/>
              <p:cNvGrpSpPr>
                <a:grpSpLocks/>
              </p:cNvGrpSpPr>
              <p:nvPr/>
            </p:nvGrpSpPr>
            <p:grpSpPr bwMode="auto">
              <a:xfrm>
                <a:off x="1742" y="3840"/>
                <a:ext cx="1497" cy="384"/>
                <a:chOff x="1742" y="3840"/>
                <a:chExt cx="1497" cy="384"/>
              </a:xfrm>
            </p:grpSpPr>
            <p:sp>
              <p:nvSpPr>
                <p:cNvPr id="67630" name="Rectangle 69"/>
                <p:cNvSpPr>
                  <a:spLocks noChangeArrowheads="1"/>
                </p:cNvSpPr>
                <p:nvPr/>
              </p:nvSpPr>
              <p:spPr bwMode="auto">
                <a:xfrm>
                  <a:off x="1785" y="3840"/>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Control of conversation</a:t>
                  </a:r>
                </a:p>
                <a:p>
                  <a:pPr algn="just">
                    <a:spcBef>
                      <a:spcPct val="0"/>
                    </a:spcBef>
                    <a:buFontTx/>
                    <a:buNone/>
                  </a:pPr>
                  <a:endParaRPr lang="en-GB" altLang="en-US" sz="1200"/>
                </a:p>
              </p:txBody>
            </p:sp>
            <p:sp>
              <p:nvSpPr>
                <p:cNvPr id="67631" name="Rectangle 70"/>
                <p:cNvSpPr>
                  <a:spLocks noChangeArrowheads="1"/>
                </p:cNvSpPr>
                <p:nvPr/>
              </p:nvSpPr>
              <p:spPr bwMode="auto">
                <a:xfrm>
                  <a:off x="1742" y="3840"/>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12" name="Group 71"/>
              <p:cNvGrpSpPr>
                <a:grpSpLocks/>
              </p:cNvGrpSpPr>
              <p:nvPr/>
            </p:nvGrpSpPr>
            <p:grpSpPr bwMode="auto">
              <a:xfrm>
                <a:off x="0" y="4224"/>
                <a:ext cx="1742" cy="384"/>
                <a:chOff x="0" y="4224"/>
                <a:chExt cx="1742" cy="384"/>
              </a:xfrm>
            </p:grpSpPr>
            <p:sp>
              <p:nvSpPr>
                <p:cNvPr id="67628" name="Rectangle 72"/>
                <p:cNvSpPr>
                  <a:spLocks noChangeArrowheads="1"/>
                </p:cNvSpPr>
                <p:nvPr/>
              </p:nvSpPr>
              <p:spPr bwMode="auto">
                <a:xfrm>
                  <a:off x="43" y="4224"/>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Courier New" pitchFamily="49" charset="0"/>
                      <a:ea typeface="MS Mincho" pitchFamily="49" charset="-128"/>
                    </a:rPr>
                    <a:t>reply-with</a:t>
                  </a:r>
                </a:p>
                <a:p>
                  <a:pPr algn="just">
                    <a:spcBef>
                      <a:spcPct val="0"/>
                    </a:spcBef>
                    <a:buFontTx/>
                    <a:buNone/>
                  </a:pPr>
                  <a:endParaRPr lang="en-GB" altLang="en-US"/>
                </a:p>
              </p:txBody>
            </p:sp>
            <p:sp>
              <p:nvSpPr>
                <p:cNvPr id="67629" name="Rectangle 73"/>
                <p:cNvSpPr>
                  <a:spLocks noChangeArrowheads="1"/>
                </p:cNvSpPr>
                <p:nvPr/>
              </p:nvSpPr>
              <p:spPr bwMode="auto">
                <a:xfrm>
                  <a:off x="0" y="4224"/>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13" name="Group 74"/>
              <p:cNvGrpSpPr>
                <a:grpSpLocks/>
              </p:cNvGrpSpPr>
              <p:nvPr/>
            </p:nvGrpSpPr>
            <p:grpSpPr bwMode="auto">
              <a:xfrm>
                <a:off x="1742" y="4224"/>
                <a:ext cx="1497" cy="384"/>
                <a:chOff x="1742" y="4224"/>
                <a:chExt cx="1497" cy="384"/>
              </a:xfrm>
            </p:grpSpPr>
            <p:sp>
              <p:nvSpPr>
                <p:cNvPr id="67626" name="Rectangle 75"/>
                <p:cNvSpPr>
                  <a:spLocks noChangeArrowheads="1"/>
                </p:cNvSpPr>
                <p:nvPr/>
              </p:nvSpPr>
              <p:spPr bwMode="auto">
                <a:xfrm>
                  <a:off x="1785" y="4224"/>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Control of conversation</a:t>
                  </a:r>
                </a:p>
                <a:p>
                  <a:pPr algn="just">
                    <a:spcBef>
                      <a:spcPct val="0"/>
                    </a:spcBef>
                    <a:buFontTx/>
                    <a:buNone/>
                  </a:pPr>
                  <a:endParaRPr lang="en-GB" altLang="en-US" sz="1200"/>
                </a:p>
              </p:txBody>
            </p:sp>
            <p:sp>
              <p:nvSpPr>
                <p:cNvPr id="67627" name="Rectangle 76"/>
                <p:cNvSpPr>
                  <a:spLocks noChangeArrowheads="1"/>
                </p:cNvSpPr>
                <p:nvPr/>
              </p:nvSpPr>
              <p:spPr bwMode="auto">
                <a:xfrm>
                  <a:off x="1742" y="4224"/>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14" name="Group 77"/>
              <p:cNvGrpSpPr>
                <a:grpSpLocks/>
              </p:cNvGrpSpPr>
              <p:nvPr/>
            </p:nvGrpSpPr>
            <p:grpSpPr bwMode="auto">
              <a:xfrm>
                <a:off x="0" y="4608"/>
                <a:ext cx="1742" cy="384"/>
                <a:chOff x="0" y="4608"/>
                <a:chExt cx="1742" cy="384"/>
              </a:xfrm>
            </p:grpSpPr>
            <p:sp>
              <p:nvSpPr>
                <p:cNvPr id="67624" name="Rectangle 78"/>
                <p:cNvSpPr>
                  <a:spLocks noChangeArrowheads="1"/>
                </p:cNvSpPr>
                <p:nvPr/>
              </p:nvSpPr>
              <p:spPr bwMode="auto">
                <a:xfrm>
                  <a:off x="43" y="4608"/>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Courier New" pitchFamily="49" charset="0"/>
                      <a:ea typeface="MS Mincho" pitchFamily="49" charset="-128"/>
                    </a:rPr>
                    <a:t>in-reply-to</a:t>
                  </a:r>
                </a:p>
                <a:p>
                  <a:pPr algn="just">
                    <a:spcBef>
                      <a:spcPct val="0"/>
                    </a:spcBef>
                    <a:buFontTx/>
                    <a:buNone/>
                  </a:pPr>
                  <a:endParaRPr lang="en-GB" altLang="en-US" sz="1200">
                    <a:latin typeface="Courier New" pitchFamily="49" charset="0"/>
                  </a:endParaRPr>
                </a:p>
              </p:txBody>
            </p:sp>
            <p:sp>
              <p:nvSpPr>
                <p:cNvPr id="67625" name="Rectangle 79"/>
                <p:cNvSpPr>
                  <a:spLocks noChangeArrowheads="1"/>
                </p:cNvSpPr>
                <p:nvPr/>
              </p:nvSpPr>
              <p:spPr bwMode="auto">
                <a:xfrm>
                  <a:off x="0" y="4608"/>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15" name="Group 80"/>
              <p:cNvGrpSpPr>
                <a:grpSpLocks/>
              </p:cNvGrpSpPr>
              <p:nvPr/>
            </p:nvGrpSpPr>
            <p:grpSpPr bwMode="auto">
              <a:xfrm>
                <a:off x="1742" y="4608"/>
                <a:ext cx="1497" cy="384"/>
                <a:chOff x="1742" y="4608"/>
                <a:chExt cx="1497" cy="384"/>
              </a:xfrm>
            </p:grpSpPr>
            <p:sp>
              <p:nvSpPr>
                <p:cNvPr id="67622" name="Rectangle 81"/>
                <p:cNvSpPr>
                  <a:spLocks noChangeArrowheads="1"/>
                </p:cNvSpPr>
                <p:nvPr/>
              </p:nvSpPr>
              <p:spPr bwMode="auto">
                <a:xfrm>
                  <a:off x="1785" y="4608"/>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Control of conversation</a:t>
                  </a:r>
                </a:p>
                <a:p>
                  <a:pPr algn="just">
                    <a:spcBef>
                      <a:spcPct val="0"/>
                    </a:spcBef>
                    <a:buFontTx/>
                    <a:buNone/>
                  </a:pPr>
                  <a:endParaRPr lang="en-GB" altLang="en-US"/>
                </a:p>
              </p:txBody>
            </p:sp>
            <p:sp>
              <p:nvSpPr>
                <p:cNvPr id="67623" name="Rectangle 82"/>
                <p:cNvSpPr>
                  <a:spLocks noChangeArrowheads="1"/>
                </p:cNvSpPr>
                <p:nvPr/>
              </p:nvSpPr>
              <p:spPr bwMode="auto">
                <a:xfrm>
                  <a:off x="1742" y="4608"/>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16" name="Group 83"/>
              <p:cNvGrpSpPr>
                <a:grpSpLocks/>
              </p:cNvGrpSpPr>
              <p:nvPr/>
            </p:nvGrpSpPr>
            <p:grpSpPr bwMode="auto">
              <a:xfrm>
                <a:off x="0" y="4992"/>
                <a:ext cx="1742" cy="384"/>
                <a:chOff x="0" y="4992"/>
                <a:chExt cx="1742" cy="384"/>
              </a:xfrm>
            </p:grpSpPr>
            <p:sp>
              <p:nvSpPr>
                <p:cNvPr id="67620" name="Rectangle 84"/>
                <p:cNvSpPr>
                  <a:spLocks noChangeArrowheads="1"/>
                </p:cNvSpPr>
                <p:nvPr/>
              </p:nvSpPr>
              <p:spPr bwMode="auto">
                <a:xfrm>
                  <a:off x="43" y="4992"/>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Courier New" pitchFamily="49" charset="0"/>
                      <a:ea typeface="MS Mincho" pitchFamily="49" charset="-128"/>
                    </a:rPr>
                    <a:t>reply-by</a:t>
                  </a:r>
                </a:p>
                <a:p>
                  <a:pPr algn="just">
                    <a:spcBef>
                      <a:spcPct val="0"/>
                    </a:spcBef>
                    <a:buFontTx/>
                    <a:buNone/>
                  </a:pPr>
                  <a:endParaRPr lang="en-GB" altLang="en-US"/>
                </a:p>
              </p:txBody>
            </p:sp>
            <p:sp>
              <p:nvSpPr>
                <p:cNvPr id="67621" name="Rectangle 85"/>
                <p:cNvSpPr>
                  <a:spLocks noChangeArrowheads="1"/>
                </p:cNvSpPr>
                <p:nvPr/>
              </p:nvSpPr>
              <p:spPr bwMode="auto">
                <a:xfrm>
                  <a:off x="0" y="4992"/>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17" name="Group 86"/>
              <p:cNvGrpSpPr>
                <a:grpSpLocks/>
              </p:cNvGrpSpPr>
              <p:nvPr/>
            </p:nvGrpSpPr>
            <p:grpSpPr bwMode="auto">
              <a:xfrm>
                <a:off x="1742" y="4992"/>
                <a:ext cx="1497" cy="384"/>
                <a:chOff x="1742" y="4992"/>
                <a:chExt cx="1497" cy="384"/>
              </a:xfrm>
            </p:grpSpPr>
            <p:sp>
              <p:nvSpPr>
                <p:cNvPr id="67618" name="Rectangle 87"/>
                <p:cNvSpPr>
                  <a:spLocks noChangeArrowheads="1"/>
                </p:cNvSpPr>
                <p:nvPr/>
              </p:nvSpPr>
              <p:spPr bwMode="auto">
                <a:xfrm>
                  <a:off x="1785" y="4992"/>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Control of conversation</a:t>
                  </a:r>
                </a:p>
                <a:p>
                  <a:pPr algn="just">
                    <a:spcBef>
                      <a:spcPct val="0"/>
                    </a:spcBef>
                    <a:buFontTx/>
                    <a:buNone/>
                  </a:pPr>
                  <a:endParaRPr lang="en-GB" altLang="en-US"/>
                </a:p>
              </p:txBody>
            </p:sp>
            <p:sp>
              <p:nvSpPr>
                <p:cNvPr id="67619" name="Rectangle 88"/>
                <p:cNvSpPr>
                  <a:spLocks noChangeArrowheads="1"/>
                </p:cNvSpPr>
                <p:nvPr/>
              </p:nvSpPr>
              <p:spPr bwMode="auto">
                <a:xfrm>
                  <a:off x="1742" y="4992"/>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sp>
          <p:nvSpPr>
            <p:cNvPr id="67589" name="Rectangle 89"/>
            <p:cNvSpPr>
              <a:spLocks noChangeArrowheads="1"/>
            </p:cNvSpPr>
            <p:nvPr/>
          </p:nvSpPr>
          <p:spPr bwMode="auto">
            <a:xfrm>
              <a:off x="-3" y="-3"/>
              <a:ext cx="3245" cy="5382"/>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530927" y="488058"/>
            <a:ext cx="65563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de-CH" altLang="en-US" sz="3600" b="1" dirty="0">
                <a:solidFill>
                  <a:srgbClr val="0000FF"/>
                </a:solidFill>
                <a:latin typeface="Arial" pitchFamily="34" charset="0"/>
              </a:rPr>
              <a:t>FIPA-ACL </a:t>
            </a:r>
            <a:r>
              <a:rPr lang="de-CH" altLang="en-US" sz="3600" b="1" dirty="0" err="1">
                <a:solidFill>
                  <a:srgbClr val="0000FF"/>
                </a:solidFill>
                <a:latin typeface="Arial" pitchFamily="34" charset="0"/>
              </a:rPr>
              <a:t>message</a:t>
            </a:r>
            <a:r>
              <a:rPr lang="de-CH" altLang="en-US" sz="3600" b="1" dirty="0">
                <a:solidFill>
                  <a:srgbClr val="0000FF"/>
                </a:solidFill>
                <a:latin typeface="Arial" pitchFamily="34" charset="0"/>
              </a:rPr>
              <a:t> </a:t>
            </a:r>
            <a:r>
              <a:rPr lang="de-CH" altLang="en-US" sz="3600" b="1" dirty="0" err="1">
                <a:solidFill>
                  <a:srgbClr val="0000FF"/>
                </a:solidFill>
                <a:latin typeface="Arial" pitchFamily="34" charset="0"/>
              </a:rPr>
              <a:t>elements</a:t>
            </a:r>
            <a:endParaRPr lang="en-US" altLang="en-US" sz="3600" b="1" dirty="0">
              <a:solidFill>
                <a:srgbClr val="0000FF"/>
              </a:solidFill>
              <a:latin typeface="Arial" pitchFamily="34" charset="0"/>
            </a:endParaRPr>
          </a:p>
        </p:txBody>
      </p:sp>
      <p:grpSp>
        <p:nvGrpSpPr>
          <p:cNvPr id="67587" name="Group 3"/>
          <p:cNvGrpSpPr>
            <a:grpSpLocks/>
          </p:cNvGrpSpPr>
          <p:nvPr/>
        </p:nvGrpSpPr>
        <p:grpSpPr bwMode="auto">
          <a:xfrm>
            <a:off x="3471819" y="1524000"/>
            <a:ext cx="5638800" cy="4267200"/>
            <a:chOff x="-3" y="-3"/>
            <a:chExt cx="3245" cy="5382"/>
          </a:xfrm>
        </p:grpSpPr>
        <p:grpSp>
          <p:nvGrpSpPr>
            <p:cNvPr id="67588" name="Group 4"/>
            <p:cNvGrpSpPr>
              <a:grpSpLocks/>
            </p:cNvGrpSpPr>
            <p:nvPr/>
          </p:nvGrpSpPr>
          <p:grpSpPr bwMode="auto">
            <a:xfrm>
              <a:off x="0" y="0"/>
              <a:ext cx="3239" cy="5376"/>
              <a:chOff x="0" y="0"/>
              <a:chExt cx="3239" cy="5376"/>
            </a:xfrm>
          </p:grpSpPr>
          <p:grpSp>
            <p:nvGrpSpPr>
              <p:cNvPr id="67590" name="Group 5"/>
              <p:cNvGrpSpPr>
                <a:grpSpLocks/>
              </p:cNvGrpSpPr>
              <p:nvPr/>
            </p:nvGrpSpPr>
            <p:grpSpPr bwMode="auto">
              <a:xfrm>
                <a:off x="0" y="0"/>
                <a:ext cx="1742" cy="384"/>
                <a:chOff x="0" y="0"/>
                <a:chExt cx="1742" cy="384"/>
              </a:xfrm>
            </p:grpSpPr>
            <p:sp>
              <p:nvSpPr>
                <p:cNvPr id="67672" name="Rectangle 6"/>
                <p:cNvSpPr>
                  <a:spLocks noChangeArrowheads="1"/>
                </p:cNvSpPr>
                <p:nvPr/>
              </p:nvSpPr>
              <p:spPr bwMode="auto">
                <a:xfrm>
                  <a:off x="43" y="0"/>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tabLst>
                      <a:tab pos="1246188" algn="ctr"/>
                      <a:tab pos="1933575" algn="l"/>
                    </a:tabLst>
                    <a:defRPr sz="2400">
                      <a:solidFill>
                        <a:schemeClr val="tx1"/>
                      </a:solidFill>
                      <a:latin typeface="Times New Roman" pitchFamily="18" charset="0"/>
                    </a:defRPr>
                  </a:lvl1pPr>
                  <a:lvl2pPr marL="742950" indent="-285750" algn="l" eaLnBrk="0" hangingPunct="0">
                    <a:spcBef>
                      <a:spcPct val="20000"/>
                    </a:spcBef>
                    <a:buFont typeface="Monotype Sorts" charset="0"/>
                    <a:buChar char="l"/>
                    <a:tabLst>
                      <a:tab pos="1246188" algn="ctr"/>
                      <a:tab pos="1933575" algn="l"/>
                    </a:tabLst>
                    <a:defRPr>
                      <a:solidFill>
                        <a:schemeClr val="tx1"/>
                      </a:solidFill>
                      <a:latin typeface="Times New Roman" pitchFamily="18" charset="0"/>
                    </a:defRPr>
                  </a:lvl2pPr>
                  <a:lvl3pPr marL="1143000" indent="-228600" algn="l" eaLnBrk="0" hangingPunct="0">
                    <a:spcBef>
                      <a:spcPct val="20000"/>
                    </a:spcBef>
                    <a:buChar char="–"/>
                    <a:tabLst>
                      <a:tab pos="1246188" algn="ctr"/>
                      <a:tab pos="1933575" algn="l"/>
                    </a:tabLst>
                    <a:defRPr sz="1600">
                      <a:solidFill>
                        <a:schemeClr val="tx1"/>
                      </a:solidFill>
                      <a:latin typeface="Times New Roman" pitchFamily="18" charset="0"/>
                    </a:defRPr>
                  </a:lvl3pPr>
                  <a:lvl4pPr marL="1600200" indent="-228600" algn="l" eaLnBrk="0" hangingPunct="0">
                    <a:spcBef>
                      <a:spcPct val="20000"/>
                    </a:spcBef>
                    <a:buChar char="–"/>
                    <a:tabLst>
                      <a:tab pos="1246188" algn="ctr"/>
                      <a:tab pos="1933575" algn="l"/>
                    </a:tabLst>
                    <a:defRPr sz="2000">
                      <a:solidFill>
                        <a:schemeClr val="tx1"/>
                      </a:solidFill>
                      <a:latin typeface="Times New Roman" pitchFamily="18" charset="0"/>
                    </a:defRPr>
                  </a:lvl4pPr>
                  <a:lvl5pPr marL="2057400" indent="-228600" algn="l" eaLnBrk="0" hangingPunct="0">
                    <a:spcBef>
                      <a:spcPct val="20000"/>
                    </a:spcBef>
                    <a:buChar char="»"/>
                    <a:tabLst>
                      <a:tab pos="1246188" algn="ctr"/>
                      <a:tab pos="1933575" algn="l"/>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1246188" algn="ctr"/>
                      <a:tab pos="1933575" algn="l"/>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1246188" algn="ctr"/>
                      <a:tab pos="1933575" algn="l"/>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1246188" algn="ctr"/>
                      <a:tab pos="1933575" algn="l"/>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1246188" algn="ctr"/>
                      <a:tab pos="1933575" algn="l"/>
                    </a:tabLst>
                    <a:defRPr sz="2000">
                      <a:solidFill>
                        <a:schemeClr val="tx1"/>
                      </a:solidFill>
                      <a:latin typeface="Times New Roman" pitchFamily="18" charset="0"/>
                    </a:defRPr>
                  </a:lvl9pPr>
                </a:lstStyle>
                <a:p>
                  <a:pPr>
                    <a:spcBef>
                      <a:spcPct val="0"/>
                    </a:spcBef>
                    <a:buFontTx/>
                    <a:buNone/>
                  </a:pPr>
                  <a:r>
                    <a:rPr lang="en-GB" altLang="en-US" sz="1400" b="1">
                      <a:latin typeface="Comic Sans MS" pitchFamily="66" charset="0"/>
                      <a:ea typeface="MS Mincho" pitchFamily="49" charset="-128"/>
                    </a:rPr>
                    <a:t>Element	</a:t>
                  </a:r>
                  <a:endParaRPr lang="en-GB" altLang="en-US" sz="1400">
                    <a:latin typeface="Comic Sans MS" pitchFamily="66" charset="0"/>
                  </a:endParaRPr>
                </a:p>
              </p:txBody>
            </p:sp>
            <p:sp>
              <p:nvSpPr>
                <p:cNvPr id="67673" name="Rectangle 7"/>
                <p:cNvSpPr>
                  <a:spLocks noChangeArrowheads="1"/>
                </p:cNvSpPr>
                <p:nvPr/>
              </p:nvSpPr>
              <p:spPr bwMode="auto">
                <a:xfrm>
                  <a:off x="0" y="0"/>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591" name="Group 8"/>
              <p:cNvGrpSpPr>
                <a:grpSpLocks/>
              </p:cNvGrpSpPr>
              <p:nvPr/>
            </p:nvGrpSpPr>
            <p:grpSpPr bwMode="auto">
              <a:xfrm>
                <a:off x="1742" y="0"/>
                <a:ext cx="1497" cy="384"/>
                <a:chOff x="1742" y="0"/>
                <a:chExt cx="1497" cy="384"/>
              </a:xfrm>
            </p:grpSpPr>
            <p:sp>
              <p:nvSpPr>
                <p:cNvPr id="67670" name="Rectangle 9"/>
                <p:cNvSpPr>
                  <a:spLocks noChangeArrowheads="1"/>
                </p:cNvSpPr>
                <p:nvPr/>
              </p:nvSpPr>
              <p:spPr bwMode="auto">
                <a:xfrm>
                  <a:off x="1785" y="0"/>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r>
                    <a:rPr lang="en-GB" altLang="en-US" sz="1400" b="1">
                      <a:latin typeface="Comic Sans MS" pitchFamily="66" charset="0"/>
                      <a:ea typeface="MS Mincho" pitchFamily="49" charset="-128"/>
                    </a:rPr>
                    <a:t>Category of Elements</a:t>
                  </a:r>
                  <a:endParaRPr lang="en-GB" altLang="en-US" sz="1400">
                    <a:latin typeface="Comic Sans MS" pitchFamily="66" charset="0"/>
                    <a:ea typeface="MS Mincho" pitchFamily="49" charset="-128"/>
                  </a:endParaRPr>
                </a:p>
                <a:p>
                  <a:pPr>
                    <a:spcBef>
                      <a:spcPct val="0"/>
                    </a:spcBef>
                    <a:buFontTx/>
                    <a:buNone/>
                  </a:pPr>
                  <a:endParaRPr lang="en-GB" altLang="en-US"/>
                </a:p>
              </p:txBody>
            </p:sp>
            <p:sp>
              <p:nvSpPr>
                <p:cNvPr id="67671" name="Rectangle 10"/>
                <p:cNvSpPr>
                  <a:spLocks noChangeArrowheads="1"/>
                </p:cNvSpPr>
                <p:nvPr/>
              </p:nvSpPr>
              <p:spPr bwMode="auto">
                <a:xfrm>
                  <a:off x="1742" y="0"/>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592" name="Group 11"/>
              <p:cNvGrpSpPr>
                <a:grpSpLocks/>
              </p:cNvGrpSpPr>
              <p:nvPr/>
            </p:nvGrpSpPr>
            <p:grpSpPr bwMode="auto">
              <a:xfrm>
                <a:off x="0" y="384"/>
                <a:ext cx="1742" cy="384"/>
                <a:chOff x="0" y="384"/>
                <a:chExt cx="1742" cy="384"/>
              </a:xfrm>
            </p:grpSpPr>
            <p:sp>
              <p:nvSpPr>
                <p:cNvPr id="67668" name="Rectangle 12"/>
                <p:cNvSpPr>
                  <a:spLocks noChangeArrowheads="1"/>
                </p:cNvSpPr>
                <p:nvPr/>
              </p:nvSpPr>
              <p:spPr bwMode="auto">
                <a:xfrm>
                  <a:off x="43" y="384"/>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US" altLang="en-US" sz="1400" b="1" dirty="0">
                      <a:solidFill>
                        <a:srgbClr val="FF0000"/>
                      </a:solidFill>
                      <a:latin typeface="Courier New" pitchFamily="49" charset="0"/>
                      <a:ea typeface="MS Mincho" pitchFamily="49" charset="-128"/>
                    </a:rPr>
                    <a:t>:performative</a:t>
                  </a:r>
                  <a:endParaRPr lang="en-US" altLang="en-US" sz="1400" b="1" dirty="0">
                    <a:solidFill>
                      <a:srgbClr val="FF0000"/>
                    </a:solidFill>
                    <a:latin typeface="Courier New" pitchFamily="49" charset="0"/>
                    <a:cs typeface="Courier New" pitchFamily="49" charset="0"/>
                  </a:endParaRPr>
                </a:p>
                <a:p>
                  <a:pPr algn="just">
                    <a:spcBef>
                      <a:spcPct val="0"/>
                    </a:spcBef>
                    <a:buFontTx/>
                    <a:buNone/>
                  </a:pPr>
                  <a:endParaRPr lang="en-US" altLang="en-US" dirty="0"/>
                </a:p>
              </p:txBody>
            </p:sp>
            <p:sp>
              <p:nvSpPr>
                <p:cNvPr id="67669" name="Rectangle 13"/>
                <p:cNvSpPr>
                  <a:spLocks noChangeArrowheads="1"/>
                </p:cNvSpPr>
                <p:nvPr/>
              </p:nvSpPr>
              <p:spPr bwMode="auto">
                <a:xfrm>
                  <a:off x="0" y="384"/>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593" name="Group 14"/>
              <p:cNvGrpSpPr>
                <a:grpSpLocks/>
              </p:cNvGrpSpPr>
              <p:nvPr/>
            </p:nvGrpSpPr>
            <p:grpSpPr bwMode="auto">
              <a:xfrm>
                <a:off x="1742" y="384"/>
                <a:ext cx="1497" cy="384"/>
                <a:chOff x="1742" y="384"/>
                <a:chExt cx="1497" cy="384"/>
              </a:xfrm>
            </p:grpSpPr>
            <p:sp>
              <p:nvSpPr>
                <p:cNvPr id="67666" name="Rectangle 15"/>
                <p:cNvSpPr>
                  <a:spLocks noChangeArrowheads="1"/>
                </p:cNvSpPr>
                <p:nvPr/>
              </p:nvSpPr>
              <p:spPr bwMode="auto">
                <a:xfrm>
                  <a:off x="1785" y="384"/>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Type of communicative acts</a:t>
                  </a:r>
                  <a:endParaRPr lang="en-US" altLang="en-US" sz="1200">
                    <a:latin typeface="Courier New" pitchFamily="49" charset="0"/>
                    <a:cs typeface="Courier New" pitchFamily="49" charset="0"/>
                  </a:endParaRPr>
                </a:p>
                <a:p>
                  <a:pPr algn="just">
                    <a:spcBef>
                      <a:spcPct val="0"/>
                    </a:spcBef>
                    <a:buFontTx/>
                    <a:buNone/>
                  </a:pPr>
                  <a:endParaRPr lang="en-US" altLang="en-US"/>
                </a:p>
              </p:txBody>
            </p:sp>
            <p:sp>
              <p:nvSpPr>
                <p:cNvPr id="67667" name="Rectangle 16"/>
                <p:cNvSpPr>
                  <a:spLocks noChangeArrowheads="1"/>
                </p:cNvSpPr>
                <p:nvPr/>
              </p:nvSpPr>
              <p:spPr bwMode="auto">
                <a:xfrm>
                  <a:off x="1742" y="384"/>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594" name="Group 17"/>
              <p:cNvGrpSpPr>
                <a:grpSpLocks/>
              </p:cNvGrpSpPr>
              <p:nvPr/>
            </p:nvGrpSpPr>
            <p:grpSpPr bwMode="auto">
              <a:xfrm>
                <a:off x="0" y="768"/>
                <a:ext cx="1742" cy="384"/>
                <a:chOff x="0" y="768"/>
                <a:chExt cx="1742" cy="384"/>
              </a:xfrm>
            </p:grpSpPr>
            <p:sp>
              <p:nvSpPr>
                <p:cNvPr id="67664" name="Rectangle 18"/>
                <p:cNvSpPr>
                  <a:spLocks noChangeArrowheads="1"/>
                </p:cNvSpPr>
                <p:nvPr/>
              </p:nvSpPr>
              <p:spPr bwMode="auto">
                <a:xfrm>
                  <a:off x="43" y="768"/>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Courier New" pitchFamily="49" charset="0"/>
                      <a:ea typeface="MS Mincho" pitchFamily="49" charset="-128"/>
                    </a:rPr>
                    <a:t>sender</a:t>
                  </a:r>
                </a:p>
                <a:p>
                  <a:pPr algn="just">
                    <a:spcBef>
                      <a:spcPct val="0"/>
                    </a:spcBef>
                    <a:buFontTx/>
                    <a:buNone/>
                  </a:pPr>
                  <a:endParaRPr lang="en-GB" altLang="en-US">
                    <a:latin typeface="Courier New" pitchFamily="49" charset="0"/>
                  </a:endParaRPr>
                </a:p>
              </p:txBody>
            </p:sp>
            <p:sp>
              <p:nvSpPr>
                <p:cNvPr id="67665" name="Rectangle 19"/>
                <p:cNvSpPr>
                  <a:spLocks noChangeArrowheads="1"/>
                </p:cNvSpPr>
                <p:nvPr/>
              </p:nvSpPr>
              <p:spPr bwMode="auto">
                <a:xfrm>
                  <a:off x="0" y="768"/>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595" name="Group 20"/>
              <p:cNvGrpSpPr>
                <a:grpSpLocks/>
              </p:cNvGrpSpPr>
              <p:nvPr/>
            </p:nvGrpSpPr>
            <p:grpSpPr bwMode="auto">
              <a:xfrm>
                <a:off x="1742" y="768"/>
                <a:ext cx="1497" cy="384"/>
                <a:chOff x="1742" y="768"/>
                <a:chExt cx="1497" cy="384"/>
              </a:xfrm>
            </p:grpSpPr>
            <p:sp>
              <p:nvSpPr>
                <p:cNvPr id="67662" name="Rectangle 21"/>
                <p:cNvSpPr>
                  <a:spLocks noChangeArrowheads="1"/>
                </p:cNvSpPr>
                <p:nvPr/>
              </p:nvSpPr>
              <p:spPr bwMode="auto">
                <a:xfrm>
                  <a:off x="1785" y="768"/>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Participant in communication</a:t>
                  </a:r>
                </a:p>
                <a:p>
                  <a:pPr algn="just">
                    <a:spcBef>
                      <a:spcPct val="0"/>
                    </a:spcBef>
                    <a:buFontTx/>
                    <a:buNone/>
                  </a:pPr>
                  <a:endParaRPr lang="en-GB" altLang="en-US" sz="1200"/>
                </a:p>
              </p:txBody>
            </p:sp>
            <p:sp>
              <p:nvSpPr>
                <p:cNvPr id="67663" name="Rectangle 22"/>
                <p:cNvSpPr>
                  <a:spLocks noChangeArrowheads="1"/>
                </p:cNvSpPr>
                <p:nvPr/>
              </p:nvSpPr>
              <p:spPr bwMode="auto">
                <a:xfrm>
                  <a:off x="1742" y="768"/>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596" name="Group 23"/>
              <p:cNvGrpSpPr>
                <a:grpSpLocks/>
              </p:cNvGrpSpPr>
              <p:nvPr/>
            </p:nvGrpSpPr>
            <p:grpSpPr bwMode="auto">
              <a:xfrm>
                <a:off x="0" y="1152"/>
                <a:ext cx="1742" cy="384"/>
                <a:chOff x="0" y="1152"/>
                <a:chExt cx="1742" cy="384"/>
              </a:xfrm>
            </p:grpSpPr>
            <p:sp>
              <p:nvSpPr>
                <p:cNvPr id="67660" name="Rectangle 24"/>
                <p:cNvSpPr>
                  <a:spLocks noChangeArrowheads="1"/>
                </p:cNvSpPr>
                <p:nvPr/>
              </p:nvSpPr>
              <p:spPr bwMode="auto">
                <a:xfrm>
                  <a:off x="43" y="1152"/>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Courier New" pitchFamily="49" charset="0"/>
                      <a:ea typeface="MS Mincho" pitchFamily="49" charset="-128"/>
                    </a:rPr>
                    <a:t>receiver</a:t>
                  </a:r>
                </a:p>
                <a:p>
                  <a:pPr algn="just">
                    <a:spcBef>
                      <a:spcPct val="0"/>
                    </a:spcBef>
                    <a:buFontTx/>
                    <a:buNone/>
                  </a:pPr>
                  <a:endParaRPr lang="en-GB" altLang="en-US" sz="1200">
                    <a:latin typeface="Courier New" pitchFamily="49" charset="0"/>
                  </a:endParaRPr>
                </a:p>
              </p:txBody>
            </p:sp>
            <p:sp>
              <p:nvSpPr>
                <p:cNvPr id="67661" name="Rectangle 25"/>
                <p:cNvSpPr>
                  <a:spLocks noChangeArrowheads="1"/>
                </p:cNvSpPr>
                <p:nvPr/>
              </p:nvSpPr>
              <p:spPr bwMode="auto">
                <a:xfrm>
                  <a:off x="0" y="1152"/>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597" name="Group 26"/>
              <p:cNvGrpSpPr>
                <a:grpSpLocks/>
              </p:cNvGrpSpPr>
              <p:nvPr/>
            </p:nvGrpSpPr>
            <p:grpSpPr bwMode="auto">
              <a:xfrm>
                <a:off x="1742" y="1152"/>
                <a:ext cx="1497" cy="384"/>
                <a:chOff x="1742" y="1152"/>
                <a:chExt cx="1497" cy="384"/>
              </a:xfrm>
            </p:grpSpPr>
            <p:sp>
              <p:nvSpPr>
                <p:cNvPr id="67658" name="Rectangle 27"/>
                <p:cNvSpPr>
                  <a:spLocks noChangeArrowheads="1"/>
                </p:cNvSpPr>
                <p:nvPr/>
              </p:nvSpPr>
              <p:spPr bwMode="auto">
                <a:xfrm>
                  <a:off x="1785" y="1152"/>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Participant in communication</a:t>
                  </a:r>
                </a:p>
                <a:p>
                  <a:pPr algn="just">
                    <a:spcBef>
                      <a:spcPct val="0"/>
                    </a:spcBef>
                    <a:buFontTx/>
                    <a:buNone/>
                  </a:pPr>
                  <a:endParaRPr lang="en-GB" altLang="en-US"/>
                </a:p>
              </p:txBody>
            </p:sp>
            <p:sp>
              <p:nvSpPr>
                <p:cNvPr id="67659" name="Rectangle 28"/>
                <p:cNvSpPr>
                  <a:spLocks noChangeArrowheads="1"/>
                </p:cNvSpPr>
                <p:nvPr/>
              </p:nvSpPr>
              <p:spPr bwMode="auto">
                <a:xfrm>
                  <a:off x="1742" y="1152"/>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598" name="Group 29"/>
              <p:cNvGrpSpPr>
                <a:grpSpLocks/>
              </p:cNvGrpSpPr>
              <p:nvPr/>
            </p:nvGrpSpPr>
            <p:grpSpPr bwMode="auto">
              <a:xfrm>
                <a:off x="0" y="1536"/>
                <a:ext cx="1742" cy="384"/>
                <a:chOff x="0" y="1536"/>
                <a:chExt cx="1742" cy="384"/>
              </a:xfrm>
            </p:grpSpPr>
            <p:sp>
              <p:nvSpPr>
                <p:cNvPr id="67656" name="Rectangle 30"/>
                <p:cNvSpPr>
                  <a:spLocks noChangeArrowheads="1"/>
                </p:cNvSpPr>
                <p:nvPr/>
              </p:nvSpPr>
              <p:spPr bwMode="auto">
                <a:xfrm>
                  <a:off x="43" y="1536"/>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Courier New" pitchFamily="49" charset="0"/>
                      <a:ea typeface="MS Mincho" pitchFamily="49" charset="-128"/>
                    </a:rPr>
                    <a:t>reply-to</a:t>
                  </a:r>
                </a:p>
                <a:p>
                  <a:pPr algn="just">
                    <a:spcBef>
                      <a:spcPct val="0"/>
                    </a:spcBef>
                    <a:buFontTx/>
                    <a:buNone/>
                  </a:pPr>
                  <a:endParaRPr lang="en-GB" altLang="en-US"/>
                </a:p>
              </p:txBody>
            </p:sp>
            <p:sp>
              <p:nvSpPr>
                <p:cNvPr id="67657" name="Rectangle 31"/>
                <p:cNvSpPr>
                  <a:spLocks noChangeArrowheads="1"/>
                </p:cNvSpPr>
                <p:nvPr/>
              </p:nvSpPr>
              <p:spPr bwMode="auto">
                <a:xfrm>
                  <a:off x="0" y="1536"/>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599" name="Group 32"/>
              <p:cNvGrpSpPr>
                <a:grpSpLocks/>
              </p:cNvGrpSpPr>
              <p:nvPr/>
            </p:nvGrpSpPr>
            <p:grpSpPr bwMode="auto">
              <a:xfrm>
                <a:off x="1742" y="1536"/>
                <a:ext cx="1497" cy="384"/>
                <a:chOff x="1742" y="1536"/>
                <a:chExt cx="1497" cy="384"/>
              </a:xfrm>
            </p:grpSpPr>
            <p:sp>
              <p:nvSpPr>
                <p:cNvPr id="67654" name="Rectangle 33"/>
                <p:cNvSpPr>
                  <a:spLocks noChangeArrowheads="1"/>
                </p:cNvSpPr>
                <p:nvPr/>
              </p:nvSpPr>
              <p:spPr bwMode="auto">
                <a:xfrm>
                  <a:off x="1785" y="1536"/>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Participant in communication</a:t>
                  </a:r>
                </a:p>
                <a:p>
                  <a:pPr algn="just">
                    <a:spcBef>
                      <a:spcPct val="0"/>
                    </a:spcBef>
                    <a:buFontTx/>
                    <a:buNone/>
                  </a:pPr>
                  <a:endParaRPr lang="en-GB" altLang="en-US" sz="1200"/>
                </a:p>
              </p:txBody>
            </p:sp>
            <p:sp>
              <p:nvSpPr>
                <p:cNvPr id="67655" name="Rectangle 34"/>
                <p:cNvSpPr>
                  <a:spLocks noChangeArrowheads="1"/>
                </p:cNvSpPr>
                <p:nvPr/>
              </p:nvSpPr>
              <p:spPr bwMode="auto">
                <a:xfrm>
                  <a:off x="1742" y="1536"/>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00" name="Group 35"/>
              <p:cNvGrpSpPr>
                <a:grpSpLocks/>
              </p:cNvGrpSpPr>
              <p:nvPr/>
            </p:nvGrpSpPr>
            <p:grpSpPr bwMode="auto">
              <a:xfrm>
                <a:off x="0" y="1920"/>
                <a:ext cx="1742" cy="384"/>
                <a:chOff x="0" y="1920"/>
                <a:chExt cx="1742" cy="384"/>
              </a:xfrm>
            </p:grpSpPr>
            <p:sp>
              <p:nvSpPr>
                <p:cNvPr id="67652" name="Rectangle 36"/>
                <p:cNvSpPr>
                  <a:spLocks noChangeArrowheads="1"/>
                </p:cNvSpPr>
                <p:nvPr/>
              </p:nvSpPr>
              <p:spPr bwMode="auto">
                <a:xfrm>
                  <a:off x="43" y="1920"/>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Courier New" pitchFamily="49" charset="0"/>
                      <a:ea typeface="MS Mincho" pitchFamily="49" charset="-128"/>
                    </a:rPr>
                    <a:t>content</a:t>
                  </a:r>
                </a:p>
                <a:p>
                  <a:pPr algn="just">
                    <a:spcBef>
                      <a:spcPct val="0"/>
                    </a:spcBef>
                    <a:buFontTx/>
                    <a:buNone/>
                  </a:pPr>
                  <a:endParaRPr lang="en-GB" altLang="en-US" sz="1200">
                    <a:latin typeface="Courier New" pitchFamily="49" charset="0"/>
                  </a:endParaRPr>
                </a:p>
              </p:txBody>
            </p:sp>
            <p:sp>
              <p:nvSpPr>
                <p:cNvPr id="67653" name="Rectangle 37"/>
                <p:cNvSpPr>
                  <a:spLocks noChangeArrowheads="1"/>
                </p:cNvSpPr>
                <p:nvPr/>
              </p:nvSpPr>
              <p:spPr bwMode="auto">
                <a:xfrm>
                  <a:off x="0" y="1920"/>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01" name="Group 38"/>
              <p:cNvGrpSpPr>
                <a:grpSpLocks/>
              </p:cNvGrpSpPr>
              <p:nvPr/>
            </p:nvGrpSpPr>
            <p:grpSpPr bwMode="auto">
              <a:xfrm>
                <a:off x="1742" y="1920"/>
                <a:ext cx="1497" cy="384"/>
                <a:chOff x="1742" y="1920"/>
                <a:chExt cx="1497" cy="384"/>
              </a:xfrm>
            </p:grpSpPr>
            <p:sp>
              <p:nvSpPr>
                <p:cNvPr id="67650" name="Rectangle 39"/>
                <p:cNvSpPr>
                  <a:spLocks noChangeArrowheads="1"/>
                </p:cNvSpPr>
                <p:nvPr/>
              </p:nvSpPr>
              <p:spPr bwMode="auto">
                <a:xfrm>
                  <a:off x="1785" y="1920"/>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Content of message</a:t>
                  </a:r>
                </a:p>
                <a:p>
                  <a:pPr algn="just">
                    <a:spcBef>
                      <a:spcPct val="0"/>
                    </a:spcBef>
                    <a:buFontTx/>
                    <a:buNone/>
                  </a:pPr>
                  <a:endParaRPr lang="en-GB" altLang="en-US"/>
                </a:p>
              </p:txBody>
            </p:sp>
            <p:sp>
              <p:nvSpPr>
                <p:cNvPr id="67651" name="Rectangle 40"/>
                <p:cNvSpPr>
                  <a:spLocks noChangeArrowheads="1"/>
                </p:cNvSpPr>
                <p:nvPr/>
              </p:nvSpPr>
              <p:spPr bwMode="auto">
                <a:xfrm>
                  <a:off x="1742" y="1920"/>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02" name="Group 41"/>
              <p:cNvGrpSpPr>
                <a:grpSpLocks/>
              </p:cNvGrpSpPr>
              <p:nvPr/>
            </p:nvGrpSpPr>
            <p:grpSpPr bwMode="auto">
              <a:xfrm>
                <a:off x="0" y="2304"/>
                <a:ext cx="1742" cy="384"/>
                <a:chOff x="0" y="2304"/>
                <a:chExt cx="1742" cy="384"/>
              </a:xfrm>
            </p:grpSpPr>
            <p:sp>
              <p:nvSpPr>
                <p:cNvPr id="67648" name="Rectangle 42"/>
                <p:cNvSpPr>
                  <a:spLocks noChangeArrowheads="1"/>
                </p:cNvSpPr>
                <p:nvPr/>
              </p:nvSpPr>
              <p:spPr bwMode="auto">
                <a:xfrm>
                  <a:off x="43" y="2304"/>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Courier New" pitchFamily="49" charset="0"/>
                      <a:ea typeface="MS Mincho" pitchFamily="49" charset="-128"/>
                    </a:rPr>
                    <a:t>language</a:t>
                  </a:r>
                </a:p>
                <a:p>
                  <a:pPr algn="just">
                    <a:spcBef>
                      <a:spcPct val="0"/>
                    </a:spcBef>
                    <a:buFontTx/>
                    <a:buNone/>
                  </a:pPr>
                  <a:endParaRPr lang="en-GB" altLang="en-US" sz="1200">
                    <a:latin typeface="Courier New" pitchFamily="49" charset="0"/>
                  </a:endParaRPr>
                </a:p>
              </p:txBody>
            </p:sp>
            <p:sp>
              <p:nvSpPr>
                <p:cNvPr id="67649" name="Rectangle 43"/>
                <p:cNvSpPr>
                  <a:spLocks noChangeArrowheads="1"/>
                </p:cNvSpPr>
                <p:nvPr/>
              </p:nvSpPr>
              <p:spPr bwMode="auto">
                <a:xfrm>
                  <a:off x="0" y="2304"/>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03" name="Group 44"/>
              <p:cNvGrpSpPr>
                <a:grpSpLocks/>
              </p:cNvGrpSpPr>
              <p:nvPr/>
            </p:nvGrpSpPr>
            <p:grpSpPr bwMode="auto">
              <a:xfrm>
                <a:off x="1742" y="2304"/>
                <a:ext cx="1497" cy="384"/>
                <a:chOff x="1742" y="2304"/>
                <a:chExt cx="1497" cy="384"/>
              </a:xfrm>
            </p:grpSpPr>
            <p:sp>
              <p:nvSpPr>
                <p:cNvPr id="67646" name="Rectangle 45"/>
                <p:cNvSpPr>
                  <a:spLocks noChangeArrowheads="1"/>
                </p:cNvSpPr>
                <p:nvPr/>
              </p:nvSpPr>
              <p:spPr bwMode="auto">
                <a:xfrm>
                  <a:off x="1785" y="2304"/>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Description of Content</a:t>
                  </a:r>
                </a:p>
                <a:p>
                  <a:pPr algn="just">
                    <a:spcBef>
                      <a:spcPct val="0"/>
                    </a:spcBef>
                    <a:buFontTx/>
                    <a:buNone/>
                  </a:pPr>
                  <a:endParaRPr lang="en-GB" altLang="en-US" sz="1200"/>
                </a:p>
              </p:txBody>
            </p:sp>
            <p:sp>
              <p:nvSpPr>
                <p:cNvPr id="67647" name="Rectangle 46"/>
                <p:cNvSpPr>
                  <a:spLocks noChangeArrowheads="1"/>
                </p:cNvSpPr>
                <p:nvPr/>
              </p:nvSpPr>
              <p:spPr bwMode="auto">
                <a:xfrm>
                  <a:off x="1742" y="2304"/>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04" name="Group 47"/>
              <p:cNvGrpSpPr>
                <a:grpSpLocks/>
              </p:cNvGrpSpPr>
              <p:nvPr/>
            </p:nvGrpSpPr>
            <p:grpSpPr bwMode="auto">
              <a:xfrm>
                <a:off x="0" y="2688"/>
                <a:ext cx="1742" cy="384"/>
                <a:chOff x="0" y="2688"/>
                <a:chExt cx="1742" cy="384"/>
              </a:xfrm>
            </p:grpSpPr>
            <p:sp>
              <p:nvSpPr>
                <p:cNvPr id="67644" name="Rectangle 48"/>
                <p:cNvSpPr>
                  <a:spLocks noChangeArrowheads="1"/>
                </p:cNvSpPr>
                <p:nvPr/>
              </p:nvSpPr>
              <p:spPr bwMode="auto">
                <a:xfrm>
                  <a:off x="43" y="2688"/>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tabLst>
                      <a:tab pos="457200" algn="r"/>
                      <a:tab pos="2879725" algn="ctr"/>
                      <a:tab pos="5761038" algn="r"/>
                    </a:tabLst>
                    <a:defRPr sz="2400">
                      <a:solidFill>
                        <a:schemeClr val="tx1"/>
                      </a:solidFill>
                      <a:latin typeface="Times New Roman" pitchFamily="18" charset="0"/>
                    </a:defRPr>
                  </a:lvl1pPr>
                  <a:lvl2pPr marL="742950" indent="-285750" algn="l" eaLnBrk="0" hangingPunct="0">
                    <a:spcBef>
                      <a:spcPct val="20000"/>
                    </a:spcBef>
                    <a:buFont typeface="Monotype Sorts" charset="0"/>
                    <a:buChar char="l"/>
                    <a:tabLst>
                      <a:tab pos="457200" algn="r"/>
                      <a:tab pos="2879725" algn="ctr"/>
                      <a:tab pos="5761038" algn="r"/>
                    </a:tabLst>
                    <a:defRPr>
                      <a:solidFill>
                        <a:schemeClr val="tx1"/>
                      </a:solidFill>
                      <a:latin typeface="Times New Roman" pitchFamily="18" charset="0"/>
                    </a:defRPr>
                  </a:lvl2pPr>
                  <a:lvl3pPr marL="1143000" indent="-228600" algn="l" eaLnBrk="0" hangingPunct="0">
                    <a:spcBef>
                      <a:spcPct val="20000"/>
                    </a:spcBef>
                    <a:buChar char="–"/>
                    <a:tabLst>
                      <a:tab pos="457200" algn="r"/>
                      <a:tab pos="2879725" algn="ctr"/>
                      <a:tab pos="5761038" algn="r"/>
                    </a:tabLst>
                    <a:defRPr sz="1600">
                      <a:solidFill>
                        <a:schemeClr val="tx1"/>
                      </a:solidFill>
                      <a:latin typeface="Times New Roman" pitchFamily="18" charset="0"/>
                    </a:defRPr>
                  </a:lvl3pPr>
                  <a:lvl4pPr marL="1600200" indent="-228600" algn="l" eaLnBrk="0" hangingPunct="0">
                    <a:spcBef>
                      <a:spcPct val="20000"/>
                    </a:spcBef>
                    <a:buChar char="–"/>
                    <a:tabLst>
                      <a:tab pos="457200" algn="r"/>
                      <a:tab pos="2879725" algn="ctr"/>
                      <a:tab pos="5761038" algn="r"/>
                    </a:tabLst>
                    <a:defRPr sz="2000">
                      <a:solidFill>
                        <a:schemeClr val="tx1"/>
                      </a:solidFill>
                      <a:latin typeface="Times New Roman" pitchFamily="18" charset="0"/>
                    </a:defRPr>
                  </a:lvl4pPr>
                  <a:lvl5pPr marL="2057400" indent="-228600" algn="l" eaLnBrk="0" hangingPunct="0">
                    <a:spcBef>
                      <a:spcPct val="20000"/>
                    </a:spcBef>
                    <a:buChar char="»"/>
                    <a:tabLst>
                      <a:tab pos="457200" algn="r"/>
                      <a:tab pos="2879725" algn="ctr"/>
                      <a:tab pos="5761038" algn="r"/>
                    </a:tabLst>
                    <a:defRPr sz="2000">
                      <a:solidFill>
                        <a:schemeClr val="tx1"/>
                      </a:solidFill>
                      <a:latin typeface="Times New Roman" pitchFamily="18" charset="0"/>
                    </a:defRPr>
                  </a:lvl5pPr>
                  <a:lvl6pPr marL="2514600" indent="-228600" eaLnBrk="0" fontAlgn="base" hangingPunct="0">
                    <a:spcBef>
                      <a:spcPct val="20000"/>
                    </a:spcBef>
                    <a:spcAft>
                      <a:spcPct val="0"/>
                    </a:spcAft>
                    <a:buChar char="»"/>
                    <a:tabLst>
                      <a:tab pos="457200" algn="r"/>
                      <a:tab pos="2879725" algn="ctr"/>
                      <a:tab pos="5761038" algn="r"/>
                    </a:tabLst>
                    <a:defRPr sz="2000">
                      <a:solidFill>
                        <a:schemeClr val="tx1"/>
                      </a:solidFill>
                      <a:latin typeface="Times New Roman" pitchFamily="18" charset="0"/>
                    </a:defRPr>
                  </a:lvl6pPr>
                  <a:lvl7pPr marL="2971800" indent="-228600" eaLnBrk="0" fontAlgn="base" hangingPunct="0">
                    <a:spcBef>
                      <a:spcPct val="20000"/>
                    </a:spcBef>
                    <a:spcAft>
                      <a:spcPct val="0"/>
                    </a:spcAft>
                    <a:buChar char="»"/>
                    <a:tabLst>
                      <a:tab pos="457200" algn="r"/>
                      <a:tab pos="2879725" algn="ctr"/>
                      <a:tab pos="5761038" algn="r"/>
                    </a:tabLst>
                    <a:defRPr sz="2000">
                      <a:solidFill>
                        <a:schemeClr val="tx1"/>
                      </a:solidFill>
                      <a:latin typeface="Times New Roman" pitchFamily="18" charset="0"/>
                    </a:defRPr>
                  </a:lvl7pPr>
                  <a:lvl8pPr marL="3429000" indent="-228600" eaLnBrk="0" fontAlgn="base" hangingPunct="0">
                    <a:spcBef>
                      <a:spcPct val="20000"/>
                    </a:spcBef>
                    <a:spcAft>
                      <a:spcPct val="0"/>
                    </a:spcAft>
                    <a:buChar char="»"/>
                    <a:tabLst>
                      <a:tab pos="457200" algn="r"/>
                      <a:tab pos="2879725" algn="ctr"/>
                      <a:tab pos="5761038" algn="r"/>
                    </a:tabLst>
                    <a:defRPr sz="2000">
                      <a:solidFill>
                        <a:schemeClr val="tx1"/>
                      </a:solidFill>
                      <a:latin typeface="Times New Roman" pitchFamily="18" charset="0"/>
                    </a:defRPr>
                  </a:lvl8pPr>
                  <a:lvl9pPr marL="3886200" indent="-228600" eaLnBrk="0" fontAlgn="base" hangingPunct="0">
                    <a:spcBef>
                      <a:spcPct val="20000"/>
                    </a:spcBef>
                    <a:spcAft>
                      <a:spcPct val="0"/>
                    </a:spcAft>
                    <a:buChar char="»"/>
                    <a:tabLst>
                      <a:tab pos="457200" algn="r"/>
                      <a:tab pos="2879725" algn="ctr"/>
                      <a:tab pos="5761038" algn="r"/>
                    </a:tabLst>
                    <a:defRPr sz="2000">
                      <a:solidFill>
                        <a:schemeClr val="tx1"/>
                      </a:solidFill>
                      <a:latin typeface="Times New Roman" pitchFamily="18" charset="0"/>
                    </a:defRPr>
                  </a:lvl9pPr>
                </a:lstStyle>
                <a:p>
                  <a:pPr algn="just">
                    <a:spcBef>
                      <a:spcPct val="0"/>
                    </a:spcBef>
                    <a:buFontTx/>
                    <a:buNone/>
                  </a:pPr>
                  <a:r>
                    <a:rPr lang="en-US" altLang="en-US" sz="1200">
                      <a:latin typeface="Courier New" pitchFamily="49" charset="0"/>
                      <a:ea typeface="MS Mincho" pitchFamily="49" charset="-128"/>
                    </a:rPr>
                    <a:t>encoding</a:t>
                  </a:r>
                  <a:endParaRPr lang="en-GB" altLang="en-US" sz="1200">
                    <a:latin typeface="Courier New" pitchFamily="49" charset="0"/>
                    <a:ea typeface="MS Mincho" pitchFamily="49" charset="-128"/>
                  </a:endParaRPr>
                </a:p>
                <a:p>
                  <a:pPr algn="just">
                    <a:spcBef>
                      <a:spcPct val="0"/>
                    </a:spcBef>
                    <a:buFontTx/>
                    <a:buNone/>
                  </a:pPr>
                  <a:endParaRPr lang="en-GB" altLang="en-US" sz="1200">
                    <a:latin typeface="Courier New" pitchFamily="49" charset="0"/>
                  </a:endParaRPr>
                </a:p>
              </p:txBody>
            </p:sp>
            <p:sp>
              <p:nvSpPr>
                <p:cNvPr id="67645" name="Rectangle 49"/>
                <p:cNvSpPr>
                  <a:spLocks noChangeArrowheads="1"/>
                </p:cNvSpPr>
                <p:nvPr/>
              </p:nvSpPr>
              <p:spPr bwMode="auto">
                <a:xfrm>
                  <a:off x="0" y="2688"/>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05" name="Group 50"/>
              <p:cNvGrpSpPr>
                <a:grpSpLocks/>
              </p:cNvGrpSpPr>
              <p:nvPr/>
            </p:nvGrpSpPr>
            <p:grpSpPr bwMode="auto">
              <a:xfrm>
                <a:off x="1742" y="2688"/>
                <a:ext cx="1497" cy="384"/>
                <a:chOff x="1742" y="2688"/>
                <a:chExt cx="1497" cy="384"/>
              </a:xfrm>
            </p:grpSpPr>
            <p:sp>
              <p:nvSpPr>
                <p:cNvPr id="67642" name="Rectangle 51"/>
                <p:cNvSpPr>
                  <a:spLocks noChangeArrowheads="1"/>
                </p:cNvSpPr>
                <p:nvPr/>
              </p:nvSpPr>
              <p:spPr bwMode="auto">
                <a:xfrm>
                  <a:off x="1785" y="2688"/>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Description of Content</a:t>
                  </a:r>
                </a:p>
                <a:p>
                  <a:pPr algn="just">
                    <a:spcBef>
                      <a:spcPct val="0"/>
                    </a:spcBef>
                    <a:buFontTx/>
                    <a:buNone/>
                  </a:pPr>
                  <a:endParaRPr lang="en-GB" altLang="en-US" sz="1200"/>
                </a:p>
              </p:txBody>
            </p:sp>
            <p:sp>
              <p:nvSpPr>
                <p:cNvPr id="67643" name="Rectangle 52"/>
                <p:cNvSpPr>
                  <a:spLocks noChangeArrowheads="1"/>
                </p:cNvSpPr>
                <p:nvPr/>
              </p:nvSpPr>
              <p:spPr bwMode="auto">
                <a:xfrm>
                  <a:off x="1742" y="2688"/>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06" name="Group 53"/>
              <p:cNvGrpSpPr>
                <a:grpSpLocks/>
              </p:cNvGrpSpPr>
              <p:nvPr/>
            </p:nvGrpSpPr>
            <p:grpSpPr bwMode="auto">
              <a:xfrm>
                <a:off x="0" y="3072"/>
                <a:ext cx="1742" cy="384"/>
                <a:chOff x="0" y="3072"/>
                <a:chExt cx="1742" cy="384"/>
              </a:xfrm>
            </p:grpSpPr>
            <p:sp>
              <p:nvSpPr>
                <p:cNvPr id="67640" name="Rectangle 54"/>
                <p:cNvSpPr>
                  <a:spLocks noChangeArrowheads="1"/>
                </p:cNvSpPr>
                <p:nvPr/>
              </p:nvSpPr>
              <p:spPr bwMode="auto">
                <a:xfrm>
                  <a:off x="43" y="3072"/>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Courier New" pitchFamily="49" charset="0"/>
                      <a:ea typeface="MS Mincho" pitchFamily="49" charset="-128"/>
                    </a:rPr>
                    <a:t>ontology</a:t>
                  </a:r>
                </a:p>
                <a:p>
                  <a:pPr algn="just">
                    <a:spcBef>
                      <a:spcPct val="0"/>
                    </a:spcBef>
                    <a:buFontTx/>
                    <a:buNone/>
                  </a:pPr>
                  <a:endParaRPr lang="en-GB" altLang="en-US" sz="1200">
                    <a:latin typeface="Courier New" pitchFamily="49" charset="0"/>
                  </a:endParaRPr>
                </a:p>
              </p:txBody>
            </p:sp>
            <p:sp>
              <p:nvSpPr>
                <p:cNvPr id="67641" name="Rectangle 55"/>
                <p:cNvSpPr>
                  <a:spLocks noChangeArrowheads="1"/>
                </p:cNvSpPr>
                <p:nvPr/>
              </p:nvSpPr>
              <p:spPr bwMode="auto">
                <a:xfrm>
                  <a:off x="0" y="3072"/>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07" name="Group 56"/>
              <p:cNvGrpSpPr>
                <a:grpSpLocks/>
              </p:cNvGrpSpPr>
              <p:nvPr/>
            </p:nvGrpSpPr>
            <p:grpSpPr bwMode="auto">
              <a:xfrm>
                <a:off x="1742" y="3072"/>
                <a:ext cx="1497" cy="384"/>
                <a:chOff x="1742" y="3072"/>
                <a:chExt cx="1497" cy="384"/>
              </a:xfrm>
            </p:grpSpPr>
            <p:sp>
              <p:nvSpPr>
                <p:cNvPr id="67638" name="Rectangle 57"/>
                <p:cNvSpPr>
                  <a:spLocks noChangeArrowheads="1"/>
                </p:cNvSpPr>
                <p:nvPr/>
              </p:nvSpPr>
              <p:spPr bwMode="auto">
                <a:xfrm>
                  <a:off x="1785" y="3072"/>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Description of Content</a:t>
                  </a:r>
                </a:p>
                <a:p>
                  <a:pPr algn="just">
                    <a:spcBef>
                      <a:spcPct val="0"/>
                    </a:spcBef>
                    <a:buFontTx/>
                    <a:buNone/>
                  </a:pPr>
                  <a:endParaRPr lang="en-GB" altLang="en-US" sz="1200"/>
                </a:p>
              </p:txBody>
            </p:sp>
            <p:sp>
              <p:nvSpPr>
                <p:cNvPr id="67639" name="Rectangle 58"/>
                <p:cNvSpPr>
                  <a:spLocks noChangeArrowheads="1"/>
                </p:cNvSpPr>
                <p:nvPr/>
              </p:nvSpPr>
              <p:spPr bwMode="auto">
                <a:xfrm>
                  <a:off x="1742" y="3072"/>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08" name="Group 59"/>
              <p:cNvGrpSpPr>
                <a:grpSpLocks/>
              </p:cNvGrpSpPr>
              <p:nvPr/>
            </p:nvGrpSpPr>
            <p:grpSpPr bwMode="auto">
              <a:xfrm>
                <a:off x="0" y="3456"/>
                <a:ext cx="1742" cy="384"/>
                <a:chOff x="0" y="3456"/>
                <a:chExt cx="1742" cy="384"/>
              </a:xfrm>
            </p:grpSpPr>
            <p:sp>
              <p:nvSpPr>
                <p:cNvPr id="67636" name="Rectangle 60"/>
                <p:cNvSpPr>
                  <a:spLocks noChangeArrowheads="1"/>
                </p:cNvSpPr>
                <p:nvPr/>
              </p:nvSpPr>
              <p:spPr bwMode="auto">
                <a:xfrm>
                  <a:off x="43" y="3456"/>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Courier New" pitchFamily="49" charset="0"/>
                      <a:ea typeface="MS Mincho" pitchFamily="49" charset="-128"/>
                    </a:rPr>
                    <a:t>protocol</a:t>
                  </a:r>
                </a:p>
                <a:p>
                  <a:pPr algn="just">
                    <a:spcBef>
                      <a:spcPct val="0"/>
                    </a:spcBef>
                    <a:buFontTx/>
                    <a:buNone/>
                  </a:pPr>
                  <a:endParaRPr lang="en-GB" altLang="en-US"/>
                </a:p>
              </p:txBody>
            </p:sp>
            <p:sp>
              <p:nvSpPr>
                <p:cNvPr id="67637" name="Rectangle 61"/>
                <p:cNvSpPr>
                  <a:spLocks noChangeArrowheads="1"/>
                </p:cNvSpPr>
                <p:nvPr/>
              </p:nvSpPr>
              <p:spPr bwMode="auto">
                <a:xfrm>
                  <a:off x="0" y="3456"/>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09" name="Group 62"/>
              <p:cNvGrpSpPr>
                <a:grpSpLocks/>
              </p:cNvGrpSpPr>
              <p:nvPr/>
            </p:nvGrpSpPr>
            <p:grpSpPr bwMode="auto">
              <a:xfrm>
                <a:off x="1742" y="3456"/>
                <a:ext cx="1497" cy="384"/>
                <a:chOff x="1742" y="3456"/>
                <a:chExt cx="1497" cy="384"/>
              </a:xfrm>
            </p:grpSpPr>
            <p:sp>
              <p:nvSpPr>
                <p:cNvPr id="67634" name="Rectangle 63"/>
                <p:cNvSpPr>
                  <a:spLocks noChangeArrowheads="1"/>
                </p:cNvSpPr>
                <p:nvPr/>
              </p:nvSpPr>
              <p:spPr bwMode="auto">
                <a:xfrm>
                  <a:off x="1785" y="3456"/>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Control of conversation</a:t>
                  </a:r>
                </a:p>
                <a:p>
                  <a:pPr algn="just">
                    <a:spcBef>
                      <a:spcPct val="0"/>
                    </a:spcBef>
                    <a:buFontTx/>
                    <a:buNone/>
                  </a:pPr>
                  <a:endParaRPr lang="en-GB" altLang="en-US"/>
                </a:p>
              </p:txBody>
            </p:sp>
            <p:sp>
              <p:nvSpPr>
                <p:cNvPr id="67635" name="Rectangle 64"/>
                <p:cNvSpPr>
                  <a:spLocks noChangeArrowheads="1"/>
                </p:cNvSpPr>
                <p:nvPr/>
              </p:nvSpPr>
              <p:spPr bwMode="auto">
                <a:xfrm>
                  <a:off x="1742" y="3456"/>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10" name="Group 65"/>
              <p:cNvGrpSpPr>
                <a:grpSpLocks/>
              </p:cNvGrpSpPr>
              <p:nvPr/>
            </p:nvGrpSpPr>
            <p:grpSpPr bwMode="auto">
              <a:xfrm>
                <a:off x="0" y="3840"/>
                <a:ext cx="1742" cy="384"/>
                <a:chOff x="0" y="3840"/>
                <a:chExt cx="1742" cy="384"/>
              </a:xfrm>
            </p:grpSpPr>
            <p:sp>
              <p:nvSpPr>
                <p:cNvPr id="67632" name="Rectangle 66"/>
                <p:cNvSpPr>
                  <a:spLocks noChangeArrowheads="1"/>
                </p:cNvSpPr>
                <p:nvPr/>
              </p:nvSpPr>
              <p:spPr bwMode="auto">
                <a:xfrm>
                  <a:off x="43" y="3840"/>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Courier New" pitchFamily="49" charset="0"/>
                      <a:ea typeface="MS Mincho" pitchFamily="49" charset="-128"/>
                    </a:rPr>
                    <a:t>conversation-id</a:t>
                  </a:r>
                </a:p>
                <a:p>
                  <a:pPr algn="just">
                    <a:spcBef>
                      <a:spcPct val="0"/>
                    </a:spcBef>
                    <a:buFontTx/>
                    <a:buNone/>
                  </a:pPr>
                  <a:endParaRPr lang="en-GB" altLang="en-US" sz="1200">
                    <a:latin typeface="Courier New" pitchFamily="49" charset="0"/>
                  </a:endParaRPr>
                </a:p>
              </p:txBody>
            </p:sp>
            <p:sp>
              <p:nvSpPr>
                <p:cNvPr id="67633" name="Rectangle 67"/>
                <p:cNvSpPr>
                  <a:spLocks noChangeArrowheads="1"/>
                </p:cNvSpPr>
                <p:nvPr/>
              </p:nvSpPr>
              <p:spPr bwMode="auto">
                <a:xfrm>
                  <a:off x="0" y="3840"/>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11" name="Group 68"/>
              <p:cNvGrpSpPr>
                <a:grpSpLocks/>
              </p:cNvGrpSpPr>
              <p:nvPr/>
            </p:nvGrpSpPr>
            <p:grpSpPr bwMode="auto">
              <a:xfrm>
                <a:off x="1742" y="3840"/>
                <a:ext cx="1497" cy="384"/>
                <a:chOff x="1742" y="3840"/>
                <a:chExt cx="1497" cy="384"/>
              </a:xfrm>
            </p:grpSpPr>
            <p:sp>
              <p:nvSpPr>
                <p:cNvPr id="67630" name="Rectangle 69"/>
                <p:cNvSpPr>
                  <a:spLocks noChangeArrowheads="1"/>
                </p:cNvSpPr>
                <p:nvPr/>
              </p:nvSpPr>
              <p:spPr bwMode="auto">
                <a:xfrm>
                  <a:off x="1785" y="3840"/>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Control of conversation</a:t>
                  </a:r>
                </a:p>
                <a:p>
                  <a:pPr algn="just">
                    <a:spcBef>
                      <a:spcPct val="0"/>
                    </a:spcBef>
                    <a:buFontTx/>
                    <a:buNone/>
                  </a:pPr>
                  <a:endParaRPr lang="en-GB" altLang="en-US" sz="1200"/>
                </a:p>
              </p:txBody>
            </p:sp>
            <p:sp>
              <p:nvSpPr>
                <p:cNvPr id="67631" name="Rectangle 70"/>
                <p:cNvSpPr>
                  <a:spLocks noChangeArrowheads="1"/>
                </p:cNvSpPr>
                <p:nvPr/>
              </p:nvSpPr>
              <p:spPr bwMode="auto">
                <a:xfrm>
                  <a:off x="1742" y="3840"/>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12" name="Group 71"/>
              <p:cNvGrpSpPr>
                <a:grpSpLocks/>
              </p:cNvGrpSpPr>
              <p:nvPr/>
            </p:nvGrpSpPr>
            <p:grpSpPr bwMode="auto">
              <a:xfrm>
                <a:off x="0" y="4224"/>
                <a:ext cx="1742" cy="384"/>
                <a:chOff x="0" y="4224"/>
                <a:chExt cx="1742" cy="384"/>
              </a:xfrm>
            </p:grpSpPr>
            <p:sp>
              <p:nvSpPr>
                <p:cNvPr id="67628" name="Rectangle 72"/>
                <p:cNvSpPr>
                  <a:spLocks noChangeArrowheads="1"/>
                </p:cNvSpPr>
                <p:nvPr/>
              </p:nvSpPr>
              <p:spPr bwMode="auto">
                <a:xfrm>
                  <a:off x="43" y="4224"/>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Courier New" pitchFamily="49" charset="0"/>
                      <a:ea typeface="MS Mincho" pitchFamily="49" charset="-128"/>
                    </a:rPr>
                    <a:t>reply-with</a:t>
                  </a:r>
                </a:p>
                <a:p>
                  <a:pPr algn="just">
                    <a:spcBef>
                      <a:spcPct val="0"/>
                    </a:spcBef>
                    <a:buFontTx/>
                    <a:buNone/>
                  </a:pPr>
                  <a:endParaRPr lang="en-GB" altLang="en-US"/>
                </a:p>
              </p:txBody>
            </p:sp>
            <p:sp>
              <p:nvSpPr>
                <p:cNvPr id="67629" name="Rectangle 73"/>
                <p:cNvSpPr>
                  <a:spLocks noChangeArrowheads="1"/>
                </p:cNvSpPr>
                <p:nvPr/>
              </p:nvSpPr>
              <p:spPr bwMode="auto">
                <a:xfrm>
                  <a:off x="0" y="4224"/>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13" name="Group 74"/>
              <p:cNvGrpSpPr>
                <a:grpSpLocks/>
              </p:cNvGrpSpPr>
              <p:nvPr/>
            </p:nvGrpSpPr>
            <p:grpSpPr bwMode="auto">
              <a:xfrm>
                <a:off x="1742" y="4224"/>
                <a:ext cx="1497" cy="384"/>
                <a:chOff x="1742" y="4224"/>
                <a:chExt cx="1497" cy="384"/>
              </a:xfrm>
            </p:grpSpPr>
            <p:sp>
              <p:nvSpPr>
                <p:cNvPr id="67626" name="Rectangle 75"/>
                <p:cNvSpPr>
                  <a:spLocks noChangeArrowheads="1"/>
                </p:cNvSpPr>
                <p:nvPr/>
              </p:nvSpPr>
              <p:spPr bwMode="auto">
                <a:xfrm>
                  <a:off x="1785" y="4224"/>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Control of conversation</a:t>
                  </a:r>
                </a:p>
                <a:p>
                  <a:pPr algn="just">
                    <a:spcBef>
                      <a:spcPct val="0"/>
                    </a:spcBef>
                    <a:buFontTx/>
                    <a:buNone/>
                  </a:pPr>
                  <a:endParaRPr lang="en-GB" altLang="en-US" sz="1200"/>
                </a:p>
              </p:txBody>
            </p:sp>
            <p:sp>
              <p:nvSpPr>
                <p:cNvPr id="67627" name="Rectangle 76"/>
                <p:cNvSpPr>
                  <a:spLocks noChangeArrowheads="1"/>
                </p:cNvSpPr>
                <p:nvPr/>
              </p:nvSpPr>
              <p:spPr bwMode="auto">
                <a:xfrm>
                  <a:off x="1742" y="4224"/>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14" name="Group 77"/>
              <p:cNvGrpSpPr>
                <a:grpSpLocks/>
              </p:cNvGrpSpPr>
              <p:nvPr/>
            </p:nvGrpSpPr>
            <p:grpSpPr bwMode="auto">
              <a:xfrm>
                <a:off x="0" y="4608"/>
                <a:ext cx="1742" cy="384"/>
                <a:chOff x="0" y="4608"/>
                <a:chExt cx="1742" cy="384"/>
              </a:xfrm>
            </p:grpSpPr>
            <p:sp>
              <p:nvSpPr>
                <p:cNvPr id="67624" name="Rectangle 78"/>
                <p:cNvSpPr>
                  <a:spLocks noChangeArrowheads="1"/>
                </p:cNvSpPr>
                <p:nvPr/>
              </p:nvSpPr>
              <p:spPr bwMode="auto">
                <a:xfrm>
                  <a:off x="43" y="4608"/>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Courier New" pitchFamily="49" charset="0"/>
                      <a:ea typeface="MS Mincho" pitchFamily="49" charset="-128"/>
                    </a:rPr>
                    <a:t>in-reply-to</a:t>
                  </a:r>
                </a:p>
                <a:p>
                  <a:pPr algn="just">
                    <a:spcBef>
                      <a:spcPct val="0"/>
                    </a:spcBef>
                    <a:buFontTx/>
                    <a:buNone/>
                  </a:pPr>
                  <a:endParaRPr lang="en-GB" altLang="en-US" sz="1200">
                    <a:latin typeface="Courier New" pitchFamily="49" charset="0"/>
                  </a:endParaRPr>
                </a:p>
              </p:txBody>
            </p:sp>
            <p:sp>
              <p:nvSpPr>
                <p:cNvPr id="67625" name="Rectangle 79"/>
                <p:cNvSpPr>
                  <a:spLocks noChangeArrowheads="1"/>
                </p:cNvSpPr>
                <p:nvPr/>
              </p:nvSpPr>
              <p:spPr bwMode="auto">
                <a:xfrm>
                  <a:off x="0" y="4608"/>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15" name="Group 80"/>
              <p:cNvGrpSpPr>
                <a:grpSpLocks/>
              </p:cNvGrpSpPr>
              <p:nvPr/>
            </p:nvGrpSpPr>
            <p:grpSpPr bwMode="auto">
              <a:xfrm>
                <a:off x="1742" y="4608"/>
                <a:ext cx="1497" cy="384"/>
                <a:chOff x="1742" y="4608"/>
                <a:chExt cx="1497" cy="384"/>
              </a:xfrm>
            </p:grpSpPr>
            <p:sp>
              <p:nvSpPr>
                <p:cNvPr id="67622" name="Rectangle 81"/>
                <p:cNvSpPr>
                  <a:spLocks noChangeArrowheads="1"/>
                </p:cNvSpPr>
                <p:nvPr/>
              </p:nvSpPr>
              <p:spPr bwMode="auto">
                <a:xfrm>
                  <a:off x="1785" y="4608"/>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Control of conversation</a:t>
                  </a:r>
                </a:p>
                <a:p>
                  <a:pPr algn="just">
                    <a:spcBef>
                      <a:spcPct val="0"/>
                    </a:spcBef>
                    <a:buFontTx/>
                    <a:buNone/>
                  </a:pPr>
                  <a:endParaRPr lang="en-GB" altLang="en-US"/>
                </a:p>
              </p:txBody>
            </p:sp>
            <p:sp>
              <p:nvSpPr>
                <p:cNvPr id="67623" name="Rectangle 82"/>
                <p:cNvSpPr>
                  <a:spLocks noChangeArrowheads="1"/>
                </p:cNvSpPr>
                <p:nvPr/>
              </p:nvSpPr>
              <p:spPr bwMode="auto">
                <a:xfrm>
                  <a:off x="1742" y="4608"/>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16" name="Group 83"/>
              <p:cNvGrpSpPr>
                <a:grpSpLocks/>
              </p:cNvGrpSpPr>
              <p:nvPr/>
            </p:nvGrpSpPr>
            <p:grpSpPr bwMode="auto">
              <a:xfrm>
                <a:off x="0" y="4992"/>
                <a:ext cx="1742" cy="384"/>
                <a:chOff x="0" y="4992"/>
                <a:chExt cx="1742" cy="384"/>
              </a:xfrm>
            </p:grpSpPr>
            <p:sp>
              <p:nvSpPr>
                <p:cNvPr id="67620" name="Rectangle 84"/>
                <p:cNvSpPr>
                  <a:spLocks noChangeArrowheads="1"/>
                </p:cNvSpPr>
                <p:nvPr/>
              </p:nvSpPr>
              <p:spPr bwMode="auto">
                <a:xfrm>
                  <a:off x="43" y="4992"/>
                  <a:ext cx="1656"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Courier New" pitchFamily="49" charset="0"/>
                      <a:ea typeface="MS Mincho" pitchFamily="49" charset="-128"/>
                    </a:rPr>
                    <a:t>reply-by</a:t>
                  </a:r>
                </a:p>
                <a:p>
                  <a:pPr algn="just">
                    <a:spcBef>
                      <a:spcPct val="0"/>
                    </a:spcBef>
                    <a:buFontTx/>
                    <a:buNone/>
                  </a:pPr>
                  <a:endParaRPr lang="en-GB" altLang="en-US"/>
                </a:p>
              </p:txBody>
            </p:sp>
            <p:sp>
              <p:nvSpPr>
                <p:cNvPr id="67621" name="Rectangle 85"/>
                <p:cNvSpPr>
                  <a:spLocks noChangeArrowheads="1"/>
                </p:cNvSpPr>
                <p:nvPr/>
              </p:nvSpPr>
              <p:spPr bwMode="auto">
                <a:xfrm>
                  <a:off x="0" y="4992"/>
                  <a:ext cx="1742"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nvGrpSpPr>
              <p:cNvPr id="67617" name="Group 86"/>
              <p:cNvGrpSpPr>
                <a:grpSpLocks/>
              </p:cNvGrpSpPr>
              <p:nvPr/>
            </p:nvGrpSpPr>
            <p:grpSpPr bwMode="auto">
              <a:xfrm>
                <a:off x="1742" y="4992"/>
                <a:ext cx="1497" cy="384"/>
                <a:chOff x="1742" y="4992"/>
                <a:chExt cx="1497" cy="384"/>
              </a:xfrm>
            </p:grpSpPr>
            <p:sp>
              <p:nvSpPr>
                <p:cNvPr id="67618" name="Rectangle 87"/>
                <p:cNvSpPr>
                  <a:spLocks noChangeArrowheads="1"/>
                </p:cNvSpPr>
                <p:nvPr/>
              </p:nvSpPr>
              <p:spPr bwMode="auto">
                <a:xfrm>
                  <a:off x="1785" y="4992"/>
                  <a:ext cx="1411"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a:spcBef>
                      <a:spcPct val="0"/>
                    </a:spcBef>
                    <a:buFontTx/>
                    <a:buNone/>
                  </a:pPr>
                  <a:r>
                    <a:rPr lang="en-GB" altLang="en-US" sz="1200">
                      <a:latin typeface="Helvetica" charset="0"/>
                      <a:ea typeface="MS Mincho" pitchFamily="49" charset="-128"/>
                    </a:rPr>
                    <a:t>Control of conversation</a:t>
                  </a:r>
                </a:p>
                <a:p>
                  <a:pPr algn="just">
                    <a:spcBef>
                      <a:spcPct val="0"/>
                    </a:spcBef>
                    <a:buFontTx/>
                    <a:buNone/>
                  </a:pPr>
                  <a:endParaRPr lang="en-GB" altLang="en-US"/>
                </a:p>
              </p:txBody>
            </p:sp>
            <p:sp>
              <p:nvSpPr>
                <p:cNvPr id="67619" name="Rectangle 88"/>
                <p:cNvSpPr>
                  <a:spLocks noChangeArrowheads="1"/>
                </p:cNvSpPr>
                <p:nvPr/>
              </p:nvSpPr>
              <p:spPr bwMode="auto">
                <a:xfrm>
                  <a:off x="1742" y="4992"/>
                  <a:ext cx="1497" cy="384"/>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grpSp>
        <p:sp>
          <p:nvSpPr>
            <p:cNvPr id="67589" name="Rectangle 89"/>
            <p:cNvSpPr>
              <a:spLocks noChangeArrowheads="1"/>
            </p:cNvSpPr>
            <p:nvPr/>
          </p:nvSpPr>
          <p:spPr bwMode="auto">
            <a:xfrm>
              <a:off x="-3" y="-3"/>
              <a:ext cx="3245" cy="5382"/>
            </a:xfrm>
            <a:prstGeom prst="rect">
              <a:avLst/>
            </a:prstGeom>
            <a:noFill/>
            <a:ln w="28575">
              <a:solidFill>
                <a:schemeClr val="bg2"/>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pic>
        <p:nvPicPr>
          <p:cNvPr id="2" name="Picture 1"/>
          <p:cNvPicPr>
            <a:picLocks noChangeAspect="1"/>
          </p:cNvPicPr>
          <p:nvPr/>
        </p:nvPicPr>
        <p:blipFill>
          <a:blip r:embed="rId2"/>
          <a:stretch>
            <a:fillRect/>
          </a:stretch>
        </p:blipFill>
        <p:spPr>
          <a:xfrm>
            <a:off x="3471819" y="2119081"/>
            <a:ext cx="5602196" cy="3676583"/>
          </a:xfrm>
          <a:prstGeom prst="rect">
            <a:avLst/>
          </a:prstGeom>
          <a:ln w="25400">
            <a:solidFill>
              <a:schemeClr val="bg1">
                <a:lumMod val="50000"/>
              </a:schemeClr>
            </a:solidFill>
          </a:ln>
        </p:spPr>
      </p:pic>
      <p:sp>
        <p:nvSpPr>
          <p:cNvPr id="91" name="Rectangle 6"/>
          <p:cNvSpPr>
            <a:spLocks noChangeArrowheads="1"/>
          </p:cNvSpPr>
          <p:nvPr/>
        </p:nvSpPr>
        <p:spPr bwMode="auto">
          <a:xfrm>
            <a:off x="1494884" y="1204726"/>
            <a:ext cx="1502559" cy="3246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120000"/>
              </a:lnSpc>
              <a:buFont typeface="Arial" panose="020B0604020202020204" pitchFamily="34" charset="0"/>
              <a:buChar char="•"/>
            </a:pPr>
            <a:r>
              <a:rPr lang="en-US" altLang="en-US" sz="1200" dirty="0"/>
              <a:t>query</a:t>
            </a:r>
          </a:p>
          <a:p>
            <a:pPr eaLnBrk="1" hangingPunct="1">
              <a:lnSpc>
                <a:spcPct val="120000"/>
              </a:lnSpc>
              <a:buFont typeface="Arial" panose="020B0604020202020204" pitchFamily="34" charset="0"/>
              <a:buChar char="•"/>
            </a:pPr>
            <a:r>
              <a:rPr lang="en-US" altLang="en-US" sz="1200" dirty="0"/>
              <a:t>request</a:t>
            </a:r>
          </a:p>
          <a:p>
            <a:pPr eaLnBrk="1" hangingPunct="1">
              <a:lnSpc>
                <a:spcPct val="120000"/>
              </a:lnSpc>
              <a:buFont typeface="Arial" panose="020B0604020202020204" pitchFamily="34" charset="0"/>
              <a:buChar char="•"/>
            </a:pPr>
            <a:r>
              <a:rPr lang="en-US" altLang="en-US" sz="1200" dirty="0"/>
              <a:t>agree</a:t>
            </a:r>
          </a:p>
          <a:p>
            <a:pPr eaLnBrk="1" hangingPunct="1">
              <a:lnSpc>
                <a:spcPct val="120000"/>
              </a:lnSpc>
              <a:buFont typeface="Arial" panose="020B0604020202020204" pitchFamily="34" charset="0"/>
              <a:buChar char="•"/>
            </a:pPr>
            <a:r>
              <a:rPr lang="en-US" altLang="en-US" sz="1200" dirty="0"/>
              <a:t>inform</a:t>
            </a:r>
          </a:p>
          <a:p>
            <a:pPr eaLnBrk="1" hangingPunct="1">
              <a:lnSpc>
                <a:spcPct val="120000"/>
              </a:lnSpc>
              <a:buFont typeface="Arial" panose="020B0604020202020204" pitchFamily="34" charset="0"/>
              <a:buChar char="•"/>
            </a:pPr>
            <a:r>
              <a:rPr lang="en-US" altLang="en-US" sz="1200" dirty="0"/>
              <a:t>failure</a:t>
            </a:r>
          </a:p>
          <a:p>
            <a:pPr eaLnBrk="1" hangingPunct="1">
              <a:lnSpc>
                <a:spcPct val="120000"/>
              </a:lnSpc>
              <a:buFont typeface="Arial" panose="020B0604020202020204" pitchFamily="34" charset="0"/>
              <a:buChar char="•"/>
            </a:pPr>
            <a:r>
              <a:rPr lang="en-US" altLang="en-US" sz="1200" dirty="0"/>
              <a:t>refuse</a:t>
            </a:r>
          </a:p>
          <a:p>
            <a:pPr eaLnBrk="1" hangingPunct="1">
              <a:lnSpc>
                <a:spcPct val="120000"/>
              </a:lnSpc>
              <a:buFont typeface="Arial" panose="020B0604020202020204" pitchFamily="34" charset="0"/>
              <a:buChar char="•"/>
            </a:pPr>
            <a:r>
              <a:rPr lang="en-US" altLang="en-US" sz="1200" dirty="0"/>
              <a:t>subscribe</a:t>
            </a:r>
          </a:p>
          <a:p>
            <a:pPr eaLnBrk="1" hangingPunct="1">
              <a:lnSpc>
                <a:spcPct val="120000"/>
              </a:lnSpc>
              <a:buFont typeface="Arial" panose="020B0604020202020204" pitchFamily="34" charset="0"/>
              <a:buChar char="•"/>
            </a:pPr>
            <a:r>
              <a:rPr lang="en-US" altLang="en-US" sz="1200" dirty="0"/>
              <a:t>cfp</a:t>
            </a:r>
          </a:p>
          <a:p>
            <a:pPr eaLnBrk="1" hangingPunct="1">
              <a:lnSpc>
                <a:spcPct val="120000"/>
              </a:lnSpc>
              <a:buFont typeface="Arial" panose="020B0604020202020204" pitchFamily="34" charset="0"/>
              <a:buChar char="•"/>
            </a:pPr>
            <a:r>
              <a:rPr lang="en-US" altLang="en-US" sz="1200" dirty="0"/>
              <a:t>propose</a:t>
            </a:r>
          </a:p>
          <a:p>
            <a:pPr eaLnBrk="1" hangingPunct="1">
              <a:lnSpc>
                <a:spcPct val="120000"/>
              </a:lnSpc>
              <a:buFont typeface="Arial" panose="020B0604020202020204" pitchFamily="34" charset="0"/>
              <a:buChar char="•"/>
            </a:pPr>
            <a:r>
              <a:rPr lang="en-US" altLang="en-US" sz="1200" dirty="0"/>
              <a:t>propagate</a:t>
            </a:r>
          </a:p>
          <a:p>
            <a:pPr eaLnBrk="1" hangingPunct="1">
              <a:lnSpc>
                <a:spcPct val="120000"/>
              </a:lnSpc>
              <a:buFont typeface="Arial" panose="020B0604020202020204" pitchFamily="34" charset="0"/>
              <a:buChar char="•"/>
            </a:pPr>
            <a:r>
              <a:rPr lang="en-US" altLang="en-US" sz="1200" dirty="0"/>
              <a:t>proxy</a:t>
            </a:r>
          </a:p>
          <a:p>
            <a:pPr eaLnBrk="1" hangingPunct="1">
              <a:lnSpc>
                <a:spcPct val="120000"/>
              </a:lnSpc>
              <a:buFont typeface="Arial" panose="020B0604020202020204" pitchFamily="34" charset="0"/>
              <a:buChar char="•"/>
            </a:pPr>
            <a:r>
              <a:rPr lang="en-US" altLang="en-US" sz="1200" dirty="0"/>
              <a:t>not-understood</a:t>
            </a:r>
          </a:p>
        </p:txBody>
      </p:sp>
      <p:sp>
        <p:nvSpPr>
          <p:cNvPr id="3" name="Right Brace 2"/>
          <p:cNvSpPr/>
          <p:nvPr/>
        </p:nvSpPr>
        <p:spPr bwMode="auto">
          <a:xfrm>
            <a:off x="2858419" y="1295400"/>
            <a:ext cx="508240" cy="2971121"/>
          </a:xfrm>
          <a:prstGeom prst="rightBrace">
            <a:avLst>
              <a:gd name="adj1" fmla="val 51453"/>
              <a:gd name="adj2" fmla="val 21376"/>
            </a:avLst>
          </a:prstGeom>
          <a:noFill/>
          <a:ln w="38100" cap="flat" cmpd="sng" algn="ctr">
            <a:solidFill>
              <a:srgbClr val="0070C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i-FI" sz="3200" b="0" i="0" u="none" strike="noStrike" cap="none" normalizeH="0" baseline="0">
              <a:ln>
                <a:noFill/>
              </a:ln>
              <a:solidFill>
                <a:schemeClr val="tx1"/>
              </a:solidFill>
              <a:effectLst/>
              <a:latin typeface="Times New Roman" pitchFamily="18" charset="0"/>
            </a:endParaRPr>
          </a:p>
        </p:txBody>
      </p:sp>
      <p:pic>
        <p:nvPicPr>
          <p:cNvPr id="4" name="Picture 3"/>
          <p:cNvPicPr>
            <a:picLocks noChangeAspect="1"/>
          </p:cNvPicPr>
          <p:nvPr/>
        </p:nvPicPr>
        <p:blipFill>
          <a:blip r:embed="rId3"/>
          <a:stretch>
            <a:fillRect/>
          </a:stretch>
        </p:blipFill>
        <p:spPr>
          <a:xfrm>
            <a:off x="465834" y="4372440"/>
            <a:ext cx="2896648" cy="1718222"/>
          </a:xfrm>
          <a:prstGeom prst="rect">
            <a:avLst/>
          </a:prstGeom>
        </p:spPr>
      </p:pic>
    </p:spTree>
    <p:extLst>
      <p:ext uri="{BB962C8B-B14F-4D97-AF65-F5344CB8AC3E}">
        <p14:creationId xmlns:p14="http://schemas.microsoft.com/office/powerpoint/2010/main" val="16830226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600200" y="384175"/>
            <a:ext cx="6556375" cy="762000"/>
          </a:xfrm>
        </p:spPr>
        <p:txBody>
          <a:bodyPr/>
          <a:lstStyle/>
          <a:p>
            <a:pPr eaLnBrk="1" hangingPunct="1"/>
            <a:r>
              <a:rPr lang="en-US" altLang="en-US"/>
              <a:t>FIPA CAs Examples</a:t>
            </a:r>
          </a:p>
        </p:txBody>
      </p:sp>
      <p:sp>
        <p:nvSpPr>
          <p:cNvPr id="68611" name="Rectangle 5"/>
          <p:cNvSpPr>
            <a:spLocks noGrp="1" noChangeArrowheads="1"/>
          </p:cNvSpPr>
          <p:nvPr>
            <p:ph type="body" sz="half" idx="1"/>
          </p:nvPr>
        </p:nvSpPr>
        <p:spPr>
          <a:xfrm>
            <a:off x="1587500" y="1128713"/>
            <a:ext cx="4681538" cy="4979987"/>
          </a:xfrm>
          <a:noFill/>
        </p:spPr>
        <p:txBody>
          <a:bodyPr/>
          <a:lstStyle/>
          <a:p>
            <a:pPr eaLnBrk="1" hangingPunct="1">
              <a:lnSpc>
                <a:spcPct val="80000"/>
              </a:lnSpc>
              <a:spcBef>
                <a:spcPct val="55000"/>
              </a:spcBef>
              <a:buFont typeface="Arial" panose="020B0604020202020204" pitchFamily="34" charset="0"/>
              <a:buChar char="•"/>
            </a:pPr>
            <a:r>
              <a:rPr lang="en-US" altLang="en-US" sz="2000" dirty="0"/>
              <a:t>Is the door open?</a:t>
            </a:r>
          </a:p>
          <a:p>
            <a:pPr eaLnBrk="1" hangingPunct="1">
              <a:lnSpc>
                <a:spcPct val="80000"/>
              </a:lnSpc>
              <a:spcBef>
                <a:spcPct val="55000"/>
              </a:spcBef>
              <a:buFont typeface="Arial" panose="020B0604020202020204" pitchFamily="34" charset="0"/>
              <a:buChar char="•"/>
            </a:pPr>
            <a:r>
              <a:rPr lang="en-US" altLang="en-US" sz="2000" dirty="0"/>
              <a:t>Open the door (for me)</a:t>
            </a:r>
          </a:p>
          <a:p>
            <a:pPr eaLnBrk="1" hangingPunct="1">
              <a:lnSpc>
                <a:spcPct val="80000"/>
              </a:lnSpc>
              <a:spcBef>
                <a:spcPct val="55000"/>
              </a:spcBef>
              <a:buFont typeface="Arial" panose="020B0604020202020204" pitchFamily="34" charset="0"/>
              <a:buChar char="•"/>
            </a:pPr>
            <a:r>
              <a:rPr lang="en-US" altLang="en-US" sz="2000" dirty="0"/>
              <a:t>OK! I’ll open the door</a:t>
            </a:r>
          </a:p>
          <a:p>
            <a:pPr eaLnBrk="1" hangingPunct="1">
              <a:lnSpc>
                <a:spcPct val="80000"/>
              </a:lnSpc>
              <a:spcBef>
                <a:spcPct val="55000"/>
              </a:spcBef>
              <a:buFont typeface="Arial" panose="020B0604020202020204" pitchFamily="34" charset="0"/>
              <a:buChar char="•"/>
            </a:pPr>
            <a:r>
              <a:rPr lang="en-US" altLang="en-US" sz="2000" dirty="0"/>
              <a:t>The door is open	</a:t>
            </a:r>
          </a:p>
          <a:p>
            <a:pPr eaLnBrk="1" hangingPunct="1">
              <a:lnSpc>
                <a:spcPct val="80000"/>
              </a:lnSpc>
              <a:spcBef>
                <a:spcPct val="55000"/>
              </a:spcBef>
              <a:buFont typeface="Arial" panose="020B0604020202020204" pitchFamily="34" charset="0"/>
              <a:buChar char="•"/>
            </a:pPr>
            <a:r>
              <a:rPr lang="en-US" altLang="en-US" sz="2000" dirty="0"/>
              <a:t>I am unable to open the door</a:t>
            </a:r>
          </a:p>
          <a:p>
            <a:pPr eaLnBrk="1" hangingPunct="1">
              <a:lnSpc>
                <a:spcPct val="80000"/>
              </a:lnSpc>
              <a:spcBef>
                <a:spcPct val="55000"/>
              </a:spcBef>
              <a:buFont typeface="Arial" panose="020B0604020202020204" pitchFamily="34" charset="0"/>
              <a:buChar char="•"/>
            </a:pPr>
            <a:r>
              <a:rPr lang="en-US" altLang="en-US" sz="2000" dirty="0"/>
              <a:t>I will not open the door</a:t>
            </a:r>
          </a:p>
          <a:p>
            <a:pPr eaLnBrk="1" hangingPunct="1">
              <a:lnSpc>
                <a:spcPct val="80000"/>
              </a:lnSpc>
              <a:spcBef>
                <a:spcPct val="55000"/>
              </a:spcBef>
              <a:buFont typeface="Arial" panose="020B0604020202020204" pitchFamily="34" charset="0"/>
              <a:buChar char="•"/>
            </a:pPr>
            <a:r>
              <a:rPr lang="en-US" altLang="en-US" sz="2000" dirty="0"/>
              <a:t>Say when the door becomes open</a:t>
            </a:r>
          </a:p>
          <a:p>
            <a:pPr eaLnBrk="1" hangingPunct="1">
              <a:lnSpc>
                <a:spcPct val="80000"/>
              </a:lnSpc>
              <a:spcBef>
                <a:spcPct val="55000"/>
              </a:spcBef>
              <a:buFont typeface="Arial" panose="020B0604020202020204" pitchFamily="34" charset="0"/>
              <a:buChar char="•"/>
            </a:pPr>
            <a:r>
              <a:rPr lang="en-US" altLang="en-US" sz="2000" dirty="0"/>
              <a:t>Anyone want to open the door?</a:t>
            </a:r>
          </a:p>
          <a:p>
            <a:pPr eaLnBrk="1" hangingPunct="1">
              <a:lnSpc>
                <a:spcPct val="80000"/>
              </a:lnSpc>
              <a:spcBef>
                <a:spcPct val="55000"/>
              </a:spcBef>
              <a:buFont typeface="Arial" panose="020B0604020202020204" pitchFamily="34" charset="0"/>
              <a:buChar char="•"/>
            </a:pPr>
            <a:r>
              <a:rPr lang="en-US" altLang="en-US" sz="2000" dirty="0"/>
              <a:t>I can open the door for you…at a price</a:t>
            </a:r>
          </a:p>
          <a:p>
            <a:pPr eaLnBrk="1" hangingPunct="1">
              <a:lnSpc>
                <a:spcPct val="80000"/>
              </a:lnSpc>
              <a:spcBef>
                <a:spcPct val="55000"/>
              </a:spcBef>
              <a:buFont typeface="Arial" panose="020B0604020202020204" pitchFamily="34" charset="0"/>
              <a:buChar char="•"/>
            </a:pPr>
            <a:r>
              <a:rPr lang="en-US" altLang="en-US" sz="2000" dirty="0"/>
              <a:t>Inform all others that the door is open</a:t>
            </a:r>
          </a:p>
          <a:p>
            <a:pPr eaLnBrk="1" hangingPunct="1">
              <a:lnSpc>
                <a:spcPct val="80000"/>
              </a:lnSpc>
              <a:spcBef>
                <a:spcPct val="55000"/>
              </a:spcBef>
              <a:buFont typeface="Arial" panose="020B0604020202020204" pitchFamily="34" charset="0"/>
              <a:buChar char="•"/>
            </a:pPr>
            <a:r>
              <a:rPr lang="en-US" altLang="en-US" sz="2000" dirty="0"/>
              <a:t>Inform your mother that the door is open</a:t>
            </a:r>
          </a:p>
          <a:p>
            <a:pPr eaLnBrk="1" hangingPunct="1">
              <a:lnSpc>
                <a:spcPct val="80000"/>
              </a:lnSpc>
              <a:spcBef>
                <a:spcPct val="55000"/>
              </a:spcBef>
              <a:buFont typeface="Arial" panose="020B0604020202020204" pitchFamily="34" charset="0"/>
              <a:buChar char="•"/>
            </a:pPr>
            <a:r>
              <a:rPr lang="en-US" altLang="en-US" sz="2000" dirty="0"/>
              <a:t>Door? What’s that? Don’t understand...</a:t>
            </a:r>
          </a:p>
          <a:p>
            <a:pPr eaLnBrk="1" hangingPunct="1">
              <a:lnSpc>
                <a:spcPct val="80000"/>
              </a:lnSpc>
            </a:pPr>
            <a:endParaRPr lang="en-US" altLang="en-US" sz="1200" dirty="0"/>
          </a:p>
        </p:txBody>
      </p:sp>
      <p:sp>
        <p:nvSpPr>
          <p:cNvPr id="68612" name="Rectangle 6"/>
          <p:cNvSpPr>
            <a:spLocks noChangeArrowheads="1"/>
          </p:cNvSpPr>
          <p:nvPr/>
        </p:nvSpPr>
        <p:spPr bwMode="auto">
          <a:xfrm>
            <a:off x="6240463" y="963613"/>
            <a:ext cx="2409825" cy="509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lnSpc>
                <a:spcPct val="120000"/>
              </a:lnSpc>
              <a:buFont typeface="Arial" panose="020B0604020202020204" pitchFamily="34" charset="0"/>
              <a:buChar char="•"/>
            </a:pPr>
            <a:r>
              <a:rPr lang="en-US" altLang="en-US" sz="2000" dirty="0"/>
              <a:t>query</a:t>
            </a:r>
          </a:p>
          <a:p>
            <a:pPr eaLnBrk="1" hangingPunct="1">
              <a:lnSpc>
                <a:spcPct val="120000"/>
              </a:lnSpc>
              <a:buFont typeface="Arial" panose="020B0604020202020204" pitchFamily="34" charset="0"/>
              <a:buChar char="•"/>
            </a:pPr>
            <a:r>
              <a:rPr lang="en-US" altLang="en-US" sz="2000" dirty="0"/>
              <a:t>request</a:t>
            </a:r>
          </a:p>
          <a:p>
            <a:pPr eaLnBrk="1" hangingPunct="1">
              <a:lnSpc>
                <a:spcPct val="120000"/>
              </a:lnSpc>
              <a:buFont typeface="Arial" panose="020B0604020202020204" pitchFamily="34" charset="0"/>
              <a:buChar char="•"/>
            </a:pPr>
            <a:r>
              <a:rPr lang="en-US" altLang="en-US" sz="2000" dirty="0"/>
              <a:t>agree</a:t>
            </a:r>
          </a:p>
          <a:p>
            <a:pPr eaLnBrk="1" hangingPunct="1">
              <a:lnSpc>
                <a:spcPct val="120000"/>
              </a:lnSpc>
              <a:buFont typeface="Arial" panose="020B0604020202020204" pitchFamily="34" charset="0"/>
              <a:buChar char="•"/>
            </a:pPr>
            <a:r>
              <a:rPr lang="en-US" altLang="en-US" sz="2000" dirty="0"/>
              <a:t>inform</a:t>
            </a:r>
          </a:p>
          <a:p>
            <a:pPr eaLnBrk="1" hangingPunct="1">
              <a:lnSpc>
                <a:spcPct val="120000"/>
              </a:lnSpc>
              <a:buFont typeface="Arial" panose="020B0604020202020204" pitchFamily="34" charset="0"/>
              <a:buChar char="•"/>
            </a:pPr>
            <a:r>
              <a:rPr lang="en-US" altLang="en-US" sz="2000" dirty="0"/>
              <a:t>failure</a:t>
            </a:r>
          </a:p>
          <a:p>
            <a:pPr eaLnBrk="1" hangingPunct="1">
              <a:lnSpc>
                <a:spcPct val="120000"/>
              </a:lnSpc>
              <a:buFont typeface="Arial" panose="020B0604020202020204" pitchFamily="34" charset="0"/>
              <a:buChar char="•"/>
            </a:pPr>
            <a:r>
              <a:rPr lang="en-US" altLang="en-US" sz="2000" dirty="0"/>
              <a:t>refuse</a:t>
            </a:r>
          </a:p>
          <a:p>
            <a:pPr eaLnBrk="1" hangingPunct="1">
              <a:lnSpc>
                <a:spcPct val="120000"/>
              </a:lnSpc>
              <a:buFont typeface="Arial" panose="020B0604020202020204" pitchFamily="34" charset="0"/>
              <a:buChar char="•"/>
            </a:pPr>
            <a:r>
              <a:rPr lang="en-US" altLang="en-US" sz="2000" dirty="0"/>
              <a:t>subscribe</a:t>
            </a:r>
          </a:p>
          <a:p>
            <a:pPr eaLnBrk="1" hangingPunct="1">
              <a:lnSpc>
                <a:spcPct val="120000"/>
              </a:lnSpc>
              <a:buFont typeface="Arial" panose="020B0604020202020204" pitchFamily="34" charset="0"/>
              <a:buChar char="•"/>
            </a:pPr>
            <a:r>
              <a:rPr lang="en-US" altLang="en-US" sz="2000" dirty="0"/>
              <a:t>cfp</a:t>
            </a:r>
          </a:p>
          <a:p>
            <a:pPr eaLnBrk="1" hangingPunct="1">
              <a:lnSpc>
                <a:spcPct val="120000"/>
              </a:lnSpc>
              <a:buFont typeface="Arial" panose="020B0604020202020204" pitchFamily="34" charset="0"/>
              <a:buChar char="•"/>
            </a:pPr>
            <a:r>
              <a:rPr lang="en-US" altLang="en-US" sz="2000" dirty="0"/>
              <a:t>propose</a:t>
            </a:r>
          </a:p>
          <a:p>
            <a:pPr eaLnBrk="1" hangingPunct="1">
              <a:lnSpc>
                <a:spcPct val="120000"/>
              </a:lnSpc>
              <a:buFont typeface="Arial" panose="020B0604020202020204" pitchFamily="34" charset="0"/>
              <a:buChar char="•"/>
            </a:pPr>
            <a:r>
              <a:rPr lang="en-US" altLang="en-US" sz="2000" dirty="0"/>
              <a:t>propagate</a:t>
            </a:r>
          </a:p>
          <a:p>
            <a:pPr eaLnBrk="1" hangingPunct="1">
              <a:lnSpc>
                <a:spcPct val="120000"/>
              </a:lnSpc>
              <a:buFont typeface="Arial" panose="020B0604020202020204" pitchFamily="34" charset="0"/>
              <a:buChar char="•"/>
            </a:pPr>
            <a:r>
              <a:rPr lang="en-US" altLang="en-US" sz="2000" dirty="0"/>
              <a:t>proxy</a:t>
            </a:r>
          </a:p>
          <a:p>
            <a:pPr eaLnBrk="1" hangingPunct="1">
              <a:lnSpc>
                <a:spcPct val="120000"/>
              </a:lnSpc>
              <a:buFont typeface="Arial" panose="020B0604020202020204" pitchFamily="34" charset="0"/>
              <a:buChar char="•"/>
            </a:pPr>
            <a:r>
              <a:rPr lang="en-US" altLang="en-US" sz="2000" dirty="0"/>
              <a:t>not-understood</a:t>
            </a:r>
          </a:p>
        </p:txBody>
      </p:sp>
      <p:sp>
        <p:nvSpPr>
          <p:cNvPr id="68613" name="Right Brace 1"/>
          <p:cNvSpPr>
            <a:spLocks/>
          </p:cNvSpPr>
          <p:nvPr/>
        </p:nvSpPr>
        <p:spPr bwMode="auto">
          <a:xfrm>
            <a:off x="8310563" y="1106488"/>
            <a:ext cx="431800" cy="4951412"/>
          </a:xfrm>
          <a:prstGeom prst="rightBrace">
            <a:avLst>
              <a:gd name="adj1" fmla="val 55848"/>
              <a:gd name="adj2" fmla="val 50000"/>
            </a:avLst>
          </a:prstGeom>
          <a:noFill/>
          <a:ln w="38100" algn="ctr">
            <a:solidFill>
              <a:srgbClr val="0070C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3" name="Rectangle 2"/>
          <p:cNvSpPr/>
          <p:nvPr/>
        </p:nvSpPr>
        <p:spPr>
          <a:xfrm rot="5400000">
            <a:off x="6958983" y="3139752"/>
            <a:ext cx="4378123" cy="923330"/>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Performatives</a:t>
            </a:r>
          </a:p>
        </p:txBody>
      </p:sp>
      <p:sp>
        <p:nvSpPr>
          <p:cNvPr id="68615" name="TextBox 3"/>
          <p:cNvSpPr txBox="1">
            <a:spLocks noChangeArrowheads="1"/>
          </p:cNvSpPr>
          <p:nvPr/>
        </p:nvSpPr>
        <p:spPr bwMode="auto">
          <a:xfrm>
            <a:off x="3485132" y="6165562"/>
            <a:ext cx="583264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600" dirty="0">
                <a:hlinkClick r:id="rId2"/>
              </a:rPr>
              <a:t>http://www.fipa.org/specs/fipa00037/SC00037J.html#_Toc26729686</a:t>
            </a:r>
            <a:r>
              <a:rPr lang="en-US" altLang="en-US" sz="1600" dirty="0"/>
              <a:t> </a:t>
            </a:r>
          </a:p>
        </p:txBody>
      </p:sp>
      <p:sp>
        <p:nvSpPr>
          <p:cNvPr id="68616" name="TextBox 4"/>
          <p:cNvSpPr txBox="1">
            <a:spLocks noChangeArrowheads="1"/>
          </p:cNvSpPr>
          <p:nvPr/>
        </p:nvSpPr>
        <p:spPr bwMode="auto">
          <a:xfrm>
            <a:off x="166691" y="6135545"/>
            <a:ext cx="35750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800" b="1" dirty="0">
                <a:solidFill>
                  <a:srgbClr val="0070C0"/>
                </a:solidFill>
              </a:rPr>
              <a:t>Full list of performatives is here:</a:t>
            </a:r>
          </a:p>
        </p:txBody>
      </p:sp>
      <p:sp>
        <p:nvSpPr>
          <p:cNvPr id="68617" name="Right Brace 8"/>
          <p:cNvSpPr>
            <a:spLocks/>
          </p:cNvSpPr>
          <p:nvPr/>
        </p:nvSpPr>
        <p:spPr bwMode="auto">
          <a:xfrm rot="10800000">
            <a:off x="995363" y="1035050"/>
            <a:ext cx="431800" cy="4951413"/>
          </a:xfrm>
          <a:prstGeom prst="rightBrace">
            <a:avLst>
              <a:gd name="adj1" fmla="val 55848"/>
              <a:gd name="adj2" fmla="val 50000"/>
            </a:avLst>
          </a:prstGeom>
          <a:noFill/>
          <a:ln w="38100" algn="ctr">
            <a:solidFill>
              <a:srgbClr val="0070C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10" name="Rectangle 9"/>
          <p:cNvSpPr/>
          <p:nvPr/>
        </p:nvSpPr>
        <p:spPr>
          <a:xfrm rot="16200000">
            <a:off x="-1865466" y="3129529"/>
            <a:ext cx="5088251" cy="76944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Communicative acts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447800" y="376388"/>
            <a:ext cx="6556375" cy="762000"/>
          </a:xfrm>
        </p:spPr>
        <p:txBody>
          <a:bodyPr/>
          <a:lstStyle/>
          <a:p>
            <a:pPr eaLnBrk="1" hangingPunct="1"/>
            <a:r>
              <a:rPr lang="de-CH" altLang="en-US"/>
              <a:t>Semantics of CAs</a:t>
            </a:r>
            <a:endParaRPr lang="en-US" altLang="en-US"/>
          </a:p>
        </p:txBody>
      </p:sp>
      <p:sp>
        <p:nvSpPr>
          <p:cNvPr id="69635" name="Rectangle 3"/>
          <p:cNvSpPr>
            <a:spLocks noGrp="1" noChangeArrowheads="1"/>
          </p:cNvSpPr>
          <p:nvPr>
            <p:ph type="body" idx="1"/>
          </p:nvPr>
        </p:nvSpPr>
        <p:spPr>
          <a:xfrm>
            <a:off x="427038" y="922196"/>
            <a:ext cx="8918575" cy="4191000"/>
          </a:xfrm>
        </p:spPr>
        <p:txBody>
          <a:bodyPr/>
          <a:lstStyle/>
          <a:p>
            <a:pPr eaLnBrk="1" hangingPunct="1">
              <a:buFont typeface="Arial" panose="020B0604020202020204" pitchFamily="34" charset="0"/>
              <a:buChar char="•"/>
            </a:pPr>
            <a:r>
              <a:rPr lang="de-CH" altLang="en-US" sz="3200" dirty="0"/>
              <a:t> </a:t>
            </a:r>
            <a:r>
              <a:rPr lang="de-CH" altLang="en-US" sz="3200" dirty="0" err="1"/>
              <a:t>Feasibility</a:t>
            </a:r>
            <a:r>
              <a:rPr lang="de-CH" altLang="en-US" sz="3200" dirty="0"/>
              <a:t> </a:t>
            </a:r>
            <a:r>
              <a:rPr lang="de-CH" altLang="en-US" sz="3200" dirty="0" err="1"/>
              <a:t>Precondition</a:t>
            </a:r>
            <a:r>
              <a:rPr lang="de-CH" altLang="en-US" sz="3200" dirty="0"/>
              <a:t>:</a:t>
            </a:r>
          </a:p>
          <a:p>
            <a:pPr lvl="1" eaLnBrk="1" hangingPunct="1">
              <a:buFont typeface="Arial" panose="020B0604020202020204" pitchFamily="34" charset="0"/>
              <a:buChar char="•"/>
            </a:pPr>
            <a:r>
              <a:rPr lang="de-CH" altLang="en-US" sz="2400" dirty="0"/>
              <a:t>The </a:t>
            </a:r>
            <a:r>
              <a:rPr lang="de-CH" altLang="en-US" sz="2400" dirty="0" err="1"/>
              <a:t>conditions</a:t>
            </a:r>
            <a:r>
              <a:rPr lang="de-CH" altLang="en-US" sz="2400" dirty="0"/>
              <a:t> (i.e., </a:t>
            </a:r>
            <a:r>
              <a:rPr lang="de-CH" altLang="en-US" sz="2400" dirty="0" err="1"/>
              <a:t>one</a:t>
            </a:r>
            <a:r>
              <a:rPr lang="de-CH" altLang="en-US" sz="2400" dirty="0"/>
              <a:t> </a:t>
            </a:r>
            <a:r>
              <a:rPr lang="de-CH" altLang="en-US" sz="2400" dirty="0" err="1"/>
              <a:t>or</a:t>
            </a:r>
            <a:r>
              <a:rPr lang="de-CH" altLang="en-US" sz="2400" dirty="0"/>
              <a:t> </a:t>
            </a:r>
            <a:r>
              <a:rPr lang="de-CH" altLang="en-US" sz="2400" dirty="0" err="1"/>
              <a:t>more</a:t>
            </a:r>
            <a:r>
              <a:rPr lang="de-CH" altLang="en-US" sz="2400" dirty="0"/>
              <a:t> </a:t>
            </a:r>
            <a:r>
              <a:rPr lang="de-CH" altLang="en-US" sz="2400" dirty="0" err="1"/>
              <a:t>propositions</a:t>
            </a:r>
            <a:r>
              <a:rPr lang="de-CH" altLang="en-US" sz="2400" dirty="0"/>
              <a:t>) </a:t>
            </a:r>
            <a:r>
              <a:rPr lang="de-CH" altLang="en-US" sz="2400" dirty="0" err="1"/>
              <a:t>which</a:t>
            </a:r>
            <a:r>
              <a:rPr lang="de-CH" altLang="en-US" sz="2400" dirty="0"/>
              <a:t> </a:t>
            </a:r>
            <a:r>
              <a:rPr lang="de-CH" altLang="en-US" sz="2400" dirty="0" err="1"/>
              <a:t>need</a:t>
            </a:r>
            <a:r>
              <a:rPr lang="de-CH" altLang="en-US" sz="2400" dirty="0"/>
              <a:t> </a:t>
            </a:r>
            <a:r>
              <a:rPr lang="de-CH" altLang="en-US" sz="2400" dirty="0" err="1"/>
              <a:t>to</a:t>
            </a:r>
            <a:r>
              <a:rPr lang="de-CH" altLang="en-US" sz="2400" dirty="0"/>
              <a:t> </a:t>
            </a:r>
            <a:r>
              <a:rPr lang="de-CH" altLang="en-US" sz="2400" dirty="0" err="1"/>
              <a:t>be</a:t>
            </a:r>
            <a:r>
              <a:rPr lang="de-CH" altLang="en-US" sz="2400" dirty="0"/>
              <a:t> </a:t>
            </a:r>
            <a:r>
              <a:rPr lang="de-CH" altLang="en-US" sz="2400" dirty="0" err="1"/>
              <a:t>true</a:t>
            </a:r>
            <a:r>
              <a:rPr lang="de-CH" altLang="en-US" sz="2400" dirty="0"/>
              <a:t> </a:t>
            </a:r>
            <a:r>
              <a:rPr lang="de-CH" altLang="en-US" sz="2400" dirty="0" err="1"/>
              <a:t>before</a:t>
            </a:r>
            <a:r>
              <a:rPr lang="de-CH" altLang="en-US" sz="2400" dirty="0"/>
              <a:t> an </a:t>
            </a:r>
            <a:r>
              <a:rPr lang="de-CH" altLang="en-US" sz="2400" dirty="0" err="1"/>
              <a:t>agent</a:t>
            </a:r>
            <a:r>
              <a:rPr lang="de-CH" altLang="en-US" sz="2400" dirty="0"/>
              <a:t> </a:t>
            </a:r>
            <a:r>
              <a:rPr lang="de-CH" altLang="en-US" sz="2400" dirty="0" err="1"/>
              <a:t>can</a:t>
            </a:r>
            <a:r>
              <a:rPr lang="de-CH" altLang="en-US" sz="2400" dirty="0"/>
              <a:t> plan </a:t>
            </a:r>
            <a:r>
              <a:rPr lang="de-CH" altLang="en-US" sz="2400" dirty="0" err="1"/>
              <a:t>to</a:t>
            </a:r>
            <a:r>
              <a:rPr lang="de-CH" altLang="en-US" sz="2400" dirty="0"/>
              <a:t> </a:t>
            </a:r>
            <a:r>
              <a:rPr lang="de-CH" altLang="en-US" sz="2400" dirty="0" err="1"/>
              <a:t>execute</a:t>
            </a:r>
            <a:r>
              <a:rPr lang="de-CH" altLang="en-US" sz="2400" dirty="0"/>
              <a:t> an </a:t>
            </a:r>
            <a:r>
              <a:rPr lang="de-CH" altLang="en-US" sz="2400" dirty="0" err="1"/>
              <a:t>action</a:t>
            </a:r>
            <a:endParaRPr lang="de-CH" altLang="en-US" sz="2400" dirty="0"/>
          </a:p>
          <a:p>
            <a:pPr eaLnBrk="1" hangingPunct="1">
              <a:buFont typeface="Arial" panose="020B0604020202020204" pitchFamily="34" charset="0"/>
              <a:buChar char="•"/>
            </a:pPr>
            <a:r>
              <a:rPr lang="de-CH" altLang="en-US" sz="3200" dirty="0"/>
              <a:t> Rational </a:t>
            </a:r>
            <a:r>
              <a:rPr lang="de-CH" altLang="en-US" sz="3200" dirty="0" err="1"/>
              <a:t>Effect</a:t>
            </a:r>
            <a:r>
              <a:rPr lang="de-CH" altLang="en-US" sz="3200" dirty="0"/>
              <a:t>:</a:t>
            </a:r>
          </a:p>
          <a:p>
            <a:pPr lvl="1" eaLnBrk="1" hangingPunct="1">
              <a:buFont typeface="Arial" panose="020B0604020202020204" pitchFamily="34" charset="0"/>
              <a:buChar char="•"/>
            </a:pPr>
            <a:r>
              <a:rPr lang="de-CH" altLang="en-US" sz="2400" dirty="0"/>
              <a:t>The rational </a:t>
            </a:r>
            <a:r>
              <a:rPr lang="de-CH" altLang="en-US" sz="2400" dirty="0" err="1"/>
              <a:t>effect</a:t>
            </a:r>
            <a:r>
              <a:rPr lang="de-CH" altLang="en-US" sz="2400" dirty="0"/>
              <a:t> </a:t>
            </a:r>
            <a:r>
              <a:rPr lang="de-CH" altLang="en-US" sz="2400" dirty="0" err="1"/>
              <a:t>of</a:t>
            </a:r>
            <a:r>
              <a:rPr lang="de-CH" altLang="en-US" sz="2400" dirty="0"/>
              <a:t> an </a:t>
            </a:r>
            <a:r>
              <a:rPr lang="de-CH" altLang="en-US" sz="2400" dirty="0" err="1"/>
              <a:t>action</a:t>
            </a:r>
            <a:r>
              <a:rPr lang="de-CH" altLang="en-US" sz="2400" dirty="0"/>
              <a:t> </a:t>
            </a:r>
            <a:r>
              <a:rPr lang="de-CH" altLang="en-US" sz="2400" dirty="0" err="1"/>
              <a:t>is</a:t>
            </a:r>
            <a:r>
              <a:rPr lang="de-CH" altLang="en-US" sz="2400" dirty="0"/>
              <a:t> a </a:t>
            </a:r>
            <a:r>
              <a:rPr lang="de-CH" altLang="en-US" sz="2400" dirty="0" err="1"/>
              <a:t>representation</a:t>
            </a:r>
            <a:r>
              <a:rPr lang="de-CH" altLang="en-US" sz="2400" dirty="0"/>
              <a:t> </a:t>
            </a:r>
            <a:r>
              <a:rPr lang="de-CH" altLang="en-US" sz="2400" dirty="0" err="1"/>
              <a:t>of</a:t>
            </a:r>
            <a:r>
              <a:rPr lang="de-CH" altLang="en-US" sz="2400" dirty="0"/>
              <a:t> </a:t>
            </a:r>
            <a:r>
              <a:rPr lang="de-CH" altLang="en-US" sz="2400" dirty="0" err="1"/>
              <a:t>the</a:t>
            </a:r>
            <a:r>
              <a:rPr lang="de-CH" altLang="en-US" sz="2400" dirty="0"/>
              <a:t> </a:t>
            </a:r>
            <a:r>
              <a:rPr lang="de-CH" altLang="en-US" sz="2400" dirty="0" err="1"/>
              <a:t>effect</a:t>
            </a:r>
            <a:r>
              <a:rPr lang="de-CH" altLang="en-US" sz="2400" dirty="0"/>
              <a:t> </a:t>
            </a:r>
            <a:r>
              <a:rPr lang="de-CH" altLang="en-US" sz="2400" dirty="0" err="1"/>
              <a:t>that</a:t>
            </a:r>
            <a:r>
              <a:rPr lang="de-CH" altLang="en-US" sz="2400" dirty="0"/>
              <a:t> an </a:t>
            </a:r>
            <a:r>
              <a:rPr lang="de-CH" altLang="en-US" sz="2400" dirty="0" err="1"/>
              <a:t>agent</a:t>
            </a:r>
            <a:r>
              <a:rPr lang="de-CH" altLang="en-US" sz="2400" dirty="0"/>
              <a:t> </a:t>
            </a:r>
            <a:r>
              <a:rPr lang="de-CH" altLang="en-US" sz="2400" dirty="0" err="1"/>
              <a:t>can</a:t>
            </a:r>
            <a:r>
              <a:rPr lang="de-CH" altLang="en-US" sz="2400" dirty="0"/>
              <a:t> </a:t>
            </a:r>
            <a:r>
              <a:rPr lang="de-CH" altLang="en-US" sz="2400" dirty="0" err="1"/>
              <a:t>expect</a:t>
            </a:r>
            <a:r>
              <a:rPr lang="de-CH" altLang="en-US" sz="2400" dirty="0"/>
              <a:t> </a:t>
            </a:r>
            <a:r>
              <a:rPr lang="de-CH" altLang="en-US" sz="2400" dirty="0" err="1"/>
              <a:t>to</a:t>
            </a:r>
            <a:r>
              <a:rPr lang="de-CH" altLang="en-US" sz="2400" dirty="0"/>
              <a:t> </a:t>
            </a:r>
            <a:r>
              <a:rPr lang="de-CH" altLang="en-US" sz="2400" dirty="0" err="1"/>
              <a:t>occur</a:t>
            </a:r>
            <a:r>
              <a:rPr lang="de-CH" altLang="en-US" sz="2400" dirty="0"/>
              <a:t> </a:t>
            </a:r>
            <a:r>
              <a:rPr lang="de-CH" altLang="en-US" sz="2400" dirty="0" err="1"/>
              <a:t>as</a:t>
            </a:r>
            <a:r>
              <a:rPr lang="de-CH" altLang="en-US" sz="2400" dirty="0"/>
              <a:t> a </a:t>
            </a:r>
            <a:r>
              <a:rPr lang="de-CH" altLang="en-US" sz="2400" dirty="0" err="1"/>
              <a:t>result</a:t>
            </a:r>
            <a:r>
              <a:rPr lang="de-CH" altLang="en-US" sz="2400" dirty="0"/>
              <a:t> </a:t>
            </a:r>
            <a:r>
              <a:rPr lang="de-CH" altLang="en-US" sz="2400" dirty="0" err="1"/>
              <a:t>of</a:t>
            </a:r>
            <a:r>
              <a:rPr lang="de-CH" altLang="en-US" sz="2400" dirty="0"/>
              <a:t> </a:t>
            </a:r>
            <a:r>
              <a:rPr lang="de-CH" altLang="en-US" sz="2400" dirty="0" err="1"/>
              <a:t>the</a:t>
            </a:r>
            <a:r>
              <a:rPr lang="de-CH" altLang="en-US" sz="2400" dirty="0"/>
              <a:t> </a:t>
            </a:r>
            <a:r>
              <a:rPr lang="de-CH" altLang="en-US" sz="2400" dirty="0" err="1"/>
              <a:t>action</a:t>
            </a:r>
            <a:r>
              <a:rPr lang="de-CH" altLang="en-US" sz="2400" dirty="0"/>
              <a:t> </a:t>
            </a:r>
            <a:r>
              <a:rPr lang="de-CH" altLang="en-US" sz="2400" dirty="0" err="1"/>
              <a:t>being</a:t>
            </a:r>
            <a:r>
              <a:rPr lang="de-CH" altLang="en-US" sz="2400" dirty="0"/>
              <a:t> </a:t>
            </a:r>
            <a:r>
              <a:rPr lang="de-CH" altLang="en-US" sz="2400" dirty="0" err="1"/>
              <a:t>performed</a:t>
            </a:r>
            <a:r>
              <a:rPr lang="de-CH" altLang="en-US" sz="2400" dirty="0"/>
              <a:t>.</a:t>
            </a:r>
            <a:endParaRPr lang="de-CH" altLang="en-US" dirty="0"/>
          </a:p>
        </p:txBody>
      </p:sp>
      <p:pic>
        <p:nvPicPr>
          <p:cNvPr id="696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6650" y="3700466"/>
            <a:ext cx="4357688" cy="270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69637" name="Group 2"/>
          <p:cNvGrpSpPr>
            <a:grpSpLocks/>
          </p:cNvGrpSpPr>
          <p:nvPr/>
        </p:nvGrpSpPr>
        <p:grpSpPr bwMode="auto">
          <a:xfrm>
            <a:off x="220663" y="4191003"/>
            <a:ext cx="2657475" cy="2171700"/>
            <a:chOff x="-7932" y="4620706"/>
            <a:chExt cx="2656676" cy="2170488"/>
          </a:xfrm>
        </p:grpSpPr>
        <p:pic>
          <p:nvPicPr>
            <p:cNvPr id="6963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620706"/>
              <a:ext cx="2648744" cy="2153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2" name="TextBox 1"/>
            <p:cNvSpPr txBox="1"/>
            <p:nvPr/>
          </p:nvSpPr>
          <p:spPr>
            <a:xfrm>
              <a:off x="-7932" y="6545269"/>
              <a:ext cx="856992" cy="245925"/>
            </a:xfrm>
            <a:prstGeom prst="rect">
              <a:avLst/>
            </a:prstGeom>
            <a:noFill/>
          </p:spPr>
          <p:txBody>
            <a:bodyPr>
              <a:spAutoFit/>
            </a:bodyPr>
            <a:lstStyle/>
            <a:p>
              <a:pPr>
                <a:defRPr/>
              </a:pPr>
              <a:r>
                <a:rPr lang="en-US" sz="1000" b="1" dirty="0">
                  <a:latin typeface="+mj-lt"/>
                </a:rPr>
                <a:t>Effect</a:t>
              </a:r>
            </a:p>
          </p:txBody>
        </p:sp>
      </p:gr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447800" y="357910"/>
            <a:ext cx="6556375" cy="762000"/>
          </a:xfrm>
        </p:spPr>
        <p:txBody>
          <a:bodyPr/>
          <a:lstStyle/>
          <a:p>
            <a:pPr eaLnBrk="1" hangingPunct="1"/>
            <a:r>
              <a:rPr lang="en-US" altLang="en-US" dirty="0"/>
              <a:t>Agents’ Interactions</a:t>
            </a:r>
          </a:p>
        </p:txBody>
      </p:sp>
      <p:sp>
        <p:nvSpPr>
          <p:cNvPr id="70659" name="Rectangle 3"/>
          <p:cNvSpPr>
            <a:spLocks noGrp="1" noChangeArrowheads="1"/>
          </p:cNvSpPr>
          <p:nvPr>
            <p:ph type="body" idx="1"/>
          </p:nvPr>
        </p:nvSpPr>
        <p:spPr>
          <a:xfrm>
            <a:off x="457200" y="898237"/>
            <a:ext cx="8918575" cy="4800600"/>
          </a:xfrm>
        </p:spPr>
        <p:txBody>
          <a:bodyPr/>
          <a:lstStyle/>
          <a:p>
            <a:pPr eaLnBrk="1" hangingPunct="1">
              <a:buFont typeface="Arial" panose="020B0604020202020204" pitchFamily="34" charset="0"/>
              <a:buChar char="•"/>
            </a:pPr>
            <a:r>
              <a:rPr lang="en-US" altLang="en-US" dirty="0">
                <a:cs typeface="Times New Roman" pitchFamily="18" charset="0"/>
              </a:rPr>
              <a:t>Ongoing conversations between agents have typical patterns. Certain message sequences are expected, and, at any point in the conversation, other messages are expected to follow. These typical patterns of message exchange are called </a:t>
            </a:r>
            <a:r>
              <a:rPr lang="en-US" altLang="en-US" b="1" i="1" dirty="0">
                <a:cs typeface="Times New Roman" pitchFamily="18" charset="0"/>
              </a:rPr>
              <a:t>interaction protocols</a:t>
            </a:r>
            <a:r>
              <a:rPr lang="en-US" altLang="en-US" dirty="0">
                <a:cs typeface="Times New Roman" pitchFamily="18" charset="0"/>
              </a:rPr>
              <a:t> (</a:t>
            </a:r>
            <a:r>
              <a:rPr lang="en-US" altLang="en-US" b="1" i="1" dirty="0">
                <a:cs typeface="Times New Roman" pitchFamily="18" charset="0"/>
              </a:rPr>
              <a:t>IP</a:t>
            </a:r>
            <a:r>
              <a:rPr lang="en-US" altLang="en-US" dirty="0">
                <a:cs typeface="Times New Roman" pitchFamily="18" charset="0"/>
              </a:rPr>
              <a:t>)</a:t>
            </a:r>
            <a:endParaRPr lang="en-US" altLang="en-US" dirty="0"/>
          </a:p>
          <a:p>
            <a:pPr eaLnBrk="1" hangingPunct="1">
              <a:buFont typeface="Arial" panose="020B0604020202020204" pitchFamily="34" charset="0"/>
              <a:buChar char="•"/>
            </a:pPr>
            <a:r>
              <a:rPr lang="en-US" altLang="en-US" dirty="0">
                <a:cs typeface="Times New Roman" pitchFamily="18" charset="0"/>
              </a:rPr>
              <a:t>By their nature, agents can engage in multiple dialogues, perhaps with different agents (also humans), simultaneously. The term </a:t>
            </a:r>
            <a:r>
              <a:rPr lang="en-US" altLang="en-US" b="1" i="1" dirty="0">
                <a:cs typeface="Times New Roman" pitchFamily="18" charset="0"/>
              </a:rPr>
              <a:t>conversation</a:t>
            </a:r>
            <a:r>
              <a:rPr lang="en-US" altLang="en-US" dirty="0">
                <a:cs typeface="Times New Roman" pitchFamily="18" charset="0"/>
              </a:rPr>
              <a:t> is used to denote any particular instance of such a dialogue. Thus, the agent may be concurrently engaged in multiple conversations, with different agents, within different protocols.</a:t>
            </a:r>
            <a:r>
              <a:rPr lang="en-US" altLang="en-US" dirty="0"/>
              <a:t> </a:t>
            </a:r>
          </a:p>
        </p:txBody>
      </p:sp>
      <p:grpSp>
        <p:nvGrpSpPr>
          <p:cNvPr id="70660" name="Group 2"/>
          <p:cNvGrpSpPr>
            <a:grpSpLocks/>
          </p:cNvGrpSpPr>
          <p:nvPr/>
        </p:nvGrpSpPr>
        <p:grpSpPr bwMode="auto">
          <a:xfrm>
            <a:off x="0" y="4335606"/>
            <a:ext cx="9929813" cy="2060575"/>
            <a:chOff x="0" y="4797152"/>
            <a:chExt cx="9929956" cy="2060848"/>
          </a:xfrm>
        </p:grpSpPr>
        <p:sp>
          <p:nvSpPr>
            <p:cNvPr id="70661" name="Rectangle 1"/>
            <p:cNvSpPr>
              <a:spLocks noChangeArrowheads="1"/>
            </p:cNvSpPr>
            <p:nvPr/>
          </p:nvSpPr>
          <p:spPr bwMode="auto">
            <a:xfrm>
              <a:off x="0" y="4797152"/>
              <a:ext cx="9929956" cy="2060848"/>
            </a:xfrm>
            <a:prstGeom prst="rect">
              <a:avLst/>
            </a:prstGeom>
            <a:solidFill>
              <a:schemeClr val="bg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pic>
          <p:nvPicPr>
            <p:cNvPr id="70662" name="Picture 4"/>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909672" y="4971648"/>
              <a:ext cx="1735137" cy="1797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70663" name="Picture 5"/>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715524" y="4918308"/>
              <a:ext cx="2494122" cy="18638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70664"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78" y="4834840"/>
              <a:ext cx="1587214" cy="2007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7066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0632" y="4925516"/>
              <a:ext cx="2225924" cy="1703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7066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7918" y="4850080"/>
              <a:ext cx="2067595" cy="1932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pic>
        <p:nvPicPr>
          <p:cNvPr id="11" name="Picture 10">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07567" y="145979"/>
            <a:ext cx="1287231" cy="1185862"/>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de-CH" altLang="en-US"/>
              <a:t>FIPA standard IPs</a:t>
            </a:r>
            <a:endParaRPr lang="en-US" altLang="en-US"/>
          </a:p>
        </p:txBody>
      </p:sp>
      <p:sp>
        <p:nvSpPr>
          <p:cNvPr id="71683" name="Rectangle 3"/>
          <p:cNvSpPr>
            <a:spLocks noGrp="1" noChangeArrowheads="1"/>
          </p:cNvSpPr>
          <p:nvPr>
            <p:ph type="body" idx="1"/>
          </p:nvPr>
        </p:nvSpPr>
        <p:spPr/>
        <p:txBody>
          <a:bodyPr/>
          <a:lstStyle/>
          <a:p>
            <a:pPr eaLnBrk="1" hangingPunct="1">
              <a:buFont typeface="Arial" panose="020B0604020202020204" pitchFamily="34" charset="0"/>
              <a:buChar char="•"/>
            </a:pPr>
            <a:r>
              <a:rPr lang="de-CH" altLang="en-US" b="1" dirty="0" err="1"/>
              <a:t>fipa-query</a:t>
            </a:r>
            <a:r>
              <a:rPr lang="de-CH" altLang="en-US" dirty="0"/>
              <a:t>: </a:t>
            </a:r>
            <a:r>
              <a:rPr lang="de-CH" altLang="en-US" dirty="0" err="1"/>
              <a:t>the</a:t>
            </a:r>
            <a:r>
              <a:rPr lang="de-CH" altLang="en-US" dirty="0"/>
              <a:t> </a:t>
            </a:r>
            <a:r>
              <a:rPr lang="de-CH" altLang="en-US" dirty="0" err="1"/>
              <a:t>receiver</a:t>
            </a:r>
            <a:r>
              <a:rPr lang="de-CH" altLang="en-US" dirty="0"/>
              <a:t> </a:t>
            </a:r>
            <a:r>
              <a:rPr lang="de-CH" altLang="en-US" dirty="0" err="1"/>
              <a:t>agent</a:t>
            </a:r>
            <a:r>
              <a:rPr lang="de-CH" altLang="en-US" dirty="0"/>
              <a:t> </a:t>
            </a:r>
            <a:r>
              <a:rPr lang="de-CH" altLang="en-US" dirty="0" err="1"/>
              <a:t>is</a:t>
            </a:r>
            <a:r>
              <a:rPr lang="de-CH" altLang="en-US" dirty="0"/>
              <a:t> </a:t>
            </a:r>
            <a:r>
              <a:rPr lang="de-CH" altLang="en-US" dirty="0" err="1"/>
              <a:t>requested</a:t>
            </a:r>
            <a:r>
              <a:rPr lang="de-CH" altLang="en-US" dirty="0"/>
              <a:t> </a:t>
            </a:r>
            <a:r>
              <a:rPr lang="de-CH" altLang="en-US" dirty="0" err="1"/>
              <a:t>to</a:t>
            </a:r>
            <a:r>
              <a:rPr lang="de-CH" altLang="en-US" dirty="0"/>
              <a:t> </a:t>
            </a:r>
            <a:r>
              <a:rPr lang="de-CH" altLang="en-US" dirty="0" err="1"/>
              <a:t>perform</a:t>
            </a:r>
            <a:r>
              <a:rPr lang="de-CH" altLang="en-US" dirty="0"/>
              <a:t> </a:t>
            </a:r>
            <a:r>
              <a:rPr lang="de-CH" altLang="en-US" dirty="0" err="1"/>
              <a:t>some</a:t>
            </a:r>
            <a:r>
              <a:rPr lang="de-CH" altLang="en-US" dirty="0"/>
              <a:t> </a:t>
            </a:r>
            <a:r>
              <a:rPr lang="de-CH" altLang="en-US" dirty="0" err="1"/>
              <a:t>kind</a:t>
            </a:r>
            <a:r>
              <a:rPr lang="de-CH" altLang="en-US" dirty="0"/>
              <a:t> </a:t>
            </a:r>
            <a:r>
              <a:rPr lang="de-CH" altLang="en-US" dirty="0" err="1"/>
              <a:t>of</a:t>
            </a:r>
            <a:r>
              <a:rPr lang="de-CH" altLang="en-US" dirty="0"/>
              <a:t> </a:t>
            </a:r>
            <a:r>
              <a:rPr lang="de-CH" altLang="en-US" dirty="0" err="1"/>
              <a:t>inform</a:t>
            </a:r>
            <a:r>
              <a:rPr lang="de-CH" altLang="en-US" dirty="0"/>
              <a:t> </a:t>
            </a:r>
            <a:r>
              <a:rPr lang="de-CH" altLang="en-US" dirty="0" err="1"/>
              <a:t>action</a:t>
            </a:r>
            <a:endParaRPr lang="de-CH" altLang="en-US" dirty="0"/>
          </a:p>
          <a:p>
            <a:pPr eaLnBrk="1" hangingPunct="1">
              <a:buFont typeface="Arial" panose="020B0604020202020204" pitchFamily="34" charset="0"/>
              <a:buChar char="•"/>
            </a:pPr>
            <a:r>
              <a:rPr lang="de-CH" altLang="en-US" b="1" dirty="0" err="1"/>
              <a:t>fipa-request</a:t>
            </a:r>
            <a:r>
              <a:rPr lang="de-CH" altLang="en-US" dirty="0"/>
              <a:t>: </a:t>
            </a:r>
            <a:r>
              <a:rPr lang="de-CH" altLang="en-US" dirty="0" err="1"/>
              <a:t>the</a:t>
            </a:r>
            <a:r>
              <a:rPr lang="de-CH" altLang="en-US" dirty="0"/>
              <a:t> </a:t>
            </a:r>
            <a:r>
              <a:rPr lang="de-CH" altLang="en-US" dirty="0" err="1"/>
              <a:t>receiver</a:t>
            </a:r>
            <a:r>
              <a:rPr lang="de-CH" altLang="en-US" dirty="0"/>
              <a:t> </a:t>
            </a:r>
            <a:r>
              <a:rPr lang="de-CH" altLang="en-US" dirty="0" err="1"/>
              <a:t>is</a:t>
            </a:r>
            <a:r>
              <a:rPr lang="de-CH" altLang="en-US" dirty="0"/>
              <a:t> </a:t>
            </a:r>
            <a:r>
              <a:rPr lang="de-CH" altLang="en-US" dirty="0" err="1"/>
              <a:t>requested</a:t>
            </a:r>
            <a:r>
              <a:rPr lang="de-CH" altLang="en-US" dirty="0"/>
              <a:t> </a:t>
            </a:r>
            <a:r>
              <a:rPr lang="de-CH" altLang="en-US" dirty="0" err="1"/>
              <a:t>to</a:t>
            </a:r>
            <a:r>
              <a:rPr lang="de-CH" altLang="en-US" dirty="0"/>
              <a:t> </a:t>
            </a:r>
            <a:r>
              <a:rPr lang="de-CH" altLang="en-US" dirty="0" err="1"/>
              <a:t>perform</a:t>
            </a:r>
            <a:r>
              <a:rPr lang="de-CH" altLang="en-US" dirty="0"/>
              <a:t> </a:t>
            </a:r>
            <a:r>
              <a:rPr lang="de-CH" altLang="en-US" dirty="0" err="1"/>
              <a:t>some</a:t>
            </a:r>
            <a:r>
              <a:rPr lang="de-CH" altLang="en-US" dirty="0"/>
              <a:t> </a:t>
            </a:r>
            <a:r>
              <a:rPr lang="de-CH" altLang="en-US" dirty="0" err="1"/>
              <a:t>action</a:t>
            </a:r>
            <a:r>
              <a:rPr lang="de-CH" altLang="en-US" dirty="0"/>
              <a:t>.</a:t>
            </a:r>
          </a:p>
          <a:p>
            <a:pPr eaLnBrk="1" hangingPunct="1">
              <a:buFont typeface="Arial" panose="020B0604020202020204" pitchFamily="34" charset="0"/>
              <a:buChar char="•"/>
            </a:pPr>
            <a:r>
              <a:rPr lang="de-CH" altLang="en-US" b="1" dirty="0" err="1"/>
              <a:t>fipa-contract-net</a:t>
            </a:r>
            <a:r>
              <a:rPr lang="de-CH" altLang="en-US" dirty="0"/>
              <a:t>: an </a:t>
            </a:r>
            <a:r>
              <a:rPr lang="de-CH" altLang="en-US" dirty="0" err="1"/>
              <a:t>agent</a:t>
            </a:r>
            <a:r>
              <a:rPr lang="de-CH" altLang="en-US" dirty="0"/>
              <a:t> (</a:t>
            </a:r>
            <a:r>
              <a:rPr lang="de-CH" altLang="en-US" dirty="0" err="1"/>
              <a:t>manager</a:t>
            </a:r>
            <a:r>
              <a:rPr lang="de-CH" altLang="en-US" dirty="0"/>
              <a:t>) </a:t>
            </a:r>
            <a:r>
              <a:rPr lang="de-CH" altLang="en-US" dirty="0" err="1"/>
              <a:t>solicits</a:t>
            </a:r>
            <a:r>
              <a:rPr lang="de-CH" altLang="en-US" dirty="0"/>
              <a:t> </a:t>
            </a:r>
            <a:r>
              <a:rPr lang="de-CH" altLang="en-US" dirty="0" err="1"/>
              <a:t>proposals</a:t>
            </a:r>
            <a:r>
              <a:rPr lang="de-CH" altLang="en-US" dirty="0"/>
              <a:t> </a:t>
            </a:r>
            <a:r>
              <a:rPr lang="de-CH" altLang="en-US" dirty="0" err="1"/>
              <a:t>from</a:t>
            </a:r>
            <a:r>
              <a:rPr lang="de-CH" altLang="en-US" dirty="0"/>
              <a:t> </a:t>
            </a:r>
            <a:r>
              <a:rPr lang="de-CH" altLang="en-US" dirty="0" err="1"/>
              <a:t>other</a:t>
            </a:r>
            <a:r>
              <a:rPr lang="de-CH" altLang="en-US" dirty="0"/>
              <a:t> </a:t>
            </a:r>
            <a:r>
              <a:rPr lang="de-CH" altLang="en-US" dirty="0" err="1"/>
              <a:t>agents</a:t>
            </a:r>
            <a:r>
              <a:rPr lang="de-CH" altLang="en-US" dirty="0"/>
              <a:t> (</a:t>
            </a:r>
            <a:r>
              <a:rPr lang="de-CH" altLang="en-US" dirty="0" err="1"/>
              <a:t>contractors</a:t>
            </a:r>
            <a:r>
              <a:rPr lang="de-CH" altLang="en-US" dirty="0"/>
              <a:t>) </a:t>
            </a:r>
            <a:r>
              <a:rPr lang="de-CH" altLang="en-US" dirty="0" err="1"/>
              <a:t>by</a:t>
            </a:r>
            <a:r>
              <a:rPr lang="de-CH" altLang="en-US" dirty="0"/>
              <a:t> </a:t>
            </a:r>
            <a:r>
              <a:rPr lang="de-CH" altLang="en-US" dirty="0" err="1"/>
              <a:t>specifying</a:t>
            </a:r>
            <a:r>
              <a:rPr lang="de-CH" altLang="en-US" dirty="0"/>
              <a:t> </a:t>
            </a:r>
            <a:r>
              <a:rPr lang="de-CH" altLang="en-US" dirty="0" err="1"/>
              <a:t>the</a:t>
            </a:r>
            <a:r>
              <a:rPr lang="de-CH" altLang="en-US" dirty="0"/>
              <a:t> </a:t>
            </a:r>
            <a:r>
              <a:rPr lang="de-CH" altLang="en-US" dirty="0" err="1"/>
              <a:t>task</a:t>
            </a:r>
            <a:r>
              <a:rPr lang="de-CH" altLang="en-US" dirty="0"/>
              <a:t> </a:t>
            </a:r>
            <a:r>
              <a:rPr lang="de-CH" altLang="en-US" dirty="0" err="1"/>
              <a:t>and</a:t>
            </a:r>
            <a:r>
              <a:rPr lang="de-CH" altLang="en-US" dirty="0"/>
              <a:t> </a:t>
            </a:r>
            <a:r>
              <a:rPr lang="de-CH" altLang="en-US" dirty="0" err="1"/>
              <a:t>the</a:t>
            </a:r>
            <a:r>
              <a:rPr lang="de-CH" altLang="en-US" dirty="0"/>
              <a:t> </a:t>
            </a:r>
            <a:r>
              <a:rPr lang="de-CH" altLang="en-US" dirty="0" err="1"/>
              <a:t>conditions</a:t>
            </a:r>
            <a:r>
              <a:rPr lang="de-CH" altLang="en-US" dirty="0"/>
              <a:t> </a:t>
            </a:r>
            <a:r>
              <a:rPr lang="de-CH" altLang="en-US" dirty="0" err="1"/>
              <a:t>placed</a:t>
            </a:r>
            <a:r>
              <a:rPr lang="de-CH" altLang="en-US" dirty="0"/>
              <a:t> </a:t>
            </a:r>
            <a:r>
              <a:rPr lang="de-CH" altLang="en-US" dirty="0" err="1"/>
              <a:t>by</a:t>
            </a:r>
            <a:r>
              <a:rPr lang="de-CH" altLang="en-US" dirty="0"/>
              <a:t> </a:t>
            </a:r>
            <a:r>
              <a:rPr lang="de-CH" altLang="en-US" dirty="0" err="1"/>
              <a:t>the</a:t>
            </a:r>
            <a:r>
              <a:rPr lang="de-CH" altLang="en-US" dirty="0"/>
              <a:t> </a:t>
            </a:r>
            <a:r>
              <a:rPr lang="de-CH" altLang="en-US" dirty="0" err="1"/>
              <a:t>manager</a:t>
            </a:r>
            <a:r>
              <a:rPr lang="de-CH" altLang="en-US" dirty="0"/>
              <a:t> upon </a:t>
            </a:r>
            <a:r>
              <a:rPr lang="de-CH" altLang="en-US" dirty="0" err="1"/>
              <a:t>the</a:t>
            </a:r>
            <a:r>
              <a:rPr lang="de-CH" altLang="en-US" dirty="0"/>
              <a:t> </a:t>
            </a:r>
            <a:r>
              <a:rPr lang="de-CH" altLang="en-US" dirty="0" err="1"/>
              <a:t>execution</a:t>
            </a:r>
            <a:r>
              <a:rPr lang="de-CH" altLang="en-US" dirty="0"/>
              <a:t> </a:t>
            </a:r>
            <a:r>
              <a:rPr lang="de-CH" altLang="en-US" dirty="0" err="1"/>
              <a:t>of</a:t>
            </a:r>
            <a:r>
              <a:rPr lang="de-CH" altLang="en-US" dirty="0"/>
              <a:t> </a:t>
            </a:r>
            <a:r>
              <a:rPr lang="de-CH" altLang="en-US" dirty="0" err="1"/>
              <a:t>the</a:t>
            </a:r>
            <a:r>
              <a:rPr lang="de-CH" altLang="en-US" dirty="0"/>
              <a:t> </a:t>
            </a:r>
            <a:r>
              <a:rPr lang="de-CH" altLang="en-US" dirty="0" err="1"/>
              <a:t>task</a:t>
            </a:r>
            <a:r>
              <a:rPr lang="de-CH" altLang="en-US" dirty="0"/>
              <a:t>. The </a:t>
            </a:r>
            <a:r>
              <a:rPr lang="de-CH" altLang="en-US" dirty="0" err="1"/>
              <a:t>contractor‘s</a:t>
            </a:r>
            <a:r>
              <a:rPr lang="de-CH" altLang="en-US" dirty="0"/>
              <a:t> </a:t>
            </a:r>
            <a:r>
              <a:rPr lang="de-CH" altLang="en-US" dirty="0" err="1"/>
              <a:t>proposal</a:t>
            </a:r>
            <a:r>
              <a:rPr lang="de-CH" altLang="en-US" dirty="0"/>
              <a:t> </a:t>
            </a:r>
            <a:r>
              <a:rPr lang="de-CH" altLang="en-US" dirty="0" err="1"/>
              <a:t>includes</a:t>
            </a:r>
            <a:r>
              <a:rPr lang="de-CH" altLang="en-US" dirty="0"/>
              <a:t> </a:t>
            </a:r>
            <a:r>
              <a:rPr lang="de-CH" altLang="en-US" dirty="0" err="1"/>
              <a:t>the</a:t>
            </a:r>
            <a:r>
              <a:rPr lang="de-CH" altLang="en-US" dirty="0"/>
              <a:t> </a:t>
            </a:r>
            <a:r>
              <a:rPr lang="de-CH" altLang="en-US" dirty="0" err="1"/>
              <a:t>preconditions</a:t>
            </a:r>
            <a:r>
              <a:rPr lang="de-CH" altLang="en-US" dirty="0"/>
              <a:t> </a:t>
            </a:r>
            <a:r>
              <a:rPr lang="de-CH" altLang="en-US" dirty="0" err="1"/>
              <a:t>that</a:t>
            </a:r>
            <a:r>
              <a:rPr lang="de-CH" altLang="en-US" dirty="0"/>
              <a:t> </a:t>
            </a:r>
            <a:r>
              <a:rPr lang="de-CH" altLang="en-US" dirty="0" err="1"/>
              <a:t>the</a:t>
            </a:r>
            <a:r>
              <a:rPr lang="de-CH" altLang="en-US" dirty="0"/>
              <a:t> </a:t>
            </a:r>
            <a:r>
              <a:rPr lang="de-CH" altLang="en-US" dirty="0" err="1"/>
              <a:t>contractor</a:t>
            </a:r>
            <a:r>
              <a:rPr lang="de-CH" altLang="en-US" dirty="0"/>
              <a:t> </a:t>
            </a:r>
            <a:r>
              <a:rPr lang="de-CH" altLang="en-US" dirty="0" err="1"/>
              <a:t>is</a:t>
            </a:r>
            <a:r>
              <a:rPr lang="de-CH" altLang="en-US" dirty="0"/>
              <a:t> </a:t>
            </a:r>
            <a:r>
              <a:rPr lang="de-CH" altLang="en-US" dirty="0" err="1"/>
              <a:t>setting</a:t>
            </a:r>
            <a:r>
              <a:rPr lang="de-CH" altLang="en-US" dirty="0"/>
              <a:t> out </a:t>
            </a:r>
            <a:r>
              <a:rPr lang="de-CH" altLang="en-US" dirty="0" err="1"/>
              <a:t>for</a:t>
            </a:r>
            <a:r>
              <a:rPr lang="de-CH" altLang="en-US" dirty="0"/>
              <a:t> </a:t>
            </a:r>
            <a:r>
              <a:rPr lang="de-CH" altLang="en-US" dirty="0" err="1"/>
              <a:t>the</a:t>
            </a:r>
            <a:r>
              <a:rPr lang="de-CH" altLang="en-US" dirty="0"/>
              <a:t> </a:t>
            </a:r>
            <a:r>
              <a:rPr lang="de-CH" altLang="en-US" dirty="0" err="1"/>
              <a:t>task</a:t>
            </a:r>
            <a:r>
              <a:rPr lang="de-CH" altLang="en-US" dirty="0"/>
              <a:t> (e.g., </a:t>
            </a:r>
            <a:r>
              <a:rPr lang="de-CH" altLang="en-US" dirty="0" err="1"/>
              <a:t>price</a:t>
            </a:r>
            <a:r>
              <a:rPr lang="de-CH" altLang="en-US" dirty="0"/>
              <a:t>, time, etc.)</a:t>
            </a:r>
          </a:p>
          <a:p>
            <a:pPr eaLnBrk="1" hangingPunct="1">
              <a:buFont typeface="Arial" panose="020B0604020202020204" pitchFamily="34" charset="0"/>
              <a:buChar char="•"/>
            </a:pPr>
            <a:r>
              <a:rPr lang="de-CH" altLang="en-US" dirty="0"/>
              <a:t>..</a:t>
            </a:r>
            <a:r>
              <a:rPr lang="de-CH" altLang="en-US" dirty="0" err="1"/>
              <a:t>some</a:t>
            </a:r>
            <a:r>
              <a:rPr lang="de-CH" altLang="en-US" dirty="0"/>
              <a:t> </a:t>
            </a:r>
            <a:r>
              <a:rPr lang="de-CH" altLang="en-US" dirty="0" err="1"/>
              <a:t>more</a:t>
            </a:r>
            <a:endParaRPr lang="de-CH" altLang="en-US" dirty="0"/>
          </a:p>
          <a:p>
            <a:pPr eaLnBrk="1" hangingPunct="1">
              <a:buFont typeface="Monotype Sorts" charset="0"/>
              <a:buNone/>
            </a:pPr>
            <a:endParaRPr lang="en-US" altLang="en-US" dirty="0"/>
          </a:p>
        </p:txBody>
      </p:sp>
      <p:sp>
        <p:nvSpPr>
          <p:cNvPr id="71684" name="Text Box 4"/>
          <p:cNvSpPr txBox="1">
            <a:spLocks noChangeArrowheads="1"/>
          </p:cNvSpPr>
          <p:nvPr/>
        </p:nvSpPr>
        <p:spPr bwMode="auto">
          <a:xfrm>
            <a:off x="5943600" y="4267200"/>
            <a:ext cx="3200400" cy="1803400"/>
          </a:xfrm>
          <a:prstGeom prst="rect">
            <a:avLst/>
          </a:prstGeom>
          <a:solidFill>
            <a:srgbClr val="FFFFCC"/>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50000"/>
              </a:spcBef>
              <a:buFontTx/>
              <a:buNone/>
            </a:pPr>
            <a:r>
              <a:rPr lang="en-US" altLang="en-US" sz="1600"/>
              <a:t>(request   :sender A</a:t>
            </a:r>
          </a:p>
          <a:p>
            <a:pPr eaLnBrk="1" hangingPunct="1">
              <a:spcBef>
                <a:spcPct val="50000"/>
              </a:spcBef>
              <a:buFontTx/>
              <a:buNone/>
            </a:pPr>
            <a:r>
              <a:rPr lang="en-US" altLang="en-US" sz="1600"/>
              <a:t>                :receiver B</a:t>
            </a:r>
          </a:p>
          <a:p>
            <a:pPr eaLnBrk="1" hangingPunct="1">
              <a:spcBef>
                <a:spcPct val="50000"/>
              </a:spcBef>
              <a:buFontTx/>
              <a:buNone/>
            </a:pPr>
            <a:r>
              <a:rPr lang="en-US" altLang="en-US" sz="1600"/>
              <a:t>                :content (some act)</a:t>
            </a:r>
          </a:p>
          <a:p>
            <a:pPr eaLnBrk="1" hangingPunct="1">
              <a:spcBef>
                <a:spcPct val="50000"/>
              </a:spcBef>
              <a:buFontTx/>
              <a:buNone/>
            </a:pPr>
            <a:r>
              <a:rPr lang="en-US" altLang="en-US" sz="1600"/>
              <a:t>                </a:t>
            </a:r>
            <a:r>
              <a:rPr lang="en-US" altLang="en-US" sz="1600" b="1"/>
              <a:t>:protocol fipa-request</a:t>
            </a:r>
          </a:p>
          <a:p>
            <a:pPr eaLnBrk="1" hangingPunct="1">
              <a:spcBef>
                <a:spcPct val="50000"/>
              </a:spcBef>
              <a:buFontTx/>
              <a:buNone/>
            </a:pPr>
            <a:r>
              <a:rPr lang="en-US" altLang="en-US" sz="1600"/>
              <a: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ChangeArrowheads="1"/>
          </p:cNvSpPr>
          <p:nvPr/>
        </p:nvSpPr>
        <p:spPr bwMode="auto">
          <a:xfrm>
            <a:off x="857251" y="332656"/>
            <a:ext cx="75438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4000" b="1" dirty="0">
                <a:solidFill>
                  <a:srgbClr val="0000FF"/>
                </a:solidFill>
                <a:latin typeface="Arial" pitchFamily="34" charset="0"/>
              </a:rPr>
              <a:t>The Contract Net Protocol</a:t>
            </a:r>
          </a:p>
        </p:txBody>
      </p:sp>
      <p:sp>
        <p:nvSpPr>
          <p:cNvPr id="72707" name="Rectangle 5"/>
          <p:cNvSpPr>
            <a:spLocks noChangeArrowheads="1"/>
          </p:cNvSpPr>
          <p:nvPr/>
        </p:nvSpPr>
        <p:spPr bwMode="auto">
          <a:xfrm>
            <a:off x="488950" y="1528763"/>
            <a:ext cx="4535488"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 typeface="Monotype Sorts" charset="0"/>
              <a:buNone/>
            </a:pPr>
            <a:r>
              <a:rPr lang="en-US" altLang="en-US" sz="2800" dirty="0"/>
              <a:t>An important generic protocol</a:t>
            </a:r>
          </a:p>
          <a:p>
            <a:pPr>
              <a:buFont typeface="Monotype Sorts" charset="0"/>
              <a:buNone/>
            </a:pPr>
            <a:endParaRPr lang="en-US" altLang="en-US" sz="2800" dirty="0"/>
          </a:p>
          <a:p>
            <a:pPr>
              <a:buFont typeface="Arial" panose="020B0604020202020204" pitchFamily="34" charset="0"/>
              <a:buChar char="•"/>
            </a:pPr>
            <a:r>
              <a:rPr lang="en-US" altLang="en-US" sz="2000" dirty="0"/>
              <a:t>Manager announces tasks via a (possibly selective) multicast</a:t>
            </a:r>
          </a:p>
          <a:p>
            <a:pPr>
              <a:buFont typeface="Arial" panose="020B0604020202020204" pitchFamily="34" charset="0"/>
              <a:buChar char="•"/>
            </a:pPr>
            <a:r>
              <a:rPr lang="en-US" altLang="en-US" sz="2000" dirty="0"/>
              <a:t>Agents evaluate the announcement.  Some submit bids</a:t>
            </a:r>
          </a:p>
          <a:p>
            <a:pPr>
              <a:buFont typeface="Arial" panose="020B0604020202020204" pitchFamily="34" charset="0"/>
              <a:buChar char="•"/>
            </a:pPr>
            <a:r>
              <a:rPr lang="en-US" altLang="en-US" sz="2000" dirty="0"/>
              <a:t>Manager awards a contract to the most appropriate agent</a:t>
            </a:r>
          </a:p>
          <a:p>
            <a:pPr>
              <a:buFont typeface="Arial" panose="020B0604020202020204" pitchFamily="34" charset="0"/>
              <a:buChar char="•"/>
            </a:pPr>
            <a:r>
              <a:rPr lang="en-US" altLang="en-US" sz="2000" dirty="0"/>
              <a:t>Manager and contractor communicate privately as necessary</a:t>
            </a:r>
          </a:p>
        </p:txBody>
      </p:sp>
      <p:grpSp>
        <p:nvGrpSpPr>
          <p:cNvPr id="72708" name="Group 6"/>
          <p:cNvGrpSpPr>
            <a:grpSpLocks/>
          </p:cNvGrpSpPr>
          <p:nvPr/>
        </p:nvGrpSpPr>
        <p:grpSpPr bwMode="auto">
          <a:xfrm>
            <a:off x="5969000" y="1757363"/>
            <a:ext cx="2724150" cy="3948112"/>
            <a:chOff x="3264" y="1301"/>
            <a:chExt cx="1716" cy="2487"/>
          </a:xfrm>
        </p:grpSpPr>
        <p:grpSp>
          <p:nvGrpSpPr>
            <p:cNvPr id="72709" name="Group 7"/>
            <p:cNvGrpSpPr>
              <a:grpSpLocks/>
            </p:cNvGrpSpPr>
            <p:nvPr/>
          </p:nvGrpSpPr>
          <p:grpSpPr bwMode="auto">
            <a:xfrm>
              <a:off x="3356" y="1400"/>
              <a:ext cx="184" cy="328"/>
              <a:chOff x="1828" y="1348"/>
              <a:chExt cx="184" cy="328"/>
            </a:xfrm>
          </p:grpSpPr>
          <p:sp>
            <p:nvSpPr>
              <p:cNvPr id="72772" name="Oval 8"/>
              <p:cNvSpPr>
                <a:spLocks noChangeArrowheads="1"/>
              </p:cNvSpPr>
              <p:nvPr/>
            </p:nvSpPr>
            <p:spPr bwMode="auto">
              <a:xfrm>
                <a:off x="1828" y="1492"/>
                <a:ext cx="184" cy="184"/>
              </a:xfrm>
              <a:prstGeom prst="ellipse">
                <a:avLst/>
              </a:prstGeom>
              <a:solidFill>
                <a:srgbClr val="00FFCC"/>
              </a:solidFill>
              <a:ln w="12700">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72773" name="AutoShape 9"/>
              <p:cNvSpPr>
                <a:spLocks noChangeArrowheads="1"/>
              </p:cNvSpPr>
              <p:nvPr/>
            </p:nvSpPr>
            <p:spPr bwMode="auto">
              <a:xfrm rot="10800000" flipH="1">
                <a:off x="1828" y="1348"/>
                <a:ext cx="184" cy="88"/>
              </a:xfrm>
              <a:prstGeom prst="triangle">
                <a:avLst>
                  <a:gd name="adj" fmla="val 49986"/>
                </a:avLst>
              </a:prstGeom>
              <a:solidFill>
                <a:srgbClr val="00FFCC"/>
              </a:solidFill>
              <a:ln w="12700">
                <a:solidFill>
                  <a:schemeClr val="tx1"/>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72774" name="Line 10"/>
              <p:cNvSpPr>
                <a:spLocks noChangeShapeType="1"/>
              </p:cNvSpPr>
              <p:nvPr/>
            </p:nvSpPr>
            <p:spPr bwMode="auto">
              <a:xfrm>
                <a:off x="1920" y="1441"/>
                <a:ext cx="0" cy="4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2710" name="Group 11"/>
            <p:cNvGrpSpPr>
              <a:grpSpLocks/>
            </p:cNvGrpSpPr>
            <p:nvPr/>
          </p:nvGrpSpPr>
          <p:grpSpPr bwMode="auto">
            <a:xfrm>
              <a:off x="4220" y="1688"/>
              <a:ext cx="184" cy="328"/>
              <a:chOff x="2692" y="1636"/>
              <a:chExt cx="184" cy="328"/>
            </a:xfrm>
          </p:grpSpPr>
          <p:sp>
            <p:nvSpPr>
              <p:cNvPr id="72769" name="Oval 12"/>
              <p:cNvSpPr>
                <a:spLocks noChangeArrowheads="1"/>
              </p:cNvSpPr>
              <p:nvPr/>
            </p:nvSpPr>
            <p:spPr bwMode="auto">
              <a:xfrm>
                <a:off x="2692" y="1780"/>
                <a:ext cx="184" cy="184"/>
              </a:xfrm>
              <a:prstGeom prst="ellipse">
                <a:avLst/>
              </a:prstGeom>
              <a:solidFill>
                <a:srgbClr val="00FFCC"/>
              </a:solidFill>
              <a:ln w="12700">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72770" name="AutoShape 13"/>
              <p:cNvSpPr>
                <a:spLocks noChangeArrowheads="1"/>
              </p:cNvSpPr>
              <p:nvPr/>
            </p:nvSpPr>
            <p:spPr bwMode="auto">
              <a:xfrm rot="10800000" flipH="1">
                <a:off x="2692" y="1636"/>
                <a:ext cx="184" cy="88"/>
              </a:xfrm>
              <a:prstGeom prst="triangle">
                <a:avLst>
                  <a:gd name="adj" fmla="val 49986"/>
                </a:avLst>
              </a:prstGeom>
              <a:solidFill>
                <a:srgbClr val="00FFCC"/>
              </a:solidFill>
              <a:ln w="12700">
                <a:solidFill>
                  <a:schemeClr val="tx1"/>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72771" name="Line 14"/>
              <p:cNvSpPr>
                <a:spLocks noChangeShapeType="1"/>
              </p:cNvSpPr>
              <p:nvPr/>
            </p:nvSpPr>
            <p:spPr bwMode="auto">
              <a:xfrm>
                <a:off x="2784" y="1729"/>
                <a:ext cx="0" cy="4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2711" name="Group 15"/>
            <p:cNvGrpSpPr>
              <a:grpSpLocks/>
            </p:cNvGrpSpPr>
            <p:nvPr/>
          </p:nvGrpSpPr>
          <p:grpSpPr bwMode="auto">
            <a:xfrm>
              <a:off x="4508" y="1496"/>
              <a:ext cx="184" cy="328"/>
              <a:chOff x="2980" y="1444"/>
              <a:chExt cx="184" cy="328"/>
            </a:xfrm>
          </p:grpSpPr>
          <p:sp>
            <p:nvSpPr>
              <p:cNvPr id="72766" name="Oval 16"/>
              <p:cNvSpPr>
                <a:spLocks noChangeArrowheads="1"/>
              </p:cNvSpPr>
              <p:nvPr/>
            </p:nvSpPr>
            <p:spPr bwMode="auto">
              <a:xfrm>
                <a:off x="2980" y="1588"/>
                <a:ext cx="184" cy="184"/>
              </a:xfrm>
              <a:prstGeom prst="ellipse">
                <a:avLst/>
              </a:prstGeom>
              <a:solidFill>
                <a:srgbClr val="00FFCC"/>
              </a:solidFill>
              <a:ln w="12700">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72767" name="AutoShape 17"/>
              <p:cNvSpPr>
                <a:spLocks noChangeArrowheads="1"/>
              </p:cNvSpPr>
              <p:nvPr/>
            </p:nvSpPr>
            <p:spPr bwMode="auto">
              <a:xfrm rot="10800000" flipH="1">
                <a:off x="2980" y="1444"/>
                <a:ext cx="184" cy="88"/>
              </a:xfrm>
              <a:prstGeom prst="triangle">
                <a:avLst>
                  <a:gd name="adj" fmla="val 49986"/>
                </a:avLst>
              </a:prstGeom>
              <a:solidFill>
                <a:srgbClr val="00FFCC"/>
              </a:solidFill>
              <a:ln w="12700">
                <a:solidFill>
                  <a:schemeClr val="tx1"/>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72768" name="Line 18"/>
              <p:cNvSpPr>
                <a:spLocks noChangeShapeType="1"/>
              </p:cNvSpPr>
              <p:nvPr/>
            </p:nvSpPr>
            <p:spPr bwMode="auto">
              <a:xfrm>
                <a:off x="3072" y="1537"/>
                <a:ext cx="0" cy="4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2712" name="Group 19"/>
            <p:cNvGrpSpPr>
              <a:grpSpLocks/>
            </p:cNvGrpSpPr>
            <p:nvPr/>
          </p:nvGrpSpPr>
          <p:grpSpPr bwMode="auto">
            <a:xfrm>
              <a:off x="4796" y="1304"/>
              <a:ext cx="184" cy="328"/>
              <a:chOff x="3268" y="1252"/>
              <a:chExt cx="184" cy="328"/>
            </a:xfrm>
          </p:grpSpPr>
          <p:sp>
            <p:nvSpPr>
              <p:cNvPr id="72763" name="Oval 20"/>
              <p:cNvSpPr>
                <a:spLocks noChangeArrowheads="1"/>
              </p:cNvSpPr>
              <p:nvPr/>
            </p:nvSpPr>
            <p:spPr bwMode="auto">
              <a:xfrm>
                <a:off x="3268" y="1396"/>
                <a:ext cx="184" cy="184"/>
              </a:xfrm>
              <a:prstGeom prst="ellipse">
                <a:avLst/>
              </a:prstGeom>
              <a:solidFill>
                <a:srgbClr val="00FFCC"/>
              </a:solidFill>
              <a:ln w="12700">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72764" name="AutoShape 21"/>
              <p:cNvSpPr>
                <a:spLocks noChangeArrowheads="1"/>
              </p:cNvSpPr>
              <p:nvPr/>
            </p:nvSpPr>
            <p:spPr bwMode="auto">
              <a:xfrm rot="10800000" flipH="1">
                <a:off x="3268" y="1252"/>
                <a:ext cx="184" cy="88"/>
              </a:xfrm>
              <a:prstGeom prst="triangle">
                <a:avLst>
                  <a:gd name="adj" fmla="val 49986"/>
                </a:avLst>
              </a:prstGeom>
              <a:solidFill>
                <a:srgbClr val="00FFCC"/>
              </a:solidFill>
              <a:ln w="12700">
                <a:solidFill>
                  <a:schemeClr val="tx1"/>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72765" name="Line 22"/>
              <p:cNvSpPr>
                <a:spLocks noChangeShapeType="1"/>
              </p:cNvSpPr>
              <p:nvPr/>
            </p:nvSpPr>
            <p:spPr bwMode="auto">
              <a:xfrm>
                <a:off x="3360" y="1345"/>
                <a:ext cx="0" cy="4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72713" name="Line 23"/>
            <p:cNvSpPr>
              <a:spLocks noChangeShapeType="1"/>
            </p:cNvSpPr>
            <p:nvPr/>
          </p:nvSpPr>
          <p:spPr bwMode="auto">
            <a:xfrm>
              <a:off x="3545" y="1397"/>
              <a:ext cx="575" cy="191"/>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14" name="Line 24"/>
            <p:cNvSpPr>
              <a:spLocks noChangeShapeType="1"/>
            </p:cNvSpPr>
            <p:nvPr/>
          </p:nvSpPr>
          <p:spPr bwMode="auto">
            <a:xfrm flipH="1">
              <a:off x="3977" y="1588"/>
              <a:ext cx="143"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15" name="Line 25"/>
            <p:cNvSpPr>
              <a:spLocks noChangeShapeType="1"/>
            </p:cNvSpPr>
            <p:nvPr/>
          </p:nvSpPr>
          <p:spPr bwMode="auto">
            <a:xfrm>
              <a:off x="3977" y="1589"/>
              <a:ext cx="239" cy="95"/>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716" name="Line 26"/>
            <p:cNvSpPr>
              <a:spLocks noChangeShapeType="1"/>
            </p:cNvSpPr>
            <p:nvPr/>
          </p:nvSpPr>
          <p:spPr bwMode="auto">
            <a:xfrm flipV="1">
              <a:off x="3545" y="1301"/>
              <a:ext cx="767" cy="9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17" name="Line 27"/>
            <p:cNvSpPr>
              <a:spLocks noChangeShapeType="1"/>
            </p:cNvSpPr>
            <p:nvPr/>
          </p:nvSpPr>
          <p:spPr bwMode="auto">
            <a:xfrm flipH="1">
              <a:off x="4217" y="1301"/>
              <a:ext cx="95" cy="4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18" name="Line 28"/>
            <p:cNvSpPr>
              <a:spLocks noChangeShapeType="1"/>
            </p:cNvSpPr>
            <p:nvPr/>
          </p:nvSpPr>
          <p:spPr bwMode="auto">
            <a:xfrm flipV="1">
              <a:off x="4217" y="1301"/>
              <a:ext cx="575" cy="47"/>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sp>
          <p:nvSpPr>
            <p:cNvPr id="72719" name="Line 29"/>
            <p:cNvSpPr>
              <a:spLocks noChangeShapeType="1"/>
            </p:cNvSpPr>
            <p:nvPr/>
          </p:nvSpPr>
          <p:spPr bwMode="auto">
            <a:xfrm>
              <a:off x="3545" y="1397"/>
              <a:ext cx="863" cy="4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20" name="Line 30"/>
            <p:cNvSpPr>
              <a:spLocks noChangeShapeType="1"/>
            </p:cNvSpPr>
            <p:nvPr/>
          </p:nvSpPr>
          <p:spPr bwMode="auto">
            <a:xfrm flipH="1">
              <a:off x="4313" y="1445"/>
              <a:ext cx="95" cy="4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21" name="Line 31"/>
            <p:cNvSpPr>
              <a:spLocks noChangeShapeType="1"/>
            </p:cNvSpPr>
            <p:nvPr/>
          </p:nvSpPr>
          <p:spPr bwMode="auto">
            <a:xfrm>
              <a:off x="4313" y="1492"/>
              <a:ext cx="191" cy="0"/>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nvGrpSpPr>
            <p:cNvPr id="72722" name="Group 32"/>
            <p:cNvGrpSpPr>
              <a:grpSpLocks/>
            </p:cNvGrpSpPr>
            <p:nvPr/>
          </p:nvGrpSpPr>
          <p:grpSpPr bwMode="auto">
            <a:xfrm>
              <a:off x="3264" y="2260"/>
              <a:ext cx="184" cy="328"/>
              <a:chOff x="1828" y="2260"/>
              <a:chExt cx="184" cy="328"/>
            </a:xfrm>
          </p:grpSpPr>
          <p:sp>
            <p:nvSpPr>
              <p:cNvPr id="72760" name="Oval 33"/>
              <p:cNvSpPr>
                <a:spLocks noChangeArrowheads="1"/>
              </p:cNvSpPr>
              <p:nvPr/>
            </p:nvSpPr>
            <p:spPr bwMode="auto">
              <a:xfrm>
                <a:off x="1828" y="2404"/>
                <a:ext cx="184" cy="184"/>
              </a:xfrm>
              <a:prstGeom prst="ellipse">
                <a:avLst/>
              </a:prstGeom>
              <a:solidFill>
                <a:srgbClr val="00FFCC"/>
              </a:solidFill>
              <a:ln w="12700">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72761" name="AutoShape 34"/>
              <p:cNvSpPr>
                <a:spLocks noChangeArrowheads="1"/>
              </p:cNvSpPr>
              <p:nvPr/>
            </p:nvSpPr>
            <p:spPr bwMode="auto">
              <a:xfrm rot="10800000" flipH="1">
                <a:off x="1828" y="2260"/>
                <a:ext cx="184" cy="88"/>
              </a:xfrm>
              <a:prstGeom prst="triangle">
                <a:avLst>
                  <a:gd name="adj" fmla="val 49986"/>
                </a:avLst>
              </a:prstGeom>
              <a:solidFill>
                <a:srgbClr val="00FFCC"/>
              </a:solidFill>
              <a:ln w="12700">
                <a:solidFill>
                  <a:schemeClr val="tx1"/>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72762" name="Line 35"/>
              <p:cNvSpPr>
                <a:spLocks noChangeShapeType="1"/>
              </p:cNvSpPr>
              <p:nvPr/>
            </p:nvSpPr>
            <p:spPr bwMode="auto">
              <a:xfrm>
                <a:off x="1920" y="2353"/>
                <a:ext cx="0" cy="4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2723" name="Group 36"/>
            <p:cNvGrpSpPr>
              <a:grpSpLocks/>
            </p:cNvGrpSpPr>
            <p:nvPr/>
          </p:nvGrpSpPr>
          <p:grpSpPr bwMode="auto">
            <a:xfrm>
              <a:off x="4128" y="2548"/>
              <a:ext cx="184" cy="328"/>
              <a:chOff x="2692" y="2548"/>
              <a:chExt cx="184" cy="328"/>
            </a:xfrm>
          </p:grpSpPr>
          <p:sp>
            <p:nvSpPr>
              <p:cNvPr id="72757" name="Oval 37"/>
              <p:cNvSpPr>
                <a:spLocks noChangeArrowheads="1"/>
              </p:cNvSpPr>
              <p:nvPr/>
            </p:nvSpPr>
            <p:spPr bwMode="auto">
              <a:xfrm>
                <a:off x="2692" y="2692"/>
                <a:ext cx="184" cy="184"/>
              </a:xfrm>
              <a:prstGeom prst="ellipse">
                <a:avLst/>
              </a:prstGeom>
              <a:solidFill>
                <a:srgbClr val="00FFCC"/>
              </a:solidFill>
              <a:ln w="12700">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72758" name="AutoShape 38"/>
              <p:cNvSpPr>
                <a:spLocks noChangeArrowheads="1"/>
              </p:cNvSpPr>
              <p:nvPr/>
            </p:nvSpPr>
            <p:spPr bwMode="auto">
              <a:xfrm rot="10800000" flipH="1">
                <a:off x="2692" y="2548"/>
                <a:ext cx="184" cy="88"/>
              </a:xfrm>
              <a:prstGeom prst="triangle">
                <a:avLst>
                  <a:gd name="adj" fmla="val 49986"/>
                </a:avLst>
              </a:prstGeom>
              <a:solidFill>
                <a:srgbClr val="00FFCC"/>
              </a:solidFill>
              <a:ln w="12700">
                <a:solidFill>
                  <a:schemeClr val="tx1"/>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72759" name="Line 39"/>
              <p:cNvSpPr>
                <a:spLocks noChangeShapeType="1"/>
              </p:cNvSpPr>
              <p:nvPr/>
            </p:nvSpPr>
            <p:spPr bwMode="auto">
              <a:xfrm>
                <a:off x="2784" y="2641"/>
                <a:ext cx="0" cy="4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2724" name="Group 40"/>
            <p:cNvGrpSpPr>
              <a:grpSpLocks/>
            </p:cNvGrpSpPr>
            <p:nvPr/>
          </p:nvGrpSpPr>
          <p:grpSpPr bwMode="auto">
            <a:xfrm>
              <a:off x="4416" y="2356"/>
              <a:ext cx="184" cy="328"/>
              <a:chOff x="2980" y="2356"/>
              <a:chExt cx="184" cy="328"/>
            </a:xfrm>
          </p:grpSpPr>
          <p:sp>
            <p:nvSpPr>
              <p:cNvPr id="72754" name="Oval 41"/>
              <p:cNvSpPr>
                <a:spLocks noChangeArrowheads="1"/>
              </p:cNvSpPr>
              <p:nvPr/>
            </p:nvSpPr>
            <p:spPr bwMode="auto">
              <a:xfrm>
                <a:off x="2980" y="2500"/>
                <a:ext cx="184" cy="184"/>
              </a:xfrm>
              <a:prstGeom prst="ellipse">
                <a:avLst/>
              </a:prstGeom>
              <a:solidFill>
                <a:srgbClr val="00FFCC"/>
              </a:solidFill>
              <a:ln w="12700">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72755" name="AutoShape 42"/>
              <p:cNvSpPr>
                <a:spLocks noChangeArrowheads="1"/>
              </p:cNvSpPr>
              <p:nvPr/>
            </p:nvSpPr>
            <p:spPr bwMode="auto">
              <a:xfrm rot="10800000" flipH="1">
                <a:off x="2980" y="2356"/>
                <a:ext cx="184" cy="88"/>
              </a:xfrm>
              <a:prstGeom prst="triangle">
                <a:avLst>
                  <a:gd name="adj" fmla="val 49986"/>
                </a:avLst>
              </a:prstGeom>
              <a:solidFill>
                <a:srgbClr val="00FFCC"/>
              </a:solidFill>
              <a:ln w="12700">
                <a:solidFill>
                  <a:schemeClr val="tx1"/>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72756" name="Line 43"/>
              <p:cNvSpPr>
                <a:spLocks noChangeShapeType="1"/>
              </p:cNvSpPr>
              <p:nvPr/>
            </p:nvSpPr>
            <p:spPr bwMode="auto">
              <a:xfrm>
                <a:off x="3072" y="2449"/>
                <a:ext cx="0" cy="4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2725" name="Group 44"/>
            <p:cNvGrpSpPr>
              <a:grpSpLocks/>
            </p:cNvGrpSpPr>
            <p:nvPr/>
          </p:nvGrpSpPr>
          <p:grpSpPr bwMode="auto">
            <a:xfrm>
              <a:off x="4704" y="2164"/>
              <a:ext cx="184" cy="328"/>
              <a:chOff x="3268" y="2164"/>
              <a:chExt cx="184" cy="328"/>
            </a:xfrm>
          </p:grpSpPr>
          <p:sp>
            <p:nvSpPr>
              <p:cNvPr id="72751" name="Oval 45"/>
              <p:cNvSpPr>
                <a:spLocks noChangeArrowheads="1"/>
              </p:cNvSpPr>
              <p:nvPr/>
            </p:nvSpPr>
            <p:spPr bwMode="auto">
              <a:xfrm>
                <a:off x="3268" y="2308"/>
                <a:ext cx="184" cy="184"/>
              </a:xfrm>
              <a:prstGeom prst="ellipse">
                <a:avLst/>
              </a:prstGeom>
              <a:solidFill>
                <a:srgbClr val="00FFCC"/>
              </a:solidFill>
              <a:ln w="12700">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72752" name="AutoShape 46"/>
              <p:cNvSpPr>
                <a:spLocks noChangeArrowheads="1"/>
              </p:cNvSpPr>
              <p:nvPr/>
            </p:nvSpPr>
            <p:spPr bwMode="auto">
              <a:xfrm rot="10800000" flipH="1">
                <a:off x="3268" y="2164"/>
                <a:ext cx="184" cy="88"/>
              </a:xfrm>
              <a:prstGeom prst="triangle">
                <a:avLst>
                  <a:gd name="adj" fmla="val 49986"/>
                </a:avLst>
              </a:prstGeom>
              <a:solidFill>
                <a:srgbClr val="00FFCC"/>
              </a:solidFill>
              <a:ln w="12700">
                <a:solidFill>
                  <a:schemeClr val="tx1"/>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72753" name="Line 47"/>
              <p:cNvSpPr>
                <a:spLocks noChangeShapeType="1"/>
              </p:cNvSpPr>
              <p:nvPr/>
            </p:nvSpPr>
            <p:spPr bwMode="auto">
              <a:xfrm>
                <a:off x="3360" y="2257"/>
                <a:ext cx="0" cy="4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72726" name="Line 48"/>
            <p:cNvSpPr>
              <a:spLocks noChangeShapeType="1"/>
            </p:cNvSpPr>
            <p:nvPr/>
          </p:nvSpPr>
          <p:spPr bwMode="auto">
            <a:xfrm>
              <a:off x="3453" y="2257"/>
              <a:ext cx="575" cy="191"/>
            </a:xfrm>
            <a:prstGeom prst="line">
              <a:avLst/>
            </a:prstGeom>
            <a:noFill/>
            <a:ln w="127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27" name="Line 49"/>
            <p:cNvSpPr>
              <a:spLocks noChangeShapeType="1"/>
            </p:cNvSpPr>
            <p:nvPr/>
          </p:nvSpPr>
          <p:spPr bwMode="auto">
            <a:xfrm flipH="1">
              <a:off x="3885" y="2448"/>
              <a:ext cx="143"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28" name="Line 50"/>
            <p:cNvSpPr>
              <a:spLocks noChangeShapeType="1"/>
            </p:cNvSpPr>
            <p:nvPr/>
          </p:nvSpPr>
          <p:spPr bwMode="auto">
            <a:xfrm>
              <a:off x="3885" y="2449"/>
              <a:ext cx="239" cy="9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29" name="Line 51"/>
            <p:cNvSpPr>
              <a:spLocks noChangeShapeType="1"/>
            </p:cNvSpPr>
            <p:nvPr/>
          </p:nvSpPr>
          <p:spPr bwMode="auto">
            <a:xfrm flipV="1">
              <a:off x="3453" y="2161"/>
              <a:ext cx="767" cy="95"/>
            </a:xfrm>
            <a:prstGeom prst="line">
              <a:avLst/>
            </a:prstGeom>
            <a:noFill/>
            <a:ln w="12700">
              <a:solidFill>
                <a:schemeClr val="tx1"/>
              </a:solidFill>
              <a:round/>
              <a:headEnd type="stealth" w="med" len="med"/>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0" name="Line 52"/>
            <p:cNvSpPr>
              <a:spLocks noChangeShapeType="1"/>
            </p:cNvSpPr>
            <p:nvPr/>
          </p:nvSpPr>
          <p:spPr bwMode="auto">
            <a:xfrm flipH="1">
              <a:off x="4125" y="2161"/>
              <a:ext cx="95" cy="4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1" name="Line 53"/>
            <p:cNvSpPr>
              <a:spLocks noChangeShapeType="1"/>
            </p:cNvSpPr>
            <p:nvPr/>
          </p:nvSpPr>
          <p:spPr bwMode="auto">
            <a:xfrm flipV="1">
              <a:off x="4125" y="2161"/>
              <a:ext cx="575" cy="4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nvGrpSpPr>
            <p:cNvPr id="72732" name="Group 54"/>
            <p:cNvGrpSpPr>
              <a:grpSpLocks/>
            </p:cNvGrpSpPr>
            <p:nvPr/>
          </p:nvGrpSpPr>
          <p:grpSpPr bwMode="auto">
            <a:xfrm>
              <a:off x="3264" y="3172"/>
              <a:ext cx="184" cy="328"/>
              <a:chOff x="1828" y="3172"/>
              <a:chExt cx="184" cy="328"/>
            </a:xfrm>
          </p:grpSpPr>
          <p:sp>
            <p:nvSpPr>
              <p:cNvPr id="72748" name="Oval 55"/>
              <p:cNvSpPr>
                <a:spLocks noChangeArrowheads="1"/>
              </p:cNvSpPr>
              <p:nvPr/>
            </p:nvSpPr>
            <p:spPr bwMode="auto">
              <a:xfrm>
                <a:off x="1828" y="3316"/>
                <a:ext cx="184" cy="184"/>
              </a:xfrm>
              <a:prstGeom prst="ellipse">
                <a:avLst/>
              </a:prstGeom>
              <a:solidFill>
                <a:srgbClr val="00FFCC"/>
              </a:solidFill>
              <a:ln w="12700">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72749" name="AutoShape 56"/>
              <p:cNvSpPr>
                <a:spLocks noChangeArrowheads="1"/>
              </p:cNvSpPr>
              <p:nvPr/>
            </p:nvSpPr>
            <p:spPr bwMode="auto">
              <a:xfrm rot="10800000" flipH="1">
                <a:off x="1828" y="3172"/>
                <a:ext cx="184" cy="88"/>
              </a:xfrm>
              <a:prstGeom prst="triangle">
                <a:avLst>
                  <a:gd name="adj" fmla="val 49986"/>
                </a:avLst>
              </a:prstGeom>
              <a:solidFill>
                <a:srgbClr val="00FFCC"/>
              </a:solidFill>
              <a:ln w="12700">
                <a:solidFill>
                  <a:schemeClr val="tx1"/>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72750" name="Line 57"/>
              <p:cNvSpPr>
                <a:spLocks noChangeShapeType="1"/>
              </p:cNvSpPr>
              <p:nvPr/>
            </p:nvSpPr>
            <p:spPr bwMode="auto">
              <a:xfrm>
                <a:off x="1920" y="3265"/>
                <a:ext cx="0" cy="4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2733" name="Group 58"/>
            <p:cNvGrpSpPr>
              <a:grpSpLocks/>
            </p:cNvGrpSpPr>
            <p:nvPr/>
          </p:nvGrpSpPr>
          <p:grpSpPr bwMode="auto">
            <a:xfrm>
              <a:off x="4128" y="3460"/>
              <a:ext cx="184" cy="328"/>
              <a:chOff x="2692" y="3460"/>
              <a:chExt cx="184" cy="328"/>
            </a:xfrm>
          </p:grpSpPr>
          <p:sp>
            <p:nvSpPr>
              <p:cNvPr id="72745" name="Oval 59"/>
              <p:cNvSpPr>
                <a:spLocks noChangeArrowheads="1"/>
              </p:cNvSpPr>
              <p:nvPr/>
            </p:nvSpPr>
            <p:spPr bwMode="auto">
              <a:xfrm>
                <a:off x="2692" y="3604"/>
                <a:ext cx="184" cy="184"/>
              </a:xfrm>
              <a:prstGeom prst="ellipse">
                <a:avLst/>
              </a:prstGeom>
              <a:solidFill>
                <a:srgbClr val="00FFCC"/>
              </a:solidFill>
              <a:ln w="12700">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72746" name="AutoShape 60"/>
              <p:cNvSpPr>
                <a:spLocks noChangeArrowheads="1"/>
              </p:cNvSpPr>
              <p:nvPr/>
            </p:nvSpPr>
            <p:spPr bwMode="auto">
              <a:xfrm rot="10800000" flipH="1">
                <a:off x="2692" y="3460"/>
                <a:ext cx="184" cy="88"/>
              </a:xfrm>
              <a:prstGeom prst="triangle">
                <a:avLst>
                  <a:gd name="adj" fmla="val 49986"/>
                </a:avLst>
              </a:prstGeom>
              <a:solidFill>
                <a:srgbClr val="00FFCC"/>
              </a:solidFill>
              <a:ln w="12700">
                <a:solidFill>
                  <a:schemeClr val="tx1"/>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72747" name="Line 61"/>
              <p:cNvSpPr>
                <a:spLocks noChangeShapeType="1"/>
              </p:cNvSpPr>
              <p:nvPr/>
            </p:nvSpPr>
            <p:spPr bwMode="auto">
              <a:xfrm>
                <a:off x="2784" y="3553"/>
                <a:ext cx="0" cy="4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2734" name="Group 62"/>
            <p:cNvGrpSpPr>
              <a:grpSpLocks/>
            </p:cNvGrpSpPr>
            <p:nvPr/>
          </p:nvGrpSpPr>
          <p:grpSpPr bwMode="auto">
            <a:xfrm>
              <a:off x="4416" y="3268"/>
              <a:ext cx="184" cy="328"/>
              <a:chOff x="2980" y="3268"/>
              <a:chExt cx="184" cy="328"/>
            </a:xfrm>
          </p:grpSpPr>
          <p:sp>
            <p:nvSpPr>
              <p:cNvPr id="72742" name="Oval 63"/>
              <p:cNvSpPr>
                <a:spLocks noChangeArrowheads="1"/>
              </p:cNvSpPr>
              <p:nvPr/>
            </p:nvSpPr>
            <p:spPr bwMode="auto">
              <a:xfrm>
                <a:off x="2980" y="3412"/>
                <a:ext cx="184" cy="184"/>
              </a:xfrm>
              <a:prstGeom prst="ellipse">
                <a:avLst/>
              </a:prstGeom>
              <a:solidFill>
                <a:srgbClr val="00FFCC"/>
              </a:solidFill>
              <a:ln w="12700">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72743" name="AutoShape 64"/>
              <p:cNvSpPr>
                <a:spLocks noChangeArrowheads="1"/>
              </p:cNvSpPr>
              <p:nvPr/>
            </p:nvSpPr>
            <p:spPr bwMode="auto">
              <a:xfrm rot="10800000" flipH="1">
                <a:off x="2980" y="3268"/>
                <a:ext cx="184" cy="88"/>
              </a:xfrm>
              <a:prstGeom prst="triangle">
                <a:avLst>
                  <a:gd name="adj" fmla="val 49986"/>
                </a:avLst>
              </a:prstGeom>
              <a:solidFill>
                <a:srgbClr val="00FFCC"/>
              </a:solidFill>
              <a:ln w="12700">
                <a:solidFill>
                  <a:schemeClr val="tx1"/>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72744" name="Line 65"/>
              <p:cNvSpPr>
                <a:spLocks noChangeShapeType="1"/>
              </p:cNvSpPr>
              <p:nvPr/>
            </p:nvSpPr>
            <p:spPr bwMode="auto">
              <a:xfrm>
                <a:off x="3072" y="3361"/>
                <a:ext cx="0" cy="4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grpSp>
          <p:nvGrpSpPr>
            <p:cNvPr id="72735" name="Group 66"/>
            <p:cNvGrpSpPr>
              <a:grpSpLocks/>
            </p:cNvGrpSpPr>
            <p:nvPr/>
          </p:nvGrpSpPr>
          <p:grpSpPr bwMode="auto">
            <a:xfrm>
              <a:off x="4704" y="3076"/>
              <a:ext cx="184" cy="328"/>
              <a:chOff x="3268" y="3076"/>
              <a:chExt cx="184" cy="328"/>
            </a:xfrm>
          </p:grpSpPr>
          <p:sp>
            <p:nvSpPr>
              <p:cNvPr id="72739" name="Oval 67"/>
              <p:cNvSpPr>
                <a:spLocks noChangeArrowheads="1"/>
              </p:cNvSpPr>
              <p:nvPr/>
            </p:nvSpPr>
            <p:spPr bwMode="auto">
              <a:xfrm>
                <a:off x="3268" y="3220"/>
                <a:ext cx="184" cy="184"/>
              </a:xfrm>
              <a:prstGeom prst="ellipse">
                <a:avLst/>
              </a:prstGeom>
              <a:solidFill>
                <a:srgbClr val="00FFCC"/>
              </a:solidFill>
              <a:ln w="12700">
                <a:solidFill>
                  <a:schemeClr val="tx1"/>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72740" name="AutoShape 68"/>
              <p:cNvSpPr>
                <a:spLocks noChangeArrowheads="1"/>
              </p:cNvSpPr>
              <p:nvPr/>
            </p:nvSpPr>
            <p:spPr bwMode="auto">
              <a:xfrm rot="10800000" flipH="1">
                <a:off x="3268" y="3076"/>
                <a:ext cx="184" cy="88"/>
              </a:xfrm>
              <a:prstGeom prst="triangle">
                <a:avLst>
                  <a:gd name="adj" fmla="val 49986"/>
                </a:avLst>
              </a:prstGeom>
              <a:solidFill>
                <a:srgbClr val="00FFCC"/>
              </a:solidFill>
              <a:ln w="12700">
                <a:solidFill>
                  <a:schemeClr val="tx1"/>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72741" name="Line 69"/>
              <p:cNvSpPr>
                <a:spLocks noChangeShapeType="1"/>
              </p:cNvSpPr>
              <p:nvPr/>
            </p:nvSpPr>
            <p:spPr bwMode="auto">
              <a:xfrm>
                <a:off x="3360" y="3169"/>
                <a:ext cx="0" cy="4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grpSp>
        <p:sp>
          <p:nvSpPr>
            <p:cNvPr id="72736" name="Line 70"/>
            <p:cNvSpPr>
              <a:spLocks noChangeShapeType="1"/>
            </p:cNvSpPr>
            <p:nvPr/>
          </p:nvSpPr>
          <p:spPr bwMode="auto">
            <a:xfrm flipV="1">
              <a:off x="3453" y="3073"/>
              <a:ext cx="767" cy="9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7" name="Line 71"/>
            <p:cNvSpPr>
              <a:spLocks noChangeShapeType="1"/>
            </p:cNvSpPr>
            <p:nvPr/>
          </p:nvSpPr>
          <p:spPr bwMode="auto">
            <a:xfrm flipH="1">
              <a:off x="4125" y="3073"/>
              <a:ext cx="95" cy="47"/>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72738" name="Line 72"/>
            <p:cNvSpPr>
              <a:spLocks noChangeShapeType="1"/>
            </p:cNvSpPr>
            <p:nvPr/>
          </p:nvSpPr>
          <p:spPr bwMode="auto">
            <a:xfrm flipV="1">
              <a:off x="4125" y="3073"/>
              <a:ext cx="575" cy="47"/>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wrap="none" anchor="ctr"/>
            <a:lstStyle/>
            <a:p>
              <a:endParaRPr lang="en-US"/>
            </a:p>
          </p:txBody>
        </p:sp>
      </p:grpSp>
      <p:pic>
        <p:nvPicPr>
          <p:cNvPr id="71" name="Picture 70">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2513" y="5408699"/>
            <a:ext cx="1287231" cy="1185862"/>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0184" y="1667207"/>
            <a:ext cx="4745791" cy="553998"/>
          </a:xfrm>
          <a:prstGeom prst="rect">
            <a:avLst/>
          </a:prstGeom>
        </p:spPr>
        <p:txBody>
          <a:bodyPr wrap="square">
            <a:spAutoFit/>
          </a:bodyPr>
          <a:lstStyle/>
          <a:p>
            <a:pPr algn="just"/>
            <a:r>
              <a:rPr lang="fi-FI" sz="1000" dirty="0">
                <a:hlinkClick r:id="rId2"/>
              </a:rPr>
              <a:t>https://www.researchgate.net/profile/Tim-Finin/publication/220816027_TAGA_Travel_Market_Framework_in_Agentcities/links/0deec52d1871403ce2000000/TAGA-Travel-Market-Framework-in-Agentcities.pdf</a:t>
            </a:r>
            <a:r>
              <a:rPr lang="fi-FI" sz="1000" dirty="0"/>
              <a:t> </a:t>
            </a:r>
          </a:p>
        </p:txBody>
      </p:sp>
      <p:sp>
        <p:nvSpPr>
          <p:cNvPr id="3" name="Rectangle 4"/>
          <p:cNvSpPr>
            <a:spLocks noChangeArrowheads="1"/>
          </p:cNvSpPr>
          <p:nvPr/>
        </p:nvSpPr>
        <p:spPr bwMode="auto">
          <a:xfrm>
            <a:off x="488504" y="614139"/>
            <a:ext cx="8272213"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3200" b="1" dirty="0">
                <a:solidFill>
                  <a:srgbClr val="0000FF"/>
                </a:solidFill>
                <a:latin typeface="Arial" pitchFamily="34" charset="0"/>
              </a:rPr>
              <a:t>Check how communication protocols are used in this “game”; this is interesting …</a:t>
            </a:r>
          </a:p>
        </p:txBody>
      </p:sp>
      <p:pic>
        <p:nvPicPr>
          <p:cNvPr id="4" name="Picture 3"/>
          <p:cNvPicPr>
            <a:picLocks noChangeAspect="1"/>
          </p:cNvPicPr>
          <p:nvPr/>
        </p:nvPicPr>
        <p:blipFill>
          <a:blip r:embed="rId3"/>
          <a:stretch>
            <a:fillRect/>
          </a:stretch>
        </p:blipFill>
        <p:spPr>
          <a:xfrm>
            <a:off x="496562" y="2164930"/>
            <a:ext cx="3016278" cy="827322"/>
          </a:xfrm>
          <a:prstGeom prst="rect">
            <a:avLst/>
          </a:prstGeom>
        </p:spPr>
      </p:pic>
      <p:pic>
        <p:nvPicPr>
          <p:cNvPr id="5" name="Picture 4"/>
          <p:cNvPicPr>
            <a:picLocks noChangeAspect="1"/>
          </p:cNvPicPr>
          <p:nvPr/>
        </p:nvPicPr>
        <p:blipFill>
          <a:blip r:embed="rId4"/>
          <a:stretch>
            <a:fillRect/>
          </a:stretch>
        </p:blipFill>
        <p:spPr>
          <a:xfrm>
            <a:off x="3548765" y="2164930"/>
            <a:ext cx="3276443" cy="840113"/>
          </a:xfrm>
          <a:prstGeom prst="rect">
            <a:avLst/>
          </a:prstGeom>
        </p:spPr>
      </p:pic>
      <p:pic>
        <p:nvPicPr>
          <p:cNvPr id="6" name="Picture 5"/>
          <p:cNvPicPr>
            <a:picLocks noChangeAspect="1"/>
          </p:cNvPicPr>
          <p:nvPr/>
        </p:nvPicPr>
        <p:blipFill>
          <a:blip r:embed="rId5"/>
          <a:stretch>
            <a:fillRect/>
          </a:stretch>
        </p:blipFill>
        <p:spPr>
          <a:xfrm>
            <a:off x="450184" y="3212976"/>
            <a:ext cx="6521725" cy="2874853"/>
          </a:xfrm>
          <a:prstGeom prst="rect">
            <a:avLst/>
          </a:prstGeom>
        </p:spPr>
      </p:pic>
      <p:sp>
        <p:nvSpPr>
          <p:cNvPr id="7" name="TextBox 6"/>
          <p:cNvSpPr txBox="1"/>
          <p:nvPr/>
        </p:nvSpPr>
        <p:spPr>
          <a:xfrm>
            <a:off x="6965229" y="1575901"/>
            <a:ext cx="2448271" cy="4524315"/>
          </a:xfrm>
          <a:prstGeom prst="rect">
            <a:avLst/>
          </a:prstGeom>
          <a:solidFill>
            <a:schemeClr val="bg1">
              <a:lumMod val="85000"/>
            </a:schemeClr>
          </a:solidFill>
          <a:ln w="25400">
            <a:solidFill>
              <a:schemeClr val="tx1"/>
            </a:solidFill>
          </a:ln>
        </p:spPr>
        <p:txBody>
          <a:bodyPr wrap="square" rtlCol="0">
            <a:spAutoFit/>
          </a:bodyPr>
          <a:lstStyle/>
          <a:p>
            <a:pPr algn="just"/>
            <a:r>
              <a:rPr lang="en-US" sz="1200" dirty="0"/>
              <a:t>TAGA game simulates a global travel market in the </a:t>
            </a:r>
            <a:r>
              <a:rPr lang="en-US" sz="1200" dirty="0" err="1"/>
              <a:t>Agentcities</a:t>
            </a:r>
            <a:r>
              <a:rPr lang="en-US" sz="1200" dirty="0"/>
              <a:t> environment. A customer from City A want to have a recreational tour in resort R, so he/she needs a round-trip flight ticket and corresponding hotel accommodation when he/she is in resort R. Moreover, the customer will be happy if his/her preferences are satisfied, e.g. living in good hotel, enjoy a concert or go to a famous restaurant. In TAGA, all such service providers can sell their services on the Web and thus form a Web Travel market. Travel agents will help the customer to buy the travel package from the Web travel market.  All the TAGA agents are FIPA compliant and FIPA Interaction Protocols are used in agent communication. A marketing mechanism is defined as an big interaction protocol which embeds some sub-interaction protocols. </a:t>
            </a:r>
          </a:p>
        </p:txBody>
      </p:sp>
      <p:sp>
        <p:nvSpPr>
          <p:cNvPr id="9" name="TextBox 8">
            <a:extLst>
              <a:ext uri="{FF2B5EF4-FFF2-40B4-BE49-F238E27FC236}">
                <a16:creationId xmlns:a16="http://schemas.microsoft.com/office/drawing/2014/main" id="{C255B91F-A7DF-981F-65C8-C7194C2F59B4}"/>
              </a:ext>
            </a:extLst>
          </p:cNvPr>
          <p:cNvSpPr txBox="1"/>
          <p:nvPr/>
        </p:nvSpPr>
        <p:spPr>
          <a:xfrm>
            <a:off x="272480" y="1437401"/>
            <a:ext cx="3701250" cy="276999"/>
          </a:xfrm>
          <a:prstGeom prst="rect">
            <a:avLst/>
          </a:prstGeom>
          <a:noFill/>
        </p:spPr>
        <p:txBody>
          <a:bodyPr wrap="square">
            <a:spAutoFit/>
          </a:bodyPr>
          <a:lstStyle/>
          <a:p>
            <a:r>
              <a:rPr lang="fi-FI" sz="1200" dirty="0">
                <a:hlinkClick r:id="rId6"/>
              </a:rPr>
              <a:t>https://ebiquity.umbc.edu/project/html/id/14/TAGA</a:t>
            </a:r>
            <a:r>
              <a:rPr lang="fi-FI" sz="1200" dirty="0"/>
              <a:t> </a:t>
            </a:r>
          </a:p>
        </p:txBody>
      </p:sp>
    </p:spTree>
    <p:extLst>
      <p:ext uri="{BB962C8B-B14F-4D97-AF65-F5344CB8AC3E}">
        <p14:creationId xmlns:p14="http://schemas.microsoft.com/office/powerpoint/2010/main" val="21574609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noChangeArrowheads="1"/>
          </p:cNvSpPr>
          <p:nvPr/>
        </p:nvSpPr>
        <p:spPr bwMode="auto">
          <a:xfrm>
            <a:off x="904875" y="309563"/>
            <a:ext cx="8359080" cy="1103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3600" b="1" dirty="0">
                <a:solidFill>
                  <a:srgbClr val="0000FF"/>
                </a:solidFill>
                <a:latin typeface="Arial" pitchFamily="34" charset="0"/>
              </a:rPr>
              <a:t>Watson Conversation Service: </a:t>
            </a:r>
            <a:r>
              <a:rPr lang="en-US" altLang="en-US" b="1" dirty="0">
                <a:solidFill>
                  <a:srgbClr val="0000FF"/>
                </a:solidFill>
                <a:latin typeface="Arial" pitchFamily="34" charset="0"/>
              </a:rPr>
              <a:t>Interaction protocols for human-agent communication</a:t>
            </a:r>
          </a:p>
        </p:txBody>
      </p:sp>
      <p:grpSp>
        <p:nvGrpSpPr>
          <p:cNvPr id="2" name="Group 1"/>
          <p:cNvGrpSpPr/>
          <p:nvPr/>
        </p:nvGrpSpPr>
        <p:grpSpPr>
          <a:xfrm>
            <a:off x="412329" y="1376365"/>
            <a:ext cx="4968552" cy="3545732"/>
            <a:chOff x="1697038" y="1628800"/>
            <a:chExt cx="6149702" cy="4338017"/>
          </a:xfrm>
        </p:grpSpPr>
        <p:pic>
          <p:nvPicPr>
            <p:cNvPr id="87042" name="Picture 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2640" y="1628800"/>
              <a:ext cx="6134100" cy="342900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70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7176" y="5390554"/>
              <a:ext cx="1152525" cy="342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704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7038" y="5157192"/>
              <a:ext cx="4705350" cy="809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7045" name="Picture 5">
            <a:hlinkClick r:id="rId2"/>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57056" y="1822352"/>
            <a:ext cx="3960440" cy="214958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7046" name="Picture 6">
            <a:hlinkClick r:id="rId2"/>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57057" y="3971933"/>
            <a:ext cx="3960440" cy="1817032"/>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7047" name="Picture 7">
            <a:hlinkClick r:id="rId2"/>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52504" y="4449944"/>
            <a:ext cx="2231450" cy="21157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56961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688" y="3297238"/>
            <a:ext cx="4498975" cy="2817812"/>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73731" name="Rectangle 4"/>
          <p:cNvSpPr>
            <a:spLocks noChangeArrowheads="1"/>
          </p:cNvSpPr>
          <p:nvPr/>
        </p:nvSpPr>
        <p:spPr bwMode="auto">
          <a:xfrm>
            <a:off x="420688" y="638175"/>
            <a:ext cx="89995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dirty="0">
                <a:solidFill>
                  <a:srgbClr val="0000FF"/>
                </a:solidFill>
                <a:latin typeface="Arial" pitchFamily="34" charset="0"/>
              </a:rPr>
              <a:t>(IBM) Watson Virtual Agent:</a:t>
            </a:r>
          </a:p>
          <a:p>
            <a:pPr algn="ctr">
              <a:spcBef>
                <a:spcPct val="0"/>
              </a:spcBef>
              <a:buFontTx/>
              <a:buNone/>
            </a:pPr>
            <a:r>
              <a:rPr lang="en-US" altLang="en-US" sz="1400" b="1" dirty="0">
                <a:solidFill>
                  <a:srgbClr val="0000FF"/>
                </a:solidFill>
                <a:latin typeface="Arial" pitchFamily="34" charset="0"/>
              </a:rPr>
              <a:t>an example of communication agent (cognitive conversational self-service engine) designed to manage certain interaction protocols</a:t>
            </a:r>
          </a:p>
        </p:txBody>
      </p:sp>
      <p:grpSp>
        <p:nvGrpSpPr>
          <p:cNvPr id="73732" name="Group 3"/>
          <p:cNvGrpSpPr>
            <a:grpSpLocks/>
          </p:cNvGrpSpPr>
          <p:nvPr/>
        </p:nvGrpSpPr>
        <p:grpSpPr bwMode="auto">
          <a:xfrm>
            <a:off x="5026025" y="1897063"/>
            <a:ext cx="4394200" cy="1676400"/>
            <a:chOff x="5313040" y="4483141"/>
            <a:chExt cx="4489698" cy="1485727"/>
          </a:xfrm>
        </p:grpSpPr>
        <p:pic>
          <p:nvPicPr>
            <p:cNvPr id="7373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13040" y="4483141"/>
              <a:ext cx="4489698" cy="1485727"/>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73736" name="Rectangle 1"/>
            <p:cNvSpPr>
              <a:spLocks noChangeArrowheads="1"/>
            </p:cNvSpPr>
            <p:nvPr/>
          </p:nvSpPr>
          <p:spPr bwMode="auto">
            <a:xfrm>
              <a:off x="5327673" y="4829224"/>
              <a:ext cx="439248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pPr eaLnBrk="1" hangingPunct="1"/>
              <a:r>
                <a:rPr lang="en-US" altLang="en-US" sz="1200">
                  <a:hlinkClick r:id="rId5"/>
                </a:rPr>
                <a:t>https://www.ibm.com/watson/developercloud/conversation.html</a:t>
              </a:r>
              <a:r>
                <a:rPr lang="en-US" altLang="en-US" sz="1200"/>
                <a:t> </a:t>
              </a:r>
            </a:p>
          </p:txBody>
        </p:sp>
      </p:grpSp>
      <p:sp>
        <p:nvSpPr>
          <p:cNvPr id="5" name="TextBox 4"/>
          <p:cNvSpPr txBox="1"/>
          <p:nvPr/>
        </p:nvSpPr>
        <p:spPr>
          <a:xfrm>
            <a:off x="5024438" y="3646488"/>
            <a:ext cx="4395787" cy="2462212"/>
          </a:xfrm>
          <a:prstGeom prst="rect">
            <a:avLst/>
          </a:prstGeom>
          <a:solidFill>
            <a:schemeClr val="bg1">
              <a:lumMod val="85000"/>
            </a:schemeClr>
          </a:solidFill>
          <a:ln>
            <a:solidFill>
              <a:schemeClr val="tx1"/>
            </a:solidFill>
          </a:ln>
        </p:spPr>
        <p:txBody>
          <a:bodyPr>
            <a:spAutoFit/>
          </a:bodyPr>
          <a:lstStyle/>
          <a:p>
            <a:pPr algn="l">
              <a:defRPr/>
            </a:pPr>
            <a:r>
              <a:rPr lang="en-US" sz="1400" u="sng" dirty="0"/>
              <a:t>Watson Conversation </a:t>
            </a:r>
            <a:r>
              <a:rPr lang="en-US" sz="1400" dirty="0"/>
              <a:t>combines a number of cognitive techniques to help you build and train a bot - defining intents and entities and crafting dialog to simulate conversation. The system can then be further refined with supplementary technologies to make the system more human-like or to give it a higher chance of returning the right answer. Watson Conversation allows you to deploy a range of bots via many channels, from simple, narrowly focused Bots to much more sophisticated, full-blown virtual agents across mobile devices, messaging platforms like Slack, or even through a physical robot. </a:t>
            </a:r>
          </a:p>
        </p:txBody>
      </p:sp>
      <p:sp>
        <p:nvSpPr>
          <p:cNvPr id="73734" name="TextBox 5"/>
          <p:cNvSpPr txBox="1">
            <a:spLocks noChangeArrowheads="1"/>
          </p:cNvSpPr>
          <p:nvPr/>
        </p:nvSpPr>
        <p:spPr bwMode="auto">
          <a:xfrm>
            <a:off x="420688" y="1716088"/>
            <a:ext cx="4498975" cy="1538287"/>
          </a:xfrm>
          <a:prstGeom prst="rect">
            <a:avLst/>
          </a:prstGeom>
          <a:solidFill>
            <a:srgbClr val="FFFF00"/>
          </a:solidFill>
          <a:ln w="9525">
            <a:solidFill>
              <a:schemeClr val="tx1"/>
            </a:solidFill>
            <a:miter lim="800000"/>
            <a:headEnd/>
            <a:tailEnd/>
          </a:ln>
        </p:spPr>
        <p:txBody>
          <a:bodyPr>
            <a:spAutoFit/>
          </a:bodyPr>
          <a:lstStyle>
            <a:lvl1pPr eaLnBrk="0" hangingPunct="0">
              <a:defRPr sz="3200">
                <a:solidFill>
                  <a:schemeClr val="tx1"/>
                </a:solidFill>
                <a:latin typeface="Times New Roman" pitchFamily="18" charset="0"/>
              </a:defRPr>
            </a:lvl1pPr>
            <a:lvl2pPr marL="742950" indent="-285750" eaLnBrk="0" hangingPunct="0">
              <a:defRPr sz="3200">
                <a:solidFill>
                  <a:schemeClr val="tx1"/>
                </a:solidFill>
                <a:latin typeface="Times New Roman" pitchFamily="18" charset="0"/>
              </a:defRPr>
            </a:lvl2pPr>
            <a:lvl3pPr marL="1143000" indent="-228600" eaLnBrk="0" hangingPunct="0">
              <a:defRPr sz="3200">
                <a:solidFill>
                  <a:schemeClr val="tx1"/>
                </a:solidFill>
                <a:latin typeface="Times New Roman" pitchFamily="18" charset="0"/>
              </a:defRPr>
            </a:lvl3pPr>
            <a:lvl4pPr marL="1600200" indent="-228600" eaLnBrk="0" hangingPunct="0">
              <a:defRPr sz="3200">
                <a:solidFill>
                  <a:schemeClr val="tx1"/>
                </a:solidFill>
                <a:latin typeface="Times New Roman" pitchFamily="18" charset="0"/>
              </a:defRPr>
            </a:lvl4pPr>
            <a:lvl5pPr marL="2057400" indent="-228600" eaLnBrk="0" hangingPunct="0">
              <a:defRPr sz="3200">
                <a:solidFill>
                  <a:schemeClr val="tx1"/>
                </a:solidFill>
                <a:latin typeface="Times New Roman" pitchFamily="18" charset="0"/>
              </a:defRPr>
            </a:lvl5pPr>
            <a:lvl6pPr marL="2514600" indent="-228600" algn="ctr" eaLnBrk="0" fontAlgn="base" hangingPunct="0">
              <a:spcBef>
                <a:spcPct val="0"/>
              </a:spcBef>
              <a:spcAft>
                <a:spcPct val="0"/>
              </a:spcAft>
              <a:defRPr sz="3200">
                <a:solidFill>
                  <a:schemeClr val="tx1"/>
                </a:solidFill>
                <a:latin typeface="Times New Roman" pitchFamily="18" charset="0"/>
              </a:defRPr>
            </a:lvl6pPr>
            <a:lvl7pPr marL="2971800" indent="-228600" algn="ctr" eaLnBrk="0" fontAlgn="base" hangingPunct="0">
              <a:spcBef>
                <a:spcPct val="0"/>
              </a:spcBef>
              <a:spcAft>
                <a:spcPct val="0"/>
              </a:spcAft>
              <a:defRPr sz="3200">
                <a:solidFill>
                  <a:schemeClr val="tx1"/>
                </a:solidFill>
                <a:latin typeface="Times New Roman" pitchFamily="18" charset="0"/>
              </a:defRPr>
            </a:lvl7pPr>
            <a:lvl8pPr marL="3429000" indent="-228600" algn="ctr" eaLnBrk="0" fontAlgn="base" hangingPunct="0">
              <a:spcBef>
                <a:spcPct val="0"/>
              </a:spcBef>
              <a:spcAft>
                <a:spcPct val="0"/>
              </a:spcAft>
              <a:defRPr sz="3200">
                <a:solidFill>
                  <a:schemeClr val="tx1"/>
                </a:solidFill>
                <a:latin typeface="Times New Roman" pitchFamily="18" charset="0"/>
              </a:defRPr>
            </a:lvl8pPr>
            <a:lvl9pPr marL="3886200" indent="-228600" algn="ctr" eaLnBrk="0" fontAlgn="base" hangingPunct="0">
              <a:spcBef>
                <a:spcPct val="0"/>
              </a:spcBef>
              <a:spcAft>
                <a:spcPct val="0"/>
              </a:spcAft>
              <a:defRPr sz="3200">
                <a:solidFill>
                  <a:schemeClr val="tx1"/>
                </a:solidFill>
                <a:latin typeface="Times New Roman" pitchFamily="18" charset="0"/>
              </a:defRPr>
            </a:lvl9pPr>
          </a:lstStyle>
          <a:p>
            <a:pPr algn="l" eaLnBrk="1" hangingPunct="1"/>
            <a:r>
              <a:rPr lang="en-US" altLang="en-US" sz="1200" b="1"/>
              <a:t>Watson Virtual Agent </a:t>
            </a:r>
            <a:r>
              <a:rPr lang="en-US" altLang="en-US" sz="1200"/>
              <a:t>understands common customer service queries from day one because it has been pre-trained on frequently occurring customer </a:t>
            </a:r>
            <a:r>
              <a:rPr lang="en-US" altLang="en-US" sz="1200" i="1"/>
              <a:t>intents</a:t>
            </a:r>
            <a:r>
              <a:rPr lang="en-US" altLang="en-US" sz="1200"/>
              <a:t>, or the true purpose of the many different ways that a customer can ask a question. For example, intents to do with store information, payment requests and account management. Watson has been trained to answer these questions and you can quickly tailor Watson’s responses with no complicated coding or scripting required. </a:t>
            </a:r>
            <a:r>
              <a:rPr lang="en-US" altLang="en-US" sz="1000"/>
              <a:t>[</a:t>
            </a:r>
            <a:r>
              <a:rPr lang="en-US" altLang="en-US" sz="1000">
                <a:hlinkClick r:id="rId6"/>
              </a:rPr>
              <a:t>http://www.ibm.com/marketplace/cloud/cognitive-customer-engagement/us/en-us</a:t>
            </a:r>
            <a:r>
              <a:rPr lang="en-US" altLang="en-US" sz="1000"/>
              <a:t>]</a:t>
            </a:r>
          </a:p>
        </p:txBody>
      </p:sp>
      <p:sp>
        <p:nvSpPr>
          <p:cNvPr id="3" name="TextBox 2">
            <a:extLst>
              <a:ext uri="{FF2B5EF4-FFF2-40B4-BE49-F238E27FC236}">
                <a16:creationId xmlns:a16="http://schemas.microsoft.com/office/drawing/2014/main" id="{D65D3C98-D171-16E0-CD3B-813BE18C7117}"/>
              </a:ext>
            </a:extLst>
          </p:cNvPr>
          <p:cNvSpPr txBox="1"/>
          <p:nvPr/>
        </p:nvSpPr>
        <p:spPr>
          <a:xfrm>
            <a:off x="1136576" y="1338997"/>
            <a:ext cx="7430114" cy="400110"/>
          </a:xfrm>
          <a:prstGeom prst="rect">
            <a:avLst/>
          </a:prstGeom>
          <a:noFill/>
        </p:spPr>
        <p:txBody>
          <a:bodyPr wrap="square">
            <a:spAutoFit/>
          </a:bodyPr>
          <a:lstStyle/>
          <a:p>
            <a:r>
              <a:rPr lang="fi-FI" sz="2000" dirty="0">
                <a:hlinkClick r:id="rId7"/>
              </a:rPr>
              <a:t>https://www.ibm.com/products/watson-assistant</a:t>
            </a:r>
            <a:r>
              <a:rPr lang="fi-FI" sz="2000" dirty="0"/>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4"/>
          <p:cNvSpPr>
            <a:spLocks noGrp="1" noChangeArrowheads="1"/>
          </p:cNvSpPr>
          <p:nvPr>
            <p:ph type="title"/>
          </p:nvPr>
        </p:nvSpPr>
        <p:spPr>
          <a:xfrm>
            <a:off x="1560513" y="350838"/>
            <a:ext cx="7618412" cy="762000"/>
          </a:xfrm>
        </p:spPr>
        <p:txBody>
          <a:bodyPr/>
          <a:lstStyle/>
          <a:p>
            <a:pPr eaLnBrk="1" hangingPunct="1"/>
            <a:r>
              <a:rPr lang="en-US" altLang="en-US" sz="3600"/>
              <a:t>Recommended Literature</a:t>
            </a:r>
          </a:p>
        </p:txBody>
      </p:sp>
      <p:pic>
        <p:nvPicPr>
          <p:cNvPr id="25603" name="Picture 6" descr="imas2e_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25" y="969963"/>
            <a:ext cx="3370263" cy="41878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1075" y="1441450"/>
            <a:ext cx="5680075" cy="247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5" name="Text Box 8"/>
          <p:cNvSpPr txBox="1">
            <a:spLocks noChangeArrowheads="1"/>
          </p:cNvSpPr>
          <p:nvPr/>
        </p:nvSpPr>
        <p:spPr bwMode="auto">
          <a:xfrm>
            <a:off x="273050" y="5349875"/>
            <a:ext cx="936148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000" b="1"/>
              <a:t>Details and handouts available in:</a:t>
            </a:r>
            <a:r>
              <a:rPr lang="en-US" altLang="en-US" sz="2000"/>
              <a:t> </a:t>
            </a:r>
            <a:r>
              <a:rPr lang="en-US" altLang="en-US" sz="2000" u="sng">
                <a:solidFill>
                  <a:schemeClr val="accent2"/>
                </a:solidFill>
              </a:rPr>
              <a:t>http://www.cs.ox.ac.uk/people/michael.wooldridge/pubs/imas/IMAS2e.html</a:t>
            </a:r>
            <a:r>
              <a:rPr lang="en-US" altLang="en-US" sz="1600"/>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613" y="1517650"/>
            <a:ext cx="8118475" cy="453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74755" name="Rectangle 4"/>
          <p:cNvSpPr>
            <a:spLocks noChangeArrowheads="1"/>
          </p:cNvSpPr>
          <p:nvPr/>
        </p:nvSpPr>
        <p:spPr bwMode="auto">
          <a:xfrm>
            <a:off x="420688" y="638175"/>
            <a:ext cx="899953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2800" b="1">
                <a:solidFill>
                  <a:srgbClr val="0000FF"/>
                </a:solidFill>
                <a:latin typeface="Arial" pitchFamily="34" charset="0"/>
              </a:rPr>
              <a:t>Enjoy the performance of artificial agent in virtual banking conversation with a human on this video</a:t>
            </a:r>
          </a:p>
        </p:txBody>
      </p:sp>
      <p:pic>
        <p:nvPicPr>
          <p:cNvPr id="74756" name="Picture 3">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088" y="4734504"/>
            <a:ext cx="2808287" cy="160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74757" name="Picture 4">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9150" y="4089837"/>
            <a:ext cx="3987800" cy="22685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016" y="3423"/>
            <a:ext cx="2687347" cy="6450360"/>
          </a:xfrm>
          <a:prstGeom prst="rect">
            <a:avLst/>
          </a:prstGeom>
          <a:ln w="19050">
            <a:solidFill>
              <a:schemeClr val="tx1"/>
            </a:solidFill>
          </a:ln>
        </p:spPr>
      </p:pic>
      <p:pic>
        <p:nvPicPr>
          <p:cNvPr id="870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0792" y="1326802"/>
            <a:ext cx="3312368" cy="5006913"/>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Rectangle 4"/>
          <p:cNvSpPr>
            <a:spLocks noChangeArrowheads="1"/>
          </p:cNvSpPr>
          <p:nvPr/>
        </p:nvSpPr>
        <p:spPr bwMode="auto">
          <a:xfrm>
            <a:off x="2936776" y="476672"/>
            <a:ext cx="6408712"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b="1" dirty="0">
                <a:solidFill>
                  <a:srgbClr val="0000FF"/>
                </a:solidFill>
                <a:latin typeface="Arial" pitchFamily="34" charset="0"/>
              </a:rPr>
              <a:t>A lot can be captured from you following the samples of your communications</a:t>
            </a:r>
          </a:p>
        </p:txBody>
      </p:sp>
      <p:cxnSp>
        <p:nvCxnSpPr>
          <p:cNvPr id="5" name="Straight Arrow Connector 2"/>
          <p:cNvCxnSpPr>
            <a:cxnSpLocks noChangeShapeType="1"/>
          </p:cNvCxnSpPr>
          <p:nvPr/>
        </p:nvCxnSpPr>
        <p:spPr bwMode="auto">
          <a:xfrm>
            <a:off x="2288704" y="1628800"/>
            <a:ext cx="936104" cy="0"/>
          </a:xfrm>
          <a:prstGeom prst="straightConnector1">
            <a:avLst/>
          </a:prstGeom>
          <a:noFill/>
          <a:ln w="38100" algn="ctr">
            <a:solidFill>
              <a:srgbClr val="0070C0"/>
            </a:solidFill>
            <a:round/>
            <a:headEnd type="none" w="sm" len="sm"/>
            <a:tailEnd type="stealth" w="med" len="lg"/>
          </a:ln>
          <a:extLst>
            <a:ext uri="{909E8E84-426E-40DD-AFC4-6F175D3DCCD1}">
              <a14:hiddenFill xmlns:a14="http://schemas.microsoft.com/office/drawing/2010/main">
                <a:noFill/>
              </a14:hiddenFill>
            </a:ext>
          </a:extLst>
        </p:spPr>
      </p:cxnSp>
      <p:pic>
        <p:nvPicPr>
          <p:cNvPr id="8704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7974" y="3981609"/>
            <a:ext cx="3310371" cy="2352106"/>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704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67975" y="1326803"/>
            <a:ext cx="3310372" cy="258414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75741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p:txBody>
          <a:bodyPr/>
          <a:lstStyle/>
          <a:p>
            <a:pPr eaLnBrk="1" hangingPunct="1"/>
            <a:r>
              <a:rPr lang="de-CH" altLang="en-US" dirty="0" err="1"/>
              <a:t>Conclusions</a:t>
            </a:r>
            <a:endParaRPr lang="en-US" altLang="en-US" dirty="0"/>
          </a:p>
        </p:txBody>
      </p:sp>
      <p:sp>
        <p:nvSpPr>
          <p:cNvPr id="75779" name="Rectangle 3"/>
          <p:cNvSpPr>
            <a:spLocks noGrp="1" noChangeArrowheads="1"/>
          </p:cNvSpPr>
          <p:nvPr>
            <p:ph type="body" idx="1"/>
          </p:nvPr>
        </p:nvSpPr>
        <p:spPr/>
        <p:txBody>
          <a:bodyPr/>
          <a:lstStyle/>
          <a:p>
            <a:pPr eaLnBrk="1" hangingPunct="1">
              <a:buFont typeface="Arial" panose="020B0604020202020204" pitchFamily="34" charset="0"/>
              <a:buChar char="•"/>
            </a:pPr>
            <a:r>
              <a:rPr lang="de-CH" altLang="en-US" dirty="0"/>
              <a:t>Agent-</a:t>
            </a:r>
            <a:r>
              <a:rPr lang="de-CH" altLang="en-US" dirty="0" err="1"/>
              <a:t>to</a:t>
            </a:r>
            <a:r>
              <a:rPr lang="de-CH" altLang="en-US" dirty="0"/>
              <a:t>-agent </a:t>
            </a:r>
            <a:r>
              <a:rPr lang="de-CH" altLang="en-US" dirty="0" err="1"/>
              <a:t>communication</a:t>
            </a:r>
            <a:r>
              <a:rPr lang="de-CH" altLang="en-US" dirty="0"/>
              <a:t> </a:t>
            </a:r>
            <a:r>
              <a:rPr lang="de-CH" altLang="en-US" dirty="0" err="1"/>
              <a:t>is</a:t>
            </a:r>
            <a:r>
              <a:rPr lang="de-CH" altLang="en-US" dirty="0"/>
              <a:t> fundamental </a:t>
            </a:r>
            <a:r>
              <a:rPr lang="de-CH" altLang="en-US" dirty="0" err="1"/>
              <a:t>to</a:t>
            </a:r>
            <a:r>
              <a:rPr lang="de-CH" altLang="en-US" dirty="0"/>
              <a:t> </a:t>
            </a:r>
            <a:r>
              <a:rPr lang="de-CH" altLang="en-US" dirty="0" err="1"/>
              <a:t>realize</a:t>
            </a:r>
            <a:r>
              <a:rPr lang="de-CH" altLang="en-US" dirty="0"/>
              <a:t> </a:t>
            </a:r>
            <a:r>
              <a:rPr lang="de-CH" altLang="en-US" dirty="0" err="1"/>
              <a:t>the</a:t>
            </a:r>
            <a:r>
              <a:rPr lang="de-CH" altLang="en-US" dirty="0"/>
              <a:t> potential </a:t>
            </a:r>
            <a:r>
              <a:rPr lang="de-CH" altLang="en-US" dirty="0" err="1"/>
              <a:t>of</a:t>
            </a:r>
            <a:r>
              <a:rPr lang="de-CH" altLang="en-US" dirty="0"/>
              <a:t> </a:t>
            </a:r>
            <a:r>
              <a:rPr lang="de-CH" altLang="en-US" dirty="0" err="1"/>
              <a:t>agent</a:t>
            </a:r>
            <a:r>
              <a:rPr lang="de-CH" altLang="en-US" dirty="0"/>
              <a:t> </a:t>
            </a:r>
            <a:r>
              <a:rPr lang="de-CH" altLang="en-US" dirty="0" err="1"/>
              <a:t>paradigm</a:t>
            </a:r>
            <a:endParaRPr lang="de-CH" altLang="en-US" dirty="0"/>
          </a:p>
          <a:p>
            <a:pPr eaLnBrk="1" hangingPunct="1">
              <a:buFont typeface="Arial" panose="020B0604020202020204" pitchFamily="34" charset="0"/>
              <a:buChar char="•"/>
            </a:pPr>
            <a:r>
              <a:rPr lang="de-CH" altLang="en-US" dirty="0" err="1"/>
              <a:t>For</a:t>
            </a:r>
            <a:r>
              <a:rPr lang="de-CH" altLang="en-US" dirty="0"/>
              <a:t> </a:t>
            </a:r>
            <a:r>
              <a:rPr lang="de-CH" altLang="en-US" dirty="0" err="1"/>
              <a:t>agents</a:t>
            </a:r>
            <a:r>
              <a:rPr lang="de-CH" altLang="en-US" dirty="0"/>
              <a:t>´ </a:t>
            </a:r>
            <a:r>
              <a:rPr lang="de-CH" altLang="en-US" dirty="0" err="1"/>
              <a:t>interoperability</a:t>
            </a:r>
            <a:r>
              <a:rPr lang="de-CH" altLang="en-US" dirty="0"/>
              <a:t> </a:t>
            </a:r>
            <a:r>
              <a:rPr lang="de-CH" altLang="en-US" dirty="0" err="1"/>
              <a:t>standards</a:t>
            </a:r>
            <a:r>
              <a:rPr lang="de-CH" altLang="en-US" dirty="0"/>
              <a:t> </a:t>
            </a:r>
            <a:r>
              <a:rPr lang="de-CH" altLang="en-US" dirty="0" err="1"/>
              <a:t>are</a:t>
            </a:r>
            <a:r>
              <a:rPr lang="de-CH" altLang="en-US" dirty="0"/>
              <a:t> essential</a:t>
            </a:r>
          </a:p>
          <a:p>
            <a:pPr lvl="1" eaLnBrk="1" hangingPunct="1">
              <a:buFont typeface="Arial" panose="020B0604020202020204" pitchFamily="34" charset="0"/>
              <a:buChar char="•"/>
            </a:pPr>
            <a:r>
              <a:rPr lang="de-CH" altLang="en-US" sz="2000" dirty="0"/>
              <a:t>Agent Communication Language </a:t>
            </a:r>
            <a:r>
              <a:rPr lang="de-CH" altLang="en-US" sz="2000" dirty="0" err="1"/>
              <a:t>for</a:t>
            </a:r>
            <a:r>
              <a:rPr lang="de-CH" altLang="en-US" sz="2000" dirty="0"/>
              <a:t> </a:t>
            </a:r>
            <a:r>
              <a:rPr lang="de-CH" altLang="en-US" sz="2000" dirty="0" err="1"/>
              <a:t>defining</a:t>
            </a:r>
            <a:r>
              <a:rPr lang="de-CH" altLang="en-US" sz="2000" dirty="0"/>
              <a:t> </a:t>
            </a:r>
            <a:r>
              <a:rPr lang="de-CH" altLang="en-US" sz="2000" dirty="0" err="1"/>
              <a:t>which</a:t>
            </a:r>
            <a:r>
              <a:rPr lang="de-CH" altLang="en-US" sz="2000" dirty="0"/>
              <a:t> </a:t>
            </a:r>
            <a:r>
              <a:rPr lang="de-CH" altLang="en-US" sz="2000" dirty="0" err="1"/>
              <a:t>communicative</a:t>
            </a:r>
            <a:r>
              <a:rPr lang="de-CH" altLang="en-US" sz="2000" dirty="0"/>
              <a:t> </a:t>
            </a:r>
            <a:r>
              <a:rPr lang="de-CH" altLang="en-US" sz="2000" dirty="0" err="1"/>
              <a:t>acts</a:t>
            </a:r>
            <a:r>
              <a:rPr lang="de-CH" altLang="en-US" sz="2000" dirty="0"/>
              <a:t> </a:t>
            </a:r>
            <a:r>
              <a:rPr lang="de-CH" altLang="en-US" sz="2000" dirty="0" err="1"/>
              <a:t>to</a:t>
            </a:r>
            <a:r>
              <a:rPr lang="de-CH" altLang="en-US" sz="2000" dirty="0"/>
              <a:t> </a:t>
            </a:r>
            <a:r>
              <a:rPr lang="de-CH" altLang="en-US" sz="2000" dirty="0" err="1"/>
              <a:t>use</a:t>
            </a:r>
            <a:endParaRPr lang="de-CH" altLang="en-US" sz="2000" dirty="0"/>
          </a:p>
          <a:p>
            <a:pPr lvl="1" eaLnBrk="1" hangingPunct="1">
              <a:buFont typeface="Arial" panose="020B0604020202020204" pitchFamily="34" charset="0"/>
              <a:buChar char="•"/>
            </a:pPr>
            <a:r>
              <a:rPr lang="de-CH" altLang="en-US" sz="2000" dirty="0"/>
              <a:t>Content </a:t>
            </a:r>
            <a:r>
              <a:rPr lang="de-CH" altLang="en-US" sz="2000" dirty="0" err="1"/>
              <a:t>languages</a:t>
            </a:r>
            <a:r>
              <a:rPr lang="de-CH" altLang="en-US" sz="2000" dirty="0"/>
              <a:t>  </a:t>
            </a:r>
            <a:r>
              <a:rPr lang="de-CH" altLang="en-US" sz="2000" dirty="0" err="1"/>
              <a:t>to</a:t>
            </a:r>
            <a:r>
              <a:rPr lang="de-CH" altLang="en-US" sz="2000" dirty="0"/>
              <a:t> express </a:t>
            </a:r>
            <a:r>
              <a:rPr lang="de-CH" altLang="en-US" sz="2000" dirty="0" err="1"/>
              <a:t>the</a:t>
            </a:r>
            <a:r>
              <a:rPr lang="de-CH" altLang="en-US" sz="2000" dirty="0"/>
              <a:t> </a:t>
            </a:r>
            <a:r>
              <a:rPr lang="de-CH" altLang="en-US" sz="2000" dirty="0" err="1"/>
              <a:t>knowledge</a:t>
            </a:r>
            <a:r>
              <a:rPr lang="de-CH" altLang="en-US" sz="2000" dirty="0"/>
              <a:t> </a:t>
            </a:r>
            <a:r>
              <a:rPr lang="de-CH" altLang="en-US" sz="2000" dirty="0" err="1"/>
              <a:t>interchange</a:t>
            </a:r>
            <a:r>
              <a:rPr lang="de-CH" altLang="en-US" sz="2000" dirty="0"/>
              <a:t> </a:t>
            </a:r>
            <a:r>
              <a:rPr lang="de-CH" altLang="en-US" sz="2000" dirty="0" err="1"/>
              <a:t>format</a:t>
            </a:r>
            <a:endParaRPr lang="de-CH" altLang="en-US" sz="2000" dirty="0"/>
          </a:p>
          <a:p>
            <a:pPr lvl="1" eaLnBrk="1" hangingPunct="1">
              <a:buFont typeface="Arial" panose="020B0604020202020204" pitchFamily="34" charset="0"/>
              <a:buChar char="•"/>
            </a:pPr>
            <a:r>
              <a:rPr lang="de-CH" altLang="en-US" sz="2000" dirty="0" err="1"/>
              <a:t>Ontologies</a:t>
            </a:r>
            <a:r>
              <a:rPr lang="de-CH" altLang="en-US" sz="2000" dirty="0"/>
              <a:t> </a:t>
            </a:r>
            <a:r>
              <a:rPr lang="de-CH" altLang="en-US" sz="2000" dirty="0" err="1"/>
              <a:t>to</a:t>
            </a:r>
            <a:r>
              <a:rPr lang="de-CH" altLang="en-US" sz="2000" dirty="0"/>
              <a:t> </a:t>
            </a:r>
            <a:r>
              <a:rPr lang="de-CH" altLang="en-US" sz="2000" dirty="0" err="1"/>
              <a:t>agree</a:t>
            </a:r>
            <a:r>
              <a:rPr lang="de-CH" altLang="en-US" sz="2000" dirty="0"/>
              <a:t> upon a </a:t>
            </a:r>
            <a:r>
              <a:rPr lang="de-CH" altLang="en-US" sz="2000" dirty="0" err="1"/>
              <a:t>common</a:t>
            </a:r>
            <a:r>
              <a:rPr lang="de-CH" altLang="en-US" sz="2000" dirty="0"/>
              <a:t> </a:t>
            </a:r>
            <a:r>
              <a:rPr lang="de-CH" altLang="en-US" sz="2000" dirty="0" err="1"/>
              <a:t>vocabulary</a:t>
            </a:r>
            <a:r>
              <a:rPr lang="de-CH" altLang="en-US" sz="2000" dirty="0"/>
              <a:t> </a:t>
            </a:r>
            <a:r>
              <a:rPr lang="de-CH" altLang="en-US" sz="2000" dirty="0" err="1"/>
              <a:t>and</a:t>
            </a:r>
            <a:r>
              <a:rPr lang="de-CH" altLang="en-US" sz="2000" dirty="0"/>
              <a:t> </a:t>
            </a:r>
            <a:r>
              <a:rPr lang="de-CH" altLang="en-US" sz="2000" dirty="0" err="1"/>
              <a:t>meanings</a:t>
            </a:r>
            <a:r>
              <a:rPr lang="de-CH" altLang="en-US" sz="2000" dirty="0"/>
              <a:t> </a:t>
            </a:r>
            <a:r>
              <a:rPr lang="de-CH" altLang="en-US" sz="2000" dirty="0" err="1"/>
              <a:t>to</a:t>
            </a:r>
            <a:r>
              <a:rPr lang="de-CH" altLang="en-US" sz="2000" dirty="0"/>
              <a:t> </a:t>
            </a:r>
            <a:r>
              <a:rPr lang="de-CH" altLang="en-US" sz="2000" dirty="0" err="1"/>
              <a:t>describe</a:t>
            </a:r>
            <a:r>
              <a:rPr lang="de-CH" altLang="en-US" sz="2000" dirty="0"/>
              <a:t> a </a:t>
            </a:r>
            <a:r>
              <a:rPr lang="de-CH" altLang="en-US" sz="2000" dirty="0" err="1"/>
              <a:t>subject</a:t>
            </a:r>
            <a:r>
              <a:rPr lang="de-CH" altLang="en-US" sz="2000" dirty="0"/>
              <a:t> </a:t>
            </a:r>
            <a:r>
              <a:rPr lang="de-CH" altLang="en-US" sz="2000" dirty="0" err="1"/>
              <a:t>domain</a:t>
            </a:r>
            <a:endParaRPr lang="de-CH" altLang="en-US" dirty="0"/>
          </a:p>
          <a:p>
            <a:pPr eaLnBrk="1" hangingPunct="1">
              <a:buFont typeface="Arial" panose="020B0604020202020204" pitchFamily="34" charset="0"/>
              <a:buChar char="•"/>
            </a:pPr>
            <a:r>
              <a:rPr lang="de-CH" altLang="en-US" dirty="0" err="1"/>
              <a:t>Predefined</a:t>
            </a:r>
            <a:r>
              <a:rPr lang="de-CH" altLang="en-US" dirty="0"/>
              <a:t> Interaction </a:t>
            </a:r>
            <a:r>
              <a:rPr lang="de-CH" altLang="en-US" dirty="0" err="1"/>
              <a:t>Protocols</a:t>
            </a:r>
            <a:r>
              <a:rPr lang="de-CH" altLang="en-US" dirty="0"/>
              <a:t> in </a:t>
            </a:r>
            <a:r>
              <a:rPr lang="de-CH" altLang="en-US" dirty="0" err="1"/>
              <a:t>order</a:t>
            </a:r>
            <a:r>
              <a:rPr lang="de-CH" altLang="en-US" dirty="0"/>
              <a:t> </a:t>
            </a:r>
            <a:r>
              <a:rPr lang="de-CH" altLang="en-US" dirty="0" err="1"/>
              <a:t>to</a:t>
            </a:r>
            <a:r>
              <a:rPr lang="de-CH" altLang="en-US" dirty="0"/>
              <a:t> </a:t>
            </a:r>
            <a:r>
              <a:rPr lang="de-CH" altLang="en-US" dirty="0" err="1"/>
              <a:t>define</a:t>
            </a:r>
            <a:r>
              <a:rPr lang="de-CH" altLang="en-US" dirty="0"/>
              <a:t> </a:t>
            </a:r>
            <a:r>
              <a:rPr lang="de-CH" altLang="en-US" dirty="0" err="1"/>
              <a:t>which</a:t>
            </a:r>
            <a:r>
              <a:rPr lang="de-CH" altLang="en-US" dirty="0"/>
              <a:t> </a:t>
            </a:r>
            <a:r>
              <a:rPr lang="de-CH" altLang="en-US" dirty="0" err="1"/>
              <a:t>sequence</a:t>
            </a:r>
            <a:r>
              <a:rPr lang="de-CH" altLang="en-US" dirty="0"/>
              <a:t> </a:t>
            </a:r>
            <a:r>
              <a:rPr lang="de-CH" altLang="en-US" dirty="0" err="1"/>
              <a:t>of</a:t>
            </a:r>
            <a:r>
              <a:rPr lang="de-CH" altLang="en-US" dirty="0"/>
              <a:t> </a:t>
            </a:r>
            <a:r>
              <a:rPr lang="de-CH" altLang="en-US" dirty="0" err="1"/>
              <a:t>messages</a:t>
            </a:r>
            <a:r>
              <a:rPr lang="de-CH" altLang="en-US" dirty="0"/>
              <a:t> </a:t>
            </a:r>
            <a:r>
              <a:rPr lang="de-CH" altLang="en-US" dirty="0" err="1"/>
              <a:t>is</a:t>
            </a:r>
            <a:r>
              <a:rPr lang="de-CH" altLang="en-US" dirty="0"/>
              <a:t> </a:t>
            </a:r>
            <a:r>
              <a:rPr lang="de-CH" altLang="en-US" dirty="0" err="1"/>
              <a:t>expected</a:t>
            </a:r>
            <a:endParaRPr lang="de-CH" altLang="en-US" dirty="0"/>
          </a:p>
          <a:p>
            <a:pPr eaLnBrk="1" hangingPunct="1">
              <a:buFont typeface="Arial" panose="020B0604020202020204" pitchFamily="34" charset="0"/>
              <a:buChar char="•"/>
            </a:pPr>
            <a:r>
              <a:rPr lang="de-CH" altLang="en-US" dirty="0"/>
              <a:t>The </a:t>
            </a:r>
            <a:r>
              <a:rPr lang="de-CH" altLang="en-US" dirty="0" err="1"/>
              <a:t>semantics</a:t>
            </a:r>
            <a:r>
              <a:rPr lang="de-CH" altLang="en-US" dirty="0"/>
              <a:t> </a:t>
            </a:r>
            <a:r>
              <a:rPr lang="de-CH" altLang="en-US" dirty="0" err="1"/>
              <a:t>approach</a:t>
            </a:r>
            <a:r>
              <a:rPr lang="de-CH" altLang="en-US" dirty="0"/>
              <a:t> </a:t>
            </a:r>
            <a:r>
              <a:rPr lang="de-CH" altLang="en-US" dirty="0" err="1"/>
              <a:t>can</a:t>
            </a:r>
            <a:r>
              <a:rPr lang="de-CH" altLang="en-US" dirty="0"/>
              <a:t> </a:t>
            </a:r>
            <a:r>
              <a:rPr lang="de-CH" altLang="en-US" dirty="0" err="1"/>
              <a:t>be</a:t>
            </a:r>
            <a:r>
              <a:rPr lang="de-CH" altLang="en-US" dirty="0"/>
              <a:t> </a:t>
            </a:r>
            <a:r>
              <a:rPr lang="de-CH" altLang="en-US" dirty="0" err="1"/>
              <a:t>oriented</a:t>
            </a:r>
            <a:r>
              <a:rPr lang="de-CH" altLang="en-US" dirty="0"/>
              <a:t> </a:t>
            </a:r>
            <a:r>
              <a:rPr lang="de-CH" altLang="en-US" dirty="0" err="1"/>
              <a:t>either</a:t>
            </a:r>
            <a:r>
              <a:rPr lang="de-CH" altLang="en-US" dirty="0"/>
              <a:t> </a:t>
            </a:r>
            <a:r>
              <a:rPr lang="de-CH" altLang="en-US" dirty="0" err="1"/>
              <a:t>to</a:t>
            </a:r>
            <a:r>
              <a:rPr lang="de-CH" altLang="en-US" dirty="0"/>
              <a:t> </a:t>
            </a:r>
            <a:r>
              <a:rPr lang="de-CH" altLang="en-US" dirty="0" err="1"/>
              <a:t>ascribe</a:t>
            </a:r>
            <a:r>
              <a:rPr lang="de-CH" altLang="en-US" dirty="0"/>
              <a:t> </a:t>
            </a:r>
            <a:r>
              <a:rPr lang="de-CH" altLang="en-US" dirty="0" err="1"/>
              <a:t>meaning</a:t>
            </a:r>
            <a:r>
              <a:rPr lang="de-CH" altLang="en-US" dirty="0"/>
              <a:t> </a:t>
            </a:r>
            <a:r>
              <a:rPr lang="de-CH" altLang="en-US" dirty="0" err="1"/>
              <a:t>to</a:t>
            </a:r>
            <a:r>
              <a:rPr lang="de-CH" altLang="en-US" dirty="0"/>
              <a:t> a </a:t>
            </a:r>
            <a:r>
              <a:rPr lang="de-CH" altLang="en-US" dirty="0" err="1"/>
              <a:t>single</a:t>
            </a:r>
            <a:r>
              <a:rPr lang="de-CH" altLang="en-US" dirty="0"/>
              <a:t> CA </a:t>
            </a:r>
            <a:r>
              <a:rPr lang="de-CH" altLang="en-US" dirty="0" err="1"/>
              <a:t>or</a:t>
            </a:r>
            <a:r>
              <a:rPr lang="de-CH" altLang="en-US" dirty="0"/>
              <a:t> </a:t>
            </a:r>
            <a:r>
              <a:rPr lang="de-CH" altLang="en-US" dirty="0" err="1"/>
              <a:t>to</a:t>
            </a:r>
            <a:r>
              <a:rPr lang="de-CH" altLang="en-US" dirty="0"/>
              <a:t> an IP (</a:t>
            </a:r>
            <a:r>
              <a:rPr lang="de-CH" altLang="en-US" dirty="0" err="1"/>
              <a:t>more</a:t>
            </a:r>
            <a:r>
              <a:rPr lang="de-CH" altLang="en-US" dirty="0"/>
              <a:t> </a:t>
            </a:r>
            <a:r>
              <a:rPr lang="de-CH" altLang="en-US" dirty="0" err="1"/>
              <a:t>pragmatic</a:t>
            </a:r>
            <a:r>
              <a:rPr lang="de-CH" altLang="en-US" dirty="0"/>
              <a:t> </a:t>
            </a:r>
            <a:r>
              <a:rPr lang="de-CH" altLang="en-US" dirty="0" err="1"/>
              <a:t>way</a:t>
            </a:r>
            <a:r>
              <a:rPr lang="de-CH" altLang="en-US" dirty="0"/>
              <a:t> </a:t>
            </a:r>
            <a:r>
              <a:rPr lang="de-CH" altLang="en-US" dirty="0" err="1"/>
              <a:t>of</a:t>
            </a:r>
            <a:r>
              <a:rPr lang="de-CH" altLang="en-US" dirty="0"/>
              <a:t> </a:t>
            </a:r>
            <a:r>
              <a:rPr lang="de-CH" altLang="en-US" dirty="0" err="1"/>
              <a:t>working</a:t>
            </a:r>
            <a:r>
              <a:rPr lang="de-CH" altLang="en-US" dirty="0"/>
              <a:t>)</a:t>
            </a:r>
            <a:endParaRPr lang="en-US" alt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195535" y="1455847"/>
            <a:ext cx="7311727" cy="2725653"/>
          </a:xfrm>
          <a:prstGeom prst="rect">
            <a:avLst/>
          </a:prstGeom>
        </p:spPr>
      </p:pic>
      <p:sp>
        <p:nvSpPr>
          <p:cNvPr id="6" name="Rectangle 5"/>
          <p:cNvSpPr/>
          <p:nvPr/>
        </p:nvSpPr>
        <p:spPr>
          <a:xfrm>
            <a:off x="2475550" y="2397937"/>
            <a:ext cx="4953000" cy="369332"/>
          </a:xfrm>
          <a:prstGeom prst="rect">
            <a:avLst/>
          </a:prstGeom>
        </p:spPr>
        <p:txBody>
          <a:bodyPr>
            <a:spAutoFit/>
          </a:bodyPr>
          <a:lstStyle/>
          <a:p>
            <a:r>
              <a:rPr lang="fi-FI" sz="1800" dirty="0">
                <a:solidFill>
                  <a:srgbClr val="0C7DBB"/>
                </a:solidFill>
                <a:latin typeface="+mn-lt"/>
                <a:hlinkClick r:id="rId3" tooltip="Persistent link using digital object identifier"/>
              </a:rPr>
              <a:t>https://doi.org/10.1016/j.eswa.2021.115461</a:t>
            </a:r>
            <a:endParaRPr lang="en-US" sz="1800" dirty="0">
              <a:latin typeface="+mn-lt"/>
            </a:endParaRPr>
          </a:p>
        </p:txBody>
      </p:sp>
      <p:sp>
        <p:nvSpPr>
          <p:cNvPr id="7" name="TextBox 6"/>
          <p:cNvSpPr txBox="1"/>
          <p:nvPr/>
        </p:nvSpPr>
        <p:spPr>
          <a:xfrm>
            <a:off x="739767" y="4172264"/>
            <a:ext cx="8352928" cy="2062103"/>
          </a:xfrm>
          <a:prstGeom prst="rect">
            <a:avLst/>
          </a:prstGeom>
          <a:noFill/>
        </p:spPr>
        <p:txBody>
          <a:bodyPr wrap="square" rtlCol="0">
            <a:spAutoFit/>
          </a:bodyPr>
          <a:lstStyle/>
          <a:p>
            <a:pPr algn="just"/>
            <a:r>
              <a:rPr lang="en-US" sz="1600" dirty="0"/>
              <a:t>Chatbots or Conversational agents are the next significant technological leap in the field of conversational services, that is, enabling a device to communicate with a user upon receiving user requests in natural language. The device uses artificial intelligence and machine learning to respond to the user with automated responses. While this is a relatively new area of study, the application of this concept has increased substantially over the last few years. The technology is no longer limited to merely emulating human conversation but is also being increasingly used to answer questions, either in academic environments or in commercial uses, such as situations requiring assistants to seek reasons for customer dissatisfaction or recommending products and services. …</a:t>
            </a:r>
          </a:p>
        </p:txBody>
      </p:sp>
      <p:sp>
        <p:nvSpPr>
          <p:cNvPr id="4" name="Rectangle 2"/>
          <p:cNvSpPr>
            <a:spLocks noGrp="1" noChangeArrowheads="1"/>
          </p:cNvSpPr>
          <p:nvPr>
            <p:ph type="title"/>
          </p:nvPr>
        </p:nvSpPr>
        <p:spPr>
          <a:xfrm>
            <a:off x="416496" y="394860"/>
            <a:ext cx="9073008" cy="1311424"/>
          </a:xfrm>
        </p:spPr>
        <p:txBody>
          <a:bodyPr/>
          <a:lstStyle/>
          <a:p>
            <a:pPr eaLnBrk="1" hangingPunct="1"/>
            <a:r>
              <a:rPr lang="en-US" altLang="en-US" sz="3200" dirty="0"/>
              <a:t>Human-Agent communication and chatbots</a:t>
            </a:r>
            <a:br>
              <a:rPr lang="en-US" altLang="en-US" sz="3200" dirty="0"/>
            </a:br>
            <a:r>
              <a:rPr lang="en-US" altLang="en-US" dirty="0"/>
              <a:t> </a:t>
            </a:r>
            <a:r>
              <a:rPr lang="en-US" altLang="en-US" sz="2800" dirty="0"/>
              <a:t>(status of the conversational  agents’ technology)</a:t>
            </a:r>
          </a:p>
        </p:txBody>
      </p:sp>
      <p:pic>
        <p:nvPicPr>
          <p:cNvPr id="8" name="Picture 7"/>
          <p:cNvPicPr>
            <a:picLocks noChangeAspect="1"/>
          </p:cNvPicPr>
          <p:nvPr/>
        </p:nvPicPr>
        <p:blipFill>
          <a:blip r:embed="rId4">
            <a:clrChange>
              <a:clrFrom>
                <a:srgbClr val="000000"/>
              </a:clrFrom>
              <a:clrTo>
                <a:srgbClr val="000000">
                  <a:alpha val="0"/>
                </a:srgbClr>
              </a:clrTo>
            </a:clrChange>
          </a:blip>
          <a:stretch>
            <a:fillRect/>
          </a:stretch>
        </p:blipFill>
        <p:spPr>
          <a:xfrm>
            <a:off x="7257256" y="2624338"/>
            <a:ext cx="2552840" cy="1708345"/>
          </a:xfrm>
          <a:prstGeom prst="rect">
            <a:avLst/>
          </a:prstGeom>
        </p:spPr>
      </p:pic>
      <p:sp>
        <p:nvSpPr>
          <p:cNvPr id="2" name="Rectangle 1"/>
          <p:cNvSpPr/>
          <p:nvPr/>
        </p:nvSpPr>
        <p:spPr>
          <a:xfrm>
            <a:off x="793128" y="6201894"/>
            <a:ext cx="4492204" cy="350804"/>
          </a:xfrm>
          <a:prstGeom prst="rect">
            <a:avLst/>
          </a:prstGeom>
          <a:solidFill>
            <a:srgbClr val="0070C0"/>
          </a:solidFill>
        </p:spPr>
        <p:txBody>
          <a:bodyPr wrap="square">
            <a:spAutoFit/>
          </a:bodyPr>
          <a:lstStyle/>
          <a:p>
            <a:r>
              <a:rPr lang="en-US" sz="1600" dirty="0">
                <a:solidFill>
                  <a:schemeClr val="bg1"/>
                </a:solidFill>
              </a:rPr>
              <a:t>See also: </a:t>
            </a:r>
            <a:r>
              <a:rPr lang="en-US" sz="1600" dirty="0">
                <a:hlinkClick r:id="rId5"/>
              </a:rPr>
              <a:t>https://hal.science/hal-03528673/document</a:t>
            </a:r>
            <a:r>
              <a:rPr lang="en-US" sz="1600" dirty="0"/>
              <a:t> </a:t>
            </a:r>
          </a:p>
        </p:txBody>
      </p:sp>
    </p:spTree>
    <p:extLst>
      <p:ext uri="{BB962C8B-B14F-4D97-AF65-F5344CB8AC3E}">
        <p14:creationId xmlns:p14="http://schemas.microsoft.com/office/powerpoint/2010/main" val="3164490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1447800" y="533400"/>
            <a:ext cx="6934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4000" b="1">
                <a:solidFill>
                  <a:srgbClr val="0000FF"/>
                </a:solidFill>
                <a:latin typeface="Arial" pitchFamily="34" charset="0"/>
              </a:rPr>
              <a:t>(Multi) Agent Technologies</a:t>
            </a:r>
          </a:p>
        </p:txBody>
      </p:sp>
      <p:sp>
        <p:nvSpPr>
          <p:cNvPr id="76803" name="Rectangle 3"/>
          <p:cNvSpPr>
            <a:spLocks noChangeArrowheads="1"/>
          </p:cNvSpPr>
          <p:nvPr/>
        </p:nvSpPr>
        <p:spPr bwMode="auto">
          <a:xfrm>
            <a:off x="457200" y="2133600"/>
            <a:ext cx="89185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Font typeface="Arial" panose="020B0604020202020204" pitchFamily="34" charset="0"/>
              <a:buChar char="•"/>
            </a:pPr>
            <a:r>
              <a:rPr lang="en-US" altLang="en-US" sz="3600" dirty="0">
                <a:solidFill>
                  <a:schemeClr val="folHlink"/>
                </a:solidFill>
              </a:rPr>
              <a:t> Self-Management</a:t>
            </a:r>
          </a:p>
          <a:p>
            <a:pPr eaLnBrk="1" hangingPunct="1">
              <a:buFont typeface="Arial" panose="020B0604020202020204" pitchFamily="34" charset="0"/>
              <a:buChar char="•"/>
            </a:pPr>
            <a:r>
              <a:rPr lang="en-US" altLang="en-US" sz="3600" dirty="0">
                <a:solidFill>
                  <a:schemeClr val="folHlink"/>
                </a:solidFill>
              </a:rPr>
              <a:t> Mobility</a:t>
            </a:r>
            <a:endParaRPr lang="en-US" altLang="en-US" sz="3600" dirty="0">
              <a:solidFill>
                <a:schemeClr val="bg2"/>
              </a:solidFill>
            </a:endParaRPr>
          </a:p>
          <a:p>
            <a:pPr eaLnBrk="1" hangingPunct="1">
              <a:buFont typeface="Arial" panose="020B0604020202020204" pitchFamily="34" charset="0"/>
              <a:buChar char="•"/>
            </a:pPr>
            <a:r>
              <a:rPr lang="en-US" altLang="en-US" sz="3600" dirty="0">
                <a:solidFill>
                  <a:schemeClr val="bg2"/>
                </a:solidFill>
              </a:rPr>
              <a:t> Communication</a:t>
            </a:r>
          </a:p>
          <a:p>
            <a:pPr eaLnBrk="1" hangingPunct="1">
              <a:buFont typeface="Monotype Sorts" charset="0"/>
              <a:buNone/>
            </a:pPr>
            <a:r>
              <a:rPr lang="en-US" altLang="en-US" sz="3600" dirty="0">
                <a:solidFill>
                  <a:schemeClr val="bg2"/>
                </a:solidFill>
              </a:rPr>
              <a:t> </a:t>
            </a:r>
            <a:r>
              <a:rPr lang="en-US" altLang="en-US" sz="4400" dirty="0">
                <a:sym typeface="Marlett" pitchFamily="2" charset="2"/>
              </a:rPr>
              <a:t></a:t>
            </a:r>
            <a:r>
              <a:rPr lang="en-US" altLang="en-US" sz="3600" dirty="0">
                <a:solidFill>
                  <a:schemeClr val="bg2"/>
                </a:solidFill>
              </a:rPr>
              <a:t> </a:t>
            </a:r>
            <a:r>
              <a:rPr lang="en-US" altLang="en-US" sz="3600" b="1" dirty="0"/>
              <a:t>Coordination</a:t>
            </a:r>
            <a:endParaRPr lang="en-US" altLang="en-US" sz="3600" dirty="0">
              <a:solidFill>
                <a:schemeClr val="bg2"/>
              </a:solidFill>
            </a:endParaRPr>
          </a:p>
          <a:p>
            <a:pPr eaLnBrk="1" hangingPunct="1">
              <a:buFont typeface="Arial" panose="020B0604020202020204" pitchFamily="34" charset="0"/>
              <a:buChar char="•"/>
            </a:pPr>
            <a:r>
              <a:rPr lang="en-US" altLang="en-US" sz="3600" dirty="0">
                <a:solidFill>
                  <a:schemeClr val="bg2"/>
                </a:solidFill>
              </a:rPr>
              <a:t> Negotiation</a:t>
            </a:r>
          </a:p>
        </p:txBody>
      </p:sp>
      <p:pic>
        <p:nvPicPr>
          <p:cNvPr id="76804" name="Picture 4" descr="micky minny danc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68900" y="1916113"/>
            <a:ext cx="4167188"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1447800" y="533400"/>
            <a:ext cx="7391400" cy="762000"/>
          </a:xfrm>
        </p:spPr>
        <p:txBody>
          <a:bodyPr/>
          <a:lstStyle/>
          <a:p>
            <a:pPr eaLnBrk="1" hangingPunct="1"/>
            <a:r>
              <a:rPr lang="nb-NO" altLang="en-US">
                <a:solidFill>
                  <a:schemeClr val="accent2"/>
                </a:solidFill>
              </a:rPr>
              <a:t>Why is coordination needed?</a:t>
            </a:r>
            <a:endParaRPr lang="nb-NO" altLang="en-US" sz="3200" b="0">
              <a:solidFill>
                <a:schemeClr val="tx1"/>
              </a:solidFill>
            </a:endParaRPr>
          </a:p>
        </p:txBody>
      </p:sp>
      <p:sp>
        <p:nvSpPr>
          <p:cNvPr id="77827" name="Rectangle 3"/>
          <p:cNvSpPr>
            <a:spLocks noGrp="1" noChangeArrowheads="1"/>
          </p:cNvSpPr>
          <p:nvPr>
            <p:ph type="body" idx="1"/>
          </p:nvPr>
        </p:nvSpPr>
        <p:spPr>
          <a:xfrm>
            <a:off x="457200" y="1752600"/>
            <a:ext cx="8918575" cy="3352800"/>
          </a:xfrm>
        </p:spPr>
        <p:txBody>
          <a:bodyPr/>
          <a:lstStyle/>
          <a:p>
            <a:pPr eaLnBrk="1" hangingPunct="1">
              <a:buFont typeface="Arial" panose="020B0604020202020204" pitchFamily="34" charset="0"/>
              <a:buChar char="•"/>
            </a:pPr>
            <a:r>
              <a:rPr lang="nb-NO" altLang="en-US" sz="3200" dirty="0" err="1"/>
              <a:t>Dependencies</a:t>
            </a:r>
            <a:r>
              <a:rPr lang="nb-NO" altLang="en-US" sz="3200" dirty="0"/>
              <a:t> </a:t>
            </a:r>
            <a:r>
              <a:rPr lang="nb-NO" altLang="en-US" sz="3200" dirty="0" err="1"/>
              <a:t>between</a:t>
            </a:r>
            <a:r>
              <a:rPr lang="nb-NO" altLang="en-US" sz="3200" dirty="0"/>
              <a:t> agents </a:t>
            </a:r>
            <a:r>
              <a:rPr lang="nb-NO" altLang="en-US" sz="3200" dirty="0" err="1"/>
              <a:t>actions</a:t>
            </a:r>
            <a:endParaRPr lang="nb-NO" altLang="en-US" sz="3200" dirty="0"/>
          </a:p>
          <a:p>
            <a:pPr eaLnBrk="1" hangingPunct="1">
              <a:buFont typeface="Arial" panose="020B0604020202020204" pitchFamily="34" charset="0"/>
              <a:buChar char="•"/>
            </a:pPr>
            <a:endParaRPr lang="nb-NO" altLang="en-US" sz="3200" dirty="0"/>
          </a:p>
          <a:p>
            <a:pPr eaLnBrk="1" hangingPunct="1">
              <a:buFont typeface="Arial" panose="020B0604020202020204" pitchFamily="34" charset="0"/>
              <a:buChar char="•"/>
            </a:pPr>
            <a:r>
              <a:rPr lang="nb-NO" altLang="en-US" sz="3200" dirty="0"/>
              <a:t>Handle global </a:t>
            </a:r>
            <a:r>
              <a:rPr lang="nb-NO" altLang="en-US" sz="3200" dirty="0" err="1"/>
              <a:t>constraints</a:t>
            </a:r>
            <a:endParaRPr lang="nb-NO" altLang="en-US" dirty="0"/>
          </a:p>
          <a:p>
            <a:pPr lvl="1" eaLnBrk="1" hangingPunct="1">
              <a:buFont typeface="Arial" panose="020B0604020202020204" pitchFamily="34" charset="0"/>
              <a:buChar char="•"/>
            </a:pPr>
            <a:r>
              <a:rPr lang="nb-NO" altLang="en-US" sz="2400" dirty="0"/>
              <a:t>E.g. Time, Money, or </a:t>
            </a:r>
            <a:r>
              <a:rPr lang="nb-NO" altLang="en-US" sz="2400" dirty="0" err="1"/>
              <a:t>computational</a:t>
            </a:r>
            <a:r>
              <a:rPr lang="nb-NO" altLang="en-US" sz="2400" dirty="0"/>
              <a:t> </a:t>
            </a:r>
            <a:r>
              <a:rPr lang="nb-NO" altLang="en-US" sz="2400" dirty="0" err="1"/>
              <a:t>resources</a:t>
            </a:r>
            <a:endParaRPr lang="nb-NO" altLang="en-US" sz="2400" dirty="0"/>
          </a:p>
          <a:p>
            <a:pPr eaLnBrk="1" hangingPunct="1">
              <a:buFont typeface="Arial" panose="020B0604020202020204" pitchFamily="34" charset="0"/>
              <a:buChar char="•"/>
            </a:pPr>
            <a:endParaRPr lang="nb-NO" altLang="en-US" dirty="0"/>
          </a:p>
          <a:p>
            <a:pPr eaLnBrk="1" hangingPunct="1">
              <a:buFont typeface="Arial" panose="020B0604020202020204" pitchFamily="34" charset="0"/>
              <a:buChar char="•"/>
            </a:pPr>
            <a:r>
              <a:rPr lang="nb-NO" altLang="en-US" sz="3200" dirty="0"/>
              <a:t>No </a:t>
            </a:r>
            <a:r>
              <a:rPr lang="nb-NO" altLang="en-US" sz="3200" dirty="0" err="1"/>
              <a:t>individual</a:t>
            </a:r>
            <a:r>
              <a:rPr lang="nb-NO" altLang="en-US" sz="3200" dirty="0"/>
              <a:t> have </a:t>
            </a:r>
            <a:r>
              <a:rPr lang="nb-NO" altLang="en-US" sz="3200" dirty="0" err="1"/>
              <a:t>sufficient</a:t>
            </a:r>
            <a:r>
              <a:rPr lang="nb-NO" altLang="en-US" sz="3200" dirty="0"/>
              <a:t> </a:t>
            </a:r>
            <a:r>
              <a:rPr lang="nb-NO" altLang="en-US" sz="3200" dirty="0" err="1"/>
              <a:t>competence</a:t>
            </a:r>
            <a:r>
              <a:rPr lang="nb-NO" altLang="en-US" sz="3200" dirty="0"/>
              <a:t> or </a:t>
            </a:r>
            <a:r>
              <a:rPr lang="nb-NO" altLang="en-US" sz="3200" dirty="0" err="1"/>
              <a:t>resources</a:t>
            </a:r>
            <a:r>
              <a:rPr lang="nb-NO" altLang="en-US" sz="3200" dirty="0"/>
              <a:t> to </a:t>
            </a:r>
            <a:r>
              <a:rPr lang="nb-NO" altLang="en-US" sz="3200" dirty="0" err="1"/>
              <a:t>solve</a:t>
            </a:r>
            <a:r>
              <a:rPr lang="nb-NO" altLang="en-US" sz="3200" dirty="0"/>
              <a:t> </a:t>
            </a:r>
            <a:r>
              <a:rPr lang="nb-NO" altLang="en-US" sz="3200" dirty="0" err="1"/>
              <a:t>the</a:t>
            </a:r>
            <a:r>
              <a:rPr lang="nb-NO" altLang="en-US" sz="3200" dirty="0"/>
              <a:t> </a:t>
            </a:r>
            <a:r>
              <a:rPr lang="nb-NO" altLang="en-US" sz="3200" dirty="0" err="1"/>
              <a:t>entire</a:t>
            </a:r>
            <a:r>
              <a:rPr lang="nb-NO" altLang="en-US" sz="3200" dirty="0"/>
              <a:t> problem </a:t>
            </a:r>
            <a:r>
              <a:rPr lang="nb-NO" altLang="en-US" sz="3200" dirty="0" err="1"/>
              <a:t>alone</a:t>
            </a:r>
            <a:endParaRPr lang="nb-NO" altLang="en-US" b="1"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Заголовок 1"/>
          <p:cNvSpPr>
            <a:spLocks noGrp="1"/>
          </p:cNvSpPr>
          <p:nvPr>
            <p:ph type="title"/>
          </p:nvPr>
        </p:nvSpPr>
        <p:spPr>
          <a:xfrm>
            <a:off x="1219200" y="368300"/>
            <a:ext cx="7739063" cy="503238"/>
          </a:xfrm>
        </p:spPr>
        <p:txBody>
          <a:bodyPr/>
          <a:lstStyle/>
          <a:p>
            <a:r>
              <a:rPr lang="en-US" altLang="en-US"/>
              <a:t>Not the same but all important</a:t>
            </a:r>
            <a:endParaRPr lang="ru-RU" altLang="en-US"/>
          </a:p>
        </p:txBody>
      </p:sp>
      <p:sp>
        <p:nvSpPr>
          <p:cNvPr id="78851" name="Объект 2"/>
          <p:cNvSpPr>
            <a:spLocks noGrp="1"/>
          </p:cNvSpPr>
          <p:nvPr>
            <p:ph idx="1"/>
          </p:nvPr>
        </p:nvSpPr>
        <p:spPr>
          <a:xfrm>
            <a:off x="608013" y="1301750"/>
            <a:ext cx="8683625" cy="2495550"/>
          </a:xfrm>
        </p:spPr>
        <p:txBody>
          <a:bodyPr/>
          <a:lstStyle/>
          <a:p>
            <a:pPr fontAlgn="t">
              <a:buFont typeface="Arial" panose="020B0604020202020204" pitchFamily="34" charset="0"/>
              <a:buChar char="•"/>
            </a:pPr>
            <a:r>
              <a:rPr lang="en-US" altLang="en-US" b="1" i="1" dirty="0"/>
              <a:t>Collaboration</a:t>
            </a:r>
            <a:r>
              <a:rPr lang="en-US" altLang="en-US" sz="2000" dirty="0"/>
              <a:t> is working together towards a shared objective. </a:t>
            </a:r>
            <a:r>
              <a:rPr lang="en-US" altLang="en-US" sz="2000" b="1" i="1" dirty="0"/>
              <a:t>Co-creation</a:t>
            </a:r>
            <a:r>
              <a:rPr lang="en-US" altLang="en-US" sz="2000" dirty="0"/>
              <a:t> is collaboration towards joint production of a mutually valued outcome.</a:t>
            </a:r>
          </a:p>
          <a:p>
            <a:pPr fontAlgn="t">
              <a:buFont typeface="Arial" panose="020B0604020202020204" pitchFamily="34" charset="0"/>
              <a:buChar char="•"/>
            </a:pPr>
            <a:r>
              <a:rPr lang="en-US" altLang="en-US" b="1" i="1" dirty="0"/>
              <a:t>Coordination</a:t>
            </a:r>
            <a:r>
              <a:rPr lang="en-US" altLang="en-US" sz="2000" dirty="0"/>
              <a:t> is sharing information and resources so that each party can accomplish their part in support of a mutual objective.</a:t>
            </a:r>
          </a:p>
          <a:p>
            <a:pPr fontAlgn="t">
              <a:buFont typeface="Arial" panose="020B0604020202020204" pitchFamily="34" charset="0"/>
              <a:buChar char="•"/>
            </a:pPr>
            <a:r>
              <a:rPr lang="en-US" altLang="en-US" b="1" i="1" dirty="0"/>
              <a:t>Cooperation</a:t>
            </a:r>
            <a:r>
              <a:rPr lang="en-US" altLang="en-US" dirty="0"/>
              <a:t> </a:t>
            </a:r>
            <a:r>
              <a:rPr lang="en-US" altLang="en-US" sz="2000" dirty="0"/>
              <a:t>assumes exchange of relevant information and resources in support of each other’s (possibly selfish) goals, rather than a shared objective.</a:t>
            </a:r>
          </a:p>
        </p:txBody>
      </p:sp>
      <p:pic>
        <p:nvPicPr>
          <p:cNvPr id="7885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63" y="4002088"/>
            <a:ext cx="2959100" cy="2078037"/>
          </a:xfrm>
          <a:prstGeom prst="rect">
            <a:avLst/>
          </a:prstGeom>
          <a:noFill/>
          <a:ln w="254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6850" y="3994150"/>
            <a:ext cx="2808288" cy="2079625"/>
          </a:xfrm>
          <a:prstGeom prst="rect">
            <a:avLst/>
          </a:prstGeom>
          <a:noFill/>
          <a:ln w="254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6000" y="4002088"/>
            <a:ext cx="2874963" cy="2082800"/>
          </a:xfrm>
          <a:prstGeom prst="rect">
            <a:avLst/>
          </a:prstGeom>
          <a:noFill/>
          <a:ln w="254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990600" y="533400"/>
            <a:ext cx="7772400" cy="762000"/>
          </a:xfrm>
        </p:spPr>
        <p:txBody>
          <a:bodyPr/>
          <a:lstStyle/>
          <a:p>
            <a:pPr eaLnBrk="1" hangingPunct="1"/>
            <a:r>
              <a:rPr lang="nb-NO" altLang="en-US">
                <a:solidFill>
                  <a:schemeClr val="accent2"/>
                </a:solidFill>
              </a:rPr>
              <a:t>Terminology of Coordination - I</a:t>
            </a:r>
            <a:endParaRPr lang="nb-NO" altLang="en-US" sz="3200" b="0">
              <a:solidFill>
                <a:schemeClr val="tx1"/>
              </a:solidFill>
            </a:endParaRPr>
          </a:p>
        </p:txBody>
      </p:sp>
      <p:sp>
        <p:nvSpPr>
          <p:cNvPr id="79875" name="Rectangle 3"/>
          <p:cNvSpPr>
            <a:spLocks noGrp="1" noChangeArrowheads="1"/>
          </p:cNvSpPr>
          <p:nvPr>
            <p:ph type="body" idx="1"/>
          </p:nvPr>
        </p:nvSpPr>
        <p:spPr>
          <a:xfrm>
            <a:off x="457200" y="1600200"/>
            <a:ext cx="8918575" cy="4038600"/>
          </a:xfrm>
        </p:spPr>
        <p:txBody>
          <a:bodyPr/>
          <a:lstStyle/>
          <a:p>
            <a:pPr eaLnBrk="1" hangingPunct="1">
              <a:buFont typeface="Arial" panose="020B0604020202020204" pitchFamily="34" charset="0"/>
              <a:buChar char="•"/>
            </a:pPr>
            <a:r>
              <a:rPr lang="nb-NO" altLang="en-US" sz="3200" dirty="0" err="1"/>
              <a:t>Coordination</a:t>
            </a:r>
            <a:endParaRPr lang="nb-NO" altLang="en-US" sz="3200" dirty="0"/>
          </a:p>
          <a:p>
            <a:pPr lvl="1" eaLnBrk="1" hangingPunct="1">
              <a:buFont typeface="Arial" panose="020B0604020202020204" pitchFamily="34" charset="0"/>
              <a:buChar char="•"/>
            </a:pPr>
            <a:r>
              <a:rPr lang="nb-NO" altLang="en-US" sz="2400" dirty="0"/>
              <a:t>An agents </a:t>
            </a:r>
            <a:r>
              <a:rPr lang="nb-NO" altLang="en-US" sz="2400" dirty="0" err="1"/>
              <a:t>reasoning</a:t>
            </a:r>
            <a:r>
              <a:rPr lang="nb-NO" altLang="en-US" sz="2400" dirty="0"/>
              <a:t> </a:t>
            </a:r>
            <a:r>
              <a:rPr lang="nb-NO" altLang="en-US" sz="2400" dirty="0" err="1"/>
              <a:t>about</a:t>
            </a:r>
            <a:r>
              <a:rPr lang="nb-NO" altLang="en-US" sz="2400" dirty="0"/>
              <a:t> </a:t>
            </a:r>
            <a:r>
              <a:rPr lang="nb-NO" altLang="en-US" sz="2400" dirty="0" err="1"/>
              <a:t>its</a:t>
            </a:r>
            <a:r>
              <a:rPr lang="nb-NO" altLang="en-US" sz="2400" dirty="0"/>
              <a:t> </a:t>
            </a:r>
            <a:r>
              <a:rPr lang="nb-NO" altLang="en-US" sz="2400" dirty="0" err="1"/>
              <a:t>own</a:t>
            </a:r>
            <a:r>
              <a:rPr lang="nb-NO" altLang="en-US" sz="2400" dirty="0"/>
              <a:t> and </a:t>
            </a:r>
            <a:r>
              <a:rPr lang="nb-NO" altLang="en-US" sz="2400" dirty="0" err="1"/>
              <a:t>the</a:t>
            </a:r>
            <a:r>
              <a:rPr lang="nb-NO" altLang="en-US" sz="2400" dirty="0"/>
              <a:t> </a:t>
            </a:r>
            <a:r>
              <a:rPr lang="nb-NO" altLang="en-US" sz="2400" dirty="0" err="1"/>
              <a:t>behavior</a:t>
            </a:r>
            <a:r>
              <a:rPr lang="nb-NO" altLang="en-US" sz="2400" dirty="0"/>
              <a:t> </a:t>
            </a:r>
            <a:r>
              <a:rPr lang="nb-NO" altLang="en-US" sz="2400" dirty="0" err="1"/>
              <a:t>of</a:t>
            </a:r>
            <a:r>
              <a:rPr lang="nb-NO" altLang="en-US" sz="2400" dirty="0"/>
              <a:t> </a:t>
            </a:r>
            <a:r>
              <a:rPr lang="nb-NO" altLang="en-US" sz="2400" dirty="0" err="1"/>
              <a:t>other</a:t>
            </a:r>
            <a:r>
              <a:rPr lang="nb-NO" altLang="en-US" sz="2400" dirty="0"/>
              <a:t> agents in order to </a:t>
            </a:r>
            <a:r>
              <a:rPr lang="nb-NO" altLang="en-US" sz="2400" dirty="0" err="1"/>
              <a:t>ensure</a:t>
            </a:r>
            <a:r>
              <a:rPr lang="nb-NO" altLang="en-US" sz="2400" dirty="0"/>
              <a:t> </a:t>
            </a:r>
            <a:r>
              <a:rPr lang="nb-NO" altLang="en-US" sz="2400" dirty="0" err="1"/>
              <a:t>that</a:t>
            </a:r>
            <a:r>
              <a:rPr lang="nb-NO" altLang="en-US" sz="2400" dirty="0"/>
              <a:t> </a:t>
            </a:r>
            <a:r>
              <a:rPr lang="nb-NO" altLang="en-US" sz="2400" dirty="0" err="1"/>
              <a:t>the</a:t>
            </a:r>
            <a:r>
              <a:rPr lang="nb-NO" altLang="en-US" sz="2400" dirty="0"/>
              <a:t> </a:t>
            </a:r>
            <a:r>
              <a:rPr lang="nb-NO" altLang="en-US" sz="2400" dirty="0" err="1"/>
              <a:t>community</a:t>
            </a:r>
            <a:r>
              <a:rPr lang="nb-NO" altLang="en-US" sz="2400" dirty="0"/>
              <a:t> </a:t>
            </a:r>
            <a:r>
              <a:rPr lang="nb-NO" altLang="en-US" sz="2400" dirty="0" err="1"/>
              <a:t>acts</a:t>
            </a:r>
            <a:r>
              <a:rPr lang="nb-NO" altLang="en-US" sz="2400" dirty="0"/>
              <a:t> in a </a:t>
            </a:r>
            <a:r>
              <a:rPr lang="nb-NO" altLang="en-US" sz="2400" b="1" i="1" dirty="0" err="1">
                <a:solidFill>
                  <a:srgbClr val="FF3300"/>
                </a:solidFill>
              </a:rPr>
              <a:t>coherent</a:t>
            </a:r>
            <a:r>
              <a:rPr lang="nb-NO" altLang="en-US" sz="2400" dirty="0"/>
              <a:t> manner</a:t>
            </a:r>
          </a:p>
          <a:p>
            <a:pPr eaLnBrk="1" hangingPunct="1">
              <a:buFont typeface="Arial" panose="020B0604020202020204" pitchFamily="34" charset="0"/>
              <a:buChar char="•"/>
            </a:pPr>
            <a:endParaRPr lang="nb-NO" altLang="en-US" dirty="0"/>
          </a:p>
          <a:p>
            <a:pPr eaLnBrk="1" hangingPunct="1">
              <a:buFont typeface="Arial" panose="020B0604020202020204" pitchFamily="34" charset="0"/>
              <a:buChar char="•"/>
            </a:pPr>
            <a:r>
              <a:rPr lang="nb-NO" altLang="en-US" sz="3200" dirty="0" err="1"/>
              <a:t>Coherence</a:t>
            </a:r>
            <a:endParaRPr lang="nb-NO" altLang="en-US" sz="3200" dirty="0"/>
          </a:p>
          <a:p>
            <a:pPr lvl="1" eaLnBrk="1" hangingPunct="1">
              <a:buFont typeface="Arial" panose="020B0604020202020204" pitchFamily="34" charset="0"/>
              <a:buChar char="•"/>
            </a:pPr>
            <a:r>
              <a:rPr lang="nb-NO" altLang="en-US" sz="2400" dirty="0"/>
              <a:t>Agents </a:t>
            </a:r>
            <a:r>
              <a:rPr lang="nb-NO" altLang="en-US" sz="2400" dirty="0" err="1"/>
              <a:t>actions</a:t>
            </a:r>
            <a:r>
              <a:rPr lang="nb-NO" altLang="en-US" sz="2400" dirty="0"/>
              <a:t> </a:t>
            </a:r>
            <a:r>
              <a:rPr lang="nb-NO" altLang="en-US" sz="2400" dirty="0" err="1"/>
              <a:t>can</a:t>
            </a:r>
            <a:r>
              <a:rPr lang="nb-NO" altLang="en-US" sz="2400" dirty="0"/>
              <a:t> be </a:t>
            </a:r>
            <a:r>
              <a:rPr lang="nb-NO" altLang="en-US" sz="2400" dirty="0" err="1"/>
              <a:t>performed</a:t>
            </a:r>
            <a:r>
              <a:rPr lang="nb-NO" altLang="en-US" sz="2400" dirty="0"/>
              <a:t> and </a:t>
            </a:r>
            <a:r>
              <a:rPr lang="nb-NO" altLang="en-US" sz="2400" dirty="0" err="1"/>
              <a:t>that</a:t>
            </a:r>
            <a:r>
              <a:rPr lang="nb-NO" altLang="en-US" sz="2400" dirty="0"/>
              <a:t> </a:t>
            </a:r>
            <a:r>
              <a:rPr lang="nb-NO" altLang="en-US" sz="2400" dirty="0" err="1"/>
              <a:t>they</a:t>
            </a:r>
            <a:r>
              <a:rPr lang="nb-NO" altLang="en-US" sz="2400" dirty="0"/>
              <a:t> do not </a:t>
            </a:r>
            <a:r>
              <a:rPr lang="nb-NO" altLang="en-US" sz="2400" dirty="0" err="1"/>
              <a:t>conflict</a:t>
            </a:r>
            <a:r>
              <a:rPr lang="nb-NO" altLang="en-US" sz="2400" dirty="0"/>
              <a:t> </a:t>
            </a:r>
            <a:r>
              <a:rPr lang="nb-NO" altLang="en-US" sz="2400" dirty="0" err="1"/>
              <a:t>with</a:t>
            </a:r>
            <a:r>
              <a:rPr lang="nb-NO" altLang="en-US" sz="2400" dirty="0"/>
              <a:t> </a:t>
            </a:r>
            <a:r>
              <a:rPr lang="nb-NO" altLang="en-US" sz="2400" dirty="0" err="1"/>
              <a:t>one</a:t>
            </a:r>
            <a:r>
              <a:rPr lang="nb-NO" altLang="en-US" sz="2400" dirty="0"/>
              <a:t> </a:t>
            </a:r>
            <a:r>
              <a:rPr lang="nb-NO" altLang="en-US" sz="2400" dirty="0" err="1"/>
              <a:t>another</a:t>
            </a:r>
            <a:endParaRPr lang="nb-NO" altLang="en-US" sz="2400" dirty="0"/>
          </a:p>
          <a:p>
            <a:pPr marL="990600" lvl="1" indent="-533400" eaLnBrk="1" hangingPunct="1"/>
            <a:endParaRPr lang="nb-NO" altLang="en-US" sz="1400" b="1" dirty="0"/>
          </a:p>
          <a:p>
            <a:pPr marL="609600" indent="-609600" eaLnBrk="1" hangingPunct="1"/>
            <a:endParaRPr lang="nb-NO" altLang="en-US" sz="1800" b="1" dirty="0"/>
          </a:p>
          <a:p>
            <a:pPr marL="990600" lvl="1" indent="-533400" eaLnBrk="1" hangingPunct="1"/>
            <a:endParaRPr lang="nb-NO" altLang="en-US" sz="1400" b="1" dirty="0"/>
          </a:p>
        </p:txBody>
      </p:sp>
      <p:sp>
        <p:nvSpPr>
          <p:cNvPr id="79876" name="Line 4"/>
          <p:cNvSpPr>
            <a:spLocks noChangeShapeType="1"/>
          </p:cNvSpPr>
          <p:nvPr/>
        </p:nvSpPr>
        <p:spPr bwMode="auto">
          <a:xfrm flipH="1">
            <a:off x="3008313" y="2924175"/>
            <a:ext cx="5400675" cy="1081088"/>
          </a:xfrm>
          <a:prstGeom prst="line">
            <a:avLst/>
          </a:prstGeom>
          <a:noFill/>
          <a:ln w="50800">
            <a:solidFill>
              <a:srgbClr val="FF0000"/>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1143000" y="533400"/>
            <a:ext cx="8001000" cy="762000"/>
          </a:xfrm>
        </p:spPr>
        <p:txBody>
          <a:bodyPr/>
          <a:lstStyle/>
          <a:p>
            <a:pPr eaLnBrk="1" hangingPunct="1"/>
            <a:r>
              <a:rPr lang="nb-NO" altLang="en-US">
                <a:solidFill>
                  <a:schemeClr val="accent2"/>
                </a:solidFill>
              </a:rPr>
              <a:t>Terminology of Coordination - II</a:t>
            </a:r>
            <a:endParaRPr lang="nb-NO" altLang="en-US" sz="3200" b="0">
              <a:solidFill>
                <a:schemeClr val="tx1"/>
              </a:solidFill>
            </a:endParaRPr>
          </a:p>
        </p:txBody>
      </p:sp>
      <p:sp>
        <p:nvSpPr>
          <p:cNvPr id="80899" name="Rectangle 3"/>
          <p:cNvSpPr>
            <a:spLocks noGrp="1" noChangeArrowheads="1"/>
          </p:cNvSpPr>
          <p:nvPr>
            <p:ph type="body" idx="1"/>
          </p:nvPr>
        </p:nvSpPr>
        <p:spPr>
          <a:xfrm>
            <a:off x="457200" y="1600200"/>
            <a:ext cx="8918575" cy="3052763"/>
          </a:xfrm>
        </p:spPr>
        <p:txBody>
          <a:bodyPr/>
          <a:lstStyle/>
          <a:p>
            <a:pPr eaLnBrk="1" hangingPunct="1">
              <a:buFont typeface="Arial" panose="020B0604020202020204" pitchFamily="34" charset="0"/>
              <a:buChar char="•"/>
            </a:pPr>
            <a:r>
              <a:rPr lang="nb-NO" altLang="en-US" sz="3200" dirty="0"/>
              <a:t>Convention</a:t>
            </a:r>
            <a:endParaRPr lang="nb-NO" altLang="en-US" dirty="0"/>
          </a:p>
          <a:p>
            <a:pPr lvl="1" eaLnBrk="1" hangingPunct="1">
              <a:buFont typeface="Arial" panose="020B0604020202020204" pitchFamily="34" charset="0"/>
              <a:buChar char="•"/>
            </a:pPr>
            <a:r>
              <a:rPr lang="nb-NO" altLang="en-US" sz="2400" dirty="0" err="1"/>
              <a:t>Means</a:t>
            </a:r>
            <a:r>
              <a:rPr lang="nb-NO" altLang="en-US" sz="2400" dirty="0"/>
              <a:t> </a:t>
            </a:r>
            <a:r>
              <a:rPr lang="nb-NO" altLang="en-US" sz="2400" dirty="0" err="1"/>
              <a:t>of</a:t>
            </a:r>
            <a:r>
              <a:rPr lang="nb-NO" altLang="en-US" sz="2400" dirty="0"/>
              <a:t> </a:t>
            </a:r>
            <a:r>
              <a:rPr lang="nb-NO" altLang="en-US" sz="2400" dirty="0" err="1"/>
              <a:t>monitoring</a:t>
            </a:r>
            <a:r>
              <a:rPr lang="nb-NO" altLang="en-US" sz="2400" dirty="0"/>
              <a:t> </a:t>
            </a:r>
            <a:r>
              <a:rPr lang="nb-NO" altLang="en-US" sz="2400" b="1" i="1" dirty="0" err="1">
                <a:solidFill>
                  <a:srgbClr val="FF3300"/>
                </a:solidFill>
              </a:rPr>
              <a:t>commitments</a:t>
            </a:r>
            <a:r>
              <a:rPr lang="nb-NO" altLang="en-US" sz="2400" dirty="0"/>
              <a:t> in </a:t>
            </a:r>
            <a:r>
              <a:rPr lang="nb-NO" altLang="en-US" sz="2400" dirty="0" err="1"/>
              <a:t>changing</a:t>
            </a:r>
            <a:r>
              <a:rPr lang="nb-NO" altLang="en-US" sz="2400" dirty="0"/>
              <a:t> </a:t>
            </a:r>
            <a:r>
              <a:rPr lang="nb-NO" altLang="en-US" sz="2400" dirty="0" err="1"/>
              <a:t>circumstances</a:t>
            </a:r>
            <a:endParaRPr lang="nb-NO" altLang="en-US" sz="2400" dirty="0"/>
          </a:p>
          <a:p>
            <a:pPr eaLnBrk="1" hangingPunct="1">
              <a:buFont typeface="Arial" panose="020B0604020202020204" pitchFamily="34" charset="0"/>
              <a:buChar char="•"/>
            </a:pPr>
            <a:endParaRPr lang="nb-NO" altLang="en-US" dirty="0"/>
          </a:p>
          <a:p>
            <a:pPr eaLnBrk="1" hangingPunct="1">
              <a:buFont typeface="Arial" panose="020B0604020202020204" pitchFamily="34" charset="0"/>
              <a:buChar char="•"/>
            </a:pPr>
            <a:r>
              <a:rPr lang="nb-NO" altLang="en-US" sz="3200" dirty="0" err="1"/>
              <a:t>Commitment</a:t>
            </a:r>
            <a:endParaRPr lang="nb-NO" altLang="en-US" dirty="0"/>
          </a:p>
          <a:p>
            <a:pPr lvl="1" eaLnBrk="1" hangingPunct="1">
              <a:buFont typeface="Arial" panose="020B0604020202020204" pitchFamily="34" charset="0"/>
              <a:buChar char="•"/>
            </a:pPr>
            <a:r>
              <a:rPr lang="nb-NO" altLang="en-US" sz="2400" dirty="0"/>
              <a:t>Agents </a:t>
            </a:r>
            <a:r>
              <a:rPr lang="nb-NO" altLang="en-US" sz="2400" dirty="0" err="1"/>
              <a:t>promises</a:t>
            </a:r>
            <a:r>
              <a:rPr lang="nb-NO" altLang="en-US" sz="2400" dirty="0"/>
              <a:t> to </a:t>
            </a:r>
            <a:r>
              <a:rPr lang="nb-NO" altLang="en-US" sz="2400" dirty="0" err="1"/>
              <a:t>undertake</a:t>
            </a:r>
            <a:r>
              <a:rPr lang="nb-NO" altLang="en-US" sz="2400" dirty="0"/>
              <a:t> a </a:t>
            </a:r>
            <a:r>
              <a:rPr lang="nb-NO" altLang="en-US" sz="2400" dirty="0" err="1"/>
              <a:t>specified</a:t>
            </a:r>
            <a:r>
              <a:rPr lang="nb-NO" altLang="en-US" sz="2400" dirty="0"/>
              <a:t> </a:t>
            </a:r>
            <a:r>
              <a:rPr lang="nb-NO" altLang="en-US" sz="2400" dirty="0" err="1"/>
              <a:t>sequence</a:t>
            </a:r>
            <a:r>
              <a:rPr lang="nb-NO" altLang="en-US" sz="2400" dirty="0"/>
              <a:t> </a:t>
            </a:r>
            <a:r>
              <a:rPr lang="nb-NO" altLang="en-US" sz="2400" dirty="0" err="1"/>
              <a:t>of</a:t>
            </a:r>
            <a:r>
              <a:rPr lang="nb-NO" altLang="en-US" sz="2400" dirty="0"/>
              <a:t> </a:t>
            </a:r>
            <a:r>
              <a:rPr lang="nb-NO" altLang="en-US" sz="2400" dirty="0" err="1"/>
              <a:t>actions</a:t>
            </a:r>
            <a:r>
              <a:rPr lang="nb-NO" altLang="en-US" sz="2400" dirty="0"/>
              <a:t> or/and to </a:t>
            </a:r>
            <a:r>
              <a:rPr lang="nb-NO" altLang="en-US" sz="2400" dirty="0" err="1"/>
              <a:t>reach</a:t>
            </a:r>
            <a:r>
              <a:rPr lang="nb-NO" altLang="en-US" sz="2400" dirty="0"/>
              <a:t> a </a:t>
            </a:r>
            <a:r>
              <a:rPr lang="nb-NO" altLang="en-US" sz="2400" dirty="0" err="1"/>
              <a:t>specific</a:t>
            </a:r>
            <a:r>
              <a:rPr lang="nb-NO" altLang="en-US" sz="2400" dirty="0"/>
              <a:t> </a:t>
            </a:r>
            <a:r>
              <a:rPr lang="nb-NO" altLang="en-US" sz="2400" dirty="0" err="1"/>
              <a:t>state</a:t>
            </a:r>
            <a:endParaRPr lang="nb-NO" altLang="en-US" sz="2400" dirty="0"/>
          </a:p>
        </p:txBody>
      </p:sp>
      <p:sp>
        <p:nvSpPr>
          <p:cNvPr id="80900" name="Line 4"/>
          <p:cNvSpPr>
            <a:spLocks noChangeShapeType="1"/>
          </p:cNvSpPr>
          <p:nvPr/>
        </p:nvSpPr>
        <p:spPr bwMode="auto">
          <a:xfrm flipH="1">
            <a:off x="3297238" y="2565400"/>
            <a:ext cx="1655762" cy="647700"/>
          </a:xfrm>
          <a:prstGeom prst="line">
            <a:avLst/>
          </a:prstGeom>
          <a:noFill/>
          <a:ln w="50800">
            <a:solidFill>
              <a:srgbClr val="FF0000"/>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1922" name="Group 38"/>
          <p:cNvGrpSpPr>
            <a:grpSpLocks/>
          </p:cNvGrpSpPr>
          <p:nvPr/>
        </p:nvGrpSpPr>
        <p:grpSpPr bwMode="auto">
          <a:xfrm flipH="1">
            <a:off x="6835775" y="4721225"/>
            <a:ext cx="693738" cy="454025"/>
            <a:chOff x="1539" y="2688"/>
            <a:chExt cx="624" cy="336"/>
          </a:xfrm>
        </p:grpSpPr>
        <p:sp>
          <p:nvSpPr>
            <p:cNvPr id="81961" name="Rectangle 11"/>
            <p:cNvSpPr>
              <a:spLocks noChangeArrowheads="1"/>
            </p:cNvSpPr>
            <p:nvPr/>
          </p:nvSpPr>
          <p:spPr bwMode="auto">
            <a:xfrm>
              <a:off x="1539" y="2688"/>
              <a:ext cx="364" cy="240"/>
            </a:xfrm>
            <a:prstGeom prst="rect">
              <a:avLst/>
            </a:prstGeom>
            <a:solidFill>
              <a:srgbClr val="00B05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1962" name="AutoShape 12"/>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1963" name="Oval 13"/>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1964" name="Oval 14"/>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1965" name="Line 15"/>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81966" name="Line 16"/>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81967" name="Line 17"/>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81968" name="AutoShape 18"/>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81923" name="Line 25"/>
          <p:cNvSpPr>
            <a:spLocks noChangeShapeType="1"/>
          </p:cNvSpPr>
          <p:nvPr/>
        </p:nvSpPr>
        <p:spPr bwMode="auto">
          <a:xfrm flipH="1" flipV="1">
            <a:off x="4989513" y="17145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1924" name="Line 28"/>
          <p:cNvSpPr>
            <a:spLocks noChangeShapeType="1"/>
          </p:cNvSpPr>
          <p:nvPr/>
        </p:nvSpPr>
        <p:spPr bwMode="auto">
          <a:xfrm>
            <a:off x="1982788" y="1712913"/>
            <a:ext cx="5688012"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1925" name="Line 31"/>
          <p:cNvSpPr>
            <a:spLocks noChangeShapeType="1"/>
          </p:cNvSpPr>
          <p:nvPr/>
        </p:nvSpPr>
        <p:spPr bwMode="auto">
          <a:xfrm>
            <a:off x="7642225" y="1712913"/>
            <a:ext cx="41275" cy="352901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1926" name="Line 32"/>
          <p:cNvSpPr>
            <a:spLocks noChangeShapeType="1"/>
          </p:cNvSpPr>
          <p:nvPr/>
        </p:nvSpPr>
        <p:spPr bwMode="auto">
          <a:xfrm>
            <a:off x="1995488" y="3441700"/>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1927" name="Cloud"/>
          <p:cNvSpPr>
            <a:spLocks noChangeAspect="1" noEditPoints="1" noChangeArrowheads="1"/>
          </p:cNvSpPr>
          <p:nvPr/>
        </p:nvSpPr>
        <p:spPr bwMode="auto">
          <a:xfrm>
            <a:off x="6172200" y="3657600"/>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81928" name="Cloud"/>
          <p:cNvSpPr>
            <a:spLocks noChangeAspect="1" noEditPoints="1" noChangeArrowheads="1"/>
          </p:cNvSpPr>
          <p:nvPr/>
        </p:nvSpPr>
        <p:spPr bwMode="auto">
          <a:xfrm>
            <a:off x="3363913" y="2433638"/>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81929" name="Cloud"/>
          <p:cNvSpPr>
            <a:spLocks noChangeAspect="1" noEditPoints="1" noChangeArrowheads="1"/>
          </p:cNvSpPr>
          <p:nvPr/>
        </p:nvSpPr>
        <p:spPr bwMode="auto">
          <a:xfrm>
            <a:off x="3436938" y="488156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81930" name="Line 53"/>
          <p:cNvSpPr>
            <a:spLocks noChangeShapeType="1"/>
          </p:cNvSpPr>
          <p:nvPr/>
        </p:nvSpPr>
        <p:spPr bwMode="auto">
          <a:xfrm flipH="1" flipV="1">
            <a:off x="1997075" y="1712913"/>
            <a:ext cx="0" cy="352901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1931" name="Line 58"/>
          <p:cNvSpPr>
            <a:spLocks noChangeShapeType="1"/>
          </p:cNvSpPr>
          <p:nvPr/>
        </p:nvSpPr>
        <p:spPr bwMode="auto">
          <a:xfrm>
            <a:off x="1995488" y="5241925"/>
            <a:ext cx="5688012"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1932" name="Line 59"/>
          <p:cNvSpPr>
            <a:spLocks noChangeShapeType="1"/>
          </p:cNvSpPr>
          <p:nvPr/>
        </p:nvSpPr>
        <p:spPr bwMode="auto">
          <a:xfrm>
            <a:off x="1995488" y="2836863"/>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1933" name="Line 60"/>
          <p:cNvSpPr>
            <a:spLocks noChangeShapeType="1"/>
          </p:cNvSpPr>
          <p:nvPr/>
        </p:nvSpPr>
        <p:spPr bwMode="auto">
          <a:xfrm>
            <a:off x="1995488" y="2289175"/>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1934" name="Line 61"/>
          <p:cNvSpPr>
            <a:spLocks noChangeShapeType="1"/>
          </p:cNvSpPr>
          <p:nvPr/>
        </p:nvSpPr>
        <p:spPr bwMode="auto">
          <a:xfrm>
            <a:off x="1995488" y="4594225"/>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1935" name="Line 62"/>
          <p:cNvSpPr>
            <a:spLocks noChangeShapeType="1"/>
          </p:cNvSpPr>
          <p:nvPr/>
        </p:nvSpPr>
        <p:spPr bwMode="auto">
          <a:xfrm>
            <a:off x="1995488" y="4046538"/>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1936" name="Line 64"/>
          <p:cNvSpPr>
            <a:spLocks noChangeShapeType="1"/>
          </p:cNvSpPr>
          <p:nvPr/>
        </p:nvSpPr>
        <p:spPr bwMode="auto">
          <a:xfrm flipH="1" flipV="1">
            <a:off x="2976563" y="17145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1937" name="Line 65"/>
          <p:cNvSpPr>
            <a:spLocks noChangeShapeType="1"/>
          </p:cNvSpPr>
          <p:nvPr/>
        </p:nvSpPr>
        <p:spPr bwMode="auto">
          <a:xfrm flipH="1" flipV="1">
            <a:off x="3983038" y="17145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1938" name="Line 66"/>
          <p:cNvSpPr>
            <a:spLocks noChangeShapeType="1"/>
          </p:cNvSpPr>
          <p:nvPr/>
        </p:nvSpPr>
        <p:spPr bwMode="auto">
          <a:xfrm flipH="1" flipV="1">
            <a:off x="5886450" y="17145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1939" name="Line 67"/>
          <p:cNvSpPr>
            <a:spLocks noChangeShapeType="1"/>
          </p:cNvSpPr>
          <p:nvPr/>
        </p:nvSpPr>
        <p:spPr bwMode="auto">
          <a:xfrm flipH="1" flipV="1">
            <a:off x="6835775" y="1714500"/>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1940" name="Cloud"/>
          <p:cNvSpPr>
            <a:spLocks noChangeAspect="1" noEditPoints="1" noChangeArrowheads="1"/>
          </p:cNvSpPr>
          <p:nvPr/>
        </p:nvSpPr>
        <p:spPr bwMode="auto">
          <a:xfrm>
            <a:off x="4300538" y="3081338"/>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81941" name="Cloud"/>
          <p:cNvSpPr>
            <a:spLocks noChangeAspect="1" noEditPoints="1" noChangeArrowheads="1"/>
          </p:cNvSpPr>
          <p:nvPr/>
        </p:nvSpPr>
        <p:spPr bwMode="auto">
          <a:xfrm>
            <a:off x="2284413" y="4162425"/>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81942" name="Cloud"/>
          <p:cNvSpPr>
            <a:spLocks noChangeAspect="1" noEditPoints="1" noChangeArrowheads="1"/>
          </p:cNvSpPr>
          <p:nvPr/>
        </p:nvSpPr>
        <p:spPr bwMode="auto">
          <a:xfrm>
            <a:off x="6172200" y="4233863"/>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81943" name="Cloud"/>
          <p:cNvSpPr>
            <a:spLocks noChangeAspect="1" noEditPoints="1" noChangeArrowheads="1"/>
          </p:cNvSpPr>
          <p:nvPr/>
        </p:nvSpPr>
        <p:spPr bwMode="auto">
          <a:xfrm>
            <a:off x="5200650" y="1857375"/>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81944" name="Cloud"/>
          <p:cNvSpPr>
            <a:spLocks noChangeAspect="1" noEditPoints="1" noChangeArrowheads="1"/>
          </p:cNvSpPr>
          <p:nvPr/>
        </p:nvSpPr>
        <p:spPr bwMode="auto">
          <a:xfrm>
            <a:off x="4300538" y="423386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81945" name="Cloud"/>
          <p:cNvSpPr>
            <a:spLocks noChangeAspect="1" noEditPoints="1" noChangeArrowheads="1"/>
          </p:cNvSpPr>
          <p:nvPr/>
        </p:nvSpPr>
        <p:spPr bwMode="auto">
          <a:xfrm>
            <a:off x="6964363" y="2505075"/>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grpSp>
        <p:nvGrpSpPr>
          <p:cNvPr id="81946" name="Group 38"/>
          <p:cNvGrpSpPr>
            <a:grpSpLocks/>
          </p:cNvGrpSpPr>
          <p:nvPr/>
        </p:nvGrpSpPr>
        <p:grpSpPr bwMode="auto">
          <a:xfrm>
            <a:off x="2162175" y="1790700"/>
            <a:ext cx="784225" cy="465138"/>
            <a:chOff x="1539" y="2688"/>
            <a:chExt cx="624" cy="336"/>
          </a:xfrm>
        </p:grpSpPr>
        <p:sp>
          <p:nvSpPr>
            <p:cNvPr id="81953" name="Rectangle 11"/>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1954" name="AutoShape 12"/>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1955" name="Oval 13"/>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1956" name="Oval 14"/>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1957" name="Line 15"/>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81958" name="Line 16"/>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81959" name="Line 17"/>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81960" name="AutoShape 18"/>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45" name="Rectangle 44"/>
          <p:cNvSpPr/>
          <p:nvPr/>
        </p:nvSpPr>
        <p:spPr>
          <a:xfrm>
            <a:off x="1505178" y="1634855"/>
            <a:ext cx="518091"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p>
        </p:txBody>
      </p:sp>
      <p:sp>
        <p:nvSpPr>
          <p:cNvPr id="46" name="Rectangle 45"/>
          <p:cNvSpPr/>
          <p:nvPr/>
        </p:nvSpPr>
        <p:spPr>
          <a:xfrm>
            <a:off x="7685088" y="4605805"/>
            <a:ext cx="492443"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
            </a:r>
          </a:p>
        </p:txBody>
      </p:sp>
      <p:sp>
        <p:nvSpPr>
          <p:cNvPr id="47" name="TextBox 46"/>
          <p:cNvSpPr txBox="1"/>
          <p:nvPr/>
        </p:nvSpPr>
        <p:spPr>
          <a:xfrm>
            <a:off x="336550" y="5275263"/>
            <a:ext cx="9217025" cy="523875"/>
          </a:xfrm>
          <a:prstGeom prst="rect">
            <a:avLst/>
          </a:prstGeom>
          <a:noFill/>
        </p:spPr>
        <p:txBody>
          <a:bodyPr>
            <a:spAutoFit/>
          </a:bodyPr>
          <a:lstStyle/>
          <a:p>
            <a:pPr>
              <a:defRPr/>
            </a:pPr>
            <a:r>
              <a:rPr lang="en-US" altLang="en-US" sz="2800" b="1" i="1" dirty="0">
                <a:solidFill>
                  <a:srgbClr val="FF0000"/>
                </a:solidFill>
                <a:latin typeface="Arial" pitchFamily="34" charset="0"/>
                <a:cs typeface="Arial" pitchFamily="34" charset="0"/>
                <a:sym typeface="Symbol" pitchFamily="18" charset="2"/>
              </a:rPr>
              <a:t>promise</a:t>
            </a:r>
            <a:r>
              <a:rPr lang="en-US" altLang="en-US" sz="2800" b="1" dirty="0">
                <a:solidFill>
                  <a:srgbClr val="808000"/>
                </a:solidFill>
                <a:latin typeface="Arial" pitchFamily="34" charset="0"/>
                <a:cs typeface="Arial" pitchFamily="34" charset="0"/>
                <a:sym typeface="Symbol" pitchFamily="18" charset="2"/>
              </a:rPr>
              <a:t> (</a:t>
            </a:r>
            <a:r>
              <a:rPr lang="en-US" altLang="en-US" sz="2800" b="1" dirty="0">
                <a:solidFill>
                  <a:srgbClr val="0070C0"/>
                </a:solidFill>
                <a:effectLst>
                  <a:outerShdw blurRad="38100" dist="38100" dir="2700000" algn="tl">
                    <a:srgbClr val="000000">
                      <a:alpha val="43137"/>
                    </a:srgbClr>
                  </a:outerShdw>
                </a:effectLst>
                <a:latin typeface="Arial" pitchFamily="34" charset="0"/>
                <a:cs typeface="Arial" pitchFamily="34" charset="0"/>
                <a:sym typeface="Symbol" pitchFamily="18" charset="2"/>
              </a:rPr>
              <a:t>A</a:t>
            </a:r>
            <a:r>
              <a:rPr lang="en-US" altLang="en-US" sz="2800" b="1" dirty="0">
                <a:solidFill>
                  <a:srgbClr val="808000"/>
                </a:solidFill>
                <a:latin typeface="Arial" pitchFamily="34" charset="0"/>
                <a:cs typeface="Arial" pitchFamily="34" charset="0"/>
                <a:sym typeface="Symbol" pitchFamily="18" charset="2"/>
              </a:rPr>
              <a:t>, </a:t>
            </a:r>
            <a:r>
              <a:rPr lang="en-US" altLang="en-US" sz="2800" b="1" dirty="0">
                <a:solidFill>
                  <a:srgbClr val="0070C0"/>
                </a:solidFill>
                <a:effectLst>
                  <a:outerShdw blurRad="38100" dist="38100" dir="2700000" algn="tl">
                    <a:srgbClr val="000000">
                      <a:alpha val="43137"/>
                    </a:srgbClr>
                  </a:outerShdw>
                </a:effectLst>
                <a:latin typeface="Arial" pitchFamily="34" charset="0"/>
                <a:cs typeface="Arial" pitchFamily="34" charset="0"/>
                <a:sym typeface="Symbol" pitchFamily="18" charset="2"/>
              </a:rPr>
              <a:t>B</a:t>
            </a:r>
            <a:r>
              <a:rPr lang="en-US" altLang="en-US" sz="2800" b="1" dirty="0">
                <a:solidFill>
                  <a:srgbClr val="808000"/>
                </a:solidFill>
                <a:latin typeface="Arial" pitchFamily="34" charset="0"/>
                <a:cs typeface="Arial" pitchFamily="34" charset="0"/>
                <a:sym typeface="Symbol" pitchFamily="18" charset="2"/>
              </a:rPr>
              <a:t>, </a:t>
            </a:r>
            <a:r>
              <a:rPr lang="en-US" altLang="en-US" sz="2800" b="1" dirty="0">
                <a:solidFill>
                  <a:srgbClr val="663300"/>
                </a:solidFill>
                <a:latin typeface="Arial" pitchFamily="34" charset="0"/>
                <a:cs typeface="Arial" pitchFamily="34" charset="0"/>
                <a:sym typeface="Symbol" pitchFamily="18" charset="2"/>
              </a:rPr>
              <a:t>P1</a:t>
            </a:r>
            <a:r>
              <a:rPr lang="en-US" altLang="en-US" sz="2800" b="1" dirty="0">
                <a:solidFill>
                  <a:srgbClr val="808000"/>
                </a:solidFill>
                <a:latin typeface="Arial" pitchFamily="34" charset="0"/>
                <a:cs typeface="Arial" pitchFamily="34" charset="0"/>
                <a:sym typeface="Symbol" pitchFamily="18" charset="2"/>
              </a:rPr>
              <a:t>)</a:t>
            </a:r>
            <a:r>
              <a:rPr lang="en-US" altLang="en-US" sz="2400" b="1" dirty="0">
                <a:latin typeface="Arial" pitchFamily="34" charset="0"/>
                <a:cs typeface="Arial" pitchFamily="34" charset="0"/>
                <a:sym typeface="Symbol" pitchFamily="18" charset="2"/>
              </a:rPr>
              <a:t>, where</a:t>
            </a:r>
            <a:r>
              <a:rPr lang="en-US" altLang="en-US" sz="2400" b="1" dirty="0">
                <a:solidFill>
                  <a:srgbClr val="808000"/>
                </a:solidFill>
                <a:latin typeface="Arial" pitchFamily="34" charset="0"/>
                <a:cs typeface="Arial" pitchFamily="34" charset="0"/>
                <a:sym typeface="Symbol" pitchFamily="18" charset="2"/>
              </a:rPr>
              <a:t> </a:t>
            </a:r>
            <a:r>
              <a:rPr lang="en-US" altLang="en-US" sz="2400" b="1" dirty="0">
                <a:solidFill>
                  <a:srgbClr val="663300"/>
                </a:solidFill>
                <a:latin typeface="Arial" pitchFamily="34" charset="0"/>
                <a:cs typeface="Arial" pitchFamily="34" charset="0"/>
                <a:sym typeface="Symbol" pitchFamily="18" charset="2"/>
              </a:rPr>
              <a:t>P1</a:t>
            </a:r>
            <a:r>
              <a:rPr lang="en-US" altLang="en-US" sz="2400" b="1" dirty="0">
                <a:solidFill>
                  <a:srgbClr val="808000"/>
                </a:solidFill>
                <a:latin typeface="Arial" pitchFamily="34" charset="0"/>
                <a:cs typeface="Arial" pitchFamily="34" charset="0"/>
                <a:sym typeface="Symbol" pitchFamily="18" charset="2"/>
              </a:rPr>
              <a:t> =</a:t>
            </a:r>
            <a:r>
              <a:rPr lang="en-US" altLang="en-US" sz="2400" b="1" dirty="0">
                <a:solidFill>
                  <a:srgbClr val="808000"/>
                </a:solidFill>
                <a:latin typeface="Arial" pitchFamily="34" charset="0"/>
              </a:rPr>
              <a:t>x(1 </a:t>
            </a:r>
            <a:r>
              <a:rPr lang="en-US" altLang="en-US" sz="2400" b="1" dirty="0">
                <a:solidFill>
                  <a:srgbClr val="808000"/>
                </a:solidFill>
                <a:latin typeface="Arial" pitchFamily="34" charset="0"/>
                <a:sym typeface="Symbol"/>
              </a:rPr>
              <a:t> </a:t>
            </a:r>
            <a:r>
              <a:rPr lang="en-US" altLang="en-US" sz="2400" b="1" dirty="0">
                <a:solidFill>
                  <a:srgbClr val="808000"/>
                </a:solidFill>
                <a:latin typeface="Arial" pitchFamily="34" charset="0"/>
              </a:rPr>
              <a:t>x </a:t>
            </a:r>
            <a:r>
              <a:rPr lang="en-US" altLang="en-US" sz="2400" b="1" dirty="0">
                <a:solidFill>
                  <a:srgbClr val="808000"/>
                </a:solidFill>
                <a:latin typeface="Arial" pitchFamily="34" charset="0"/>
                <a:sym typeface="Symbol"/>
              </a:rPr>
              <a:t> 3</a:t>
            </a:r>
            <a:r>
              <a:rPr lang="en-US" altLang="en-US" sz="2400" b="1" dirty="0">
                <a:solidFill>
                  <a:srgbClr val="808000"/>
                </a:solidFill>
                <a:latin typeface="Arial" pitchFamily="34" charset="0"/>
              </a:rPr>
              <a:t>),</a:t>
            </a:r>
            <a:r>
              <a:rPr lang="en-US" altLang="en-US" sz="2400" b="1" dirty="0">
                <a:solidFill>
                  <a:srgbClr val="808000"/>
                </a:solidFill>
                <a:latin typeface="Arial" pitchFamily="34" charset="0"/>
                <a:cs typeface="Arial" pitchFamily="34" charset="0"/>
                <a:sym typeface="Symbol" pitchFamily="18" charset="2"/>
              </a:rPr>
              <a:t> </a:t>
            </a:r>
            <a:r>
              <a:rPr lang="en-US" altLang="en-US" sz="2400" b="1" dirty="0">
                <a:solidFill>
                  <a:srgbClr val="808000"/>
                </a:solidFill>
                <a:latin typeface="Arial" pitchFamily="34" charset="0"/>
              </a:rPr>
              <a:t>y (¬</a:t>
            </a:r>
            <a:r>
              <a:rPr lang="en-US" altLang="en-US" sz="2400" dirty="0">
                <a:latin typeface="Arial" pitchFamily="34" charset="0"/>
              </a:rPr>
              <a:t> </a:t>
            </a:r>
            <a:r>
              <a:rPr lang="en-US" altLang="en-US" sz="2400" b="1" dirty="0">
                <a:solidFill>
                  <a:srgbClr val="808000"/>
                </a:solidFill>
                <a:latin typeface="Arial" pitchFamily="34" charset="0"/>
              </a:rPr>
              <a:t>Dirt(</a:t>
            </a:r>
            <a:r>
              <a:rPr lang="en-US" altLang="en-US" sz="2400" b="1" dirty="0" err="1">
                <a:solidFill>
                  <a:srgbClr val="808000"/>
                </a:solidFill>
                <a:latin typeface="Arial" pitchFamily="34" charset="0"/>
              </a:rPr>
              <a:t>x,y</a:t>
            </a:r>
            <a:r>
              <a:rPr lang="en-US" altLang="en-US" sz="2400" b="1" dirty="0">
                <a:solidFill>
                  <a:srgbClr val="808000"/>
                </a:solidFill>
                <a:latin typeface="Arial" pitchFamily="34" charset="0"/>
              </a:rPr>
              <a:t>))</a:t>
            </a:r>
            <a:r>
              <a:rPr lang="en-US" altLang="en-US" sz="2400" b="1" dirty="0">
                <a:latin typeface="Arial" pitchFamily="34" charset="0"/>
                <a:cs typeface="Arial" pitchFamily="34" charset="0"/>
                <a:sym typeface="Symbol" pitchFamily="18" charset="2"/>
              </a:rPr>
              <a:t>;</a:t>
            </a:r>
            <a:endParaRPr lang="en-US" sz="2400" dirty="0"/>
          </a:p>
        </p:txBody>
      </p:sp>
      <p:sp>
        <p:nvSpPr>
          <p:cNvPr id="48" name="TextBox 47"/>
          <p:cNvSpPr txBox="1"/>
          <p:nvPr/>
        </p:nvSpPr>
        <p:spPr>
          <a:xfrm>
            <a:off x="530225" y="1006475"/>
            <a:ext cx="8891588" cy="584200"/>
          </a:xfrm>
          <a:prstGeom prst="rect">
            <a:avLst/>
          </a:prstGeom>
          <a:noFill/>
        </p:spPr>
        <p:txBody>
          <a:bodyPr>
            <a:spAutoFit/>
          </a:bodyPr>
          <a:lstStyle/>
          <a:p>
            <a:pPr>
              <a:defRPr/>
            </a:pPr>
            <a:r>
              <a:rPr lang="en-US" altLang="en-US" b="1" i="1" dirty="0">
                <a:solidFill>
                  <a:srgbClr val="FF0000"/>
                </a:solidFill>
                <a:latin typeface="Arial" pitchFamily="34" charset="0"/>
                <a:cs typeface="Arial" pitchFamily="34" charset="0"/>
                <a:sym typeface="Symbol" pitchFamily="18" charset="2"/>
              </a:rPr>
              <a:t>promise</a:t>
            </a:r>
            <a:r>
              <a:rPr lang="en-US" altLang="en-US" b="1" dirty="0">
                <a:solidFill>
                  <a:srgbClr val="808000"/>
                </a:solidFill>
                <a:latin typeface="Arial" pitchFamily="34" charset="0"/>
                <a:cs typeface="Arial" pitchFamily="34" charset="0"/>
                <a:sym typeface="Symbol" pitchFamily="18" charset="2"/>
              </a:rPr>
              <a:t> (</a:t>
            </a:r>
            <a:r>
              <a:rPr lang="en-US" altLang="en-US" b="1" dirty="0">
                <a:solidFill>
                  <a:srgbClr val="0070C0"/>
                </a:solidFill>
                <a:effectLst>
                  <a:outerShdw blurRad="38100" dist="38100" dir="2700000" algn="tl">
                    <a:srgbClr val="000000">
                      <a:alpha val="43137"/>
                    </a:srgbClr>
                  </a:outerShdw>
                </a:effectLst>
                <a:latin typeface="Arial" pitchFamily="34" charset="0"/>
                <a:cs typeface="Arial" pitchFamily="34" charset="0"/>
                <a:sym typeface="Symbol" pitchFamily="18" charset="2"/>
              </a:rPr>
              <a:t>A</a:t>
            </a:r>
            <a:r>
              <a:rPr lang="en-US" altLang="en-US" b="1" baseline="-25000" dirty="0">
                <a:solidFill>
                  <a:srgbClr val="0070C0"/>
                </a:solidFill>
                <a:effectLst>
                  <a:outerShdw blurRad="38100" dist="38100" dir="2700000" algn="tl">
                    <a:srgbClr val="000000">
                      <a:alpha val="43137"/>
                    </a:srgbClr>
                  </a:outerShdw>
                </a:effectLst>
                <a:latin typeface="Arial" pitchFamily="34" charset="0"/>
                <a:cs typeface="Arial" pitchFamily="34" charset="0"/>
                <a:sym typeface="Symbol" pitchFamily="18" charset="2"/>
              </a:rPr>
              <a:t>who</a:t>
            </a:r>
            <a:r>
              <a:rPr lang="en-US" altLang="en-US" b="1" dirty="0">
                <a:solidFill>
                  <a:srgbClr val="808000"/>
                </a:solidFill>
                <a:latin typeface="Arial" pitchFamily="34" charset="0"/>
                <a:cs typeface="Arial" pitchFamily="34" charset="0"/>
                <a:sym typeface="Symbol" pitchFamily="18" charset="2"/>
              </a:rPr>
              <a:t>, </a:t>
            </a:r>
            <a:r>
              <a:rPr lang="en-US" altLang="en-US" b="1" dirty="0" err="1">
                <a:solidFill>
                  <a:srgbClr val="0070C0"/>
                </a:solidFill>
                <a:effectLst>
                  <a:outerShdw blurRad="38100" dist="38100" dir="2700000" algn="tl">
                    <a:srgbClr val="000000">
                      <a:alpha val="43137"/>
                    </a:srgbClr>
                  </a:outerShdw>
                </a:effectLst>
                <a:latin typeface="Arial" pitchFamily="34" charset="0"/>
                <a:cs typeface="Arial" pitchFamily="34" charset="0"/>
                <a:sym typeface="Symbol" pitchFamily="18" charset="2"/>
              </a:rPr>
              <a:t>B</a:t>
            </a:r>
            <a:r>
              <a:rPr lang="en-US" altLang="en-US" b="1" baseline="-25000" dirty="0" err="1">
                <a:solidFill>
                  <a:srgbClr val="0070C0"/>
                </a:solidFill>
                <a:effectLst>
                  <a:outerShdw blurRad="38100" dist="38100" dir="2700000" algn="tl">
                    <a:srgbClr val="000000">
                      <a:alpha val="43137"/>
                    </a:srgbClr>
                  </a:outerShdw>
                </a:effectLst>
                <a:latin typeface="Arial" pitchFamily="34" charset="0"/>
                <a:cs typeface="Arial" pitchFamily="34" charset="0"/>
                <a:sym typeface="Symbol" pitchFamily="18" charset="2"/>
              </a:rPr>
              <a:t>whom</a:t>
            </a:r>
            <a:r>
              <a:rPr lang="en-US" altLang="en-US" b="1" dirty="0">
                <a:solidFill>
                  <a:srgbClr val="808000"/>
                </a:solidFill>
                <a:latin typeface="Arial" pitchFamily="34" charset="0"/>
                <a:cs typeface="Arial" pitchFamily="34" charset="0"/>
                <a:sym typeface="Symbol" pitchFamily="18" charset="2"/>
              </a:rPr>
              <a:t>, </a:t>
            </a:r>
            <a:r>
              <a:rPr lang="en-US" altLang="en-US" b="1" dirty="0">
                <a:solidFill>
                  <a:srgbClr val="663300"/>
                </a:solidFill>
                <a:latin typeface="Arial" pitchFamily="34" charset="0"/>
                <a:cs typeface="Arial" pitchFamily="34" charset="0"/>
                <a:sym typeface="Symbol" pitchFamily="18" charset="2"/>
              </a:rPr>
              <a:t>P</a:t>
            </a:r>
            <a:r>
              <a:rPr lang="en-US" altLang="en-US" b="1" baseline="-25000" dirty="0">
                <a:solidFill>
                  <a:srgbClr val="663300"/>
                </a:solidFill>
                <a:effectLst>
                  <a:outerShdw blurRad="38100" dist="38100" dir="2700000" algn="tl">
                    <a:srgbClr val="000000">
                      <a:alpha val="43137"/>
                    </a:srgbClr>
                  </a:outerShdw>
                </a:effectLst>
                <a:latin typeface="Arial" pitchFamily="34" charset="0"/>
                <a:cs typeface="Arial" pitchFamily="34" charset="0"/>
                <a:sym typeface="Symbol" pitchFamily="18" charset="2"/>
              </a:rPr>
              <a:t>what</a:t>
            </a:r>
            <a:r>
              <a:rPr lang="en-US" altLang="en-US" b="1" dirty="0">
                <a:solidFill>
                  <a:srgbClr val="808000"/>
                </a:solidFill>
                <a:latin typeface="Arial" pitchFamily="34" charset="0"/>
                <a:cs typeface="Arial" pitchFamily="34" charset="0"/>
                <a:sym typeface="Symbol" pitchFamily="18" charset="2"/>
              </a:rPr>
              <a:t>) - </a:t>
            </a:r>
            <a:r>
              <a:rPr lang="en-US" dirty="0"/>
              <a:t>a </a:t>
            </a:r>
            <a:r>
              <a:rPr lang="en-US" b="1" i="1" dirty="0">
                <a:solidFill>
                  <a:srgbClr val="FF0000"/>
                </a:solidFill>
              </a:rPr>
              <a:t>commissive act</a:t>
            </a:r>
          </a:p>
        </p:txBody>
      </p:sp>
      <p:sp>
        <p:nvSpPr>
          <p:cNvPr id="49" name="TextBox 48"/>
          <p:cNvSpPr txBox="1"/>
          <p:nvPr/>
        </p:nvSpPr>
        <p:spPr>
          <a:xfrm>
            <a:off x="336550" y="5656263"/>
            <a:ext cx="9217025" cy="523875"/>
          </a:xfrm>
          <a:prstGeom prst="rect">
            <a:avLst/>
          </a:prstGeom>
          <a:noFill/>
        </p:spPr>
        <p:txBody>
          <a:bodyPr>
            <a:spAutoFit/>
          </a:bodyPr>
          <a:lstStyle/>
          <a:p>
            <a:pPr>
              <a:defRPr/>
            </a:pPr>
            <a:r>
              <a:rPr lang="en-US" altLang="en-US" sz="2800" b="1" i="1" dirty="0">
                <a:solidFill>
                  <a:srgbClr val="FF0000"/>
                </a:solidFill>
                <a:latin typeface="Arial" pitchFamily="34" charset="0"/>
                <a:cs typeface="Arial" pitchFamily="34" charset="0"/>
                <a:sym typeface="Symbol" pitchFamily="18" charset="2"/>
              </a:rPr>
              <a:t>promise</a:t>
            </a:r>
            <a:r>
              <a:rPr lang="en-US" altLang="en-US" sz="2800" b="1" dirty="0">
                <a:solidFill>
                  <a:srgbClr val="808000"/>
                </a:solidFill>
                <a:latin typeface="Arial" pitchFamily="34" charset="0"/>
                <a:cs typeface="Arial" pitchFamily="34" charset="0"/>
                <a:sym typeface="Symbol" pitchFamily="18" charset="2"/>
              </a:rPr>
              <a:t> (</a:t>
            </a:r>
            <a:r>
              <a:rPr lang="en-US" altLang="en-US" sz="2800" b="1" dirty="0">
                <a:solidFill>
                  <a:srgbClr val="0070C0"/>
                </a:solidFill>
                <a:effectLst>
                  <a:outerShdw blurRad="38100" dist="38100" dir="2700000" algn="tl">
                    <a:srgbClr val="000000">
                      <a:alpha val="43137"/>
                    </a:srgbClr>
                  </a:outerShdw>
                </a:effectLst>
                <a:latin typeface="Arial" pitchFamily="34" charset="0"/>
                <a:cs typeface="Arial" pitchFamily="34" charset="0"/>
                <a:sym typeface="Symbol" pitchFamily="18" charset="2"/>
              </a:rPr>
              <a:t>B</a:t>
            </a:r>
            <a:r>
              <a:rPr lang="en-US" altLang="en-US" sz="2800" b="1" dirty="0">
                <a:solidFill>
                  <a:srgbClr val="808000"/>
                </a:solidFill>
                <a:latin typeface="Arial" pitchFamily="34" charset="0"/>
                <a:cs typeface="Arial" pitchFamily="34" charset="0"/>
                <a:sym typeface="Symbol" pitchFamily="18" charset="2"/>
              </a:rPr>
              <a:t>, </a:t>
            </a:r>
            <a:r>
              <a:rPr lang="en-US" altLang="en-US" sz="2800" b="1" dirty="0">
                <a:solidFill>
                  <a:srgbClr val="0070C0"/>
                </a:solidFill>
                <a:effectLst>
                  <a:outerShdw blurRad="38100" dist="38100" dir="2700000" algn="tl">
                    <a:srgbClr val="000000">
                      <a:alpha val="43137"/>
                    </a:srgbClr>
                  </a:outerShdw>
                </a:effectLst>
                <a:latin typeface="Arial" pitchFamily="34" charset="0"/>
                <a:cs typeface="Arial" pitchFamily="34" charset="0"/>
                <a:sym typeface="Symbol" pitchFamily="18" charset="2"/>
              </a:rPr>
              <a:t>A</a:t>
            </a:r>
            <a:r>
              <a:rPr lang="en-US" altLang="en-US" sz="2800" b="1" dirty="0">
                <a:solidFill>
                  <a:srgbClr val="808000"/>
                </a:solidFill>
                <a:latin typeface="Arial" pitchFamily="34" charset="0"/>
                <a:cs typeface="Arial" pitchFamily="34" charset="0"/>
                <a:sym typeface="Symbol" pitchFamily="18" charset="2"/>
              </a:rPr>
              <a:t>, </a:t>
            </a:r>
            <a:r>
              <a:rPr lang="en-US" altLang="en-US" sz="2800" b="1" dirty="0">
                <a:solidFill>
                  <a:srgbClr val="663300"/>
                </a:solidFill>
                <a:latin typeface="Arial" pitchFamily="34" charset="0"/>
                <a:cs typeface="Arial" pitchFamily="34" charset="0"/>
                <a:sym typeface="Symbol" pitchFamily="18" charset="2"/>
              </a:rPr>
              <a:t>P2</a:t>
            </a:r>
            <a:r>
              <a:rPr lang="en-US" altLang="en-US" sz="2800" b="1" dirty="0">
                <a:solidFill>
                  <a:srgbClr val="808000"/>
                </a:solidFill>
                <a:latin typeface="Arial" pitchFamily="34" charset="0"/>
                <a:cs typeface="Arial" pitchFamily="34" charset="0"/>
                <a:sym typeface="Symbol" pitchFamily="18" charset="2"/>
              </a:rPr>
              <a:t>)</a:t>
            </a:r>
            <a:r>
              <a:rPr lang="en-US" altLang="en-US" sz="2400" b="1" dirty="0">
                <a:latin typeface="Arial" pitchFamily="34" charset="0"/>
                <a:cs typeface="Arial" pitchFamily="34" charset="0"/>
                <a:sym typeface="Symbol" pitchFamily="18" charset="2"/>
              </a:rPr>
              <a:t>, where</a:t>
            </a:r>
            <a:r>
              <a:rPr lang="en-US" altLang="en-US" sz="2400" b="1" dirty="0">
                <a:solidFill>
                  <a:srgbClr val="808000"/>
                </a:solidFill>
                <a:latin typeface="Arial" pitchFamily="34" charset="0"/>
                <a:cs typeface="Arial" pitchFamily="34" charset="0"/>
                <a:sym typeface="Symbol" pitchFamily="18" charset="2"/>
              </a:rPr>
              <a:t> </a:t>
            </a:r>
            <a:r>
              <a:rPr lang="en-US" altLang="en-US" sz="2400" b="1" dirty="0">
                <a:solidFill>
                  <a:srgbClr val="663300"/>
                </a:solidFill>
                <a:latin typeface="Arial" pitchFamily="34" charset="0"/>
                <a:cs typeface="Arial" pitchFamily="34" charset="0"/>
                <a:sym typeface="Symbol" pitchFamily="18" charset="2"/>
              </a:rPr>
              <a:t>P2</a:t>
            </a:r>
            <a:r>
              <a:rPr lang="en-US" altLang="en-US" sz="2400" b="1" dirty="0">
                <a:solidFill>
                  <a:srgbClr val="808000"/>
                </a:solidFill>
                <a:latin typeface="Arial" pitchFamily="34" charset="0"/>
                <a:cs typeface="Arial" pitchFamily="34" charset="0"/>
                <a:sym typeface="Symbol" pitchFamily="18" charset="2"/>
              </a:rPr>
              <a:t> =</a:t>
            </a:r>
            <a:r>
              <a:rPr lang="en-US" altLang="en-US" sz="2400" b="1" dirty="0">
                <a:solidFill>
                  <a:srgbClr val="808000"/>
                </a:solidFill>
                <a:latin typeface="Arial" pitchFamily="34" charset="0"/>
              </a:rPr>
              <a:t>x(4 </a:t>
            </a:r>
            <a:r>
              <a:rPr lang="en-US" altLang="en-US" sz="2400" b="1" dirty="0">
                <a:solidFill>
                  <a:srgbClr val="808000"/>
                </a:solidFill>
                <a:latin typeface="Arial" pitchFamily="34" charset="0"/>
                <a:sym typeface="Symbol"/>
              </a:rPr>
              <a:t> </a:t>
            </a:r>
            <a:r>
              <a:rPr lang="en-US" altLang="en-US" sz="2400" b="1" dirty="0">
                <a:solidFill>
                  <a:srgbClr val="808000"/>
                </a:solidFill>
                <a:latin typeface="Arial" pitchFamily="34" charset="0"/>
              </a:rPr>
              <a:t>x </a:t>
            </a:r>
            <a:r>
              <a:rPr lang="en-US" altLang="en-US" sz="2400" b="1" dirty="0">
                <a:solidFill>
                  <a:srgbClr val="808000"/>
                </a:solidFill>
                <a:latin typeface="Arial" pitchFamily="34" charset="0"/>
                <a:sym typeface="Symbol"/>
              </a:rPr>
              <a:t> 6</a:t>
            </a:r>
            <a:r>
              <a:rPr lang="en-US" altLang="en-US" sz="2400" b="1" dirty="0">
                <a:solidFill>
                  <a:srgbClr val="808000"/>
                </a:solidFill>
                <a:latin typeface="Arial" pitchFamily="34" charset="0"/>
              </a:rPr>
              <a:t>),</a:t>
            </a:r>
            <a:r>
              <a:rPr lang="en-US" altLang="en-US" sz="2400" b="1" dirty="0">
                <a:solidFill>
                  <a:srgbClr val="808000"/>
                </a:solidFill>
                <a:latin typeface="Arial" pitchFamily="34" charset="0"/>
                <a:cs typeface="Arial" pitchFamily="34" charset="0"/>
                <a:sym typeface="Symbol" pitchFamily="18" charset="2"/>
              </a:rPr>
              <a:t> </a:t>
            </a:r>
            <a:r>
              <a:rPr lang="en-US" altLang="en-US" sz="2400" b="1" dirty="0">
                <a:solidFill>
                  <a:srgbClr val="808000"/>
                </a:solidFill>
                <a:latin typeface="Arial" pitchFamily="34" charset="0"/>
              </a:rPr>
              <a:t>y (¬</a:t>
            </a:r>
            <a:r>
              <a:rPr lang="en-US" altLang="en-US" sz="2400" dirty="0">
                <a:latin typeface="Arial" pitchFamily="34" charset="0"/>
              </a:rPr>
              <a:t> </a:t>
            </a:r>
            <a:r>
              <a:rPr lang="en-US" altLang="en-US" sz="2400" b="1" dirty="0">
                <a:solidFill>
                  <a:srgbClr val="808000"/>
                </a:solidFill>
                <a:latin typeface="Arial" pitchFamily="34" charset="0"/>
              </a:rPr>
              <a:t>Dirt(</a:t>
            </a:r>
            <a:r>
              <a:rPr lang="en-US" altLang="en-US" sz="2400" b="1" dirty="0" err="1">
                <a:solidFill>
                  <a:srgbClr val="808000"/>
                </a:solidFill>
                <a:latin typeface="Arial" pitchFamily="34" charset="0"/>
              </a:rPr>
              <a:t>x,y</a:t>
            </a:r>
            <a:r>
              <a:rPr lang="en-US" altLang="en-US" sz="2400" b="1" dirty="0">
                <a:solidFill>
                  <a:srgbClr val="808000"/>
                </a:solidFill>
                <a:latin typeface="Arial" pitchFamily="34" charset="0"/>
              </a:rPr>
              <a:t>))</a:t>
            </a:r>
            <a:r>
              <a:rPr lang="en-US" altLang="en-US" sz="2400" b="1" dirty="0">
                <a:latin typeface="Arial" pitchFamily="34" charset="0"/>
                <a:cs typeface="Arial" pitchFamily="34" charset="0"/>
                <a:sym typeface="Symbol" pitchFamily="18" charset="2"/>
              </a:rPr>
              <a:t>.</a:t>
            </a:r>
            <a:endParaRPr lang="en-US" sz="2400" dirty="0"/>
          </a:p>
        </p:txBody>
      </p:sp>
      <p:sp>
        <p:nvSpPr>
          <p:cNvPr id="81952" name="Rectangle 2"/>
          <p:cNvSpPr>
            <a:spLocks noGrp="1" noChangeArrowheads="1"/>
          </p:cNvSpPr>
          <p:nvPr>
            <p:ph type="title"/>
          </p:nvPr>
        </p:nvSpPr>
        <p:spPr>
          <a:xfrm>
            <a:off x="990600" y="342900"/>
            <a:ext cx="8001000" cy="762000"/>
          </a:xfrm>
        </p:spPr>
        <p:txBody>
          <a:bodyPr/>
          <a:lstStyle/>
          <a:p>
            <a:pPr eaLnBrk="1" hangingPunct="1"/>
            <a:r>
              <a:rPr lang="en-US" altLang="en-US">
                <a:solidFill>
                  <a:schemeClr val="accent2"/>
                </a:solidFill>
              </a:rPr>
              <a:t>Example of Commitment</a:t>
            </a:r>
            <a:endParaRPr lang="en-US" altLang="en-US" sz="3200" b="0">
              <a:solidFill>
                <a:schemeClr val="tx1"/>
              </a:solidFill>
            </a:endParaRPr>
          </a:p>
        </p:txBody>
      </p:sp>
      <p:sp>
        <p:nvSpPr>
          <p:cNvPr id="2" name="Rectangle 1"/>
          <p:cNvSpPr/>
          <p:nvPr/>
        </p:nvSpPr>
        <p:spPr>
          <a:xfrm>
            <a:off x="8177805" y="1714500"/>
            <a:ext cx="415498"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1</a:t>
            </a:r>
          </a:p>
        </p:txBody>
      </p:sp>
      <p:sp>
        <p:nvSpPr>
          <p:cNvPr id="50" name="Rectangle 49"/>
          <p:cNvSpPr/>
          <p:nvPr/>
        </p:nvSpPr>
        <p:spPr>
          <a:xfrm>
            <a:off x="8177805" y="2228166"/>
            <a:ext cx="415498"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2</a:t>
            </a:r>
          </a:p>
        </p:txBody>
      </p:sp>
      <p:sp>
        <p:nvSpPr>
          <p:cNvPr id="51" name="Rectangle 50"/>
          <p:cNvSpPr/>
          <p:nvPr/>
        </p:nvSpPr>
        <p:spPr>
          <a:xfrm>
            <a:off x="8176217" y="2850216"/>
            <a:ext cx="415498"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3</a:t>
            </a:r>
          </a:p>
        </p:txBody>
      </p:sp>
      <p:sp>
        <p:nvSpPr>
          <p:cNvPr id="52" name="Rectangle 51"/>
          <p:cNvSpPr/>
          <p:nvPr/>
        </p:nvSpPr>
        <p:spPr>
          <a:xfrm>
            <a:off x="8176217" y="3363882"/>
            <a:ext cx="415498"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4</a:t>
            </a:r>
          </a:p>
        </p:txBody>
      </p:sp>
      <p:sp>
        <p:nvSpPr>
          <p:cNvPr id="53" name="Rectangle 52"/>
          <p:cNvSpPr/>
          <p:nvPr/>
        </p:nvSpPr>
        <p:spPr>
          <a:xfrm>
            <a:off x="8202156" y="3982057"/>
            <a:ext cx="415498"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5</a:t>
            </a:r>
          </a:p>
        </p:txBody>
      </p:sp>
      <p:sp>
        <p:nvSpPr>
          <p:cNvPr id="54" name="Rectangle 53"/>
          <p:cNvSpPr/>
          <p:nvPr/>
        </p:nvSpPr>
        <p:spPr>
          <a:xfrm>
            <a:off x="8202156" y="4495723"/>
            <a:ext cx="415498" cy="646331"/>
          </a:xfrm>
          <a:prstGeom prst="rect">
            <a:avLst/>
          </a:prstGeom>
          <a:noFill/>
        </p:spPr>
        <p:txBody>
          <a:bodyPr wrap="none" lIns="91440" tIns="45720" rIns="91440" bIns="45720">
            <a:spAutoFit/>
          </a:bodyPr>
          <a:lstStyle/>
          <a:p>
            <a:pPr algn="ctr"/>
            <a:r>
              <a:rPr lang="en-US" sz="3600" b="0" cap="none" spc="0" dirty="0">
                <a:ln w="0"/>
                <a:solidFill>
                  <a:schemeClr val="tx1"/>
                </a:solidFill>
                <a:effectLst>
                  <a:outerShdw blurRad="38100" dist="19050" dir="2700000" algn="tl" rotWithShape="0">
                    <a:schemeClr val="dk1">
                      <a:alpha val="40000"/>
                    </a:schemeClr>
                  </a:outerShdw>
                </a:effectLst>
              </a:rPr>
              <a:t>6</a:t>
            </a:r>
          </a:p>
        </p:txBody>
      </p:sp>
      <p:sp>
        <p:nvSpPr>
          <p:cNvPr id="3" name="Rectangle 2"/>
          <p:cNvSpPr/>
          <p:nvPr/>
        </p:nvSpPr>
        <p:spPr>
          <a:xfrm>
            <a:off x="8834277" y="1630738"/>
            <a:ext cx="492443" cy="923330"/>
          </a:xfrm>
          <a:prstGeom prst="rect">
            <a:avLst/>
          </a:prstGeom>
          <a:noFill/>
        </p:spPr>
        <p:txBody>
          <a:bodyPr wrap="none" lIns="91440" tIns="45720" rIns="91440" bIns="45720">
            <a:spAutoFit/>
          </a:bodyPr>
          <a:lstStyle/>
          <a:p>
            <a:pPr algn="ctr"/>
            <a:r>
              <a:rPr lang="en-US" sz="5400" b="0" i="1" cap="none" spc="0" dirty="0">
                <a:ln w="0"/>
                <a:solidFill>
                  <a:schemeClr val="tx1"/>
                </a:solidFill>
                <a:effectLst>
                  <a:outerShdw blurRad="38100" dist="19050" dir="2700000" algn="tl" rotWithShape="0">
                    <a:schemeClr val="dk1">
                      <a:alpha val="40000"/>
                    </a:schemeClr>
                  </a:outerShdw>
                </a:effectLst>
              </a:rPr>
              <a:t>x</a:t>
            </a:r>
          </a:p>
        </p:txBody>
      </p:sp>
      <p:cxnSp>
        <p:nvCxnSpPr>
          <p:cNvPr id="5" name="Straight Arrow Connector 4"/>
          <p:cNvCxnSpPr/>
          <p:nvPr/>
        </p:nvCxnSpPr>
        <p:spPr bwMode="auto">
          <a:xfrm>
            <a:off x="8991600" y="2433638"/>
            <a:ext cx="0" cy="647700"/>
          </a:xfrm>
          <a:prstGeom prst="straightConnector1">
            <a:avLst/>
          </a:prstGeom>
          <a:solidFill>
            <a:schemeClr val="accent1"/>
          </a:solidFill>
          <a:ln w="38100" cap="flat" cmpd="sng" algn="ctr">
            <a:solidFill>
              <a:schemeClr val="tx1"/>
            </a:solidFill>
            <a:prstDash val="solid"/>
            <a:round/>
            <a:headEnd type="none" w="sm" len="sm"/>
            <a:tailEnd type="stealth" w="med" len="lg"/>
          </a:ln>
          <a:effectLst/>
        </p:spPr>
      </p:cxnSp>
      <p:sp>
        <p:nvSpPr>
          <p:cNvPr id="58" name="Rectangle 57"/>
          <p:cNvSpPr/>
          <p:nvPr/>
        </p:nvSpPr>
        <p:spPr>
          <a:xfrm>
            <a:off x="419613" y="1188128"/>
            <a:ext cx="492443" cy="923330"/>
          </a:xfrm>
          <a:prstGeom prst="rect">
            <a:avLst/>
          </a:prstGeom>
          <a:noFill/>
        </p:spPr>
        <p:txBody>
          <a:bodyPr wrap="none" lIns="91440" tIns="45720" rIns="91440" bIns="45720">
            <a:spAutoFit/>
          </a:bodyPr>
          <a:lstStyle/>
          <a:p>
            <a:pPr algn="ctr"/>
            <a:r>
              <a:rPr lang="en-US" sz="5400" b="0" i="1" cap="none" spc="0" dirty="0">
                <a:ln w="0"/>
                <a:solidFill>
                  <a:schemeClr val="tx1"/>
                </a:solidFill>
                <a:effectLst>
                  <a:outerShdw blurRad="38100" dist="19050" dir="2700000" algn="tl" rotWithShape="0">
                    <a:schemeClr val="dk1">
                      <a:alpha val="40000"/>
                    </a:schemeClr>
                  </a:outerShdw>
                </a:effectLst>
              </a:rPr>
              <a:t>y</a:t>
            </a:r>
          </a:p>
        </p:txBody>
      </p:sp>
      <p:cxnSp>
        <p:nvCxnSpPr>
          <p:cNvPr id="59" name="Straight Arrow Connector 58"/>
          <p:cNvCxnSpPr/>
          <p:nvPr/>
        </p:nvCxnSpPr>
        <p:spPr bwMode="auto">
          <a:xfrm>
            <a:off x="776536" y="1857148"/>
            <a:ext cx="576064" cy="0"/>
          </a:xfrm>
          <a:prstGeom prst="straightConnector1">
            <a:avLst/>
          </a:prstGeom>
          <a:solidFill>
            <a:schemeClr val="accent1"/>
          </a:solidFill>
          <a:ln w="38100" cap="flat" cmpd="sng" algn="ctr">
            <a:solidFill>
              <a:schemeClr val="tx1"/>
            </a:solidFill>
            <a:prstDash val="solid"/>
            <a:round/>
            <a:headEnd type="none" w="sm" len="sm"/>
            <a:tailEnd type="stealth" w="med" len="lg"/>
          </a:ln>
          <a:effectLst/>
        </p:spPr>
      </p:cxn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a:xfrm>
            <a:off x="1535113" y="554038"/>
            <a:ext cx="7618412" cy="762000"/>
          </a:xfrm>
        </p:spPr>
        <p:txBody>
          <a:bodyPr/>
          <a:lstStyle/>
          <a:p>
            <a:pPr eaLnBrk="1" hangingPunct="1"/>
            <a:r>
              <a:rPr lang="en-US" altLang="en-US" sz="3600"/>
              <a:t>Fresh Recommended Literature</a:t>
            </a:r>
          </a:p>
        </p:txBody>
      </p:sp>
      <p:sp>
        <p:nvSpPr>
          <p:cNvPr id="26627" name="Text Box 8"/>
          <p:cNvSpPr txBox="1">
            <a:spLocks noChangeArrowheads="1"/>
          </p:cNvSpPr>
          <p:nvPr/>
        </p:nvSpPr>
        <p:spPr bwMode="auto">
          <a:xfrm>
            <a:off x="273050" y="5565775"/>
            <a:ext cx="9361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sz="2000" b="1"/>
              <a:t>Handouts available in:</a:t>
            </a:r>
            <a:r>
              <a:rPr lang="en-US" altLang="en-US" sz="2000"/>
              <a:t> </a:t>
            </a:r>
            <a:r>
              <a:rPr lang="en-US" altLang="en-US" sz="2000" u="sng">
                <a:solidFill>
                  <a:schemeClr val="accent2"/>
                </a:solidFill>
              </a:rPr>
              <a:t>http://www.the-mas-book.info/index-lecture-slides.html</a:t>
            </a:r>
            <a:r>
              <a:rPr lang="en-US" altLang="en-US" sz="1600"/>
              <a:t> </a:t>
            </a:r>
          </a:p>
        </p:txBody>
      </p:sp>
      <p:pic>
        <p:nvPicPr>
          <p:cNvPr id="2662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 y="1365250"/>
            <a:ext cx="2971800" cy="3638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26629" name="Picture 3"/>
          <p:cNvPicPr>
            <a:picLocks noChangeAspect="1" noChangeArrowheads="1"/>
          </p:cNvPicPr>
          <p:nvPr/>
        </p:nvPicPr>
        <p:blipFill>
          <a:blip r:embed="rId3">
            <a:clrChange>
              <a:clrFrom>
                <a:srgbClr val="DFDFDF"/>
              </a:clrFrom>
              <a:clrTo>
                <a:srgbClr val="DFDFDF">
                  <a:alpha val="0"/>
                </a:srgbClr>
              </a:clrTo>
            </a:clrChange>
            <a:extLst>
              <a:ext uri="{28A0092B-C50C-407E-A947-70E740481C1C}">
                <a14:useLocalDpi xmlns:a14="http://schemas.microsoft.com/office/drawing/2010/main" val="0"/>
              </a:ext>
            </a:extLst>
          </a:blip>
          <a:srcRect/>
          <a:stretch>
            <a:fillRect/>
          </a:stretch>
        </p:blipFill>
        <p:spPr bwMode="auto">
          <a:xfrm>
            <a:off x="4144963" y="1671638"/>
            <a:ext cx="4827587" cy="3322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1"/>
          <p:cNvSpPr>
            <a:spLocks noChangeArrowheads="1"/>
          </p:cNvSpPr>
          <p:nvPr/>
        </p:nvSpPr>
        <p:spPr bwMode="auto">
          <a:xfrm>
            <a:off x="128588" y="5128648"/>
            <a:ext cx="9648825" cy="1045470"/>
          </a:xfrm>
          <a:prstGeom prst="rect">
            <a:avLst/>
          </a:prstGeom>
          <a:solidFill>
            <a:schemeClr val="bg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nvGrpSpPr>
          <p:cNvPr id="82947" name="Group 38"/>
          <p:cNvGrpSpPr>
            <a:grpSpLocks/>
          </p:cNvGrpSpPr>
          <p:nvPr/>
        </p:nvGrpSpPr>
        <p:grpSpPr bwMode="auto">
          <a:xfrm flipH="1">
            <a:off x="6734175" y="4560750"/>
            <a:ext cx="693738" cy="454025"/>
            <a:chOff x="1539" y="2688"/>
            <a:chExt cx="624" cy="336"/>
          </a:xfrm>
        </p:grpSpPr>
        <p:sp>
          <p:nvSpPr>
            <p:cNvPr id="82987" name="Rectangle 11"/>
            <p:cNvSpPr>
              <a:spLocks noChangeArrowheads="1"/>
            </p:cNvSpPr>
            <p:nvPr/>
          </p:nvSpPr>
          <p:spPr bwMode="auto">
            <a:xfrm>
              <a:off x="1539" y="2688"/>
              <a:ext cx="364" cy="240"/>
            </a:xfrm>
            <a:prstGeom prst="rect">
              <a:avLst/>
            </a:prstGeom>
            <a:solidFill>
              <a:srgbClr val="00B05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2988" name="AutoShape 12"/>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2989" name="Oval 13"/>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2990" name="Oval 14"/>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2991" name="Line 15"/>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82992" name="Line 16"/>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82993" name="Line 17"/>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82994" name="AutoShape 18"/>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82948" name="Line 25"/>
          <p:cNvSpPr>
            <a:spLocks noChangeShapeType="1"/>
          </p:cNvSpPr>
          <p:nvPr/>
        </p:nvSpPr>
        <p:spPr bwMode="auto">
          <a:xfrm flipH="1" flipV="1">
            <a:off x="4887913" y="1554025"/>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949" name="Line 28"/>
          <p:cNvSpPr>
            <a:spLocks noChangeShapeType="1"/>
          </p:cNvSpPr>
          <p:nvPr/>
        </p:nvSpPr>
        <p:spPr bwMode="auto">
          <a:xfrm>
            <a:off x="1881188" y="1552438"/>
            <a:ext cx="5688012"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950" name="Line 31"/>
          <p:cNvSpPr>
            <a:spLocks noChangeShapeType="1"/>
          </p:cNvSpPr>
          <p:nvPr/>
        </p:nvSpPr>
        <p:spPr bwMode="auto">
          <a:xfrm>
            <a:off x="7540625" y="1552438"/>
            <a:ext cx="41275" cy="352901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951" name="Line 32"/>
          <p:cNvSpPr>
            <a:spLocks noChangeShapeType="1"/>
          </p:cNvSpPr>
          <p:nvPr/>
        </p:nvSpPr>
        <p:spPr bwMode="auto">
          <a:xfrm>
            <a:off x="1893888" y="3281225"/>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952" name="Cloud"/>
          <p:cNvSpPr>
            <a:spLocks noChangeAspect="1" noEditPoints="1" noChangeArrowheads="1"/>
          </p:cNvSpPr>
          <p:nvPr/>
        </p:nvSpPr>
        <p:spPr bwMode="auto">
          <a:xfrm>
            <a:off x="6070600" y="3497125"/>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82953" name="Cloud"/>
          <p:cNvSpPr>
            <a:spLocks noChangeAspect="1" noEditPoints="1" noChangeArrowheads="1"/>
          </p:cNvSpPr>
          <p:nvPr/>
        </p:nvSpPr>
        <p:spPr bwMode="auto">
          <a:xfrm>
            <a:off x="3262313" y="227316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82954" name="Cloud"/>
          <p:cNvSpPr>
            <a:spLocks noChangeAspect="1" noEditPoints="1" noChangeArrowheads="1"/>
          </p:cNvSpPr>
          <p:nvPr/>
        </p:nvSpPr>
        <p:spPr bwMode="auto">
          <a:xfrm>
            <a:off x="3335338" y="4721088"/>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82955" name="Line 53"/>
          <p:cNvSpPr>
            <a:spLocks noChangeShapeType="1"/>
          </p:cNvSpPr>
          <p:nvPr/>
        </p:nvSpPr>
        <p:spPr bwMode="auto">
          <a:xfrm flipH="1" flipV="1">
            <a:off x="1895475" y="1552438"/>
            <a:ext cx="0" cy="3529012"/>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956" name="Line 58"/>
          <p:cNvSpPr>
            <a:spLocks noChangeShapeType="1"/>
          </p:cNvSpPr>
          <p:nvPr/>
        </p:nvSpPr>
        <p:spPr bwMode="auto">
          <a:xfrm>
            <a:off x="1893888" y="5081450"/>
            <a:ext cx="5688012"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957" name="Line 59"/>
          <p:cNvSpPr>
            <a:spLocks noChangeShapeType="1"/>
          </p:cNvSpPr>
          <p:nvPr/>
        </p:nvSpPr>
        <p:spPr bwMode="auto">
          <a:xfrm>
            <a:off x="1893888" y="2676388"/>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958" name="Line 60"/>
          <p:cNvSpPr>
            <a:spLocks noChangeShapeType="1"/>
          </p:cNvSpPr>
          <p:nvPr/>
        </p:nvSpPr>
        <p:spPr bwMode="auto">
          <a:xfrm>
            <a:off x="1893888" y="2128700"/>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959" name="Line 61"/>
          <p:cNvSpPr>
            <a:spLocks noChangeShapeType="1"/>
          </p:cNvSpPr>
          <p:nvPr/>
        </p:nvSpPr>
        <p:spPr bwMode="auto">
          <a:xfrm>
            <a:off x="1893888" y="4433750"/>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960" name="Line 62"/>
          <p:cNvSpPr>
            <a:spLocks noChangeShapeType="1"/>
          </p:cNvSpPr>
          <p:nvPr/>
        </p:nvSpPr>
        <p:spPr bwMode="auto">
          <a:xfrm>
            <a:off x="1893888" y="3886063"/>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961" name="Line 64"/>
          <p:cNvSpPr>
            <a:spLocks noChangeShapeType="1"/>
          </p:cNvSpPr>
          <p:nvPr/>
        </p:nvSpPr>
        <p:spPr bwMode="auto">
          <a:xfrm flipH="1" flipV="1">
            <a:off x="2874963" y="1554025"/>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962" name="Line 65"/>
          <p:cNvSpPr>
            <a:spLocks noChangeShapeType="1"/>
          </p:cNvSpPr>
          <p:nvPr/>
        </p:nvSpPr>
        <p:spPr bwMode="auto">
          <a:xfrm flipH="1" flipV="1">
            <a:off x="3881438" y="1554025"/>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963" name="Line 66"/>
          <p:cNvSpPr>
            <a:spLocks noChangeShapeType="1"/>
          </p:cNvSpPr>
          <p:nvPr/>
        </p:nvSpPr>
        <p:spPr bwMode="auto">
          <a:xfrm flipH="1" flipV="1">
            <a:off x="5784850" y="1554025"/>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964" name="Line 67"/>
          <p:cNvSpPr>
            <a:spLocks noChangeShapeType="1"/>
          </p:cNvSpPr>
          <p:nvPr/>
        </p:nvSpPr>
        <p:spPr bwMode="auto">
          <a:xfrm flipH="1" flipV="1">
            <a:off x="6734175" y="1554025"/>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82965" name="Cloud"/>
          <p:cNvSpPr>
            <a:spLocks noChangeAspect="1" noEditPoints="1" noChangeArrowheads="1"/>
          </p:cNvSpPr>
          <p:nvPr/>
        </p:nvSpPr>
        <p:spPr bwMode="auto">
          <a:xfrm>
            <a:off x="4198938" y="292086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82966" name="Cloud"/>
          <p:cNvSpPr>
            <a:spLocks noChangeAspect="1" noEditPoints="1" noChangeArrowheads="1"/>
          </p:cNvSpPr>
          <p:nvPr/>
        </p:nvSpPr>
        <p:spPr bwMode="auto">
          <a:xfrm>
            <a:off x="2182813" y="4001950"/>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82967" name="Cloud"/>
          <p:cNvSpPr>
            <a:spLocks noChangeAspect="1" noEditPoints="1" noChangeArrowheads="1"/>
          </p:cNvSpPr>
          <p:nvPr/>
        </p:nvSpPr>
        <p:spPr bwMode="auto">
          <a:xfrm>
            <a:off x="6070600" y="4073388"/>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82968" name="Cloud"/>
          <p:cNvSpPr>
            <a:spLocks noChangeAspect="1" noEditPoints="1" noChangeArrowheads="1"/>
          </p:cNvSpPr>
          <p:nvPr/>
        </p:nvSpPr>
        <p:spPr bwMode="auto">
          <a:xfrm>
            <a:off x="5099050" y="1696900"/>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82969" name="Cloud"/>
          <p:cNvSpPr>
            <a:spLocks noChangeAspect="1" noEditPoints="1" noChangeArrowheads="1"/>
          </p:cNvSpPr>
          <p:nvPr/>
        </p:nvSpPr>
        <p:spPr bwMode="auto">
          <a:xfrm>
            <a:off x="4198938" y="4073388"/>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82970" name="Cloud"/>
          <p:cNvSpPr>
            <a:spLocks noChangeAspect="1" noEditPoints="1" noChangeArrowheads="1"/>
          </p:cNvSpPr>
          <p:nvPr/>
        </p:nvSpPr>
        <p:spPr bwMode="auto">
          <a:xfrm>
            <a:off x="6862763" y="2344600"/>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grpSp>
        <p:nvGrpSpPr>
          <p:cNvPr id="82971" name="Group 38"/>
          <p:cNvGrpSpPr>
            <a:grpSpLocks/>
          </p:cNvGrpSpPr>
          <p:nvPr/>
        </p:nvGrpSpPr>
        <p:grpSpPr bwMode="auto">
          <a:xfrm>
            <a:off x="2060575" y="1630225"/>
            <a:ext cx="784225" cy="465138"/>
            <a:chOff x="1539" y="2688"/>
            <a:chExt cx="624" cy="336"/>
          </a:xfrm>
        </p:grpSpPr>
        <p:sp>
          <p:nvSpPr>
            <p:cNvPr id="82979" name="Rectangle 11"/>
            <p:cNvSpPr>
              <a:spLocks noChangeArrowheads="1"/>
            </p:cNvSpPr>
            <p:nvPr/>
          </p:nvSpPr>
          <p:spPr bwMode="auto">
            <a:xfrm>
              <a:off x="1539" y="2688"/>
              <a:ext cx="364" cy="240"/>
            </a:xfrm>
            <a:prstGeom prst="rect">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2980" name="AutoShape 12"/>
            <p:cNvSpPr>
              <a:spLocks noChangeArrowheads="1"/>
            </p:cNvSpPr>
            <p:nvPr/>
          </p:nvSpPr>
          <p:spPr bwMode="auto">
            <a:xfrm>
              <a:off x="1903" y="2736"/>
              <a:ext cx="156" cy="144"/>
            </a:xfrm>
            <a:prstGeom prst="rtTriangle">
              <a:avLst/>
            </a:prstGeom>
            <a:solidFill>
              <a:srgbClr val="FF3300"/>
            </a:solidFill>
            <a:ln w="28575">
              <a:solidFill>
                <a:schemeClr val="tx1"/>
              </a:solidFill>
              <a:miter lim="800000"/>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2981" name="Oval 13"/>
            <p:cNvSpPr>
              <a:spLocks noChangeArrowheads="1"/>
            </p:cNvSpPr>
            <p:nvPr/>
          </p:nvSpPr>
          <p:spPr bwMode="auto">
            <a:xfrm>
              <a:off x="1591"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2982" name="Oval 14"/>
            <p:cNvSpPr>
              <a:spLocks noChangeArrowheads="1"/>
            </p:cNvSpPr>
            <p:nvPr/>
          </p:nvSpPr>
          <p:spPr bwMode="auto">
            <a:xfrm>
              <a:off x="1799" y="2928"/>
              <a:ext cx="104" cy="96"/>
            </a:xfrm>
            <a:prstGeom prst="ellipse">
              <a:avLst/>
            </a:prstGeom>
            <a:solidFill>
              <a:srgbClr val="FF3300"/>
            </a:solidFill>
            <a:ln w="28575">
              <a:solidFill>
                <a:schemeClr val="tx1"/>
              </a:solidFill>
              <a:round/>
              <a:headEnd/>
              <a:tailEnd/>
            </a:ln>
          </p:spPr>
          <p:txBody>
            <a:bodyPr wrap="none"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sp>
          <p:nvSpPr>
            <p:cNvPr id="82983" name="Line 15"/>
            <p:cNvSpPr>
              <a:spLocks noChangeShapeType="1"/>
            </p:cNvSpPr>
            <p:nvPr/>
          </p:nvSpPr>
          <p:spPr bwMode="auto">
            <a:xfrm flipH="1" flipV="1">
              <a:off x="2059" y="2928"/>
              <a:ext cx="104" cy="48"/>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82984" name="Line 16"/>
            <p:cNvSpPr>
              <a:spLocks noChangeShapeType="1"/>
            </p:cNvSpPr>
            <p:nvPr/>
          </p:nvSpPr>
          <p:spPr bwMode="auto">
            <a:xfrm flipV="1">
              <a:off x="1955" y="2880"/>
              <a:ext cx="0" cy="14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sp>
          <p:nvSpPr>
            <p:cNvPr id="82985" name="Line 17"/>
            <p:cNvSpPr>
              <a:spLocks noChangeShapeType="1"/>
            </p:cNvSpPr>
            <p:nvPr/>
          </p:nvSpPr>
          <p:spPr bwMode="auto">
            <a:xfrm flipH="1" flipV="1">
              <a:off x="2007" y="2928"/>
              <a:ext cx="52" cy="9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82986" name="AutoShape 18"/>
            <p:cNvSpPr>
              <a:spLocks noChangeArrowheads="1"/>
            </p:cNvSpPr>
            <p:nvPr/>
          </p:nvSpPr>
          <p:spPr bwMode="auto">
            <a:xfrm>
              <a:off x="1638" y="2698"/>
              <a:ext cx="156" cy="144"/>
            </a:xfrm>
            <a:prstGeom prst="smileyFace">
              <a:avLst>
                <a:gd name="adj" fmla="val 4653"/>
              </a:avLst>
            </a:prstGeom>
            <a:solidFill>
              <a:srgbClr val="FFFF66"/>
            </a:solidFill>
            <a:ln w="28575">
              <a:solidFill>
                <a:schemeClr val="tx1"/>
              </a:solidFill>
              <a:round/>
              <a:headEnd/>
              <a:tailEnd/>
            </a:ln>
          </p:spPr>
          <p:txBody>
            <a:bodyPr anchor="ct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1600"/>
            </a:p>
          </p:txBody>
        </p:sp>
      </p:grpSp>
      <p:sp>
        <p:nvSpPr>
          <p:cNvPr id="45" name="Rectangle 44"/>
          <p:cNvSpPr/>
          <p:nvPr/>
        </p:nvSpPr>
        <p:spPr>
          <a:xfrm>
            <a:off x="1403578" y="1603684"/>
            <a:ext cx="518091"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a:t>
            </a:r>
          </a:p>
        </p:txBody>
      </p:sp>
      <p:sp>
        <p:nvSpPr>
          <p:cNvPr id="46" name="Rectangle 45"/>
          <p:cNvSpPr/>
          <p:nvPr/>
        </p:nvSpPr>
        <p:spPr>
          <a:xfrm>
            <a:off x="7583488" y="4445330"/>
            <a:ext cx="492443" cy="646331"/>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
            </a:r>
          </a:p>
        </p:txBody>
      </p:sp>
      <p:sp>
        <p:nvSpPr>
          <p:cNvPr id="47" name="TextBox 46"/>
          <p:cNvSpPr txBox="1"/>
          <p:nvPr/>
        </p:nvSpPr>
        <p:spPr>
          <a:xfrm>
            <a:off x="336550" y="5181752"/>
            <a:ext cx="9217025" cy="400050"/>
          </a:xfrm>
          <a:prstGeom prst="rect">
            <a:avLst/>
          </a:prstGeom>
          <a:noFill/>
        </p:spPr>
        <p:txBody>
          <a:bodyPr>
            <a:spAutoFit/>
          </a:bodyPr>
          <a:lstStyle/>
          <a:p>
            <a:pPr>
              <a:defRPr/>
            </a:pPr>
            <a:r>
              <a:rPr lang="en-US" altLang="en-US" sz="2000" b="1" i="1" dirty="0" err="1">
                <a:solidFill>
                  <a:srgbClr val="FF0000"/>
                </a:solidFill>
                <a:latin typeface="Arial" pitchFamily="34" charset="0"/>
                <a:cs typeface="Arial" pitchFamily="34" charset="0"/>
                <a:sym typeface="Symbol" pitchFamily="18" charset="2"/>
              </a:rPr>
              <a:t>dropCommitment</a:t>
            </a:r>
            <a:r>
              <a:rPr lang="en-US" altLang="en-US" sz="2000" b="1" dirty="0">
                <a:solidFill>
                  <a:srgbClr val="808000"/>
                </a:solidFill>
                <a:latin typeface="Arial" pitchFamily="34" charset="0"/>
                <a:cs typeface="Arial" pitchFamily="34" charset="0"/>
                <a:sym typeface="Symbol" pitchFamily="18" charset="2"/>
              </a:rPr>
              <a:t> (</a:t>
            </a:r>
            <a:r>
              <a:rPr lang="en-US" altLang="en-US" sz="2000" b="1" dirty="0">
                <a:solidFill>
                  <a:srgbClr val="0070C0"/>
                </a:solidFill>
                <a:effectLst>
                  <a:outerShdw blurRad="38100" dist="38100" dir="2700000" algn="tl">
                    <a:srgbClr val="000000">
                      <a:alpha val="43137"/>
                    </a:srgbClr>
                  </a:outerShdw>
                </a:effectLst>
                <a:latin typeface="Arial" pitchFamily="34" charset="0"/>
                <a:cs typeface="Arial" pitchFamily="34" charset="0"/>
                <a:sym typeface="Symbol" pitchFamily="18" charset="2"/>
              </a:rPr>
              <a:t>C1</a:t>
            </a:r>
            <a:r>
              <a:rPr lang="en-US" altLang="en-US" sz="2000" b="1" dirty="0">
                <a:solidFill>
                  <a:srgbClr val="808000"/>
                </a:solidFill>
                <a:latin typeface="Arial" pitchFamily="34" charset="0"/>
                <a:cs typeface="Arial" pitchFamily="34" charset="0"/>
                <a:sym typeface="Symbol" pitchFamily="18" charset="2"/>
              </a:rPr>
              <a:t>, </a:t>
            </a:r>
            <a:r>
              <a:rPr lang="en-US" altLang="en-US" sz="2000" b="1" dirty="0">
                <a:solidFill>
                  <a:srgbClr val="663300"/>
                </a:solidFill>
                <a:latin typeface="Arial" pitchFamily="34" charset="0"/>
                <a:cs typeface="Arial" pitchFamily="34" charset="0"/>
                <a:sym typeface="Symbol" pitchFamily="18" charset="2"/>
              </a:rPr>
              <a:t>Q1</a:t>
            </a:r>
            <a:r>
              <a:rPr lang="en-US" altLang="en-US" sz="2000" b="1" dirty="0">
                <a:solidFill>
                  <a:srgbClr val="808000"/>
                </a:solidFill>
                <a:latin typeface="Arial" pitchFamily="34" charset="0"/>
                <a:cs typeface="Arial" pitchFamily="34" charset="0"/>
                <a:sym typeface="Symbol" pitchFamily="18" charset="2"/>
              </a:rPr>
              <a:t>)</a:t>
            </a:r>
            <a:r>
              <a:rPr lang="en-US" altLang="en-US" sz="2000" b="1" dirty="0">
                <a:latin typeface="Arial" pitchFamily="34" charset="0"/>
                <a:cs typeface="Arial" pitchFamily="34" charset="0"/>
                <a:sym typeface="Symbol" pitchFamily="18" charset="2"/>
              </a:rPr>
              <a:t>, where</a:t>
            </a:r>
            <a:r>
              <a:rPr lang="en-US" altLang="en-US" sz="2000" b="1" dirty="0">
                <a:solidFill>
                  <a:srgbClr val="808000"/>
                </a:solidFill>
                <a:latin typeface="Arial" pitchFamily="34" charset="0"/>
                <a:cs typeface="Arial" pitchFamily="34" charset="0"/>
                <a:sym typeface="Symbol" pitchFamily="18" charset="2"/>
              </a:rPr>
              <a:t> </a:t>
            </a:r>
            <a:r>
              <a:rPr lang="en-US" altLang="en-US" sz="2000" b="1" dirty="0">
                <a:solidFill>
                  <a:srgbClr val="663300"/>
                </a:solidFill>
                <a:latin typeface="Arial" pitchFamily="34" charset="0"/>
                <a:cs typeface="Arial" pitchFamily="34" charset="0"/>
                <a:sym typeface="Symbol" pitchFamily="18" charset="2"/>
              </a:rPr>
              <a:t>Q1</a:t>
            </a:r>
            <a:r>
              <a:rPr lang="en-US" altLang="en-US" sz="2000" b="1" dirty="0">
                <a:solidFill>
                  <a:srgbClr val="808000"/>
                </a:solidFill>
                <a:latin typeface="Arial" pitchFamily="34" charset="0"/>
                <a:cs typeface="Arial" pitchFamily="34" charset="0"/>
                <a:sym typeface="Symbol" pitchFamily="18" charset="2"/>
              </a:rPr>
              <a:t> = </a:t>
            </a:r>
            <a:r>
              <a:rPr lang="en-US" altLang="en-US" sz="2000" b="1" dirty="0">
                <a:solidFill>
                  <a:srgbClr val="808000"/>
                </a:solidFill>
                <a:latin typeface="Arial" pitchFamily="34" charset="0"/>
                <a:cs typeface="Arial" pitchFamily="34" charset="0"/>
                <a:sym typeface="Symbol"/>
              </a:rPr>
              <a:t></a:t>
            </a:r>
            <a:r>
              <a:rPr lang="en-US" altLang="en-US" sz="2000" b="1" dirty="0">
                <a:solidFill>
                  <a:srgbClr val="808000"/>
                </a:solidFill>
                <a:latin typeface="Arial" pitchFamily="34" charset="0"/>
              </a:rPr>
              <a:t>x(1 </a:t>
            </a:r>
            <a:r>
              <a:rPr lang="en-US" altLang="en-US" sz="2000" b="1" dirty="0">
                <a:solidFill>
                  <a:srgbClr val="808000"/>
                </a:solidFill>
                <a:latin typeface="Arial" pitchFamily="34" charset="0"/>
                <a:sym typeface="Symbol"/>
              </a:rPr>
              <a:t> </a:t>
            </a:r>
            <a:r>
              <a:rPr lang="en-US" altLang="en-US" sz="2000" b="1" dirty="0">
                <a:solidFill>
                  <a:srgbClr val="808000"/>
                </a:solidFill>
                <a:latin typeface="Arial" pitchFamily="34" charset="0"/>
              </a:rPr>
              <a:t>x </a:t>
            </a:r>
            <a:r>
              <a:rPr lang="en-US" altLang="en-US" sz="2000" b="1" dirty="0">
                <a:solidFill>
                  <a:srgbClr val="808000"/>
                </a:solidFill>
                <a:latin typeface="Arial" pitchFamily="34" charset="0"/>
                <a:sym typeface="Symbol"/>
              </a:rPr>
              <a:t> 3</a:t>
            </a:r>
            <a:r>
              <a:rPr lang="en-US" altLang="en-US" sz="2000" b="1" dirty="0">
                <a:solidFill>
                  <a:srgbClr val="808000"/>
                </a:solidFill>
                <a:latin typeface="Arial" pitchFamily="34" charset="0"/>
              </a:rPr>
              <a:t>),</a:t>
            </a:r>
            <a:r>
              <a:rPr lang="en-US" altLang="en-US" sz="2000" b="1" dirty="0">
                <a:solidFill>
                  <a:srgbClr val="808000"/>
                </a:solidFill>
                <a:latin typeface="Arial" pitchFamily="34" charset="0"/>
                <a:cs typeface="Arial" pitchFamily="34" charset="0"/>
                <a:sym typeface="Symbol"/>
              </a:rPr>
              <a:t> </a:t>
            </a:r>
            <a:r>
              <a:rPr lang="en-US" altLang="en-US" sz="2000" b="1" dirty="0">
                <a:solidFill>
                  <a:srgbClr val="808000"/>
                </a:solidFill>
                <a:latin typeface="Arial" pitchFamily="34" charset="0"/>
                <a:cs typeface="Arial" pitchFamily="34" charset="0"/>
                <a:sym typeface="Symbol" pitchFamily="18" charset="2"/>
              </a:rPr>
              <a:t> </a:t>
            </a:r>
            <a:r>
              <a:rPr lang="en-US" altLang="en-US" sz="2000" b="1" dirty="0">
                <a:solidFill>
                  <a:srgbClr val="808000"/>
                </a:solidFill>
                <a:latin typeface="Arial" pitchFamily="34" charset="0"/>
              </a:rPr>
              <a:t>y (Monster(</a:t>
            </a:r>
            <a:r>
              <a:rPr lang="en-US" altLang="en-US" sz="2000" b="1" dirty="0" err="1">
                <a:solidFill>
                  <a:srgbClr val="808000"/>
                </a:solidFill>
                <a:latin typeface="Arial" pitchFamily="34" charset="0"/>
              </a:rPr>
              <a:t>x,y</a:t>
            </a:r>
            <a:r>
              <a:rPr lang="en-US" altLang="en-US" sz="2000" b="1" dirty="0">
                <a:solidFill>
                  <a:srgbClr val="808000"/>
                </a:solidFill>
                <a:latin typeface="Arial" pitchFamily="34" charset="0"/>
              </a:rPr>
              <a:t>))</a:t>
            </a:r>
            <a:r>
              <a:rPr lang="en-US" altLang="en-US" sz="2000" b="1" dirty="0">
                <a:latin typeface="Arial" pitchFamily="34" charset="0"/>
                <a:cs typeface="Arial" pitchFamily="34" charset="0"/>
                <a:sym typeface="Symbol" pitchFamily="18" charset="2"/>
              </a:rPr>
              <a:t>;</a:t>
            </a:r>
            <a:endParaRPr lang="en-US" sz="2000" dirty="0"/>
          </a:p>
        </p:txBody>
      </p:sp>
      <p:sp>
        <p:nvSpPr>
          <p:cNvPr id="48" name="TextBox 47"/>
          <p:cNvSpPr txBox="1"/>
          <p:nvPr/>
        </p:nvSpPr>
        <p:spPr>
          <a:xfrm>
            <a:off x="128588" y="886407"/>
            <a:ext cx="9648825" cy="584200"/>
          </a:xfrm>
          <a:prstGeom prst="rect">
            <a:avLst/>
          </a:prstGeom>
          <a:noFill/>
        </p:spPr>
        <p:txBody>
          <a:bodyPr>
            <a:spAutoFit/>
          </a:bodyPr>
          <a:lstStyle/>
          <a:p>
            <a:pPr>
              <a:defRPr/>
            </a:pPr>
            <a:r>
              <a:rPr lang="en-US" altLang="en-US" sz="2800" b="1" i="1" dirty="0" err="1">
                <a:solidFill>
                  <a:srgbClr val="FF0000"/>
                </a:solidFill>
                <a:latin typeface="Arial" pitchFamily="34" charset="0"/>
                <a:cs typeface="Arial" pitchFamily="34" charset="0"/>
                <a:sym typeface="Symbol" pitchFamily="18" charset="2"/>
              </a:rPr>
              <a:t>dropCommitment</a:t>
            </a:r>
            <a:r>
              <a:rPr lang="en-US" altLang="en-US" sz="2800" b="1" dirty="0">
                <a:solidFill>
                  <a:srgbClr val="808000"/>
                </a:solidFill>
                <a:latin typeface="Arial" pitchFamily="34" charset="0"/>
                <a:cs typeface="Arial" pitchFamily="34" charset="0"/>
                <a:sym typeface="Symbol" pitchFamily="18" charset="2"/>
              </a:rPr>
              <a:t> (</a:t>
            </a:r>
            <a:r>
              <a:rPr lang="en-US" altLang="en-US" sz="2800" b="1" dirty="0" err="1">
                <a:solidFill>
                  <a:srgbClr val="0070C0"/>
                </a:solidFill>
                <a:effectLst>
                  <a:outerShdw blurRad="38100" dist="38100" dir="2700000" algn="tl">
                    <a:srgbClr val="000000">
                      <a:alpha val="43137"/>
                    </a:srgbClr>
                  </a:outerShdw>
                </a:effectLst>
                <a:latin typeface="Arial" pitchFamily="34" charset="0"/>
                <a:cs typeface="Arial" pitchFamily="34" charset="0"/>
                <a:sym typeface="Symbol" pitchFamily="18" charset="2"/>
              </a:rPr>
              <a:t>C</a:t>
            </a:r>
            <a:r>
              <a:rPr lang="en-US" altLang="en-US" sz="2800" b="1" baseline="-25000" dirty="0" err="1">
                <a:solidFill>
                  <a:srgbClr val="0070C0"/>
                </a:solidFill>
                <a:effectLst>
                  <a:outerShdw blurRad="38100" dist="38100" dir="2700000" algn="tl">
                    <a:srgbClr val="000000">
                      <a:alpha val="43137"/>
                    </a:srgbClr>
                  </a:outerShdw>
                </a:effectLst>
                <a:latin typeface="Arial" pitchFamily="34" charset="0"/>
                <a:cs typeface="Arial" pitchFamily="34" charset="0"/>
                <a:sym typeface="Symbol" pitchFamily="18" charset="2"/>
              </a:rPr>
              <a:t>commit</a:t>
            </a:r>
            <a:r>
              <a:rPr lang="en-US" altLang="en-US" sz="2800" b="1" dirty="0">
                <a:solidFill>
                  <a:srgbClr val="808000"/>
                </a:solidFill>
                <a:latin typeface="Arial" pitchFamily="34" charset="0"/>
                <a:cs typeface="Arial" pitchFamily="34" charset="0"/>
                <a:sym typeface="Symbol" pitchFamily="18" charset="2"/>
              </a:rPr>
              <a:t>, </a:t>
            </a:r>
            <a:r>
              <a:rPr lang="en-US" altLang="en-US" sz="2800" b="1" dirty="0" err="1">
                <a:solidFill>
                  <a:srgbClr val="663300"/>
                </a:solidFill>
                <a:latin typeface="Arial" pitchFamily="34" charset="0"/>
                <a:cs typeface="Arial" pitchFamily="34" charset="0"/>
                <a:sym typeface="Symbol" pitchFamily="18" charset="2"/>
              </a:rPr>
              <a:t>Q</a:t>
            </a:r>
            <a:r>
              <a:rPr lang="en-US" altLang="en-US" sz="2800" b="1" baseline="-25000" dirty="0" err="1">
                <a:solidFill>
                  <a:srgbClr val="663300"/>
                </a:solidFill>
                <a:effectLst>
                  <a:outerShdw blurRad="38100" dist="38100" dir="2700000" algn="tl">
                    <a:srgbClr val="000000">
                      <a:alpha val="43137"/>
                    </a:srgbClr>
                  </a:outerShdw>
                </a:effectLst>
                <a:latin typeface="Arial" pitchFamily="34" charset="0"/>
                <a:cs typeface="Arial" pitchFamily="34" charset="0"/>
                <a:sym typeface="Symbol" pitchFamily="18" charset="2"/>
              </a:rPr>
              <a:t>if</a:t>
            </a:r>
            <a:r>
              <a:rPr lang="en-US" altLang="en-US" sz="2800" b="1" dirty="0">
                <a:solidFill>
                  <a:srgbClr val="808000"/>
                </a:solidFill>
                <a:latin typeface="Arial" pitchFamily="34" charset="0"/>
                <a:cs typeface="Arial" pitchFamily="34" charset="0"/>
                <a:sym typeface="Symbol" pitchFamily="18" charset="2"/>
              </a:rPr>
              <a:t>) </a:t>
            </a:r>
            <a:r>
              <a:rPr lang="en-US" altLang="en-US" b="1" dirty="0">
                <a:solidFill>
                  <a:srgbClr val="808000"/>
                </a:solidFill>
                <a:latin typeface="Arial" pitchFamily="34" charset="0"/>
                <a:cs typeface="Arial" pitchFamily="34" charset="0"/>
                <a:sym typeface="Symbol" pitchFamily="18" charset="2"/>
              </a:rPr>
              <a:t>- </a:t>
            </a:r>
            <a:r>
              <a:rPr lang="en-US" dirty="0"/>
              <a:t>a </a:t>
            </a:r>
            <a:r>
              <a:rPr lang="en-US" b="1" i="1" dirty="0">
                <a:solidFill>
                  <a:srgbClr val="FF0000"/>
                </a:solidFill>
              </a:rPr>
              <a:t>conventional act</a:t>
            </a:r>
          </a:p>
        </p:txBody>
      </p:sp>
      <p:sp>
        <p:nvSpPr>
          <p:cNvPr id="82976" name="Rectangle 2"/>
          <p:cNvSpPr>
            <a:spLocks noGrp="1" noChangeArrowheads="1"/>
          </p:cNvSpPr>
          <p:nvPr>
            <p:ph type="title"/>
          </p:nvPr>
        </p:nvSpPr>
        <p:spPr>
          <a:xfrm>
            <a:off x="990600" y="342900"/>
            <a:ext cx="8001000" cy="762000"/>
          </a:xfrm>
        </p:spPr>
        <p:txBody>
          <a:bodyPr/>
          <a:lstStyle/>
          <a:p>
            <a:pPr eaLnBrk="1" hangingPunct="1"/>
            <a:r>
              <a:rPr lang="en-US" altLang="en-US">
                <a:solidFill>
                  <a:schemeClr val="accent2"/>
                </a:solidFill>
              </a:rPr>
              <a:t>Example of Convention</a:t>
            </a:r>
            <a:endParaRPr lang="en-US" altLang="en-US" sz="3200" b="0">
              <a:solidFill>
                <a:schemeClr val="tx1"/>
              </a:solidFill>
            </a:endParaRPr>
          </a:p>
        </p:txBody>
      </p:sp>
      <p:sp>
        <p:nvSpPr>
          <p:cNvPr id="51" name="TextBox 50"/>
          <p:cNvSpPr txBox="1"/>
          <p:nvPr/>
        </p:nvSpPr>
        <p:spPr>
          <a:xfrm>
            <a:off x="349250" y="5626255"/>
            <a:ext cx="9217025" cy="400050"/>
          </a:xfrm>
          <a:prstGeom prst="rect">
            <a:avLst/>
          </a:prstGeom>
          <a:noFill/>
        </p:spPr>
        <p:txBody>
          <a:bodyPr>
            <a:spAutoFit/>
          </a:bodyPr>
          <a:lstStyle/>
          <a:p>
            <a:pPr>
              <a:defRPr/>
            </a:pPr>
            <a:r>
              <a:rPr lang="en-US" altLang="en-US" sz="2000" b="1" dirty="0">
                <a:solidFill>
                  <a:srgbClr val="0070C0"/>
                </a:solidFill>
                <a:latin typeface="Arial" pitchFamily="34" charset="0"/>
                <a:cs typeface="Arial" pitchFamily="34" charset="0"/>
                <a:sym typeface="Symbol" pitchFamily="18" charset="2"/>
              </a:rPr>
              <a:t>C1 </a:t>
            </a:r>
            <a:r>
              <a:rPr lang="en-US" altLang="en-US" sz="2000" b="1" dirty="0">
                <a:solidFill>
                  <a:srgbClr val="FF0000"/>
                </a:solidFill>
                <a:latin typeface="Arial" pitchFamily="34" charset="0"/>
                <a:cs typeface="Arial" pitchFamily="34" charset="0"/>
                <a:sym typeface="Symbol" pitchFamily="18" charset="2"/>
              </a:rPr>
              <a:t>=</a:t>
            </a:r>
            <a:r>
              <a:rPr lang="en-US" altLang="en-US" sz="2000" b="1" i="1" dirty="0">
                <a:solidFill>
                  <a:srgbClr val="FF0000"/>
                </a:solidFill>
                <a:latin typeface="Arial" pitchFamily="34" charset="0"/>
                <a:cs typeface="Arial" pitchFamily="34" charset="0"/>
                <a:sym typeface="Symbol" pitchFamily="18" charset="2"/>
              </a:rPr>
              <a:t> promise</a:t>
            </a:r>
            <a:r>
              <a:rPr lang="en-US" altLang="en-US" sz="2000" b="1" dirty="0">
                <a:solidFill>
                  <a:srgbClr val="808000"/>
                </a:solidFill>
                <a:latin typeface="Arial" pitchFamily="34" charset="0"/>
                <a:cs typeface="Arial" pitchFamily="34" charset="0"/>
                <a:sym typeface="Symbol" pitchFamily="18" charset="2"/>
              </a:rPr>
              <a:t> (</a:t>
            </a:r>
            <a:r>
              <a:rPr lang="en-US" altLang="en-US" sz="2000" b="1" dirty="0">
                <a:solidFill>
                  <a:srgbClr val="0070C0"/>
                </a:solidFill>
                <a:effectLst>
                  <a:outerShdw blurRad="38100" dist="38100" dir="2700000" algn="tl">
                    <a:srgbClr val="000000">
                      <a:alpha val="43137"/>
                    </a:srgbClr>
                  </a:outerShdw>
                </a:effectLst>
                <a:latin typeface="Arial" pitchFamily="34" charset="0"/>
                <a:cs typeface="Arial" pitchFamily="34" charset="0"/>
                <a:sym typeface="Symbol" pitchFamily="18" charset="2"/>
              </a:rPr>
              <a:t>A</a:t>
            </a:r>
            <a:r>
              <a:rPr lang="en-US" altLang="en-US" sz="2000" b="1" dirty="0">
                <a:solidFill>
                  <a:srgbClr val="808000"/>
                </a:solidFill>
                <a:latin typeface="Arial" pitchFamily="34" charset="0"/>
                <a:cs typeface="Arial" pitchFamily="34" charset="0"/>
                <a:sym typeface="Symbol" pitchFamily="18" charset="2"/>
              </a:rPr>
              <a:t>, </a:t>
            </a:r>
            <a:r>
              <a:rPr lang="en-US" altLang="en-US" sz="2000" b="1" dirty="0">
                <a:solidFill>
                  <a:srgbClr val="0070C0"/>
                </a:solidFill>
                <a:effectLst>
                  <a:outerShdw blurRad="38100" dist="38100" dir="2700000" algn="tl">
                    <a:srgbClr val="000000">
                      <a:alpha val="43137"/>
                    </a:srgbClr>
                  </a:outerShdw>
                </a:effectLst>
                <a:latin typeface="Arial" pitchFamily="34" charset="0"/>
                <a:cs typeface="Arial" pitchFamily="34" charset="0"/>
                <a:sym typeface="Symbol" pitchFamily="18" charset="2"/>
              </a:rPr>
              <a:t>B</a:t>
            </a:r>
            <a:r>
              <a:rPr lang="en-US" altLang="en-US" sz="2000" b="1" dirty="0">
                <a:solidFill>
                  <a:srgbClr val="808000"/>
                </a:solidFill>
                <a:latin typeface="Arial" pitchFamily="34" charset="0"/>
                <a:cs typeface="Arial" pitchFamily="34" charset="0"/>
                <a:sym typeface="Symbol" pitchFamily="18" charset="2"/>
              </a:rPr>
              <a:t>, </a:t>
            </a:r>
            <a:r>
              <a:rPr lang="en-US" altLang="en-US" sz="2000" b="1" dirty="0">
                <a:solidFill>
                  <a:srgbClr val="663300"/>
                </a:solidFill>
                <a:latin typeface="Arial" pitchFamily="34" charset="0"/>
                <a:cs typeface="Arial" pitchFamily="34" charset="0"/>
                <a:sym typeface="Symbol" pitchFamily="18" charset="2"/>
              </a:rPr>
              <a:t>P1</a:t>
            </a:r>
            <a:r>
              <a:rPr lang="en-US" altLang="en-US" sz="2000" b="1" dirty="0">
                <a:solidFill>
                  <a:srgbClr val="808000"/>
                </a:solidFill>
                <a:latin typeface="Arial" pitchFamily="34" charset="0"/>
                <a:cs typeface="Arial" pitchFamily="34" charset="0"/>
                <a:sym typeface="Symbol" pitchFamily="18" charset="2"/>
              </a:rPr>
              <a:t>)</a:t>
            </a:r>
            <a:r>
              <a:rPr lang="en-US" altLang="en-US" sz="2000" b="1" dirty="0">
                <a:latin typeface="Arial" pitchFamily="34" charset="0"/>
                <a:cs typeface="Arial" pitchFamily="34" charset="0"/>
                <a:sym typeface="Symbol" pitchFamily="18" charset="2"/>
              </a:rPr>
              <a:t>, where</a:t>
            </a:r>
            <a:r>
              <a:rPr lang="en-US" altLang="en-US" sz="2000" b="1" dirty="0">
                <a:solidFill>
                  <a:srgbClr val="808000"/>
                </a:solidFill>
                <a:latin typeface="Arial" pitchFamily="34" charset="0"/>
                <a:cs typeface="Arial" pitchFamily="34" charset="0"/>
                <a:sym typeface="Symbol" pitchFamily="18" charset="2"/>
              </a:rPr>
              <a:t> </a:t>
            </a:r>
            <a:r>
              <a:rPr lang="en-US" altLang="en-US" sz="2000" b="1" dirty="0">
                <a:solidFill>
                  <a:srgbClr val="663300"/>
                </a:solidFill>
                <a:latin typeface="Arial" pitchFamily="34" charset="0"/>
                <a:cs typeface="Arial" pitchFamily="34" charset="0"/>
                <a:sym typeface="Symbol" pitchFamily="18" charset="2"/>
              </a:rPr>
              <a:t>P1</a:t>
            </a:r>
            <a:r>
              <a:rPr lang="en-US" altLang="en-US" sz="2000" b="1" dirty="0">
                <a:solidFill>
                  <a:srgbClr val="808000"/>
                </a:solidFill>
                <a:latin typeface="Arial" pitchFamily="34" charset="0"/>
                <a:cs typeface="Arial" pitchFamily="34" charset="0"/>
                <a:sym typeface="Symbol" pitchFamily="18" charset="2"/>
              </a:rPr>
              <a:t> =</a:t>
            </a:r>
            <a:r>
              <a:rPr lang="en-US" altLang="en-US" sz="2000" b="1" dirty="0">
                <a:solidFill>
                  <a:srgbClr val="808000"/>
                </a:solidFill>
                <a:latin typeface="Arial" pitchFamily="34" charset="0"/>
              </a:rPr>
              <a:t>x(1 </a:t>
            </a:r>
            <a:r>
              <a:rPr lang="en-US" altLang="en-US" sz="2000" b="1" dirty="0">
                <a:solidFill>
                  <a:srgbClr val="808000"/>
                </a:solidFill>
                <a:latin typeface="Arial" pitchFamily="34" charset="0"/>
                <a:sym typeface="Symbol"/>
              </a:rPr>
              <a:t> </a:t>
            </a:r>
            <a:r>
              <a:rPr lang="en-US" altLang="en-US" sz="2000" b="1" dirty="0">
                <a:solidFill>
                  <a:srgbClr val="808000"/>
                </a:solidFill>
                <a:latin typeface="Arial" pitchFamily="34" charset="0"/>
              </a:rPr>
              <a:t>x </a:t>
            </a:r>
            <a:r>
              <a:rPr lang="en-US" altLang="en-US" sz="2000" b="1" dirty="0">
                <a:solidFill>
                  <a:srgbClr val="808000"/>
                </a:solidFill>
                <a:latin typeface="Arial" pitchFamily="34" charset="0"/>
                <a:sym typeface="Symbol"/>
              </a:rPr>
              <a:t> 3</a:t>
            </a:r>
            <a:r>
              <a:rPr lang="en-US" altLang="en-US" sz="2000" b="1" dirty="0">
                <a:solidFill>
                  <a:srgbClr val="808000"/>
                </a:solidFill>
                <a:latin typeface="Arial" pitchFamily="34" charset="0"/>
              </a:rPr>
              <a:t>),</a:t>
            </a:r>
            <a:r>
              <a:rPr lang="en-US" altLang="en-US" sz="2000" b="1" dirty="0">
                <a:solidFill>
                  <a:srgbClr val="808000"/>
                </a:solidFill>
                <a:latin typeface="Arial" pitchFamily="34" charset="0"/>
                <a:cs typeface="Arial" pitchFamily="34" charset="0"/>
                <a:sym typeface="Symbol" pitchFamily="18" charset="2"/>
              </a:rPr>
              <a:t> </a:t>
            </a:r>
            <a:r>
              <a:rPr lang="en-US" altLang="en-US" sz="2000" b="1" dirty="0">
                <a:solidFill>
                  <a:srgbClr val="808000"/>
                </a:solidFill>
                <a:latin typeface="Arial" pitchFamily="34" charset="0"/>
              </a:rPr>
              <a:t>y (¬</a:t>
            </a:r>
            <a:r>
              <a:rPr lang="en-US" altLang="en-US" sz="2000" dirty="0">
                <a:latin typeface="Arial" pitchFamily="34" charset="0"/>
              </a:rPr>
              <a:t> </a:t>
            </a:r>
            <a:r>
              <a:rPr lang="en-US" altLang="en-US" sz="2000" b="1" dirty="0">
                <a:solidFill>
                  <a:srgbClr val="808000"/>
                </a:solidFill>
                <a:latin typeface="Arial" pitchFamily="34" charset="0"/>
              </a:rPr>
              <a:t>Dirt(</a:t>
            </a:r>
            <a:r>
              <a:rPr lang="en-US" altLang="en-US" sz="2000" b="1" dirty="0" err="1">
                <a:solidFill>
                  <a:srgbClr val="808000"/>
                </a:solidFill>
                <a:latin typeface="Arial" pitchFamily="34" charset="0"/>
              </a:rPr>
              <a:t>x,y</a:t>
            </a:r>
            <a:r>
              <a:rPr lang="en-US" altLang="en-US" sz="2000" b="1" dirty="0">
                <a:solidFill>
                  <a:srgbClr val="808000"/>
                </a:solidFill>
                <a:latin typeface="Arial" pitchFamily="34" charset="0"/>
              </a:rPr>
              <a:t>))</a:t>
            </a:r>
            <a:r>
              <a:rPr lang="en-US" altLang="en-US" sz="2000" b="1" dirty="0">
                <a:latin typeface="Arial" pitchFamily="34" charset="0"/>
                <a:cs typeface="Arial" pitchFamily="34" charset="0"/>
                <a:sym typeface="Symbol" pitchFamily="18" charset="2"/>
              </a:rPr>
              <a:t>.</a:t>
            </a:r>
            <a:endParaRPr lang="en-US" sz="2000" dirty="0"/>
          </a:p>
        </p:txBody>
      </p:sp>
      <p:pic>
        <p:nvPicPr>
          <p:cNvPr id="82978"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84850" y="2108063"/>
            <a:ext cx="868363"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3970" name="Title 1"/>
          <p:cNvSpPr>
            <a:spLocks noGrp="1"/>
          </p:cNvSpPr>
          <p:nvPr>
            <p:ph type="title"/>
          </p:nvPr>
        </p:nvSpPr>
        <p:spPr>
          <a:xfrm>
            <a:off x="1638300" y="381000"/>
            <a:ext cx="6556375" cy="762000"/>
          </a:xfrm>
        </p:spPr>
        <p:txBody>
          <a:bodyPr/>
          <a:lstStyle/>
          <a:p>
            <a:r>
              <a:rPr lang="en-US" altLang="en-US"/>
              <a:t>Coordination Problem</a:t>
            </a:r>
          </a:p>
        </p:txBody>
      </p:sp>
      <p:sp>
        <p:nvSpPr>
          <p:cNvPr id="83971" name="Content Placeholder 2"/>
          <p:cNvSpPr>
            <a:spLocks noGrp="1"/>
          </p:cNvSpPr>
          <p:nvPr>
            <p:ph idx="1"/>
          </p:nvPr>
        </p:nvSpPr>
        <p:spPr/>
        <p:txBody>
          <a:bodyPr/>
          <a:lstStyle/>
          <a:p>
            <a:pPr>
              <a:buFont typeface="Arial" panose="020B0604020202020204" pitchFamily="34" charset="0"/>
              <a:buChar char="•"/>
            </a:pPr>
            <a:r>
              <a:rPr lang="en-US" altLang="en-US" b="1" dirty="0"/>
              <a:t>Definition (Coordination Problem)</a:t>
            </a:r>
            <a:r>
              <a:rPr lang="en-US" altLang="en-US" b="1" i="1" dirty="0"/>
              <a:t>. </a:t>
            </a:r>
            <a:r>
              <a:rPr lang="en-US" altLang="en-US" i="1" dirty="0"/>
              <a:t>Given two agents α and β with goals G</a:t>
            </a:r>
            <a:r>
              <a:rPr lang="en-US" altLang="en-US" i="1" baseline="-25000" dirty="0"/>
              <a:t>α</a:t>
            </a:r>
            <a:r>
              <a:rPr lang="en-US" altLang="en-US" i="1" dirty="0"/>
              <a:t> and G</a:t>
            </a:r>
            <a:r>
              <a:rPr lang="en-US" altLang="en-US" i="1" baseline="-25000" dirty="0"/>
              <a:t>β</a:t>
            </a:r>
            <a:r>
              <a:rPr lang="en-US" altLang="en-US" i="1" dirty="0"/>
              <a:t>, initial states I</a:t>
            </a:r>
            <a:r>
              <a:rPr lang="en-US" altLang="en-US" i="1" baseline="-25000" dirty="0"/>
              <a:t>α</a:t>
            </a:r>
            <a:r>
              <a:rPr lang="en-US" altLang="en-US" i="1" dirty="0"/>
              <a:t> and I</a:t>
            </a:r>
            <a:r>
              <a:rPr lang="en-US" altLang="en-US" i="1" baseline="-25000" dirty="0"/>
              <a:t>β</a:t>
            </a:r>
            <a:r>
              <a:rPr lang="en-US" altLang="en-US" i="1" dirty="0"/>
              <a:t>, and sets of actions D</a:t>
            </a:r>
            <a:r>
              <a:rPr lang="en-US" altLang="en-US" i="1" baseline="-25000" dirty="0"/>
              <a:t>α</a:t>
            </a:r>
            <a:r>
              <a:rPr lang="en-US" altLang="en-US" i="1" dirty="0"/>
              <a:t> and D</a:t>
            </a:r>
            <a:r>
              <a:rPr lang="en-US" altLang="en-US" i="1" baseline="-25000" dirty="0"/>
              <a:t>β</a:t>
            </a:r>
            <a:r>
              <a:rPr lang="en-US" altLang="en-US" i="1" dirty="0"/>
              <a:t> respectively;</a:t>
            </a:r>
          </a:p>
          <a:p>
            <a:pPr>
              <a:buFont typeface="Arial" panose="020B0604020202020204" pitchFamily="34" charset="0"/>
              <a:buChar char="•"/>
            </a:pPr>
            <a:r>
              <a:rPr lang="en-US" altLang="en-US" i="1" dirty="0"/>
              <a:t>Find a pair of plans </a:t>
            </a:r>
            <a:r>
              <a:rPr lang="en-US" altLang="en-US" dirty="0"/>
              <a:t>(</a:t>
            </a:r>
            <a:r>
              <a:rPr lang="en-US" altLang="en-US" i="1" dirty="0"/>
              <a:t>P</a:t>
            </a:r>
            <a:r>
              <a:rPr lang="el-GR" altLang="en-US" i="1" baseline="-25000" dirty="0"/>
              <a:t>α</a:t>
            </a:r>
            <a:r>
              <a:rPr lang="el-GR" altLang="en-US" i="1" dirty="0"/>
              <a:t>, </a:t>
            </a:r>
            <a:r>
              <a:rPr lang="en-US" altLang="en-US" i="1" dirty="0"/>
              <a:t>P</a:t>
            </a:r>
            <a:r>
              <a:rPr lang="el-GR" altLang="en-US" i="1" baseline="-25000" dirty="0"/>
              <a:t>β</a:t>
            </a:r>
            <a:r>
              <a:rPr lang="el-GR" altLang="en-US" i="1" dirty="0"/>
              <a:t>) </a:t>
            </a:r>
            <a:r>
              <a:rPr lang="en-US" altLang="en-US" i="1" dirty="0"/>
              <a:t>such that:</a:t>
            </a:r>
          </a:p>
          <a:p>
            <a:pPr>
              <a:buFont typeface="Monotype Sorts" charset="0"/>
              <a:buNone/>
            </a:pPr>
            <a:r>
              <a:rPr lang="en-US" altLang="en-US" i="1" dirty="0"/>
              <a:t>       •   P</a:t>
            </a:r>
            <a:r>
              <a:rPr lang="el-GR" altLang="en-US" i="1" baseline="-25000" dirty="0"/>
              <a:t>α</a:t>
            </a:r>
            <a:r>
              <a:rPr lang="el-GR" altLang="en-US" i="1" dirty="0"/>
              <a:t> |=</a:t>
            </a:r>
            <a:r>
              <a:rPr lang="en-US" altLang="en-US" i="1" dirty="0"/>
              <a:t>D</a:t>
            </a:r>
            <a:r>
              <a:rPr lang="el-GR" altLang="en-US" i="1" baseline="-25000" dirty="0"/>
              <a:t>α</a:t>
            </a:r>
            <a:r>
              <a:rPr lang="el-GR" altLang="en-US" i="1" dirty="0"/>
              <a:t>,</a:t>
            </a:r>
            <a:r>
              <a:rPr lang="en-US" altLang="en-US" i="1" dirty="0"/>
              <a:t>I</a:t>
            </a:r>
            <a:r>
              <a:rPr lang="el-GR" altLang="en-US" i="1" baseline="-25000" dirty="0"/>
              <a:t>α</a:t>
            </a:r>
            <a:r>
              <a:rPr lang="el-GR" altLang="en-US" i="1" dirty="0"/>
              <a:t> </a:t>
            </a:r>
            <a:r>
              <a:rPr lang="en-US" altLang="en-US" i="1" dirty="0"/>
              <a:t>G</a:t>
            </a:r>
            <a:r>
              <a:rPr lang="el-GR" altLang="en-US" i="1" baseline="-25000" dirty="0"/>
              <a:t>α</a:t>
            </a:r>
            <a:r>
              <a:rPr lang="el-GR" altLang="en-US" i="1" dirty="0"/>
              <a:t> </a:t>
            </a:r>
            <a:r>
              <a:rPr lang="en-US" altLang="en-US" i="1" dirty="0"/>
              <a:t>and P</a:t>
            </a:r>
            <a:r>
              <a:rPr lang="el-GR" altLang="en-US" i="1" baseline="-25000" dirty="0"/>
              <a:t>β</a:t>
            </a:r>
            <a:r>
              <a:rPr lang="el-GR" altLang="en-US" i="1" dirty="0"/>
              <a:t> |=</a:t>
            </a:r>
            <a:r>
              <a:rPr lang="en-US" altLang="en-US" i="1" dirty="0"/>
              <a:t>D</a:t>
            </a:r>
            <a:r>
              <a:rPr lang="el-GR" altLang="en-US" i="1" baseline="-25000" dirty="0"/>
              <a:t>β</a:t>
            </a:r>
            <a:r>
              <a:rPr lang="el-GR" altLang="en-US" i="1" dirty="0"/>
              <a:t>,</a:t>
            </a:r>
            <a:r>
              <a:rPr lang="en-US" altLang="en-US" i="1" dirty="0"/>
              <a:t>I</a:t>
            </a:r>
            <a:r>
              <a:rPr lang="el-GR" altLang="en-US" i="1" baseline="-25000" dirty="0"/>
              <a:t>β</a:t>
            </a:r>
            <a:r>
              <a:rPr lang="el-GR" altLang="en-US" i="1" dirty="0"/>
              <a:t> </a:t>
            </a:r>
            <a:r>
              <a:rPr lang="en-US" altLang="en-US" i="1" dirty="0"/>
              <a:t>G</a:t>
            </a:r>
            <a:r>
              <a:rPr lang="el-GR" altLang="en-US" i="1" baseline="-25000" dirty="0"/>
              <a:t>β</a:t>
            </a:r>
          </a:p>
          <a:p>
            <a:pPr>
              <a:buFont typeface="Monotype Sorts" charset="0"/>
              <a:buNone/>
            </a:pPr>
            <a:r>
              <a:rPr lang="en-US" altLang="en-US" i="1" dirty="0"/>
              <a:t>       •   P</a:t>
            </a:r>
            <a:r>
              <a:rPr lang="en-US" altLang="en-US" i="1" baseline="-25000" dirty="0"/>
              <a:t>α</a:t>
            </a:r>
            <a:r>
              <a:rPr lang="en-US" altLang="en-US" i="1" dirty="0"/>
              <a:t> and P</a:t>
            </a:r>
            <a:r>
              <a:rPr lang="en-US" altLang="en-US" i="1" baseline="-25000" dirty="0"/>
              <a:t>β</a:t>
            </a:r>
            <a:r>
              <a:rPr lang="en-US" altLang="en-US" i="1" dirty="0"/>
              <a:t> are non-conflicting</a:t>
            </a:r>
            <a:endParaRPr lang="en-US" altLang="en-US" dirty="0"/>
          </a:p>
        </p:txBody>
      </p:sp>
    </p:spTree>
  </p:cSld>
  <p:clrMapOvr>
    <a:masterClrMapping/>
  </p:clrMapOvr>
  <p:transition spd="slow"/>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4994" name="Rectangle 4"/>
          <p:cNvSpPr>
            <a:spLocks noGrp="1" noChangeArrowheads="1"/>
          </p:cNvSpPr>
          <p:nvPr>
            <p:ph type="title"/>
          </p:nvPr>
        </p:nvSpPr>
        <p:spPr/>
        <p:txBody>
          <a:bodyPr/>
          <a:lstStyle/>
          <a:p>
            <a:pPr eaLnBrk="1" hangingPunct="1"/>
            <a:r>
              <a:rPr lang="en-US" altLang="en-US"/>
              <a:t>Centralized Control</a:t>
            </a:r>
          </a:p>
        </p:txBody>
      </p:sp>
      <p:pic>
        <p:nvPicPr>
          <p:cNvPr id="84995" name="Content Placeholder 4"/>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150" y="1547813"/>
            <a:ext cx="8699500" cy="453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5.jpg"/>
          <p:cNvPicPr>
            <a:picLocks noChangeAspect="1"/>
          </p:cNvPicPr>
          <p:nvPr/>
        </p:nvPicPr>
        <p:blipFill>
          <a:blip r:embed="rId3" cstate="print">
            <a:clrChange>
              <a:clrFrom>
                <a:srgbClr val="FFFFFF"/>
              </a:clrFrom>
              <a:clrTo>
                <a:srgbClr val="FFFFFF">
                  <a:alpha val="0"/>
                </a:srgbClr>
              </a:clrTo>
            </a:clrChange>
          </a:blip>
          <a:stretch>
            <a:fillRect/>
          </a:stretch>
        </p:blipFill>
        <p:spPr>
          <a:xfrm>
            <a:off x="3085946" y="4955976"/>
            <a:ext cx="381254" cy="607695"/>
          </a:xfrm>
          <a:prstGeom prst="rect">
            <a:avLst/>
          </a:prstGeom>
          <a:effectLst>
            <a:outerShdw blurRad="50800" dist="101600" algn="ctr" rotWithShape="0">
              <a:schemeClr val="tx1">
                <a:alpha val="43000"/>
              </a:schemeClr>
            </a:outerShdw>
          </a:effectLst>
          <a:scene3d>
            <a:camera prst="orthographicFront">
              <a:rot lat="0" lon="0" rev="0"/>
            </a:camera>
            <a:lightRig rig="threePt" dir="t"/>
          </a:scene3d>
        </p:spPr>
      </p:pic>
      <p:pic>
        <p:nvPicPr>
          <p:cNvPr id="10" name="Picture 9" descr="a4.jpg"/>
          <p:cNvPicPr>
            <a:picLocks noChangeAspect="1"/>
          </p:cNvPicPr>
          <p:nvPr/>
        </p:nvPicPr>
        <p:blipFill>
          <a:blip r:embed="rId4">
            <a:clrChange>
              <a:clrFrom>
                <a:srgbClr val="FFFFFF"/>
              </a:clrFrom>
              <a:clrTo>
                <a:srgbClr val="FFFFFF">
                  <a:alpha val="0"/>
                </a:srgbClr>
              </a:clrTo>
            </a:clrChange>
          </a:blip>
          <a:stretch>
            <a:fillRect/>
          </a:stretch>
        </p:blipFill>
        <p:spPr>
          <a:xfrm>
            <a:off x="6032500" y="1557338"/>
            <a:ext cx="561975" cy="714375"/>
          </a:xfrm>
          <a:prstGeom prst="rect">
            <a:avLst/>
          </a:prstGeom>
          <a:effectLst>
            <a:outerShdw blurRad="50800" dist="101600" algn="tr" rotWithShape="0">
              <a:prstClr val="black">
                <a:alpha val="40000"/>
              </a:prstClr>
            </a:outerShdw>
          </a:effectLst>
        </p:spPr>
      </p:pic>
    </p:spTree>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838200" y="533400"/>
            <a:ext cx="8229600" cy="762000"/>
          </a:xfrm>
        </p:spPr>
        <p:txBody>
          <a:bodyPr/>
          <a:lstStyle/>
          <a:p>
            <a:pPr eaLnBrk="1" hangingPunct="1"/>
            <a:r>
              <a:rPr lang="nb-NO" altLang="en-US">
                <a:solidFill>
                  <a:schemeClr val="accent2"/>
                </a:solidFill>
              </a:rPr>
              <a:t>Coordination as  a distributed Goal-Search Problem</a:t>
            </a:r>
            <a:endParaRPr lang="nb-NO" altLang="en-US" sz="3200" b="0">
              <a:solidFill>
                <a:schemeClr val="tx1"/>
              </a:solidFill>
            </a:endParaRPr>
          </a:p>
        </p:txBody>
      </p:sp>
      <p:graphicFrame>
        <p:nvGraphicFramePr>
          <p:cNvPr id="86019" name="Object 3"/>
          <p:cNvGraphicFramePr>
            <a:graphicFrameLocks noChangeAspect="1"/>
          </p:cNvGraphicFramePr>
          <p:nvPr/>
        </p:nvGraphicFramePr>
        <p:xfrm>
          <a:off x="2438400" y="1924050"/>
          <a:ext cx="4876800" cy="4043363"/>
        </p:xfrm>
        <a:graphic>
          <a:graphicData uri="http://schemas.openxmlformats.org/presentationml/2006/ole">
            <mc:AlternateContent xmlns:mc="http://schemas.openxmlformats.org/markup-compatibility/2006">
              <mc:Choice xmlns:v="urn:schemas-microsoft-com:vml" Requires="v">
                <p:oleObj name="VISIO" r:id="rId3" imgW="7394580" imgH="6139761" progId="Visio.Drawing.5">
                  <p:embed/>
                </p:oleObj>
              </mc:Choice>
              <mc:Fallback>
                <p:oleObj name="VISIO" r:id="rId3" imgW="7394580" imgH="6139761" progId="Visio.Drawing.5">
                  <p:embed/>
                  <p:pic>
                    <p:nvPicPr>
                      <p:cNvPr id="0"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1924050"/>
                        <a:ext cx="4876800" cy="404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 name="Picture 3">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77336" y="4781551"/>
            <a:ext cx="1287231" cy="1185862"/>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838200" y="342900"/>
            <a:ext cx="8229600" cy="762000"/>
          </a:xfrm>
        </p:spPr>
        <p:txBody>
          <a:bodyPr/>
          <a:lstStyle/>
          <a:p>
            <a:pPr eaLnBrk="1" hangingPunct="1"/>
            <a:r>
              <a:rPr lang="nb-NO" altLang="en-US" sz="3200">
                <a:solidFill>
                  <a:schemeClr val="accent2"/>
                </a:solidFill>
              </a:rPr>
              <a:t>Coordination as  a distributed Goal-Search Problem</a:t>
            </a:r>
            <a:endParaRPr lang="nb-NO" altLang="en-US" sz="3200" b="0">
              <a:solidFill>
                <a:schemeClr val="tx1"/>
              </a:solidFill>
            </a:endParaRPr>
          </a:p>
        </p:txBody>
      </p:sp>
      <p:pic>
        <p:nvPicPr>
          <p:cNvPr id="870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088" y="1438275"/>
            <a:ext cx="6337300" cy="4708525"/>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87044" name="TextBox 1"/>
          <p:cNvSpPr txBox="1">
            <a:spLocks noChangeArrowheads="1"/>
          </p:cNvSpPr>
          <p:nvPr/>
        </p:nvSpPr>
        <p:spPr bwMode="auto">
          <a:xfrm>
            <a:off x="6837363" y="1425575"/>
            <a:ext cx="2563812" cy="4708525"/>
          </a:xfrm>
          <a:prstGeom prst="rect">
            <a:avLst/>
          </a:prstGeom>
          <a:solidFill>
            <a:schemeClr val="bg1"/>
          </a:solidFill>
          <a:ln w="9525">
            <a:solidFill>
              <a:schemeClr val="tx1"/>
            </a:solidFill>
            <a:miter lim="800000"/>
            <a:headEnd/>
            <a:tailEnd/>
          </a:ln>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2000"/>
              <a:t>A distributed goal search tree involving Agent1 and Agent2. The dotted arrows indicate interdependencies between goals and data in different agents, solid arrows dependencies within an agent. The superscripts associated with goals and data indicate the agent which contains them.</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3"/>
          <p:cNvSpPr>
            <a:spLocks noChangeArrowheads="1"/>
          </p:cNvSpPr>
          <p:nvPr/>
        </p:nvSpPr>
        <p:spPr bwMode="auto">
          <a:xfrm>
            <a:off x="177800" y="4076700"/>
            <a:ext cx="9231313" cy="831850"/>
          </a:xfrm>
          <a:prstGeom prst="rect">
            <a:avLst/>
          </a:prstGeom>
          <a:solidFill>
            <a:schemeClr val="bg1"/>
          </a:solidFill>
          <a:ln w="9525">
            <a:solidFill>
              <a:schemeClr val="tx1"/>
            </a:solidFill>
            <a:miter lim="800000"/>
            <a:headEnd/>
            <a:tailEnd/>
          </a:ln>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a:hlinkClick r:id="rId2"/>
              </a:rPr>
              <a:t>http://citeseerx.ist.psu.edu/viewdoc/download;jsessionid=B8559C8CAD36F066029B6DA5D9FF25DF?doi=10.1.1.65.5594&amp;rep=rep1&amp;type=pdf</a:t>
            </a:r>
            <a:r>
              <a:rPr lang="en-US" altLang="en-US"/>
              <a:t> </a:t>
            </a:r>
          </a:p>
        </p:txBody>
      </p:sp>
      <p:sp>
        <p:nvSpPr>
          <p:cNvPr id="88067" name="TextBox 4"/>
          <p:cNvSpPr txBox="1">
            <a:spLocks noChangeArrowheads="1"/>
          </p:cNvSpPr>
          <p:nvPr/>
        </p:nvSpPr>
        <p:spPr bwMode="auto">
          <a:xfrm>
            <a:off x="488950" y="1773238"/>
            <a:ext cx="9064625"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3200" b="1"/>
              <a:t>“Commitments and Conventions: The Foundation of Coordination in Multi-Agent Systems”</a:t>
            </a:r>
          </a:p>
          <a:p>
            <a:pPr eaLnBrk="1" hangingPunct="1">
              <a:spcBef>
                <a:spcPct val="0"/>
              </a:spcBef>
              <a:buFontTx/>
              <a:buNone/>
            </a:pPr>
            <a:endParaRPr lang="en-US" altLang="en-US" sz="3200" b="1"/>
          </a:p>
          <a:p>
            <a:pPr eaLnBrk="1" hangingPunct="1">
              <a:spcBef>
                <a:spcPct val="0"/>
              </a:spcBef>
              <a:buFontTx/>
              <a:buNone/>
            </a:pPr>
            <a:r>
              <a:rPr lang="en-US" altLang="en-US" sz="3200"/>
              <a:t>by</a:t>
            </a:r>
            <a:r>
              <a:rPr lang="en-US" altLang="en-US" sz="3200" b="1"/>
              <a:t> </a:t>
            </a:r>
            <a:r>
              <a:rPr lang="en-US" altLang="en-US" sz="3200"/>
              <a:t>NICK R. JENNINGS</a:t>
            </a:r>
          </a:p>
        </p:txBody>
      </p:sp>
      <p:sp>
        <p:nvSpPr>
          <p:cNvPr id="88068" name="Rectangle 2"/>
          <p:cNvSpPr>
            <a:spLocks noGrp="1" noChangeArrowheads="1"/>
          </p:cNvSpPr>
          <p:nvPr>
            <p:ph type="title"/>
          </p:nvPr>
        </p:nvSpPr>
        <p:spPr>
          <a:xfrm>
            <a:off x="838200" y="533400"/>
            <a:ext cx="8229600" cy="762000"/>
          </a:xfrm>
        </p:spPr>
        <p:txBody>
          <a:bodyPr/>
          <a:lstStyle/>
          <a:p>
            <a:pPr eaLnBrk="1" hangingPunct="1"/>
            <a:r>
              <a:rPr lang="en-US" altLang="en-US">
                <a:solidFill>
                  <a:schemeClr val="accent2"/>
                </a:solidFill>
              </a:rPr>
              <a:t>Read more on coordination in:</a:t>
            </a:r>
            <a:endParaRPr lang="en-US" altLang="en-US" sz="3200" b="0">
              <a:solidFill>
                <a:schemeClr val="tx1"/>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32"/>
          <p:cNvSpPr>
            <a:spLocks noChangeArrowheads="1"/>
          </p:cNvSpPr>
          <p:nvPr/>
        </p:nvSpPr>
        <p:spPr bwMode="auto">
          <a:xfrm>
            <a:off x="5719763" y="4776788"/>
            <a:ext cx="3657600" cy="1325562"/>
          </a:xfrm>
          <a:prstGeom prst="rect">
            <a:avLst/>
          </a:prstGeom>
          <a:solidFill>
            <a:srgbClr val="FFFF99"/>
          </a:solidFill>
          <a:ln w="12700">
            <a:solidFill>
              <a:schemeClr val="tx1"/>
            </a:solidFill>
            <a:miter lim="800000"/>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89091" name="AutoShape 29"/>
          <p:cNvSpPr>
            <a:spLocks noChangeArrowheads="1"/>
          </p:cNvSpPr>
          <p:nvPr/>
        </p:nvSpPr>
        <p:spPr bwMode="auto">
          <a:xfrm>
            <a:off x="376238" y="1873250"/>
            <a:ext cx="5976937" cy="4032250"/>
          </a:xfrm>
          <a:prstGeom prst="cloudCallout">
            <a:avLst>
              <a:gd name="adj1" fmla="val -39375"/>
              <a:gd name="adj2" fmla="val 10593"/>
            </a:avLst>
          </a:prstGeom>
          <a:solidFill>
            <a:srgbClr val="CCFFCC"/>
          </a:solidFill>
          <a:ln w="12700">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89092" name="Rectangle 2"/>
          <p:cNvSpPr>
            <a:spLocks noGrp="1" noChangeArrowheads="1"/>
          </p:cNvSpPr>
          <p:nvPr>
            <p:ph type="title"/>
          </p:nvPr>
        </p:nvSpPr>
        <p:spPr>
          <a:xfrm>
            <a:off x="776288" y="419100"/>
            <a:ext cx="8497887" cy="762000"/>
          </a:xfrm>
        </p:spPr>
        <p:txBody>
          <a:bodyPr/>
          <a:lstStyle/>
          <a:p>
            <a:pPr eaLnBrk="1" hangingPunct="1"/>
            <a:r>
              <a:rPr lang="nb-NO" altLang="en-US">
                <a:solidFill>
                  <a:schemeClr val="accent2"/>
                </a:solidFill>
              </a:rPr>
              <a:t>Collaboration and Coordination for reaching a community goal</a:t>
            </a:r>
            <a:endParaRPr lang="nb-NO" altLang="en-US" sz="3200" b="0">
              <a:solidFill>
                <a:schemeClr val="tx1"/>
              </a:solidFill>
            </a:endParaRPr>
          </a:p>
        </p:txBody>
      </p:sp>
      <p:grpSp>
        <p:nvGrpSpPr>
          <p:cNvPr id="89093" name="Group 4"/>
          <p:cNvGrpSpPr>
            <a:grpSpLocks/>
          </p:cNvGrpSpPr>
          <p:nvPr/>
        </p:nvGrpSpPr>
        <p:grpSpPr bwMode="auto">
          <a:xfrm>
            <a:off x="304800" y="2017713"/>
            <a:ext cx="2303463" cy="1871662"/>
            <a:chOff x="1655" y="754"/>
            <a:chExt cx="1362" cy="1088"/>
          </a:xfrm>
        </p:grpSpPr>
        <p:sp>
          <p:nvSpPr>
            <p:cNvPr id="89116" name="AutoShape 5"/>
            <p:cNvSpPr>
              <a:spLocks noChangeArrowheads="1"/>
            </p:cNvSpPr>
            <p:nvPr/>
          </p:nvSpPr>
          <p:spPr bwMode="auto">
            <a:xfrm>
              <a:off x="1791" y="1295"/>
              <a:ext cx="1226" cy="547"/>
            </a:xfrm>
            <a:prstGeom prst="cube">
              <a:avLst>
                <a:gd name="adj" fmla="val 65907"/>
              </a:avLst>
            </a:prstGeom>
            <a:gradFill rotWithShape="1">
              <a:gsLst>
                <a:gs pos="0">
                  <a:srgbClr val="43596B"/>
                </a:gs>
                <a:gs pos="50000">
                  <a:srgbClr val="90C0E8"/>
                </a:gs>
                <a:gs pos="100000">
                  <a:srgbClr val="43596B"/>
                </a:gs>
              </a:gsLst>
              <a:lin ang="5400000" scaled="1"/>
            </a:gradFill>
            <a:ln w="9525">
              <a:solidFill>
                <a:schemeClr val="bg1"/>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nvGrpSpPr>
            <p:cNvPr id="89117" name="Group 6"/>
            <p:cNvGrpSpPr>
              <a:grpSpLocks/>
            </p:cNvGrpSpPr>
            <p:nvPr/>
          </p:nvGrpSpPr>
          <p:grpSpPr bwMode="auto">
            <a:xfrm>
              <a:off x="2110" y="754"/>
              <a:ext cx="680" cy="723"/>
              <a:chOff x="1236" y="869"/>
              <a:chExt cx="680" cy="723"/>
            </a:xfrm>
          </p:grpSpPr>
          <p:sp>
            <p:nvSpPr>
              <p:cNvPr id="89119" name="Oval 7"/>
              <p:cNvSpPr>
                <a:spLocks noChangeArrowheads="1"/>
              </p:cNvSpPr>
              <p:nvPr/>
            </p:nvSpPr>
            <p:spPr bwMode="auto">
              <a:xfrm>
                <a:off x="1236" y="1456"/>
                <a:ext cx="680" cy="136"/>
              </a:xfrm>
              <a:prstGeom prst="ellipse">
                <a:avLst/>
              </a:prstGeom>
              <a:solidFill>
                <a:srgbClr val="FEF4CA"/>
              </a:solidFill>
              <a:ln w="9525">
                <a:solidFill>
                  <a:srgbClr val="1F88E7"/>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pic>
            <p:nvPicPr>
              <p:cNvPr id="89120" name="Picture 8" descr="CA0NW12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9" y="869"/>
                <a:ext cx="541"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05545" name="Text Box 9"/>
            <p:cNvSpPr txBox="1">
              <a:spLocks noChangeArrowheads="1"/>
            </p:cNvSpPr>
            <p:nvPr/>
          </p:nvSpPr>
          <p:spPr bwMode="auto">
            <a:xfrm>
              <a:off x="1655" y="1616"/>
              <a:ext cx="952" cy="213"/>
            </a:xfrm>
            <a:prstGeom prst="rect">
              <a:avLst/>
            </a:prstGeom>
            <a:noFill/>
            <a:ln w="9525">
              <a:noFill/>
              <a:miter lim="800000"/>
              <a:headEnd/>
              <a:tailEnd/>
            </a:ln>
            <a:effectLst/>
          </p:spPr>
          <p:txBody>
            <a:bodyPr>
              <a:spAutoFit/>
            </a:bodyPr>
            <a:lstStyle/>
            <a:p>
              <a:pPr algn="r">
                <a:spcBef>
                  <a:spcPct val="50000"/>
                </a:spcBef>
                <a:defRPr/>
              </a:pPr>
              <a:r>
                <a:rPr lang="en-US" sz="1800" b="1" i="1">
                  <a:solidFill>
                    <a:schemeClr val="bg1"/>
                  </a:solidFill>
                  <a:effectLst>
                    <a:outerShdw blurRad="38100" dist="38100" dir="2700000" algn="tl">
                      <a:srgbClr val="C0C0C0"/>
                    </a:outerShdw>
                  </a:effectLst>
                  <a:latin typeface="Arial" pitchFamily="34" charset="0"/>
                  <a:cs typeface="Arial" pitchFamily="34" charset="0"/>
                </a:rPr>
                <a:t>sin(x)</a:t>
              </a:r>
            </a:p>
          </p:txBody>
        </p:sp>
      </p:grpSp>
      <p:grpSp>
        <p:nvGrpSpPr>
          <p:cNvPr id="89094" name="Group 10"/>
          <p:cNvGrpSpPr>
            <a:grpSpLocks/>
          </p:cNvGrpSpPr>
          <p:nvPr/>
        </p:nvGrpSpPr>
        <p:grpSpPr bwMode="auto">
          <a:xfrm>
            <a:off x="3257550" y="2162175"/>
            <a:ext cx="2303463" cy="1871663"/>
            <a:chOff x="1655" y="754"/>
            <a:chExt cx="1362" cy="1088"/>
          </a:xfrm>
        </p:grpSpPr>
        <p:sp>
          <p:nvSpPr>
            <p:cNvPr id="89111" name="AutoShape 11"/>
            <p:cNvSpPr>
              <a:spLocks noChangeArrowheads="1"/>
            </p:cNvSpPr>
            <p:nvPr/>
          </p:nvSpPr>
          <p:spPr bwMode="auto">
            <a:xfrm>
              <a:off x="1791" y="1295"/>
              <a:ext cx="1226" cy="547"/>
            </a:xfrm>
            <a:prstGeom prst="cube">
              <a:avLst>
                <a:gd name="adj" fmla="val 65907"/>
              </a:avLst>
            </a:prstGeom>
            <a:gradFill rotWithShape="1">
              <a:gsLst>
                <a:gs pos="0">
                  <a:srgbClr val="43596B"/>
                </a:gs>
                <a:gs pos="50000">
                  <a:srgbClr val="90C0E8"/>
                </a:gs>
                <a:gs pos="100000">
                  <a:srgbClr val="43596B"/>
                </a:gs>
              </a:gsLst>
              <a:lin ang="5400000" scaled="1"/>
            </a:gradFill>
            <a:ln w="9525">
              <a:solidFill>
                <a:schemeClr val="bg1"/>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nvGrpSpPr>
            <p:cNvPr id="89112" name="Group 12"/>
            <p:cNvGrpSpPr>
              <a:grpSpLocks/>
            </p:cNvGrpSpPr>
            <p:nvPr/>
          </p:nvGrpSpPr>
          <p:grpSpPr bwMode="auto">
            <a:xfrm>
              <a:off x="2110" y="754"/>
              <a:ext cx="680" cy="723"/>
              <a:chOff x="1236" y="869"/>
              <a:chExt cx="680" cy="723"/>
            </a:xfrm>
          </p:grpSpPr>
          <p:sp>
            <p:nvSpPr>
              <p:cNvPr id="89114" name="Oval 13"/>
              <p:cNvSpPr>
                <a:spLocks noChangeArrowheads="1"/>
              </p:cNvSpPr>
              <p:nvPr/>
            </p:nvSpPr>
            <p:spPr bwMode="auto">
              <a:xfrm>
                <a:off x="1236" y="1456"/>
                <a:ext cx="680" cy="136"/>
              </a:xfrm>
              <a:prstGeom prst="ellipse">
                <a:avLst/>
              </a:prstGeom>
              <a:solidFill>
                <a:srgbClr val="FEF4CA"/>
              </a:solidFill>
              <a:ln w="9525">
                <a:solidFill>
                  <a:srgbClr val="1F88E7"/>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pic>
            <p:nvPicPr>
              <p:cNvPr id="89115" name="Picture 14" descr="CA0NW12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9" y="869"/>
                <a:ext cx="541"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05551" name="Text Box 15"/>
            <p:cNvSpPr txBox="1">
              <a:spLocks noChangeArrowheads="1"/>
            </p:cNvSpPr>
            <p:nvPr/>
          </p:nvSpPr>
          <p:spPr bwMode="auto">
            <a:xfrm>
              <a:off x="1655" y="1616"/>
              <a:ext cx="952" cy="213"/>
            </a:xfrm>
            <a:prstGeom prst="rect">
              <a:avLst/>
            </a:prstGeom>
            <a:noFill/>
            <a:ln w="9525">
              <a:noFill/>
              <a:miter lim="800000"/>
              <a:headEnd/>
              <a:tailEnd/>
            </a:ln>
            <a:effectLst/>
          </p:spPr>
          <p:txBody>
            <a:bodyPr>
              <a:spAutoFit/>
            </a:bodyPr>
            <a:lstStyle/>
            <a:p>
              <a:pPr algn="r">
                <a:spcBef>
                  <a:spcPct val="50000"/>
                </a:spcBef>
                <a:defRPr/>
              </a:pPr>
              <a:r>
                <a:rPr lang="en-US" sz="1800" b="1" i="1">
                  <a:solidFill>
                    <a:schemeClr val="bg1"/>
                  </a:solidFill>
                  <a:effectLst>
                    <a:outerShdw blurRad="38100" dist="38100" dir="2700000" algn="tl">
                      <a:srgbClr val="C0C0C0"/>
                    </a:outerShdw>
                  </a:effectLst>
                  <a:latin typeface="Arial" pitchFamily="34" charset="0"/>
                  <a:cs typeface="Arial" pitchFamily="34" charset="0"/>
                </a:rPr>
                <a:t>ln(x)</a:t>
              </a:r>
            </a:p>
          </p:txBody>
        </p:sp>
      </p:grpSp>
      <p:grpSp>
        <p:nvGrpSpPr>
          <p:cNvPr id="89095" name="Group 16"/>
          <p:cNvGrpSpPr>
            <a:grpSpLocks/>
          </p:cNvGrpSpPr>
          <p:nvPr/>
        </p:nvGrpSpPr>
        <p:grpSpPr bwMode="auto">
          <a:xfrm>
            <a:off x="1481138" y="3878263"/>
            <a:ext cx="2303462" cy="1871662"/>
            <a:chOff x="1655" y="754"/>
            <a:chExt cx="1362" cy="1088"/>
          </a:xfrm>
        </p:grpSpPr>
        <p:sp>
          <p:nvSpPr>
            <p:cNvPr id="89106" name="AutoShape 17"/>
            <p:cNvSpPr>
              <a:spLocks noChangeArrowheads="1"/>
            </p:cNvSpPr>
            <p:nvPr/>
          </p:nvSpPr>
          <p:spPr bwMode="auto">
            <a:xfrm>
              <a:off x="1791" y="1295"/>
              <a:ext cx="1226" cy="547"/>
            </a:xfrm>
            <a:prstGeom prst="cube">
              <a:avLst>
                <a:gd name="adj" fmla="val 65907"/>
              </a:avLst>
            </a:prstGeom>
            <a:gradFill rotWithShape="1">
              <a:gsLst>
                <a:gs pos="0">
                  <a:srgbClr val="43596B"/>
                </a:gs>
                <a:gs pos="50000">
                  <a:srgbClr val="90C0E8"/>
                </a:gs>
                <a:gs pos="100000">
                  <a:srgbClr val="43596B"/>
                </a:gs>
              </a:gsLst>
              <a:lin ang="5400000" scaled="1"/>
            </a:gradFill>
            <a:ln w="9525">
              <a:solidFill>
                <a:schemeClr val="bg1"/>
              </a:solidFill>
              <a:miter lim="800000"/>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grpSp>
          <p:nvGrpSpPr>
            <p:cNvPr id="89107" name="Group 18"/>
            <p:cNvGrpSpPr>
              <a:grpSpLocks/>
            </p:cNvGrpSpPr>
            <p:nvPr/>
          </p:nvGrpSpPr>
          <p:grpSpPr bwMode="auto">
            <a:xfrm>
              <a:off x="2110" y="754"/>
              <a:ext cx="680" cy="723"/>
              <a:chOff x="1236" y="869"/>
              <a:chExt cx="680" cy="723"/>
            </a:xfrm>
          </p:grpSpPr>
          <p:sp>
            <p:nvSpPr>
              <p:cNvPr id="89109" name="Oval 19"/>
              <p:cNvSpPr>
                <a:spLocks noChangeArrowheads="1"/>
              </p:cNvSpPr>
              <p:nvPr/>
            </p:nvSpPr>
            <p:spPr bwMode="auto">
              <a:xfrm>
                <a:off x="1236" y="1456"/>
                <a:ext cx="680" cy="136"/>
              </a:xfrm>
              <a:prstGeom prst="ellipse">
                <a:avLst/>
              </a:prstGeom>
              <a:solidFill>
                <a:srgbClr val="FEF4CA"/>
              </a:solidFill>
              <a:ln w="9525">
                <a:solidFill>
                  <a:srgbClr val="1F88E7"/>
                </a:solidFill>
                <a:round/>
                <a:headEnd/>
                <a:tailEnd/>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pic>
            <p:nvPicPr>
              <p:cNvPr id="89110" name="Picture 20" descr="CA0NW12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79" y="869"/>
                <a:ext cx="541" cy="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05557" name="Text Box 21"/>
            <p:cNvSpPr txBox="1">
              <a:spLocks noChangeArrowheads="1"/>
            </p:cNvSpPr>
            <p:nvPr/>
          </p:nvSpPr>
          <p:spPr bwMode="auto">
            <a:xfrm>
              <a:off x="1655" y="1616"/>
              <a:ext cx="952" cy="213"/>
            </a:xfrm>
            <a:prstGeom prst="rect">
              <a:avLst/>
            </a:prstGeom>
            <a:noFill/>
            <a:ln w="9525">
              <a:noFill/>
              <a:miter lim="800000"/>
              <a:headEnd/>
              <a:tailEnd/>
            </a:ln>
            <a:effectLst/>
          </p:spPr>
          <p:txBody>
            <a:bodyPr>
              <a:spAutoFit/>
            </a:bodyPr>
            <a:lstStyle/>
            <a:p>
              <a:pPr algn="r">
                <a:spcBef>
                  <a:spcPct val="50000"/>
                </a:spcBef>
                <a:defRPr/>
              </a:pPr>
              <a:r>
                <a:rPr lang="en-US" sz="1800" b="1" i="1">
                  <a:solidFill>
                    <a:schemeClr val="bg1"/>
                  </a:solidFill>
                  <a:effectLst>
                    <a:outerShdw blurRad="38100" dist="38100" dir="2700000" algn="tl">
                      <a:srgbClr val="C0C0C0"/>
                    </a:outerShdw>
                  </a:effectLst>
                  <a:latin typeface="Arial" pitchFamily="34" charset="0"/>
                  <a:cs typeface="Arial" pitchFamily="34" charset="0"/>
                </a:rPr>
                <a:t>x+y</a:t>
              </a:r>
            </a:p>
          </p:txBody>
        </p:sp>
      </p:grpSp>
      <p:sp>
        <p:nvSpPr>
          <p:cNvPr id="89096" name="Text Box 28"/>
          <p:cNvSpPr txBox="1">
            <a:spLocks noChangeArrowheads="1"/>
          </p:cNvSpPr>
          <p:nvPr/>
        </p:nvSpPr>
        <p:spPr bwMode="auto">
          <a:xfrm>
            <a:off x="5762625" y="5568950"/>
            <a:ext cx="3614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b="1">
                <a:solidFill>
                  <a:schemeClr val="accent2"/>
                </a:solidFill>
              </a:rPr>
              <a:t>Output:</a:t>
            </a:r>
            <a:r>
              <a:rPr lang="en-US" altLang="en-US"/>
              <a:t> ln [sin(</a:t>
            </a:r>
            <a:r>
              <a:rPr lang="en-US" altLang="en-US" i="1"/>
              <a:t>a</a:t>
            </a:r>
            <a:r>
              <a:rPr lang="en-US" altLang="en-US"/>
              <a:t>) + sin(</a:t>
            </a:r>
            <a:r>
              <a:rPr lang="en-US" altLang="en-US" i="1"/>
              <a:t>b</a:t>
            </a:r>
            <a:r>
              <a:rPr lang="en-US" altLang="en-US"/>
              <a:t>)]</a:t>
            </a:r>
          </a:p>
        </p:txBody>
      </p:sp>
      <p:sp>
        <p:nvSpPr>
          <p:cNvPr id="89097" name="Text Box 30"/>
          <p:cNvSpPr txBox="1">
            <a:spLocks noChangeArrowheads="1"/>
          </p:cNvSpPr>
          <p:nvPr/>
        </p:nvSpPr>
        <p:spPr bwMode="auto">
          <a:xfrm>
            <a:off x="5591175" y="5208588"/>
            <a:ext cx="2016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b="1">
                <a:solidFill>
                  <a:schemeClr val="accent2"/>
                </a:solidFill>
              </a:rPr>
              <a:t>Input:</a:t>
            </a:r>
            <a:r>
              <a:rPr lang="en-US" altLang="en-US"/>
              <a:t> </a:t>
            </a:r>
            <a:r>
              <a:rPr lang="en-US" altLang="en-US" i="1"/>
              <a:t>a</a:t>
            </a:r>
            <a:r>
              <a:rPr lang="en-US" altLang="en-US"/>
              <a:t>, </a:t>
            </a:r>
            <a:r>
              <a:rPr lang="en-US" altLang="en-US" i="1"/>
              <a:t>b</a:t>
            </a:r>
          </a:p>
        </p:txBody>
      </p:sp>
      <p:sp>
        <p:nvSpPr>
          <p:cNvPr id="89098" name="Text Box 31"/>
          <p:cNvSpPr txBox="1">
            <a:spLocks noChangeArrowheads="1"/>
          </p:cNvSpPr>
          <p:nvPr/>
        </p:nvSpPr>
        <p:spPr bwMode="auto">
          <a:xfrm>
            <a:off x="5535613" y="4849813"/>
            <a:ext cx="30241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50000"/>
              </a:spcBef>
              <a:buFontTx/>
              <a:buNone/>
            </a:pPr>
            <a:r>
              <a:rPr lang="en-US" altLang="en-US" b="1">
                <a:solidFill>
                  <a:schemeClr val="accent2"/>
                </a:solidFill>
              </a:rPr>
              <a:t>Community goal:</a:t>
            </a:r>
          </a:p>
        </p:txBody>
      </p:sp>
      <p:sp>
        <p:nvSpPr>
          <p:cNvPr id="89099" name="Oval 33"/>
          <p:cNvSpPr>
            <a:spLocks noChangeArrowheads="1"/>
          </p:cNvSpPr>
          <p:nvPr/>
        </p:nvSpPr>
        <p:spPr bwMode="auto">
          <a:xfrm>
            <a:off x="6969125" y="2924175"/>
            <a:ext cx="504825" cy="576263"/>
          </a:xfrm>
          <a:prstGeom prst="ellipse">
            <a:avLst/>
          </a:prstGeom>
          <a:solidFill>
            <a:srgbClr val="99CCFF"/>
          </a:solidFill>
          <a:ln w="12700">
            <a:solidFill>
              <a:schemeClr val="tx1"/>
            </a:solidFill>
            <a:round/>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i="1"/>
              <a:t>b</a:t>
            </a:r>
          </a:p>
        </p:txBody>
      </p:sp>
      <p:sp>
        <p:nvSpPr>
          <p:cNvPr id="89100" name="Oval 34"/>
          <p:cNvSpPr>
            <a:spLocks noChangeArrowheads="1"/>
          </p:cNvSpPr>
          <p:nvPr/>
        </p:nvSpPr>
        <p:spPr bwMode="auto">
          <a:xfrm>
            <a:off x="6969125" y="2133600"/>
            <a:ext cx="504825" cy="576263"/>
          </a:xfrm>
          <a:prstGeom prst="ellipse">
            <a:avLst/>
          </a:prstGeom>
          <a:solidFill>
            <a:srgbClr val="99CCFF"/>
          </a:solidFill>
          <a:ln w="12700">
            <a:solidFill>
              <a:schemeClr val="tx1"/>
            </a:solidFill>
            <a:round/>
            <a:headEnd type="none" w="sm" len="sm"/>
            <a:tailEnd type="none" w="sm" len="sm"/>
          </a:ln>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i="1"/>
              <a:t>a</a:t>
            </a:r>
          </a:p>
        </p:txBody>
      </p:sp>
      <p:sp>
        <p:nvSpPr>
          <p:cNvPr id="89101" name="Line 35"/>
          <p:cNvSpPr>
            <a:spLocks noChangeShapeType="1"/>
          </p:cNvSpPr>
          <p:nvPr/>
        </p:nvSpPr>
        <p:spPr bwMode="auto">
          <a:xfrm flipV="1">
            <a:off x="3513138" y="4076700"/>
            <a:ext cx="503237" cy="647700"/>
          </a:xfrm>
          <a:prstGeom prst="line">
            <a:avLst/>
          </a:prstGeom>
          <a:noFill/>
          <a:ln w="31750">
            <a:solidFill>
              <a:srgbClr val="0000FF"/>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9102" name="Line 36"/>
          <p:cNvSpPr>
            <a:spLocks noChangeShapeType="1"/>
          </p:cNvSpPr>
          <p:nvPr/>
        </p:nvSpPr>
        <p:spPr bwMode="auto">
          <a:xfrm flipH="1">
            <a:off x="6248400" y="3213100"/>
            <a:ext cx="720725" cy="0"/>
          </a:xfrm>
          <a:prstGeom prst="line">
            <a:avLst/>
          </a:prstGeom>
          <a:noFill/>
          <a:ln w="31750">
            <a:solidFill>
              <a:srgbClr val="0000FF"/>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9103" name="Line 37"/>
          <p:cNvSpPr>
            <a:spLocks noChangeShapeType="1"/>
          </p:cNvSpPr>
          <p:nvPr/>
        </p:nvSpPr>
        <p:spPr bwMode="auto">
          <a:xfrm flipH="1">
            <a:off x="6034088" y="2420938"/>
            <a:ext cx="935037" cy="144462"/>
          </a:xfrm>
          <a:prstGeom prst="line">
            <a:avLst/>
          </a:prstGeom>
          <a:noFill/>
          <a:ln w="31750">
            <a:solidFill>
              <a:srgbClr val="0000FF"/>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9104" name="Line 38"/>
          <p:cNvSpPr>
            <a:spLocks noChangeShapeType="1"/>
          </p:cNvSpPr>
          <p:nvPr/>
        </p:nvSpPr>
        <p:spPr bwMode="auto">
          <a:xfrm>
            <a:off x="1928813" y="4005263"/>
            <a:ext cx="287337" cy="647700"/>
          </a:xfrm>
          <a:prstGeom prst="line">
            <a:avLst/>
          </a:prstGeom>
          <a:noFill/>
          <a:ln w="31750">
            <a:solidFill>
              <a:srgbClr val="0000FF"/>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sp>
        <p:nvSpPr>
          <p:cNvPr id="89105" name="Line 39"/>
          <p:cNvSpPr>
            <a:spLocks noChangeShapeType="1"/>
          </p:cNvSpPr>
          <p:nvPr/>
        </p:nvSpPr>
        <p:spPr bwMode="auto">
          <a:xfrm flipH="1" flipV="1">
            <a:off x="5024438" y="5373688"/>
            <a:ext cx="792162" cy="360362"/>
          </a:xfrm>
          <a:prstGeom prst="line">
            <a:avLst/>
          </a:prstGeom>
          <a:noFill/>
          <a:ln w="31750">
            <a:solidFill>
              <a:srgbClr val="0000FF"/>
            </a:solidFill>
            <a:round/>
            <a:headEnd type="none" w="sm" len="sm"/>
            <a:tailEnd type="stealth" w="lg" len="lg"/>
          </a:ln>
          <a:extLst>
            <a:ext uri="{909E8E84-426E-40DD-AFC4-6F175D3DCCD1}">
              <a14:hiddenFill xmlns:a14="http://schemas.microsoft.com/office/drawing/2010/main">
                <a:noFill/>
              </a14:hiddenFill>
            </a:ext>
          </a:extLst>
        </p:spPr>
        <p:txBody>
          <a:bodyPr/>
          <a:lstStyle/>
          <a:p>
            <a:endParaRPr lang="en-US"/>
          </a:p>
        </p:txBody>
      </p:sp>
      <p:pic>
        <p:nvPicPr>
          <p:cNvPr id="33" name="Picture 32">
            <a:hlinkClick r:id="rId4"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16184" y="3233109"/>
            <a:ext cx="1287231" cy="1185862"/>
          </a:xfrm>
          <a:prstGeom prst="rect">
            <a:avLst/>
          </a:prstGeom>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a:xfrm>
            <a:off x="631825" y="438150"/>
            <a:ext cx="8642350" cy="762000"/>
          </a:xfrm>
        </p:spPr>
        <p:txBody>
          <a:bodyPr/>
          <a:lstStyle/>
          <a:p>
            <a:r>
              <a:rPr lang="en-US" altLang="en-US" sz="3200"/>
              <a:t>Interesting challenge:</a:t>
            </a:r>
            <a:br>
              <a:rPr lang="en-US" altLang="en-US" sz="3200"/>
            </a:br>
            <a:r>
              <a:rPr lang="en-US" altLang="en-US" sz="3200"/>
              <a:t> Agents + Robots + Humans Coordination</a:t>
            </a:r>
          </a:p>
        </p:txBody>
      </p:sp>
      <p:sp>
        <p:nvSpPr>
          <p:cNvPr id="90115" name="TextBox 7"/>
          <p:cNvSpPr txBox="1">
            <a:spLocks noChangeArrowheads="1"/>
          </p:cNvSpPr>
          <p:nvPr/>
        </p:nvSpPr>
        <p:spPr bwMode="auto">
          <a:xfrm>
            <a:off x="55563" y="6113609"/>
            <a:ext cx="9648825"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r>
              <a:rPr lang="en-US" altLang="en-US" sz="1600"/>
              <a:t>Read article here: </a:t>
            </a:r>
            <a:r>
              <a:rPr lang="en-US" altLang="en-US" sz="1400">
                <a:hlinkClick r:id="rId2"/>
              </a:rPr>
              <a:t>http://www.ihmc.us/users/mjohnson/papers/070924-Coordination%20in%20Human-Robot%20Teamwork.pdf</a:t>
            </a:r>
            <a:r>
              <a:rPr lang="en-US" altLang="en-US" sz="1400"/>
              <a:t> </a:t>
            </a:r>
          </a:p>
        </p:txBody>
      </p:sp>
      <p:grpSp>
        <p:nvGrpSpPr>
          <p:cNvPr id="90116" name="Group 1"/>
          <p:cNvGrpSpPr>
            <a:grpSpLocks/>
          </p:cNvGrpSpPr>
          <p:nvPr/>
        </p:nvGrpSpPr>
        <p:grpSpPr bwMode="auto">
          <a:xfrm>
            <a:off x="762000" y="1478109"/>
            <a:ext cx="6858000" cy="4505325"/>
            <a:chOff x="762000" y="1533525"/>
            <a:chExt cx="6858000" cy="4505325"/>
          </a:xfrm>
        </p:grpSpPr>
        <p:grpSp>
          <p:nvGrpSpPr>
            <p:cNvPr id="90118" name="Group 3"/>
            <p:cNvGrpSpPr>
              <a:grpSpLocks/>
            </p:cNvGrpSpPr>
            <p:nvPr/>
          </p:nvGrpSpPr>
          <p:grpSpPr bwMode="auto">
            <a:xfrm>
              <a:off x="762000" y="1533525"/>
              <a:ext cx="6858000" cy="4505325"/>
              <a:chOff x="1524000" y="2132856"/>
              <a:chExt cx="6858000" cy="4505325"/>
            </a:xfrm>
          </p:grpSpPr>
          <p:pic>
            <p:nvPicPr>
              <p:cNvPr id="901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132856"/>
                <a:ext cx="6858000" cy="4505325"/>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90121" name="Picture 8" descr="CA0NW12D"/>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69388" y="5784472"/>
                <a:ext cx="457479" cy="59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Picture 8" descr="CA0NW12D"/>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87848" y="5188049"/>
                <a:ext cx="349353" cy="455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Picture 8" descr="CA0NW12D"/>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85048" y="5753074"/>
                <a:ext cx="457479" cy="596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0119" name="Picture 1"/>
            <p:cNvPicPr>
              <a:picLocks noChangeAspect="1"/>
            </p:cNvPicPr>
            <p:nvPr/>
          </p:nvPicPr>
          <p:blipFill>
            <a:blip r:embed="rId5" cstate="print">
              <a:clrChange>
                <a:clrFrom>
                  <a:srgbClr val="EEEEEE"/>
                </a:clrFrom>
                <a:clrTo>
                  <a:srgbClr val="EEEEEE">
                    <a:alpha val="0"/>
                  </a:srgbClr>
                </a:clrTo>
              </a:clrChange>
              <a:extLst>
                <a:ext uri="{28A0092B-C50C-407E-A947-70E740481C1C}">
                  <a14:useLocalDpi xmlns:a14="http://schemas.microsoft.com/office/drawing/2010/main" val="0"/>
                </a:ext>
              </a:extLst>
            </a:blip>
            <a:srcRect/>
            <a:stretch>
              <a:fillRect/>
            </a:stretch>
          </p:blipFill>
          <p:spPr bwMode="auto">
            <a:xfrm>
              <a:off x="3830538" y="5096593"/>
              <a:ext cx="744885" cy="74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011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69125" y="3368822"/>
            <a:ext cx="2644775" cy="261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a:xfrm>
            <a:off x="1050925" y="-85725"/>
            <a:ext cx="7993063" cy="762000"/>
          </a:xfrm>
        </p:spPr>
        <p:txBody>
          <a:bodyPr/>
          <a:lstStyle/>
          <a:p>
            <a:r>
              <a:rPr lang="en-US" altLang="en-US" sz="3200" dirty="0"/>
              <a:t>Coordination and game theory</a:t>
            </a:r>
          </a:p>
        </p:txBody>
      </p:sp>
      <p:sp>
        <p:nvSpPr>
          <p:cNvPr id="91139" name="Content Placeholder 2"/>
          <p:cNvSpPr>
            <a:spLocks noGrp="1"/>
          </p:cNvSpPr>
          <p:nvPr>
            <p:ph idx="1"/>
          </p:nvPr>
        </p:nvSpPr>
        <p:spPr>
          <a:xfrm>
            <a:off x="344488" y="495300"/>
            <a:ext cx="7921625" cy="1701800"/>
          </a:xfrm>
        </p:spPr>
        <p:txBody>
          <a:bodyPr/>
          <a:lstStyle/>
          <a:p>
            <a:pPr>
              <a:buFont typeface="Wingdings" pitchFamily="2" charset="2"/>
              <a:buChar char="§"/>
            </a:pPr>
            <a:r>
              <a:rPr lang="en-US" altLang="en-US" sz="2000" b="1"/>
              <a:t>Collaborative MAS case </a:t>
            </a:r>
            <a:r>
              <a:rPr lang="en-US" altLang="en-US" sz="1800" b="1"/>
              <a:t>(trying to make everyone as “happy” as possible)</a:t>
            </a:r>
            <a:r>
              <a:rPr lang="en-US" altLang="en-US" sz="2000" b="1"/>
              <a:t>:</a:t>
            </a:r>
          </a:p>
          <a:p>
            <a:pPr lvl="1">
              <a:buFont typeface="Wingdings" pitchFamily="2" charset="2"/>
              <a:buChar char="§"/>
            </a:pPr>
            <a:r>
              <a:rPr lang="en-US" altLang="en-US" sz="1400" b="1"/>
              <a:t>Pareto efficiency</a:t>
            </a:r>
            <a:r>
              <a:rPr lang="en-US" altLang="en-US" sz="1400"/>
              <a:t>, or </a:t>
            </a:r>
            <a:r>
              <a:rPr lang="en-US" altLang="en-US" sz="1400" b="1"/>
              <a:t>Pareto optimality</a:t>
            </a:r>
            <a:r>
              <a:rPr lang="en-US" altLang="en-US" sz="1400"/>
              <a:t>, is a state of coordination process involving two or more collaborative agents, in which it is impossible to make any one individual better off without making at least one individual worse off. </a:t>
            </a:r>
          </a:p>
          <a:p>
            <a:pPr>
              <a:buFont typeface="Wingdings" pitchFamily="2" charset="2"/>
              <a:buChar char="§"/>
            </a:pPr>
            <a:r>
              <a:rPr lang="en-US" altLang="en-US" sz="2000" b="1"/>
              <a:t>Self-Interested MAS case </a:t>
            </a:r>
            <a:r>
              <a:rPr lang="en-US" altLang="en-US" sz="1800" b="1"/>
              <a:t>(trying to make oneself “happier” than others)</a:t>
            </a:r>
            <a:r>
              <a:rPr lang="en-US" altLang="en-US" sz="2000" b="1"/>
              <a:t>:</a:t>
            </a:r>
          </a:p>
          <a:p>
            <a:pPr lvl="1">
              <a:buFont typeface="Wingdings" pitchFamily="2" charset="2"/>
              <a:buChar char="§"/>
            </a:pPr>
            <a:r>
              <a:rPr lang="en-US" altLang="en-US" sz="1400" b="1"/>
              <a:t>Nash equilibrium</a:t>
            </a:r>
            <a:r>
              <a:rPr lang="en-US" altLang="en-US" sz="1400"/>
              <a:t> is a is a state of coordination process involving two or more self-interested agents, in which each agent is assumed to know the equilibrium strategies of the other agents, and no agent has anything to gain by changing only their own strategy.</a:t>
            </a:r>
          </a:p>
          <a:p>
            <a:pPr lvl="1">
              <a:buFont typeface="Wingdings" pitchFamily="2" charset="2"/>
              <a:buChar char="§"/>
            </a:pPr>
            <a:r>
              <a:rPr lang="en-US" altLang="en-US" sz="1400"/>
              <a:t>See also a “Prisoner's dilemma”: </a:t>
            </a:r>
            <a:r>
              <a:rPr lang="en-US" altLang="en-US" sz="1400">
                <a:hlinkClick r:id="rId2"/>
              </a:rPr>
              <a:t>http://en.wikipedia.org/wiki/Prisoner's_dilemma</a:t>
            </a:r>
            <a:r>
              <a:rPr lang="en-US" altLang="en-US" sz="1400"/>
              <a:t> </a:t>
            </a:r>
          </a:p>
        </p:txBody>
      </p:sp>
      <p:grpSp>
        <p:nvGrpSpPr>
          <p:cNvPr id="91140" name="Group 3"/>
          <p:cNvGrpSpPr>
            <a:grpSpLocks/>
          </p:cNvGrpSpPr>
          <p:nvPr/>
        </p:nvGrpSpPr>
        <p:grpSpPr bwMode="auto">
          <a:xfrm>
            <a:off x="344488" y="3536951"/>
            <a:ext cx="9073008" cy="2844377"/>
            <a:chOff x="1" y="3393504"/>
            <a:chExt cx="9905999" cy="3351211"/>
          </a:xfrm>
        </p:grpSpPr>
        <p:pic>
          <p:nvPicPr>
            <p:cNvPr id="9114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2994" y="3393504"/>
              <a:ext cx="3463006" cy="3351211"/>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9114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393504"/>
              <a:ext cx="6428854" cy="3351211"/>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grpSp>
      <p:pic>
        <p:nvPicPr>
          <p:cNvPr id="9114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0388" y="595313"/>
            <a:ext cx="1639887" cy="1081087"/>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91142"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226425" y="1968500"/>
            <a:ext cx="1593850" cy="147955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altLang="en-US"/>
              <a:t>“Prisoner's dilemma"</a:t>
            </a:r>
          </a:p>
        </p:txBody>
      </p:sp>
      <p:sp>
        <p:nvSpPr>
          <p:cNvPr id="92163" name="Content Placeholder 2"/>
          <p:cNvSpPr>
            <a:spLocks noGrp="1"/>
          </p:cNvSpPr>
          <p:nvPr>
            <p:ph idx="1"/>
          </p:nvPr>
        </p:nvSpPr>
        <p:spPr>
          <a:xfrm>
            <a:off x="488950" y="1252538"/>
            <a:ext cx="8918575" cy="4800600"/>
          </a:xfrm>
        </p:spPr>
        <p:txBody>
          <a:bodyPr/>
          <a:lstStyle/>
          <a:p>
            <a:pPr>
              <a:buFont typeface="Wingdings" pitchFamily="2" charset="2"/>
              <a:buChar char="§"/>
            </a:pPr>
            <a:r>
              <a:rPr lang="en-US" altLang="en-US"/>
              <a:t>"prisoner's dilemma" (Poundstone, 1992) : Two criminals are arrested and imprisoned. Each prisoner is in solitary confinement with no means of communicating with the other. The prosecutors lack sufficient evidence to convict the pair on the principal charge. They hope to get both sentenced to a year in prison on a lesser charge. Simultaneously, the prosecutors offer each prisoner a bargain. Each prisoner is given the opportunity either to: betray the other by testifying that the other committed the crime, or to cooperate with the other by remaining silent. The offer is: </a:t>
            </a:r>
          </a:p>
          <a:p>
            <a:pPr lvl="1">
              <a:buFont typeface="Wingdings" pitchFamily="2" charset="2"/>
              <a:buChar char="§"/>
            </a:pPr>
            <a:r>
              <a:rPr lang="en-US" altLang="en-US"/>
              <a:t>If A and B each betray the other, each of them serves 5 years in prison</a:t>
            </a:r>
          </a:p>
          <a:p>
            <a:pPr lvl="1">
              <a:buFont typeface="Wingdings" pitchFamily="2" charset="2"/>
              <a:buChar char="§"/>
            </a:pPr>
            <a:r>
              <a:rPr lang="en-US" altLang="en-US"/>
              <a:t>If A betrays B but B remains silent, A will be set free and B will serve 20 years in prison (and vice versa)</a:t>
            </a:r>
          </a:p>
          <a:p>
            <a:pPr lvl="1">
              <a:buFont typeface="Wingdings" pitchFamily="2" charset="2"/>
              <a:buChar char="§"/>
            </a:pPr>
            <a:r>
              <a:rPr lang="en-US" altLang="en-US"/>
              <a:t>If A and B both remain silent, both of them will only serve 1 year in prison (on the lesser charge)</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Title 1"/>
          <p:cNvSpPr>
            <a:spLocks noGrp="1"/>
          </p:cNvSpPr>
          <p:nvPr>
            <p:ph type="title"/>
          </p:nvPr>
        </p:nvSpPr>
        <p:spPr>
          <a:xfrm>
            <a:off x="412750" y="401638"/>
            <a:ext cx="9001125" cy="1155700"/>
          </a:xfrm>
        </p:spPr>
        <p:txBody>
          <a:bodyPr/>
          <a:lstStyle/>
          <a:p>
            <a:r>
              <a:rPr lang="en-US" altLang="en-US" sz="3200"/>
              <a:t>Some fundamentals on Game Theory, Decision Making, Uncertainty, Utility, etc.</a:t>
            </a:r>
          </a:p>
        </p:txBody>
      </p:sp>
      <p:sp>
        <p:nvSpPr>
          <p:cNvPr id="27651" name="TextBox 2"/>
          <p:cNvSpPr txBox="1">
            <a:spLocks noChangeArrowheads="1"/>
          </p:cNvSpPr>
          <p:nvPr/>
        </p:nvSpPr>
        <p:spPr bwMode="auto">
          <a:xfrm>
            <a:off x="644525" y="1635125"/>
            <a:ext cx="8569325"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spcBef>
                <a:spcPct val="0"/>
              </a:spcBef>
              <a:buFontTx/>
              <a:buNone/>
            </a:pPr>
            <a:r>
              <a:rPr lang="en-US" altLang="en-US" sz="2800"/>
              <a:t>Neumann, John von &amp; Morgenstern, Oskar (1944). </a:t>
            </a:r>
            <a:r>
              <a:rPr lang="en-US" altLang="en-US" sz="2800" b="1" i="1">
                <a:solidFill>
                  <a:srgbClr val="FF0000"/>
                </a:solidFill>
              </a:rPr>
              <a:t>Theory of Games and Economic Behavior</a:t>
            </a:r>
            <a:r>
              <a:rPr lang="en-US" altLang="en-US" sz="2800"/>
              <a:t>. Princeton, NJ: Princeton University Press. </a:t>
            </a:r>
          </a:p>
          <a:p>
            <a:pPr algn="just" eaLnBrk="1" hangingPunct="1">
              <a:spcBef>
                <a:spcPct val="0"/>
              </a:spcBef>
              <a:buFontTx/>
              <a:buNone/>
            </a:pPr>
            <a:endParaRPr lang="en-US" altLang="en-US" sz="2800"/>
          </a:p>
          <a:p>
            <a:pPr algn="just" eaLnBrk="1" hangingPunct="1">
              <a:spcBef>
                <a:spcPct val="0"/>
              </a:spcBef>
              <a:buFontTx/>
              <a:buNone/>
            </a:pPr>
            <a:r>
              <a:rPr lang="en-US" altLang="en-US" sz="2800"/>
              <a:t>Fishburn, Peter C. (1970). </a:t>
            </a:r>
            <a:r>
              <a:rPr lang="en-US" altLang="en-US" sz="2800" b="1" i="1">
                <a:solidFill>
                  <a:srgbClr val="FF0000"/>
                </a:solidFill>
              </a:rPr>
              <a:t>Utility Theory for Decision Making</a:t>
            </a:r>
            <a:r>
              <a:rPr lang="en-US" altLang="en-US" sz="2800"/>
              <a:t>. Huntington, NY: Robert E. Krieger. </a:t>
            </a:r>
          </a:p>
          <a:p>
            <a:pPr algn="just" eaLnBrk="1" hangingPunct="1">
              <a:spcBef>
                <a:spcPct val="0"/>
              </a:spcBef>
              <a:buFontTx/>
              <a:buNone/>
            </a:pPr>
            <a:endParaRPr lang="en-US" altLang="en-US" sz="2800"/>
          </a:p>
          <a:p>
            <a:pPr algn="just" eaLnBrk="1" hangingPunct="1">
              <a:spcBef>
                <a:spcPct val="0"/>
              </a:spcBef>
              <a:buFontTx/>
              <a:buNone/>
            </a:pPr>
            <a:r>
              <a:rPr lang="en-US" altLang="en-US" sz="2800"/>
              <a:t>Gilboa, Itzhak (2009). </a:t>
            </a:r>
            <a:r>
              <a:rPr lang="en-US" altLang="en-US" sz="2800" b="1" i="1">
                <a:solidFill>
                  <a:srgbClr val="FF0000"/>
                </a:solidFill>
              </a:rPr>
              <a:t>Theory of Decision under Uncertainty</a:t>
            </a:r>
            <a:r>
              <a:rPr lang="en-US" altLang="en-US" sz="2800"/>
              <a:t>. Cambridge: Cambridge University Press. </a:t>
            </a:r>
          </a:p>
          <a:p>
            <a:pPr algn="just" eaLnBrk="1" hangingPunct="1">
              <a:spcBef>
                <a:spcPct val="0"/>
              </a:spcBef>
              <a:buFontTx/>
              <a:buNone/>
            </a:pPr>
            <a:endParaRPr lang="en-US" altLang="en-US" sz="1000"/>
          </a:p>
          <a:p>
            <a:pPr algn="just" eaLnBrk="1" hangingPunct="1">
              <a:spcBef>
                <a:spcPct val="0"/>
              </a:spcBef>
              <a:buFontTx/>
              <a:buNone/>
            </a:pPr>
            <a:r>
              <a:rPr lang="en-US" altLang="en-US" sz="2800" b="1"/>
              <a: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r>
              <a:rPr lang="en-US" altLang="en-US"/>
              <a:t>“Prisoner's dilemma"</a:t>
            </a:r>
          </a:p>
        </p:txBody>
      </p:sp>
      <p:sp>
        <p:nvSpPr>
          <p:cNvPr id="92163" name="Content Placeholder 2"/>
          <p:cNvSpPr>
            <a:spLocks noGrp="1"/>
          </p:cNvSpPr>
          <p:nvPr>
            <p:ph idx="1"/>
          </p:nvPr>
        </p:nvSpPr>
        <p:spPr>
          <a:xfrm>
            <a:off x="488950" y="1252538"/>
            <a:ext cx="8918575" cy="4800600"/>
          </a:xfrm>
        </p:spPr>
        <p:txBody>
          <a:bodyPr/>
          <a:lstStyle/>
          <a:p>
            <a:pPr>
              <a:buFont typeface="Wingdings" pitchFamily="2" charset="2"/>
              <a:buChar char="§"/>
            </a:pPr>
            <a:r>
              <a:rPr lang="en-US" altLang="en-US"/>
              <a:t>"prisoner's dilemma" (Poundstone, 1992) : Two criminals are arrested and imprisoned. Each prisoner is in solitary confinement with no means of communicating with the other. The prosecutors lack sufficient evidence to convict the pair on the principal charge. They hope to get both sentenced to a year in prison on a lesser charge. Simultaneously, the prosecutors offer each prisoner a bargain. Each prisoner is given the opportunity either to: betray the other by testifying that the other committed the crime, or to cooperate with the other by remaining silent. The offer is: </a:t>
            </a:r>
          </a:p>
          <a:p>
            <a:pPr lvl="1">
              <a:buFont typeface="Wingdings" pitchFamily="2" charset="2"/>
              <a:buChar char="§"/>
            </a:pPr>
            <a:r>
              <a:rPr lang="en-US" altLang="en-US"/>
              <a:t>If A and B each betray the other, each of them serves 5 years in prison</a:t>
            </a:r>
          </a:p>
          <a:p>
            <a:pPr lvl="1">
              <a:buFont typeface="Wingdings" pitchFamily="2" charset="2"/>
              <a:buChar char="§"/>
            </a:pPr>
            <a:r>
              <a:rPr lang="en-US" altLang="en-US"/>
              <a:t>If A betrays B but B remains silent, A will be set free and B will serve 20 years in prison (and vice versa)</a:t>
            </a:r>
          </a:p>
          <a:p>
            <a:pPr lvl="1">
              <a:buFont typeface="Wingdings" pitchFamily="2" charset="2"/>
              <a:buChar char="§"/>
            </a:pPr>
            <a:r>
              <a:rPr lang="en-US" altLang="en-US"/>
              <a:t>If A and B both remain silent, both of them will only serve 1 year in prison (on the lesser charge)</a:t>
            </a:r>
          </a:p>
        </p:txBody>
      </p:sp>
      <p:sp>
        <p:nvSpPr>
          <p:cNvPr id="2" name="TextBox 1"/>
          <p:cNvSpPr txBox="1"/>
          <p:nvPr/>
        </p:nvSpPr>
        <p:spPr>
          <a:xfrm rot="20300116">
            <a:off x="936602" y="1422376"/>
            <a:ext cx="8298582" cy="3785652"/>
          </a:xfrm>
          <a:prstGeom prst="rect">
            <a:avLst/>
          </a:prstGeom>
          <a:solidFill>
            <a:schemeClr val="bg1">
              <a:lumMod val="75000"/>
            </a:schemeClr>
          </a:solidFill>
        </p:spPr>
        <p:txBody>
          <a:bodyPr wrap="square" rtlCol="0">
            <a:spAutoFit/>
          </a:bodyPr>
          <a:lstStyle/>
          <a:p>
            <a:pPr algn="just"/>
            <a:r>
              <a:rPr lang="en-US" sz="2400" dirty="0"/>
              <a:t>Because betraying a partner offers a greater reward than cooperating with them, all purely rational self-interested prisoners will betray the other, meaning the only possible outcome for two purely rational prisoners is for them to betray each other. The interesting part of this result is that pursuing individual reward logically leads both of the prisoners to betray when they would get a better reward if they both kept silent. In reality, humans display a systemic bias towards cooperative behavior in this and similar games despite what is predicted by simple models of "rational" self-interested action. [</a:t>
            </a:r>
            <a:r>
              <a:rPr lang="en-US" sz="2400" dirty="0">
                <a:hlinkClick r:id="rId2"/>
              </a:rPr>
              <a:t>Wikipedia</a:t>
            </a:r>
            <a:r>
              <a:rPr lang="en-US" sz="2400" dirty="0"/>
              <a:t>]</a:t>
            </a:r>
          </a:p>
        </p:txBody>
      </p:sp>
    </p:spTree>
    <p:extLst>
      <p:ext uri="{BB962C8B-B14F-4D97-AF65-F5344CB8AC3E}">
        <p14:creationId xmlns:p14="http://schemas.microsoft.com/office/powerpoint/2010/main" val="19947943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8929" y="2388442"/>
            <a:ext cx="5873182" cy="4034029"/>
          </a:xfrm>
          <a:prstGeom prst="rect">
            <a:avLst/>
          </a:prstGeom>
        </p:spPr>
      </p:pic>
      <p:sp>
        <p:nvSpPr>
          <p:cNvPr id="7" name="Title 1"/>
          <p:cNvSpPr>
            <a:spLocks noGrp="1"/>
          </p:cNvSpPr>
          <p:nvPr>
            <p:ph type="title"/>
          </p:nvPr>
        </p:nvSpPr>
        <p:spPr>
          <a:xfrm>
            <a:off x="893909" y="43579"/>
            <a:ext cx="7993063" cy="634408"/>
          </a:xfrm>
          <a:solidFill>
            <a:schemeClr val="bg1"/>
          </a:solidFill>
        </p:spPr>
        <p:txBody>
          <a:bodyPr/>
          <a:lstStyle/>
          <a:p>
            <a:r>
              <a:rPr lang="en-US" altLang="en-US" sz="3200" dirty="0"/>
              <a:t>Coordination and practical applications</a:t>
            </a:r>
          </a:p>
        </p:txBody>
      </p:sp>
      <p:sp>
        <p:nvSpPr>
          <p:cNvPr id="6" name="Rectangle 5"/>
          <p:cNvSpPr/>
          <p:nvPr/>
        </p:nvSpPr>
        <p:spPr>
          <a:xfrm>
            <a:off x="56456" y="604099"/>
            <a:ext cx="9721080" cy="1754326"/>
          </a:xfrm>
          <a:prstGeom prst="rect">
            <a:avLst/>
          </a:prstGeom>
          <a:solidFill>
            <a:schemeClr val="bg1">
              <a:lumMod val="85000"/>
            </a:schemeClr>
          </a:solidFill>
          <a:ln w="25400">
            <a:solidFill>
              <a:schemeClr val="tx1"/>
            </a:solidFill>
          </a:ln>
        </p:spPr>
        <p:txBody>
          <a:bodyPr wrap="square">
            <a:spAutoFit/>
          </a:bodyPr>
          <a:lstStyle/>
          <a:p>
            <a:pPr algn="just"/>
            <a:r>
              <a:rPr lang="en-US" sz="1800" dirty="0">
                <a:solidFill>
                  <a:srgbClr val="222222"/>
                </a:solidFill>
                <a:latin typeface="Arial" panose="020B0604020202020204" pitchFamily="34" charset="0"/>
              </a:rPr>
              <a:t>A typical application, which requires coordination, is the idea of spatially distributed “attractors” or “interest-points” (i.e., burning trees, geological features, delivery destinations) that evolve over time. The agents (robots) must collectively visit as many interest-points as possible over some bounded time-horizon. Two problems are presently intractable: the communication problem, in which robots share their local states and observations, and the control problem in which robots decide on a collective action to achieve the system objectives.</a:t>
            </a:r>
          </a:p>
        </p:txBody>
      </p:sp>
      <p:sp>
        <p:nvSpPr>
          <p:cNvPr id="8" name="Rectangle 7"/>
          <p:cNvSpPr/>
          <p:nvPr/>
        </p:nvSpPr>
        <p:spPr>
          <a:xfrm>
            <a:off x="5961112" y="2846284"/>
            <a:ext cx="3812119" cy="3293209"/>
          </a:xfrm>
          <a:prstGeom prst="rect">
            <a:avLst/>
          </a:prstGeom>
          <a:solidFill>
            <a:schemeClr val="bg1">
              <a:lumMod val="85000"/>
            </a:schemeClr>
          </a:solidFill>
          <a:ln w="25400">
            <a:solidFill>
              <a:schemeClr val="tx1"/>
            </a:solidFill>
          </a:ln>
        </p:spPr>
        <p:txBody>
          <a:bodyPr wrap="square">
            <a:spAutoFit/>
          </a:bodyPr>
          <a:lstStyle/>
          <a:p>
            <a:pPr algn="just"/>
            <a:r>
              <a:rPr lang="en-US" sz="1600" b="1" dirty="0">
                <a:solidFill>
                  <a:srgbClr val="222222"/>
                </a:solidFill>
                <a:latin typeface="Arial" panose="020B0604020202020204" pitchFamily="34" charset="0"/>
              </a:rPr>
              <a:t>Figure.</a:t>
            </a:r>
            <a:r>
              <a:rPr lang="en-US" sz="1600" dirty="0">
                <a:solidFill>
                  <a:srgbClr val="222222"/>
                </a:solidFill>
                <a:latin typeface="Arial" panose="020B0604020202020204" pitchFamily="34" charset="0"/>
              </a:rPr>
              <a:t> A multi-UAV tracking scenario. (</a:t>
            </a:r>
            <a:r>
              <a:rPr lang="en-US" sz="1600" b="1" dirty="0">
                <a:solidFill>
                  <a:srgbClr val="222222"/>
                </a:solidFill>
                <a:latin typeface="Arial" panose="020B0604020202020204" pitchFamily="34" charset="0"/>
              </a:rPr>
              <a:t>a</a:t>
            </a:r>
            <a:r>
              <a:rPr lang="en-US" sz="1600" dirty="0">
                <a:solidFill>
                  <a:srgbClr val="222222"/>
                </a:solidFill>
                <a:latin typeface="Arial" panose="020B0604020202020204" pitchFamily="34" charset="0"/>
              </a:rPr>
              <a:t>) Burning trees and UAVs correspond to interest-points and agents respectively. (</a:t>
            </a:r>
            <a:r>
              <a:rPr lang="en-US" sz="1600" b="1" dirty="0">
                <a:solidFill>
                  <a:srgbClr val="222222"/>
                </a:solidFill>
                <a:latin typeface="Arial" panose="020B0604020202020204" pitchFamily="34" charset="0"/>
              </a:rPr>
              <a:t>b</a:t>
            </a:r>
            <a:r>
              <a:rPr lang="en-US" sz="1600" dirty="0">
                <a:solidFill>
                  <a:srgbClr val="222222"/>
                </a:solidFill>
                <a:latin typeface="Arial" panose="020B0604020202020204" pitchFamily="34" charset="0"/>
              </a:rPr>
              <a:t>) The system must coordinate to visit as many interest-points as possible in the shortest possible time. (</a:t>
            </a:r>
            <a:r>
              <a:rPr lang="en-US" sz="1600" b="1" dirty="0">
                <a:solidFill>
                  <a:srgbClr val="222222"/>
                </a:solidFill>
                <a:latin typeface="Arial" panose="020B0604020202020204" pitchFamily="34" charset="0"/>
              </a:rPr>
              <a:t>c</a:t>
            </a:r>
            <a:r>
              <a:rPr lang="en-US" sz="1600" dirty="0">
                <a:solidFill>
                  <a:srgbClr val="222222"/>
                </a:solidFill>
                <a:latin typeface="Arial" panose="020B0604020202020204" pitchFamily="34" charset="0"/>
              </a:rPr>
              <a:t>) The system state specifies the locations of agents and interest-points. The reward for a state is determined by the number of agents that coincide with interest-points. (</a:t>
            </a:r>
            <a:r>
              <a:rPr lang="en-US" sz="1600" b="1" dirty="0">
                <a:solidFill>
                  <a:srgbClr val="222222"/>
                </a:solidFill>
                <a:latin typeface="Arial" panose="020B0604020202020204" pitchFamily="34" charset="0"/>
              </a:rPr>
              <a:t>d</a:t>
            </a:r>
            <a:r>
              <a:rPr lang="en-US" sz="1600" dirty="0">
                <a:solidFill>
                  <a:srgbClr val="222222"/>
                </a:solidFill>
                <a:latin typeface="Arial" panose="020B0604020202020204" pitchFamily="34" charset="0"/>
              </a:rPr>
              <a:t>) Interest-points evolve over time so the UAVs must track their distribution.</a:t>
            </a:r>
            <a:endParaRPr lang="en-US" sz="1600" dirty="0"/>
          </a:p>
        </p:txBody>
      </p:sp>
      <p:sp>
        <p:nvSpPr>
          <p:cNvPr id="9" name="Rectangle 8"/>
          <p:cNvSpPr/>
          <p:nvPr/>
        </p:nvSpPr>
        <p:spPr>
          <a:xfrm>
            <a:off x="5979119" y="2433077"/>
            <a:ext cx="3668795" cy="338554"/>
          </a:xfrm>
          <a:prstGeom prst="rect">
            <a:avLst/>
          </a:prstGeom>
          <a:solidFill>
            <a:schemeClr val="accent2"/>
          </a:solidFill>
        </p:spPr>
        <p:txBody>
          <a:bodyPr wrap="square">
            <a:spAutoFit/>
          </a:bodyPr>
          <a:lstStyle/>
          <a:p>
            <a:pPr algn="just"/>
            <a:r>
              <a:rPr lang="en-US" sz="1600" dirty="0">
                <a:hlinkClick r:id="rId3"/>
              </a:rPr>
              <a:t>https://www.mdpi.com/2226-4310/9/9/488</a:t>
            </a:r>
            <a:r>
              <a:rPr lang="en-US" sz="1600" dirty="0"/>
              <a:t> </a:t>
            </a:r>
          </a:p>
        </p:txBody>
      </p:sp>
    </p:spTree>
    <p:extLst>
      <p:ext uri="{BB962C8B-B14F-4D97-AF65-F5344CB8AC3E}">
        <p14:creationId xmlns:p14="http://schemas.microsoft.com/office/powerpoint/2010/main" val="40508653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4555" y="886068"/>
            <a:ext cx="9649072" cy="4247317"/>
          </a:xfrm>
          <a:prstGeom prst="rect">
            <a:avLst/>
          </a:prstGeom>
          <a:solidFill>
            <a:schemeClr val="bg1"/>
          </a:solidFill>
        </p:spPr>
        <p:txBody>
          <a:bodyPr wrap="square">
            <a:spAutoFit/>
          </a:bodyPr>
          <a:lstStyle/>
          <a:p>
            <a:pPr algn="just"/>
            <a:r>
              <a:rPr lang="en-US" sz="1400" dirty="0">
                <a:solidFill>
                  <a:srgbClr val="222222"/>
                </a:solidFill>
                <a:latin typeface="Arial" panose="020B0604020202020204" pitchFamily="34" charset="0"/>
              </a:rPr>
              <a:t>An “agent” is a self-contained computational unit acting in some external environment (i.e., a robot, Unmanned Aerial Vehicle (UAV) or Autonomous Underwater Vehicle (AUV)).</a:t>
            </a:r>
          </a:p>
          <a:p>
            <a:pPr algn="just"/>
            <a:endParaRPr lang="en-US" sz="800" dirty="0">
              <a:solidFill>
                <a:srgbClr val="222222"/>
              </a:solidFill>
              <a:latin typeface="Arial" panose="020B0604020202020204" pitchFamily="34" charset="0"/>
            </a:endParaRPr>
          </a:p>
          <a:p>
            <a:pPr algn="just"/>
            <a:r>
              <a:rPr lang="en-US" sz="1400" dirty="0">
                <a:solidFill>
                  <a:srgbClr val="222222"/>
                </a:solidFill>
                <a:latin typeface="Arial" panose="020B0604020202020204" pitchFamily="34" charset="0"/>
              </a:rPr>
              <a:t>In distributed systems, individual agents do not have direct access to the states of other agents. Direct communication between all agent pairs is often impossible. Instead, agents must discover their “neighbors” (i.e., agents in the geographic vicinity), their neighbors’ neighbors, and so on until they obtain a common view.</a:t>
            </a:r>
          </a:p>
          <a:p>
            <a:pPr algn="just"/>
            <a:endParaRPr lang="en-US" sz="800" dirty="0">
              <a:solidFill>
                <a:srgbClr val="222222"/>
              </a:solidFill>
              <a:latin typeface="Arial" panose="020B0604020202020204" pitchFamily="34" charset="0"/>
            </a:endParaRPr>
          </a:p>
          <a:p>
            <a:pPr algn="just"/>
            <a:r>
              <a:rPr lang="en-US" sz="1400" dirty="0">
                <a:solidFill>
                  <a:srgbClr val="222222"/>
                </a:solidFill>
                <a:latin typeface="Arial" panose="020B0604020202020204" pitchFamily="34" charset="0"/>
              </a:rPr>
              <a:t>The agents communicate by routing messages in multi-hop fashion from one agent to the next. Their relative positions change as they move, which alters the underlying network topology and the implied communication routes. They must constantly update their views of the network topology and refresh their forwarding tables, all while sharing the local states required for coordination.</a:t>
            </a:r>
          </a:p>
          <a:p>
            <a:pPr algn="just"/>
            <a:endParaRPr lang="en-US" sz="800" dirty="0">
              <a:solidFill>
                <a:srgbClr val="222222"/>
              </a:solidFill>
              <a:latin typeface="Arial" panose="020B0604020202020204" pitchFamily="34" charset="0"/>
            </a:endParaRPr>
          </a:p>
          <a:p>
            <a:pPr algn="just"/>
            <a:r>
              <a:rPr lang="en-US" sz="1400" dirty="0">
                <a:solidFill>
                  <a:srgbClr val="222222"/>
                </a:solidFill>
                <a:latin typeface="Arial" panose="020B0604020202020204" pitchFamily="34" charset="0"/>
              </a:rPr>
              <a:t>Only after the local states have been shared, are agents able to infer the global state and coordinate their actions. However, even with universal knowledge of the global state, the optimal control policy is still ambiguous.</a:t>
            </a:r>
          </a:p>
          <a:p>
            <a:pPr algn="just"/>
            <a:endParaRPr lang="en-US" sz="800" dirty="0">
              <a:solidFill>
                <a:srgbClr val="222222"/>
              </a:solidFill>
              <a:latin typeface="Arial" panose="020B0604020202020204" pitchFamily="34" charset="0"/>
            </a:endParaRPr>
          </a:p>
          <a:p>
            <a:pPr algn="just"/>
            <a:r>
              <a:rPr lang="en-US" sz="1400" dirty="0">
                <a:solidFill>
                  <a:srgbClr val="222222"/>
                </a:solidFill>
                <a:latin typeface="Arial" panose="020B0604020202020204" pitchFamily="34" charset="0"/>
              </a:rPr>
              <a:t>Agents could behave selfishly (or “greedily”) to maximize their “take” of interest-points, or cooperatively, favoring the benefit to the collective over the individual. They could act strategically, to obtain future returns at the expense of the present.</a:t>
            </a:r>
          </a:p>
          <a:p>
            <a:pPr algn="just"/>
            <a:endParaRPr lang="en-US" sz="800" dirty="0">
              <a:solidFill>
                <a:srgbClr val="222222"/>
              </a:solidFill>
              <a:latin typeface="Arial" panose="020B0604020202020204" pitchFamily="34" charset="0"/>
            </a:endParaRPr>
          </a:p>
          <a:p>
            <a:pPr algn="just"/>
            <a:r>
              <a:rPr lang="en-US" sz="1400" dirty="0">
                <a:solidFill>
                  <a:srgbClr val="222222"/>
                </a:solidFill>
                <a:latin typeface="Arial" panose="020B0604020202020204" pitchFamily="34" charset="0"/>
              </a:rPr>
              <a:t>The dynamics of the interest-points, initially unknown, also factor into these decisions. Ultimately, the decision space grows exponentially in size (or worse) with the number of agents, which makes the optimal solution unscalable.</a:t>
            </a:r>
            <a:endParaRPr lang="en-US" sz="1400" b="0" i="0" dirty="0">
              <a:solidFill>
                <a:srgbClr val="222222"/>
              </a:solidFill>
              <a:effectLst/>
              <a:latin typeface="Arial" panose="020B0604020202020204" pitchFamily="34" charset="0"/>
            </a:endParaRPr>
          </a:p>
        </p:txBody>
      </p:sp>
      <p:sp>
        <p:nvSpPr>
          <p:cNvPr id="5" name="Title 1"/>
          <p:cNvSpPr>
            <a:spLocks noGrp="1"/>
          </p:cNvSpPr>
          <p:nvPr>
            <p:ph type="title"/>
          </p:nvPr>
        </p:nvSpPr>
        <p:spPr>
          <a:xfrm>
            <a:off x="84164" y="201793"/>
            <a:ext cx="7488831" cy="634408"/>
          </a:xfrm>
          <a:solidFill>
            <a:schemeClr val="bg1"/>
          </a:solidFill>
        </p:spPr>
        <p:txBody>
          <a:bodyPr/>
          <a:lstStyle/>
          <a:p>
            <a:r>
              <a:rPr lang="en-US" altLang="en-US" sz="3200" dirty="0"/>
              <a:t>Coordination challenges in practice</a:t>
            </a:r>
          </a:p>
        </p:txBody>
      </p:sp>
      <p:sp>
        <p:nvSpPr>
          <p:cNvPr id="6" name="Rectangle 5"/>
          <p:cNvSpPr/>
          <p:nvPr/>
        </p:nvSpPr>
        <p:spPr>
          <a:xfrm>
            <a:off x="1244675" y="5013176"/>
            <a:ext cx="7488832" cy="1323439"/>
          </a:xfrm>
          <a:prstGeom prst="rect">
            <a:avLst/>
          </a:prstGeom>
          <a:solidFill>
            <a:schemeClr val="bg1">
              <a:lumMod val="85000"/>
            </a:schemeClr>
          </a:solidFill>
          <a:ln w="25400">
            <a:solidFill>
              <a:schemeClr val="tx1"/>
            </a:solidFill>
          </a:ln>
        </p:spPr>
        <p:txBody>
          <a:bodyPr wrap="square">
            <a:spAutoFit/>
          </a:bodyPr>
          <a:lstStyle/>
          <a:p>
            <a:pPr algn="just"/>
            <a:r>
              <a:rPr lang="en-US" sz="1600" dirty="0">
                <a:solidFill>
                  <a:srgbClr val="222222"/>
                </a:solidFill>
                <a:latin typeface="Arial" panose="020B0604020202020204" pitchFamily="34" charset="0"/>
              </a:rPr>
              <a:t>Therefore, multi-agent systems with coordination present two distinct challenges:</a:t>
            </a:r>
          </a:p>
          <a:p>
            <a:pPr marL="742950" lvl="1" indent="-285750" algn="just">
              <a:buFont typeface="Wingdings" panose="05000000000000000000" pitchFamily="2" charset="2"/>
              <a:buChar char="q"/>
            </a:pPr>
            <a:r>
              <a:rPr lang="en-US" sz="1600" dirty="0">
                <a:solidFill>
                  <a:srgbClr val="222222"/>
                </a:solidFill>
                <a:latin typeface="Arial" panose="020B0604020202020204" pitchFamily="34" charset="0"/>
              </a:rPr>
              <a:t>“</a:t>
            </a:r>
            <a:r>
              <a:rPr lang="en-US" sz="1600" b="1" i="1" dirty="0">
                <a:solidFill>
                  <a:srgbClr val="222222"/>
                </a:solidFill>
                <a:latin typeface="Arial" panose="020B0604020202020204" pitchFamily="34" charset="0"/>
              </a:rPr>
              <a:t>control</a:t>
            </a:r>
            <a:r>
              <a:rPr lang="en-US" sz="1600" dirty="0">
                <a:solidFill>
                  <a:srgbClr val="222222"/>
                </a:solidFill>
                <a:latin typeface="Arial" panose="020B0604020202020204" pitchFamily="34" charset="0"/>
              </a:rPr>
              <a:t>” problem caused by the exponential growth of the state space in the number of agents;</a:t>
            </a:r>
          </a:p>
          <a:p>
            <a:pPr marL="742950" lvl="1" indent="-285750" algn="just">
              <a:buFont typeface="Wingdings" panose="05000000000000000000" pitchFamily="2" charset="2"/>
              <a:buChar char="q"/>
            </a:pPr>
            <a:r>
              <a:rPr lang="en-US" sz="1600" dirty="0">
                <a:solidFill>
                  <a:srgbClr val="222222"/>
                </a:solidFill>
                <a:latin typeface="Arial" panose="020B0604020202020204" pitchFamily="34" charset="0"/>
              </a:rPr>
              <a:t>“</a:t>
            </a:r>
            <a:r>
              <a:rPr lang="en-US" sz="1600" b="1" i="1" dirty="0">
                <a:solidFill>
                  <a:srgbClr val="222222"/>
                </a:solidFill>
                <a:latin typeface="Arial" panose="020B0604020202020204" pitchFamily="34" charset="0"/>
              </a:rPr>
              <a:t>communication</a:t>
            </a:r>
            <a:r>
              <a:rPr lang="en-US" sz="1600" dirty="0">
                <a:solidFill>
                  <a:srgbClr val="222222"/>
                </a:solidFill>
                <a:latin typeface="Arial" panose="020B0604020202020204" pitchFamily="34" charset="0"/>
              </a:rPr>
              <a:t>” problem of sharing all the local states so that the agents arrive at a common view of the global state.</a:t>
            </a:r>
            <a:endParaRPr lang="en-US" sz="1600" dirty="0"/>
          </a:p>
        </p:txBody>
      </p:sp>
      <p:sp>
        <p:nvSpPr>
          <p:cNvPr id="7" name="Rectangle 6"/>
          <p:cNvSpPr/>
          <p:nvPr/>
        </p:nvSpPr>
        <p:spPr>
          <a:xfrm>
            <a:off x="7610249" y="257887"/>
            <a:ext cx="2077320" cy="584775"/>
          </a:xfrm>
          <a:prstGeom prst="rect">
            <a:avLst/>
          </a:prstGeom>
          <a:solidFill>
            <a:schemeClr val="accent2"/>
          </a:solidFill>
        </p:spPr>
        <p:txBody>
          <a:bodyPr wrap="square">
            <a:spAutoFit/>
          </a:bodyPr>
          <a:lstStyle/>
          <a:p>
            <a:pPr algn="just"/>
            <a:r>
              <a:rPr lang="en-US" sz="1600" dirty="0">
                <a:hlinkClick r:id="rId2"/>
              </a:rPr>
              <a:t>https://www.mdpi.com/2226-4310/9/9/488</a:t>
            </a:r>
            <a:r>
              <a:rPr lang="en-US" sz="1600" dirty="0"/>
              <a:t> </a:t>
            </a:r>
          </a:p>
        </p:txBody>
      </p:sp>
    </p:spTree>
    <p:extLst>
      <p:ext uri="{BB962C8B-B14F-4D97-AF65-F5344CB8AC3E}">
        <p14:creationId xmlns:p14="http://schemas.microsoft.com/office/powerpoint/2010/main" val="42808203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16495" y="548680"/>
            <a:ext cx="5192799" cy="1815882"/>
          </a:xfrm>
          <a:prstGeom prst="rect">
            <a:avLst/>
          </a:prstGeom>
        </p:spPr>
        <p:txBody>
          <a:bodyPr wrap="square">
            <a:spAutoFit/>
          </a:bodyPr>
          <a:lstStyle/>
          <a:p>
            <a:pPr algn="l"/>
            <a:r>
              <a:rPr lang="en-US" sz="2800" b="1" dirty="0">
                <a:solidFill>
                  <a:srgbClr val="0F1111"/>
                </a:solidFill>
                <a:latin typeface="+mn-lt"/>
              </a:rPr>
              <a:t>Probably, the </a:t>
            </a:r>
            <a:r>
              <a:rPr lang="en-US" sz="2800" b="1" i="1" dirty="0">
                <a:solidFill>
                  <a:srgbClr val="FF0000"/>
                </a:solidFill>
                <a:latin typeface="+mn-lt"/>
              </a:rPr>
              <a:t>Reinforcement Learning</a:t>
            </a:r>
            <a:r>
              <a:rPr lang="en-US" sz="2800" b="1" dirty="0">
                <a:solidFill>
                  <a:srgbClr val="0F1111"/>
                </a:solidFill>
                <a:latin typeface="+mn-lt"/>
              </a:rPr>
              <a:t> would be the best way nowadays to address the </a:t>
            </a:r>
            <a:r>
              <a:rPr lang="en-US" sz="2800" b="1" i="1" dirty="0">
                <a:solidFill>
                  <a:srgbClr val="FF0000"/>
                </a:solidFill>
                <a:latin typeface="+mn-lt"/>
              </a:rPr>
              <a:t>Multi-Agent Coordination</a:t>
            </a:r>
            <a:r>
              <a:rPr lang="en-US" sz="2800" b="1" dirty="0">
                <a:solidFill>
                  <a:srgbClr val="0F1111"/>
                </a:solidFill>
                <a:latin typeface="+mn-lt"/>
              </a:rPr>
              <a:t> challenges …</a:t>
            </a:r>
            <a:endParaRPr lang="en-US" sz="2800" b="1" i="0" dirty="0">
              <a:solidFill>
                <a:srgbClr val="0F1111"/>
              </a:solidFill>
              <a:effectLst/>
              <a:latin typeface="+mn-lt"/>
            </a:endParaRPr>
          </a:p>
        </p:txBody>
      </p:sp>
      <p:pic>
        <p:nvPicPr>
          <p:cNvPr id="6" name="Picture 5">
            <a:hlinkClick r:id="rId2"/>
          </p:cNvPr>
          <p:cNvPicPr>
            <a:picLocks noChangeAspect="1"/>
          </p:cNvPicPr>
          <p:nvPr/>
        </p:nvPicPr>
        <p:blipFill>
          <a:blip r:embed="rId3"/>
          <a:stretch>
            <a:fillRect/>
          </a:stretch>
        </p:blipFill>
        <p:spPr>
          <a:xfrm>
            <a:off x="5630804" y="22487"/>
            <a:ext cx="4197829" cy="6358842"/>
          </a:xfrm>
          <a:prstGeom prst="rect">
            <a:avLst/>
          </a:prstGeom>
          <a:ln w="25400">
            <a:solidFill>
              <a:schemeClr val="tx1"/>
            </a:solidFill>
          </a:ln>
        </p:spPr>
      </p:pic>
      <p:sp>
        <p:nvSpPr>
          <p:cNvPr id="7" name="Rectangle 6"/>
          <p:cNvSpPr/>
          <p:nvPr/>
        </p:nvSpPr>
        <p:spPr>
          <a:xfrm>
            <a:off x="5687116" y="332656"/>
            <a:ext cx="4120008" cy="830997"/>
          </a:xfrm>
          <a:prstGeom prst="rect">
            <a:avLst/>
          </a:prstGeom>
          <a:solidFill>
            <a:schemeClr val="bg1"/>
          </a:solidFill>
        </p:spPr>
        <p:txBody>
          <a:bodyPr wrap="square">
            <a:spAutoFit/>
          </a:bodyPr>
          <a:lstStyle/>
          <a:p>
            <a:pPr algn="just"/>
            <a:r>
              <a:rPr lang="en-US" sz="1600" dirty="0" err="1">
                <a:solidFill>
                  <a:srgbClr val="222222"/>
                </a:solidFill>
                <a:latin typeface="Arial" panose="020B0604020202020204" pitchFamily="34" charset="0"/>
              </a:rPr>
              <a:t>Konar</a:t>
            </a:r>
            <a:r>
              <a:rPr lang="en-US" sz="1600" dirty="0">
                <a:solidFill>
                  <a:srgbClr val="222222"/>
                </a:solidFill>
                <a:latin typeface="Arial" panose="020B0604020202020204" pitchFamily="34" charset="0"/>
              </a:rPr>
              <a:t>, A., &amp; Sadhu, A. K. (2020). </a:t>
            </a:r>
            <a:r>
              <a:rPr lang="en-US" sz="1600" b="1" i="1" dirty="0">
                <a:solidFill>
                  <a:srgbClr val="FF0000"/>
                </a:solidFill>
                <a:latin typeface="Arial" panose="020B0604020202020204" pitchFamily="34" charset="0"/>
              </a:rPr>
              <a:t>Multi-Agent Coordination: A Reinforcement Learning Approach</a:t>
            </a:r>
            <a:r>
              <a:rPr lang="en-US" sz="1600" dirty="0">
                <a:solidFill>
                  <a:srgbClr val="222222"/>
                </a:solidFill>
                <a:latin typeface="Arial" panose="020B0604020202020204" pitchFamily="34" charset="0"/>
              </a:rPr>
              <a:t>. John Wiley &amp; Sons.</a:t>
            </a:r>
            <a:endParaRPr lang="en-US" sz="1600" dirty="0"/>
          </a:p>
        </p:txBody>
      </p:sp>
      <p:sp>
        <p:nvSpPr>
          <p:cNvPr id="9" name="Rectangle 8"/>
          <p:cNvSpPr/>
          <p:nvPr/>
        </p:nvSpPr>
        <p:spPr>
          <a:xfrm>
            <a:off x="416496" y="3226016"/>
            <a:ext cx="5040560" cy="2708434"/>
          </a:xfrm>
          <a:prstGeom prst="rect">
            <a:avLst/>
          </a:prstGeom>
        </p:spPr>
        <p:txBody>
          <a:bodyPr wrap="square">
            <a:spAutoFit/>
          </a:bodyPr>
          <a:lstStyle/>
          <a:p>
            <a:pPr algn="just"/>
            <a:r>
              <a:rPr lang="en-US" sz="1800" dirty="0">
                <a:solidFill>
                  <a:srgbClr val="222222"/>
                </a:solidFill>
                <a:latin typeface="Arial" panose="020B0604020202020204" pitchFamily="34" charset="0"/>
              </a:rPr>
              <a:t>Read also about the multi-agent coordination challenge with </a:t>
            </a:r>
            <a:r>
              <a:rPr lang="en-US" sz="1800" i="1" dirty="0">
                <a:solidFill>
                  <a:srgbClr val="FF3300"/>
                </a:solidFill>
                <a:latin typeface="Arial" panose="020B0604020202020204" pitchFamily="34" charset="0"/>
              </a:rPr>
              <a:t>adversarial actors</a:t>
            </a:r>
            <a:r>
              <a:rPr lang="en-US" sz="1800" dirty="0">
                <a:solidFill>
                  <a:srgbClr val="222222"/>
                </a:solidFill>
                <a:latin typeface="Arial" panose="020B0604020202020204" pitchFamily="34" charset="0"/>
              </a:rPr>
              <a:t>:</a:t>
            </a:r>
          </a:p>
          <a:p>
            <a:pPr algn="just"/>
            <a:endParaRPr lang="en-US" sz="800" dirty="0">
              <a:solidFill>
                <a:srgbClr val="222222"/>
              </a:solidFill>
              <a:latin typeface="Arial" panose="020B0604020202020204" pitchFamily="34" charset="0"/>
            </a:endParaRPr>
          </a:p>
          <a:p>
            <a:pPr algn="just"/>
            <a:r>
              <a:rPr lang="en-US" sz="1800" dirty="0">
                <a:solidFill>
                  <a:srgbClr val="222222"/>
                </a:solidFill>
                <a:latin typeface="Arial" panose="020B0604020202020204" pitchFamily="34" charset="0"/>
              </a:rPr>
              <a:t>Asher, D. E., </a:t>
            </a:r>
            <a:r>
              <a:rPr lang="en-US" sz="1800" dirty="0" err="1">
                <a:solidFill>
                  <a:srgbClr val="222222"/>
                </a:solidFill>
                <a:latin typeface="Arial" panose="020B0604020202020204" pitchFamily="34" charset="0"/>
              </a:rPr>
              <a:t>Basak</a:t>
            </a:r>
            <a:r>
              <a:rPr lang="en-US" sz="1800" dirty="0">
                <a:solidFill>
                  <a:srgbClr val="222222"/>
                </a:solidFill>
                <a:latin typeface="Arial" panose="020B0604020202020204" pitchFamily="34" charset="0"/>
              </a:rPr>
              <a:t>, A., Fernandez, R., Sharma, P. K., </a:t>
            </a:r>
            <a:r>
              <a:rPr lang="en-US" sz="1800" dirty="0" err="1">
                <a:solidFill>
                  <a:srgbClr val="222222"/>
                </a:solidFill>
                <a:latin typeface="Arial" panose="020B0604020202020204" pitchFamily="34" charset="0"/>
              </a:rPr>
              <a:t>Zaroukian</a:t>
            </a:r>
            <a:r>
              <a:rPr lang="en-US" sz="1800" dirty="0">
                <a:solidFill>
                  <a:srgbClr val="222222"/>
                </a:solidFill>
                <a:latin typeface="Arial" panose="020B0604020202020204" pitchFamily="34" charset="0"/>
              </a:rPr>
              <a:t>, E. G., Hsu, C. D., ... &amp; </a:t>
            </a:r>
            <a:r>
              <a:rPr lang="en-US" sz="1800" dirty="0" err="1">
                <a:solidFill>
                  <a:srgbClr val="222222"/>
                </a:solidFill>
                <a:latin typeface="Arial" panose="020B0604020202020204" pitchFamily="34" charset="0"/>
              </a:rPr>
              <a:t>Fossaceca</a:t>
            </a:r>
            <a:r>
              <a:rPr lang="en-US" sz="1800" dirty="0">
                <a:solidFill>
                  <a:srgbClr val="222222"/>
                </a:solidFill>
                <a:latin typeface="Arial" panose="020B0604020202020204" pitchFamily="34" charset="0"/>
              </a:rPr>
              <a:t>, J. (2022). </a:t>
            </a:r>
            <a:r>
              <a:rPr lang="en-US" sz="1800" b="1" i="1" dirty="0">
                <a:solidFill>
                  <a:srgbClr val="663300"/>
                </a:solidFill>
                <a:latin typeface="Arial" panose="020B0604020202020204" pitchFamily="34" charset="0"/>
              </a:rPr>
              <a:t>Strategic Maneuver and Disruption with Reinforcement Learning Approaches for Multi-Agent Coordination.</a:t>
            </a:r>
            <a:r>
              <a:rPr lang="en-US" sz="1800" dirty="0">
                <a:solidFill>
                  <a:srgbClr val="222222"/>
                </a:solidFill>
                <a:latin typeface="Arial" panose="020B0604020202020204" pitchFamily="34" charset="0"/>
              </a:rPr>
              <a:t> </a:t>
            </a:r>
            <a:r>
              <a:rPr lang="en-US" sz="1800" i="1" dirty="0">
                <a:solidFill>
                  <a:srgbClr val="222222"/>
                </a:solidFill>
                <a:latin typeface="Arial" panose="020B0604020202020204" pitchFamily="34" charset="0"/>
              </a:rPr>
              <a:t>arXiv preprint arXiv:2203.09565</a:t>
            </a:r>
            <a:r>
              <a:rPr lang="en-US" sz="1800" dirty="0">
                <a:solidFill>
                  <a:srgbClr val="222222"/>
                </a:solidFill>
                <a:latin typeface="Arial" panose="020B0604020202020204" pitchFamily="34" charset="0"/>
              </a:rPr>
              <a:t>. </a:t>
            </a:r>
            <a:r>
              <a:rPr lang="en-US" sz="1800" dirty="0">
                <a:hlinkClick r:id="rId4"/>
              </a:rPr>
              <a:t>https://arxiv.org/pdf/2203.09565.pdf</a:t>
            </a:r>
            <a:r>
              <a:rPr lang="en-US" sz="1800" dirty="0"/>
              <a:t> </a:t>
            </a:r>
          </a:p>
        </p:txBody>
      </p:sp>
    </p:spTree>
    <p:extLst>
      <p:ext uri="{BB962C8B-B14F-4D97-AF65-F5344CB8AC3E}">
        <p14:creationId xmlns:p14="http://schemas.microsoft.com/office/powerpoint/2010/main" val="33569786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nb-NO" altLang="en-US">
                <a:solidFill>
                  <a:schemeClr val="accent2"/>
                </a:solidFill>
              </a:rPr>
              <a:t>Conclusions</a:t>
            </a:r>
            <a:endParaRPr lang="en-GB" altLang="en-US" sz="3200" b="0">
              <a:solidFill>
                <a:schemeClr val="tx1"/>
              </a:solidFill>
            </a:endParaRPr>
          </a:p>
        </p:txBody>
      </p:sp>
      <p:sp>
        <p:nvSpPr>
          <p:cNvPr id="93187" name="Rectangle 3"/>
          <p:cNvSpPr>
            <a:spLocks noGrp="1" noChangeArrowheads="1"/>
          </p:cNvSpPr>
          <p:nvPr>
            <p:ph type="body" idx="1"/>
          </p:nvPr>
        </p:nvSpPr>
        <p:spPr/>
        <p:txBody>
          <a:bodyPr/>
          <a:lstStyle/>
          <a:p>
            <a:pPr eaLnBrk="1" hangingPunct="1">
              <a:buFont typeface="Wingdings" pitchFamily="2" charset="2"/>
              <a:buChar char="§"/>
            </a:pPr>
            <a:r>
              <a:rPr lang="en-US" altLang="en-US" sz="3200"/>
              <a:t>Coordination – four main structures</a:t>
            </a:r>
            <a:endParaRPr lang="en-US" altLang="en-US"/>
          </a:p>
          <a:p>
            <a:pPr lvl="1" eaLnBrk="1" hangingPunct="1">
              <a:buFont typeface="Wingdings" pitchFamily="2" charset="2"/>
              <a:buChar char="§"/>
            </a:pPr>
            <a:r>
              <a:rPr lang="en-US" altLang="en-US" sz="2400"/>
              <a:t>Commitments</a:t>
            </a:r>
          </a:p>
          <a:p>
            <a:pPr marL="1371600" lvl="2" indent="-457200" eaLnBrk="1" hangingPunct="1">
              <a:buFont typeface="Wingdings" pitchFamily="2" charset="2"/>
              <a:buChar char="§"/>
            </a:pPr>
            <a:r>
              <a:rPr lang="en-US" altLang="en-US" sz="2400"/>
              <a:t>Agree on doing something in a MAS</a:t>
            </a:r>
          </a:p>
          <a:p>
            <a:pPr lvl="1" eaLnBrk="1" hangingPunct="1">
              <a:buFont typeface="Wingdings" pitchFamily="2" charset="2"/>
              <a:buChar char="§"/>
            </a:pPr>
            <a:r>
              <a:rPr lang="en-US" altLang="en-US" sz="2400"/>
              <a:t>Convention</a:t>
            </a:r>
          </a:p>
          <a:p>
            <a:pPr marL="1371600" lvl="2" indent="-457200" eaLnBrk="1" hangingPunct="1">
              <a:buFont typeface="Wingdings" pitchFamily="2" charset="2"/>
              <a:buChar char="§"/>
            </a:pPr>
            <a:r>
              <a:rPr lang="en-US" altLang="en-US" sz="2400"/>
              <a:t>When to do something about commitments</a:t>
            </a:r>
          </a:p>
          <a:p>
            <a:pPr lvl="1" eaLnBrk="1" hangingPunct="1">
              <a:buFont typeface="Wingdings" pitchFamily="2" charset="2"/>
              <a:buChar char="§"/>
            </a:pPr>
            <a:r>
              <a:rPr lang="en-US" altLang="en-US" sz="2400"/>
              <a:t>Social Conventions</a:t>
            </a:r>
          </a:p>
          <a:p>
            <a:pPr marL="1371600" lvl="2" indent="-457200" eaLnBrk="1" hangingPunct="1">
              <a:buFont typeface="Wingdings" pitchFamily="2" charset="2"/>
              <a:buChar char="§"/>
            </a:pPr>
            <a:r>
              <a:rPr lang="en-US" altLang="en-US" sz="2400"/>
              <a:t>Team-oriented Conventions</a:t>
            </a:r>
          </a:p>
          <a:p>
            <a:pPr lvl="1" eaLnBrk="1" hangingPunct="1">
              <a:buFont typeface="Wingdings" pitchFamily="2" charset="2"/>
              <a:buChar char="§"/>
            </a:pPr>
            <a:r>
              <a:rPr lang="en-US" altLang="en-US" sz="2400"/>
              <a:t>Local Reasoning</a:t>
            </a:r>
          </a:p>
          <a:p>
            <a:pPr marL="1371600" lvl="2" indent="-457200" eaLnBrk="1" hangingPunct="1">
              <a:buFont typeface="Wingdings" pitchFamily="2" charset="2"/>
              <a:buChar char="§"/>
            </a:pPr>
            <a:r>
              <a:rPr lang="en-US" altLang="en-US" sz="2400"/>
              <a:t>Intelligence needed to fulfill conventions and commitments</a:t>
            </a:r>
            <a:endParaRPr lang="en-US" altLang="en-US" sz="1400"/>
          </a:p>
        </p:txBody>
      </p:sp>
    </p:spTree>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1447800" y="533400"/>
            <a:ext cx="6934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4000" b="1">
                <a:solidFill>
                  <a:srgbClr val="0000FF"/>
                </a:solidFill>
                <a:latin typeface="Arial" pitchFamily="34" charset="0"/>
              </a:rPr>
              <a:t>(Multi) Agent Technologies</a:t>
            </a:r>
          </a:p>
        </p:txBody>
      </p:sp>
      <p:sp>
        <p:nvSpPr>
          <p:cNvPr id="94211" name="Rectangle 3"/>
          <p:cNvSpPr>
            <a:spLocks noChangeArrowheads="1"/>
          </p:cNvSpPr>
          <p:nvPr/>
        </p:nvSpPr>
        <p:spPr bwMode="auto">
          <a:xfrm>
            <a:off x="457200" y="2133600"/>
            <a:ext cx="89185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buFont typeface="Arial" panose="020B0604020202020204" pitchFamily="34" charset="0"/>
              <a:buChar char="•"/>
            </a:pPr>
            <a:r>
              <a:rPr lang="en-US" altLang="en-US" sz="3600" dirty="0">
                <a:solidFill>
                  <a:schemeClr val="folHlink"/>
                </a:solidFill>
              </a:rPr>
              <a:t> Self-Management</a:t>
            </a:r>
            <a:endParaRPr lang="en-US" altLang="en-US" sz="3600" b="1" dirty="0">
              <a:solidFill>
                <a:schemeClr val="folHlink"/>
              </a:solidFill>
            </a:endParaRPr>
          </a:p>
          <a:p>
            <a:pPr eaLnBrk="1" hangingPunct="1">
              <a:buFont typeface="Arial" panose="020B0604020202020204" pitchFamily="34" charset="0"/>
              <a:buChar char="•"/>
            </a:pPr>
            <a:r>
              <a:rPr lang="en-US" altLang="en-US" sz="3600" b="1" dirty="0">
                <a:solidFill>
                  <a:schemeClr val="folHlink"/>
                </a:solidFill>
              </a:rPr>
              <a:t> </a:t>
            </a:r>
            <a:r>
              <a:rPr lang="en-US" altLang="en-US" sz="3600" dirty="0">
                <a:solidFill>
                  <a:schemeClr val="folHlink"/>
                </a:solidFill>
              </a:rPr>
              <a:t>Mobility</a:t>
            </a:r>
            <a:endParaRPr lang="en-US" altLang="en-US" sz="3600" dirty="0">
              <a:solidFill>
                <a:schemeClr val="bg2"/>
              </a:solidFill>
            </a:endParaRPr>
          </a:p>
          <a:p>
            <a:pPr eaLnBrk="1" hangingPunct="1">
              <a:buFont typeface="Arial" panose="020B0604020202020204" pitchFamily="34" charset="0"/>
              <a:buChar char="•"/>
            </a:pPr>
            <a:r>
              <a:rPr lang="en-US" altLang="en-US" sz="3600" dirty="0">
                <a:solidFill>
                  <a:schemeClr val="bg2"/>
                </a:solidFill>
              </a:rPr>
              <a:t> Communication</a:t>
            </a:r>
          </a:p>
          <a:p>
            <a:pPr eaLnBrk="1" hangingPunct="1">
              <a:buFont typeface="Arial" panose="020B0604020202020204" pitchFamily="34" charset="0"/>
              <a:buChar char="•"/>
            </a:pPr>
            <a:r>
              <a:rPr lang="en-US" altLang="en-US" sz="3600" dirty="0">
                <a:solidFill>
                  <a:schemeClr val="bg2"/>
                </a:solidFill>
              </a:rPr>
              <a:t> Coordination</a:t>
            </a:r>
          </a:p>
          <a:p>
            <a:pPr eaLnBrk="1" hangingPunct="1">
              <a:buFont typeface="Monotype Sorts" charset="0"/>
              <a:buNone/>
            </a:pPr>
            <a:r>
              <a:rPr lang="en-US" altLang="en-US" sz="4400" dirty="0">
                <a:sym typeface="Marlett" pitchFamily="2" charset="2"/>
              </a:rPr>
              <a:t></a:t>
            </a:r>
            <a:r>
              <a:rPr lang="en-US" altLang="en-US" sz="3600" dirty="0">
                <a:solidFill>
                  <a:schemeClr val="bg2"/>
                </a:solidFill>
              </a:rPr>
              <a:t> </a:t>
            </a:r>
            <a:r>
              <a:rPr lang="en-US" altLang="en-US" sz="3600" b="1" dirty="0"/>
              <a:t>Negotiation</a:t>
            </a:r>
            <a:endParaRPr lang="en-US" altLang="en-US" sz="3600" dirty="0">
              <a:solidFill>
                <a:schemeClr val="bg2"/>
              </a:solidFill>
            </a:endParaRPr>
          </a:p>
        </p:txBody>
      </p:sp>
      <p:pic>
        <p:nvPicPr>
          <p:cNvPr id="942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5363" y="1720850"/>
            <a:ext cx="4435475" cy="432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1371600" y="609600"/>
            <a:ext cx="6553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en-US" sz="3600" b="1">
                <a:solidFill>
                  <a:schemeClr val="accent2"/>
                </a:solidFill>
                <a:latin typeface="Arial" pitchFamily="34" charset="0"/>
              </a:rPr>
              <a:t>Intra-agent negotiation model</a:t>
            </a:r>
            <a:endParaRPr lang="en-US" altLang="en-US" sz="3600" b="1">
              <a:solidFill>
                <a:schemeClr val="accent2"/>
              </a:solidFill>
              <a:latin typeface="Arial" pitchFamily="34" charset="0"/>
            </a:endParaRPr>
          </a:p>
        </p:txBody>
      </p:sp>
      <p:sp>
        <p:nvSpPr>
          <p:cNvPr id="95235" name="Rectangle 3"/>
          <p:cNvSpPr>
            <a:spLocks noChangeArrowheads="1"/>
          </p:cNvSpPr>
          <p:nvPr/>
        </p:nvSpPr>
        <p:spPr bwMode="auto">
          <a:xfrm>
            <a:off x="533400" y="1752600"/>
            <a:ext cx="8763000" cy="427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Char char="•"/>
            </a:pPr>
            <a:r>
              <a:rPr lang="de-CH" altLang="en-US" b="1"/>
              <a:t>Buyer (service requestor):</a:t>
            </a:r>
          </a:p>
          <a:p>
            <a:pPr lvl="1">
              <a:buFontTx/>
              <a:buChar char="–"/>
            </a:pPr>
            <a:r>
              <a:rPr lang="de-CH" altLang="en-US" sz="2000"/>
              <a:t>The main goal is to get the good (or service) </a:t>
            </a:r>
            <a:r>
              <a:rPr lang="de-CH" altLang="en-US" sz="2000" i="1"/>
              <a:t>s</a:t>
            </a:r>
            <a:r>
              <a:rPr lang="de-CH" altLang="en-US" sz="2000"/>
              <a:t> maximizing the utility expressed as:</a:t>
            </a:r>
          </a:p>
          <a:p>
            <a:pPr lvl="2">
              <a:buFontTx/>
              <a:buNone/>
            </a:pPr>
            <a:r>
              <a:rPr lang="de-CH" altLang="en-US" sz="2400"/>
              <a:t>U(s) = Value – Price</a:t>
            </a:r>
          </a:p>
          <a:p>
            <a:pPr lvl="2">
              <a:buFontTx/>
              <a:buNone/>
            </a:pPr>
            <a:r>
              <a:rPr lang="de-CH" altLang="en-US" sz="1800"/>
              <a:t>    </a:t>
            </a:r>
            <a:r>
              <a:rPr lang="de-CH" altLang="en-US" sz="2000"/>
              <a:t>An offer is considered unacceptable if U(s) &lt; 0</a:t>
            </a:r>
          </a:p>
          <a:p>
            <a:pPr lvl="2">
              <a:buFontTx/>
              <a:buNone/>
            </a:pPr>
            <a:r>
              <a:rPr lang="de-CH" altLang="en-US" sz="2000"/>
              <a:t>    An offer can be considered acceptable when U(s) &gt; 0</a:t>
            </a:r>
          </a:p>
          <a:p>
            <a:pPr>
              <a:buFontTx/>
              <a:buChar char="•"/>
            </a:pPr>
            <a:r>
              <a:rPr lang="de-CH" altLang="en-US" b="1"/>
              <a:t>Seller (service provider):</a:t>
            </a:r>
          </a:p>
          <a:p>
            <a:pPr lvl="1">
              <a:buFontTx/>
              <a:buChar char="–"/>
            </a:pPr>
            <a:r>
              <a:rPr lang="de-CH" altLang="en-US" sz="2000"/>
              <a:t>The main goal is to maximize the profit expressed as:</a:t>
            </a:r>
          </a:p>
          <a:p>
            <a:pPr lvl="2">
              <a:buFontTx/>
              <a:buNone/>
            </a:pPr>
            <a:r>
              <a:rPr lang="de-CH" altLang="en-US" sz="2400">
                <a:sym typeface="Symbol" pitchFamily="18" charset="2"/>
              </a:rPr>
              <a:t></a:t>
            </a:r>
            <a:r>
              <a:rPr lang="de-CH" altLang="en-US" sz="2400"/>
              <a:t>(s) = Price – Cost</a:t>
            </a:r>
          </a:p>
          <a:p>
            <a:pPr lvl="2">
              <a:buFontTx/>
              <a:buNone/>
            </a:pPr>
            <a:r>
              <a:rPr lang="de-CH" altLang="en-US" sz="1800"/>
              <a:t>   </a:t>
            </a:r>
            <a:endParaRPr lang="de-CH" altLang="en-US" sz="2000"/>
          </a:p>
          <a:p>
            <a:pPr lvl="2">
              <a:buFontTx/>
              <a:buNone/>
            </a:pPr>
            <a:endParaRPr lang="en-US" altLang="en-US" sz="1800"/>
          </a:p>
        </p:txBody>
      </p:sp>
      <p:pic>
        <p:nvPicPr>
          <p:cNvPr id="95236" name="Picture 4" descr="bs00561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2475" y="5441950"/>
            <a:ext cx="92392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Line 25"/>
          <p:cNvSpPr>
            <a:spLocks noChangeShapeType="1"/>
          </p:cNvSpPr>
          <p:nvPr/>
        </p:nvSpPr>
        <p:spPr bwMode="auto">
          <a:xfrm flipH="1" flipV="1">
            <a:off x="6469063" y="2414588"/>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59" name="Line 28"/>
          <p:cNvSpPr>
            <a:spLocks noChangeShapeType="1"/>
          </p:cNvSpPr>
          <p:nvPr/>
        </p:nvSpPr>
        <p:spPr bwMode="auto">
          <a:xfrm>
            <a:off x="3462338" y="2413000"/>
            <a:ext cx="5688012"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60" name="Line 31"/>
          <p:cNvSpPr>
            <a:spLocks noChangeShapeType="1"/>
          </p:cNvSpPr>
          <p:nvPr/>
        </p:nvSpPr>
        <p:spPr bwMode="auto">
          <a:xfrm>
            <a:off x="9121775" y="2413000"/>
            <a:ext cx="41275" cy="3529013"/>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61" name="Line 32"/>
          <p:cNvSpPr>
            <a:spLocks noChangeShapeType="1"/>
          </p:cNvSpPr>
          <p:nvPr/>
        </p:nvSpPr>
        <p:spPr bwMode="auto">
          <a:xfrm>
            <a:off x="3475038" y="4141788"/>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62" name="Cloud"/>
          <p:cNvSpPr>
            <a:spLocks noChangeAspect="1" noEditPoints="1" noChangeArrowheads="1"/>
          </p:cNvSpPr>
          <p:nvPr/>
        </p:nvSpPr>
        <p:spPr bwMode="auto">
          <a:xfrm>
            <a:off x="7651750" y="4357688"/>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63" name="Cloud"/>
          <p:cNvSpPr>
            <a:spLocks noChangeAspect="1" noEditPoints="1" noChangeArrowheads="1"/>
          </p:cNvSpPr>
          <p:nvPr/>
        </p:nvSpPr>
        <p:spPr bwMode="auto">
          <a:xfrm>
            <a:off x="4843463" y="3133725"/>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64" name="Cloud"/>
          <p:cNvSpPr>
            <a:spLocks noChangeAspect="1" noEditPoints="1" noChangeArrowheads="1"/>
          </p:cNvSpPr>
          <p:nvPr/>
        </p:nvSpPr>
        <p:spPr bwMode="auto">
          <a:xfrm>
            <a:off x="4916488" y="5581650"/>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65" name="Line 53"/>
          <p:cNvSpPr>
            <a:spLocks noChangeShapeType="1"/>
          </p:cNvSpPr>
          <p:nvPr/>
        </p:nvSpPr>
        <p:spPr bwMode="auto">
          <a:xfrm flipH="1" flipV="1">
            <a:off x="3476625" y="2413000"/>
            <a:ext cx="0" cy="3529013"/>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66" name="Line 58"/>
          <p:cNvSpPr>
            <a:spLocks noChangeShapeType="1"/>
          </p:cNvSpPr>
          <p:nvPr/>
        </p:nvSpPr>
        <p:spPr bwMode="auto">
          <a:xfrm>
            <a:off x="3475038" y="5942013"/>
            <a:ext cx="5688012"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67" name="Line 59"/>
          <p:cNvSpPr>
            <a:spLocks noChangeShapeType="1"/>
          </p:cNvSpPr>
          <p:nvPr/>
        </p:nvSpPr>
        <p:spPr bwMode="auto">
          <a:xfrm>
            <a:off x="3475038" y="3536950"/>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68" name="Line 60"/>
          <p:cNvSpPr>
            <a:spLocks noChangeShapeType="1"/>
          </p:cNvSpPr>
          <p:nvPr/>
        </p:nvSpPr>
        <p:spPr bwMode="auto">
          <a:xfrm>
            <a:off x="3475038" y="2989263"/>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69" name="Line 61"/>
          <p:cNvSpPr>
            <a:spLocks noChangeShapeType="1"/>
          </p:cNvSpPr>
          <p:nvPr/>
        </p:nvSpPr>
        <p:spPr bwMode="auto">
          <a:xfrm>
            <a:off x="3475038" y="5294313"/>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70" name="Line 62"/>
          <p:cNvSpPr>
            <a:spLocks noChangeShapeType="1"/>
          </p:cNvSpPr>
          <p:nvPr/>
        </p:nvSpPr>
        <p:spPr bwMode="auto">
          <a:xfrm>
            <a:off x="3475038" y="4746625"/>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71" name="Line 64"/>
          <p:cNvSpPr>
            <a:spLocks noChangeShapeType="1"/>
          </p:cNvSpPr>
          <p:nvPr/>
        </p:nvSpPr>
        <p:spPr bwMode="auto">
          <a:xfrm flipH="1" flipV="1">
            <a:off x="4456113" y="2414588"/>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72" name="Line 65"/>
          <p:cNvSpPr>
            <a:spLocks noChangeShapeType="1"/>
          </p:cNvSpPr>
          <p:nvPr/>
        </p:nvSpPr>
        <p:spPr bwMode="auto">
          <a:xfrm flipH="1" flipV="1">
            <a:off x="5462588" y="2414588"/>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73" name="Line 66"/>
          <p:cNvSpPr>
            <a:spLocks noChangeShapeType="1"/>
          </p:cNvSpPr>
          <p:nvPr/>
        </p:nvSpPr>
        <p:spPr bwMode="auto">
          <a:xfrm flipH="1" flipV="1">
            <a:off x="7366000" y="2414588"/>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74" name="Line 67"/>
          <p:cNvSpPr>
            <a:spLocks noChangeShapeType="1"/>
          </p:cNvSpPr>
          <p:nvPr/>
        </p:nvSpPr>
        <p:spPr bwMode="auto">
          <a:xfrm flipH="1" flipV="1">
            <a:off x="8315325" y="2414588"/>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6275" name="Cloud"/>
          <p:cNvSpPr>
            <a:spLocks noChangeAspect="1" noEditPoints="1" noChangeArrowheads="1"/>
          </p:cNvSpPr>
          <p:nvPr/>
        </p:nvSpPr>
        <p:spPr bwMode="auto">
          <a:xfrm>
            <a:off x="5780088" y="3781425"/>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76" name="Cloud"/>
          <p:cNvSpPr>
            <a:spLocks noChangeAspect="1" noEditPoints="1" noChangeArrowheads="1"/>
          </p:cNvSpPr>
          <p:nvPr/>
        </p:nvSpPr>
        <p:spPr bwMode="auto">
          <a:xfrm>
            <a:off x="3763963" y="486251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77" name="Cloud"/>
          <p:cNvSpPr>
            <a:spLocks noChangeAspect="1" noEditPoints="1" noChangeArrowheads="1"/>
          </p:cNvSpPr>
          <p:nvPr/>
        </p:nvSpPr>
        <p:spPr bwMode="auto">
          <a:xfrm>
            <a:off x="7651750" y="4933950"/>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78" name="Cloud"/>
          <p:cNvSpPr>
            <a:spLocks noChangeAspect="1" noEditPoints="1" noChangeArrowheads="1"/>
          </p:cNvSpPr>
          <p:nvPr/>
        </p:nvSpPr>
        <p:spPr bwMode="auto">
          <a:xfrm>
            <a:off x="3835400" y="2557463"/>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79" name="Cloud"/>
          <p:cNvSpPr>
            <a:spLocks noChangeAspect="1" noEditPoints="1" noChangeArrowheads="1"/>
          </p:cNvSpPr>
          <p:nvPr/>
        </p:nvSpPr>
        <p:spPr bwMode="auto">
          <a:xfrm>
            <a:off x="5780088" y="4933950"/>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6280" name="Cloud"/>
          <p:cNvSpPr>
            <a:spLocks noChangeAspect="1" noEditPoints="1" noChangeArrowheads="1"/>
          </p:cNvSpPr>
          <p:nvPr/>
        </p:nvSpPr>
        <p:spPr bwMode="auto">
          <a:xfrm>
            <a:off x="8443913" y="3205163"/>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pic>
        <p:nvPicPr>
          <p:cNvPr id="96281" name="Picture 3"/>
          <p:cNvPicPr>
            <a:picLocks noChangeAspect="1" noChangeArrowheads="1"/>
          </p:cNvPicPr>
          <p:nvPr/>
        </p:nvPicPr>
        <p:blipFill>
          <a:blip r:embed="rId2">
            <a:clrChange>
              <a:clrFrom>
                <a:srgbClr val="EBE6EC"/>
              </a:clrFrom>
              <a:clrTo>
                <a:srgbClr val="EBE6EC">
                  <a:alpha val="0"/>
                </a:srgbClr>
              </a:clrTo>
            </a:clrChange>
            <a:extLst>
              <a:ext uri="{28A0092B-C50C-407E-A947-70E740481C1C}">
                <a14:useLocalDpi xmlns:a14="http://schemas.microsoft.com/office/drawing/2010/main" val="0"/>
              </a:ext>
            </a:extLst>
          </a:blip>
          <a:srcRect/>
          <a:stretch>
            <a:fillRect/>
          </a:stretch>
        </p:blipFill>
        <p:spPr bwMode="auto">
          <a:xfrm>
            <a:off x="92075" y="39688"/>
            <a:ext cx="3252788" cy="33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Oval Callout 35"/>
          <p:cNvSpPr/>
          <p:nvPr/>
        </p:nvSpPr>
        <p:spPr bwMode="auto">
          <a:xfrm>
            <a:off x="2152650" y="1171575"/>
            <a:ext cx="3124200" cy="647700"/>
          </a:xfrm>
          <a:prstGeom prst="wedgeEllipseCallout">
            <a:avLst>
              <a:gd name="adj1" fmla="val -55553"/>
              <a:gd name="adj2" fmla="val 58581"/>
            </a:avLst>
          </a:prstGeom>
          <a:solidFill>
            <a:schemeClr val="bg2">
              <a:lumMod val="20000"/>
              <a:lumOff val="80000"/>
            </a:schemeClr>
          </a:solidFill>
          <a:ln w="12700" cap="flat" cmpd="sng" algn="ctr">
            <a:noFill/>
            <a:prstDash val="solid"/>
            <a:round/>
            <a:headEnd type="none" w="sm" len="sm"/>
            <a:tailEnd type="none" w="sm" len="sm"/>
          </a:ln>
          <a:effectLst/>
        </p:spPr>
        <p:txBody>
          <a:bodyPr/>
          <a:lstStyle/>
          <a:p>
            <a:pPr>
              <a:defRPr/>
            </a:pPr>
            <a:endParaRPr lang="en-US"/>
          </a:p>
        </p:txBody>
      </p:sp>
      <p:sp>
        <p:nvSpPr>
          <p:cNvPr id="35" name="Rounded Rectangle 34"/>
          <p:cNvSpPr/>
          <p:nvPr/>
        </p:nvSpPr>
        <p:spPr>
          <a:xfrm>
            <a:off x="2092325" y="109538"/>
            <a:ext cx="3184525" cy="1511300"/>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1" dirty="0">
                <a:solidFill>
                  <a:schemeClr val="tx1"/>
                </a:solidFill>
                <a:latin typeface="Monotype Corsiva" pitchFamily="66" charset="0"/>
              </a:rPr>
              <a:t>I   </a:t>
            </a:r>
            <a:r>
              <a:rPr lang="en-US" sz="2000" b="1" dirty="0">
                <a:solidFill>
                  <a:srgbClr val="FF0000"/>
                </a:solidFill>
                <a:latin typeface="Arial" panose="020B0604020202020204" pitchFamily="34" charset="0"/>
              </a:rPr>
              <a:t>VALUE</a:t>
            </a:r>
            <a:r>
              <a:rPr lang="en-US" sz="2000" b="1" dirty="0">
                <a:solidFill>
                  <a:schemeClr val="tx1"/>
                </a:solidFill>
                <a:latin typeface="Monotype Corsiva" pitchFamily="66" charset="0"/>
              </a:rPr>
              <a:t> cleaned room as much as </a:t>
            </a:r>
            <a:r>
              <a:rPr lang="en-US" sz="2000" b="1" dirty="0">
                <a:solidFill>
                  <a:srgbClr val="FF0000"/>
                </a:solidFill>
                <a:latin typeface="Arial" panose="020B0604020202020204" pitchFamily="34" charset="0"/>
              </a:rPr>
              <a:t>100 </a:t>
            </a:r>
            <a:r>
              <a:rPr lang="en-US" sz="2000" b="1" dirty="0">
                <a:solidFill>
                  <a:schemeClr val="tx1"/>
                </a:solidFill>
                <a:latin typeface="Monotype Corsiva" pitchFamily="66" charset="0"/>
              </a:rPr>
              <a:t>Euro. Therefore, I should buy  service from a cleaning agent  for a  </a:t>
            </a:r>
            <a:r>
              <a:rPr lang="en-US" sz="2000" b="1" dirty="0">
                <a:solidFill>
                  <a:srgbClr val="FF0000"/>
                </a:solidFill>
                <a:latin typeface="Arial" panose="020B0604020202020204" pitchFamily="34" charset="0"/>
              </a:rPr>
              <a:t>PRICE</a:t>
            </a:r>
            <a:r>
              <a:rPr lang="en-US" sz="2000" b="1" dirty="0">
                <a:solidFill>
                  <a:schemeClr val="tx1"/>
                </a:solidFill>
                <a:latin typeface="Monotype Corsiva" pitchFamily="66" charset="0"/>
              </a:rPr>
              <a:t> cheaper than that …</a:t>
            </a:r>
          </a:p>
        </p:txBody>
      </p:sp>
      <p:sp>
        <p:nvSpPr>
          <p:cNvPr id="37" name="TextBox 36"/>
          <p:cNvSpPr txBox="1"/>
          <p:nvPr/>
        </p:nvSpPr>
        <p:spPr>
          <a:xfrm>
            <a:off x="5491163" y="1335088"/>
            <a:ext cx="3133725" cy="954087"/>
          </a:xfrm>
          <a:prstGeom prst="rect">
            <a:avLst/>
          </a:prstGeom>
          <a:solidFill>
            <a:schemeClr val="bg2">
              <a:lumMod val="20000"/>
              <a:lumOff val="80000"/>
            </a:schemeClr>
          </a:solidFill>
          <a:ln>
            <a:solidFill>
              <a:schemeClr val="tx1"/>
            </a:solidFill>
          </a:ln>
        </p:spPr>
        <p:txBody>
          <a:bodyPr>
            <a:spAutoFit/>
          </a:bodyPr>
          <a:lstStyle/>
          <a:p>
            <a:pPr>
              <a:defRPr/>
            </a:pPr>
            <a:r>
              <a:rPr lang="en-US" sz="2800" dirty="0"/>
              <a:t>U(</a:t>
            </a:r>
            <a:r>
              <a:rPr lang="en-US" sz="2000" dirty="0" err="1"/>
              <a:t>Cleaned_Room</a:t>
            </a:r>
            <a:r>
              <a:rPr lang="en-US" sz="2800" dirty="0"/>
              <a:t>) =</a:t>
            </a:r>
          </a:p>
          <a:p>
            <a:pPr>
              <a:defRPr/>
            </a:pPr>
            <a:r>
              <a:rPr lang="en-US" sz="2800" dirty="0"/>
              <a:t>= 100 – PRICE &gt; 0</a:t>
            </a:r>
          </a:p>
        </p:txBody>
      </p:sp>
      <p:sp>
        <p:nvSpPr>
          <p:cNvPr id="96285" name="Rectangle 2"/>
          <p:cNvSpPr>
            <a:spLocks noChangeArrowheads="1"/>
          </p:cNvSpPr>
          <p:nvPr/>
        </p:nvSpPr>
        <p:spPr bwMode="auto">
          <a:xfrm>
            <a:off x="5295900" y="431800"/>
            <a:ext cx="43846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3600" b="1">
                <a:solidFill>
                  <a:schemeClr val="accent2"/>
                </a:solidFill>
                <a:latin typeface="Arial" pitchFamily="34" charset="0"/>
              </a:rPr>
              <a:t>Buyer’s logic: </a:t>
            </a:r>
          </a:p>
        </p:txBody>
      </p:sp>
      <p:sp>
        <p:nvSpPr>
          <p:cNvPr id="39" name="Rectangle 38"/>
          <p:cNvSpPr/>
          <p:nvPr/>
        </p:nvSpPr>
        <p:spPr>
          <a:xfrm>
            <a:off x="344488" y="3316287"/>
            <a:ext cx="2312597" cy="175432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Service consumer agent</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59550" y="1539452"/>
            <a:ext cx="3054350" cy="270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97283" name="Line 25"/>
          <p:cNvSpPr>
            <a:spLocks noChangeShapeType="1"/>
          </p:cNvSpPr>
          <p:nvPr/>
        </p:nvSpPr>
        <p:spPr bwMode="auto">
          <a:xfrm flipH="1" flipV="1">
            <a:off x="3522663" y="2174452"/>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7284" name="Line 28"/>
          <p:cNvSpPr>
            <a:spLocks noChangeShapeType="1"/>
          </p:cNvSpPr>
          <p:nvPr/>
        </p:nvSpPr>
        <p:spPr bwMode="auto">
          <a:xfrm>
            <a:off x="515938" y="2172864"/>
            <a:ext cx="5688012"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7285" name="Line 31"/>
          <p:cNvSpPr>
            <a:spLocks noChangeShapeType="1"/>
          </p:cNvSpPr>
          <p:nvPr/>
        </p:nvSpPr>
        <p:spPr bwMode="auto">
          <a:xfrm>
            <a:off x="6175375" y="2172864"/>
            <a:ext cx="41275" cy="3529013"/>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7286" name="Line 32"/>
          <p:cNvSpPr>
            <a:spLocks noChangeShapeType="1"/>
          </p:cNvSpPr>
          <p:nvPr/>
        </p:nvSpPr>
        <p:spPr bwMode="auto">
          <a:xfrm>
            <a:off x="528638" y="3901652"/>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7287" name="Cloud"/>
          <p:cNvSpPr>
            <a:spLocks noChangeAspect="1" noEditPoints="1" noChangeArrowheads="1"/>
          </p:cNvSpPr>
          <p:nvPr/>
        </p:nvSpPr>
        <p:spPr bwMode="auto">
          <a:xfrm>
            <a:off x="4705350" y="4117552"/>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7288" name="Cloud"/>
          <p:cNvSpPr>
            <a:spLocks noChangeAspect="1" noEditPoints="1" noChangeArrowheads="1"/>
          </p:cNvSpPr>
          <p:nvPr/>
        </p:nvSpPr>
        <p:spPr bwMode="auto">
          <a:xfrm>
            <a:off x="1897063" y="2893589"/>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7289" name="Cloud"/>
          <p:cNvSpPr>
            <a:spLocks noChangeAspect="1" noEditPoints="1" noChangeArrowheads="1"/>
          </p:cNvSpPr>
          <p:nvPr/>
        </p:nvSpPr>
        <p:spPr bwMode="auto">
          <a:xfrm>
            <a:off x="1970088" y="5341514"/>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7290" name="Line 53"/>
          <p:cNvSpPr>
            <a:spLocks noChangeShapeType="1"/>
          </p:cNvSpPr>
          <p:nvPr/>
        </p:nvSpPr>
        <p:spPr bwMode="auto">
          <a:xfrm flipH="1" flipV="1">
            <a:off x="530225" y="2172864"/>
            <a:ext cx="0" cy="3529013"/>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7291" name="Line 58"/>
          <p:cNvSpPr>
            <a:spLocks noChangeShapeType="1"/>
          </p:cNvSpPr>
          <p:nvPr/>
        </p:nvSpPr>
        <p:spPr bwMode="auto">
          <a:xfrm>
            <a:off x="528638" y="5701877"/>
            <a:ext cx="5688012" cy="0"/>
          </a:xfrm>
          <a:prstGeom prst="line">
            <a:avLst/>
          </a:prstGeom>
          <a:noFill/>
          <a:ln w="381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7292" name="Line 59"/>
          <p:cNvSpPr>
            <a:spLocks noChangeShapeType="1"/>
          </p:cNvSpPr>
          <p:nvPr/>
        </p:nvSpPr>
        <p:spPr bwMode="auto">
          <a:xfrm>
            <a:off x="528638" y="3296814"/>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7293" name="Line 60"/>
          <p:cNvSpPr>
            <a:spLocks noChangeShapeType="1"/>
          </p:cNvSpPr>
          <p:nvPr/>
        </p:nvSpPr>
        <p:spPr bwMode="auto">
          <a:xfrm>
            <a:off x="528638" y="2749127"/>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7294" name="Line 61"/>
          <p:cNvSpPr>
            <a:spLocks noChangeShapeType="1"/>
          </p:cNvSpPr>
          <p:nvPr/>
        </p:nvSpPr>
        <p:spPr bwMode="auto">
          <a:xfrm>
            <a:off x="528638" y="5054177"/>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7295" name="Line 62"/>
          <p:cNvSpPr>
            <a:spLocks noChangeShapeType="1"/>
          </p:cNvSpPr>
          <p:nvPr/>
        </p:nvSpPr>
        <p:spPr bwMode="auto">
          <a:xfrm>
            <a:off x="528638" y="4506489"/>
            <a:ext cx="5689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7296" name="Line 64"/>
          <p:cNvSpPr>
            <a:spLocks noChangeShapeType="1"/>
          </p:cNvSpPr>
          <p:nvPr/>
        </p:nvSpPr>
        <p:spPr bwMode="auto">
          <a:xfrm flipH="1" flipV="1">
            <a:off x="1509713" y="2174452"/>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7297" name="Line 65"/>
          <p:cNvSpPr>
            <a:spLocks noChangeShapeType="1"/>
          </p:cNvSpPr>
          <p:nvPr/>
        </p:nvSpPr>
        <p:spPr bwMode="auto">
          <a:xfrm flipH="1" flipV="1">
            <a:off x="2516188" y="2174452"/>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7298" name="Line 66"/>
          <p:cNvSpPr>
            <a:spLocks noChangeShapeType="1"/>
          </p:cNvSpPr>
          <p:nvPr/>
        </p:nvSpPr>
        <p:spPr bwMode="auto">
          <a:xfrm flipH="1" flipV="1">
            <a:off x="4419600" y="2174452"/>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7299" name="Line 67"/>
          <p:cNvSpPr>
            <a:spLocks noChangeShapeType="1"/>
          </p:cNvSpPr>
          <p:nvPr/>
        </p:nvSpPr>
        <p:spPr bwMode="auto">
          <a:xfrm flipH="1" flipV="1">
            <a:off x="5368925" y="2174452"/>
            <a:ext cx="0" cy="3527425"/>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97300" name="Cloud"/>
          <p:cNvSpPr>
            <a:spLocks noChangeAspect="1" noEditPoints="1" noChangeArrowheads="1"/>
          </p:cNvSpPr>
          <p:nvPr/>
        </p:nvSpPr>
        <p:spPr bwMode="auto">
          <a:xfrm>
            <a:off x="2833688" y="3541289"/>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7301" name="Cloud"/>
          <p:cNvSpPr>
            <a:spLocks noChangeAspect="1" noEditPoints="1" noChangeArrowheads="1"/>
          </p:cNvSpPr>
          <p:nvPr/>
        </p:nvSpPr>
        <p:spPr bwMode="auto">
          <a:xfrm>
            <a:off x="817563" y="4622377"/>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7302" name="Cloud"/>
          <p:cNvSpPr>
            <a:spLocks noChangeAspect="1" noEditPoints="1" noChangeArrowheads="1"/>
          </p:cNvSpPr>
          <p:nvPr/>
        </p:nvSpPr>
        <p:spPr bwMode="auto">
          <a:xfrm>
            <a:off x="4705350" y="4693814"/>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7303" name="Cloud"/>
          <p:cNvSpPr>
            <a:spLocks noChangeAspect="1" noEditPoints="1" noChangeArrowheads="1"/>
          </p:cNvSpPr>
          <p:nvPr/>
        </p:nvSpPr>
        <p:spPr bwMode="auto">
          <a:xfrm>
            <a:off x="889000" y="2317327"/>
            <a:ext cx="360363"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7304" name="Cloud"/>
          <p:cNvSpPr>
            <a:spLocks noChangeAspect="1" noEditPoints="1" noChangeArrowheads="1"/>
          </p:cNvSpPr>
          <p:nvPr/>
        </p:nvSpPr>
        <p:spPr bwMode="auto">
          <a:xfrm>
            <a:off x="2833688" y="4693814"/>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97305" name="Cloud"/>
          <p:cNvSpPr>
            <a:spLocks noChangeAspect="1" noEditPoints="1" noChangeArrowheads="1"/>
          </p:cNvSpPr>
          <p:nvPr/>
        </p:nvSpPr>
        <p:spPr bwMode="auto">
          <a:xfrm>
            <a:off x="5497513" y="2965027"/>
            <a:ext cx="360362" cy="22225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977 w 21600"/>
              <a:gd name="T13" fmla="*/ 3262 h 21600"/>
              <a:gd name="T14" fmla="*/ 17087 w 21600"/>
              <a:gd name="T15" fmla="*/ 17337 h 21600"/>
            </a:gdLst>
            <a:ahLst/>
            <a:cxnLst>
              <a:cxn ang="T8">
                <a:pos x="T0" y="T1"/>
              </a:cxn>
              <a:cxn ang="T9">
                <a:pos x="T2" y="T3"/>
              </a:cxn>
              <a:cxn ang="T10">
                <a:pos x="T4" y="T5"/>
              </a:cxn>
              <a:cxn ang="T11">
                <a:pos x="T6" y="T7"/>
              </a:cxn>
            </a:cxnLst>
            <a:rect l="T12" t="T13" r="T14" b="T15"/>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lnTo>
                  <a:pt x="1949" y="7180"/>
                </a:ln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tx2"/>
          </a:solidFill>
          <a:ln w="9525">
            <a:solidFill>
              <a:srgbClr val="000000"/>
            </a:solidFill>
            <a:miter lim="800000"/>
            <a:headEnd/>
            <a:tailEnd/>
          </a:ln>
          <a:effectLst>
            <a:outerShdw dist="107763" dir="2700000" algn="ctr" rotWithShape="0">
              <a:srgbClr val="808080"/>
            </a:outerShdw>
          </a:effectLst>
        </p:spPr>
        <p:txBody>
          <a:bodyPr/>
          <a:lstStyle/>
          <a:p>
            <a:endParaRPr lang="en-US"/>
          </a:p>
        </p:txBody>
      </p:sp>
      <p:sp>
        <p:nvSpPr>
          <p:cNvPr id="62" name="Oval Callout 61"/>
          <p:cNvSpPr/>
          <p:nvPr/>
        </p:nvSpPr>
        <p:spPr bwMode="auto">
          <a:xfrm>
            <a:off x="4040188" y="1228302"/>
            <a:ext cx="3122612" cy="647700"/>
          </a:xfrm>
          <a:prstGeom prst="wedgeEllipseCallout">
            <a:avLst>
              <a:gd name="adj1" fmla="val 62354"/>
              <a:gd name="adj2" fmla="val 127169"/>
            </a:avLst>
          </a:prstGeom>
          <a:solidFill>
            <a:schemeClr val="bg2">
              <a:lumMod val="20000"/>
              <a:lumOff val="80000"/>
            </a:schemeClr>
          </a:solidFill>
          <a:ln w="12700" cap="flat" cmpd="sng" algn="ctr">
            <a:noFill/>
            <a:prstDash val="solid"/>
            <a:round/>
            <a:headEnd type="none" w="sm" len="sm"/>
            <a:tailEnd type="none" w="sm" len="sm"/>
          </a:ln>
          <a:effectLst/>
        </p:spPr>
        <p:txBody>
          <a:bodyPr/>
          <a:lstStyle/>
          <a:p>
            <a:pPr>
              <a:defRPr/>
            </a:pPr>
            <a:endParaRPr lang="en-US"/>
          </a:p>
        </p:txBody>
      </p:sp>
      <p:sp>
        <p:nvSpPr>
          <p:cNvPr id="64" name="TextBox 63"/>
          <p:cNvSpPr txBox="1"/>
          <p:nvPr/>
        </p:nvSpPr>
        <p:spPr>
          <a:xfrm>
            <a:off x="538163" y="1094952"/>
            <a:ext cx="2984500" cy="954087"/>
          </a:xfrm>
          <a:prstGeom prst="rect">
            <a:avLst/>
          </a:prstGeom>
          <a:solidFill>
            <a:schemeClr val="bg2">
              <a:lumMod val="20000"/>
              <a:lumOff val="80000"/>
            </a:schemeClr>
          </a:solidFill>
          <a:ln>
            <a:solidFill>
              <a:schemeClr val="tx1"/>
            </a:solidFill>
          </a:ln>
        </p:spPr>
        <p:txBody>
          <a:bodyPr>
            <a:spAutoFit/>
          </a:bodyPr>
          <a:lstStyle/>
          <a:p>
            <a:pPr>
              <a:defRPr/>
            </a:pPr>
            <a:r>
              <a:rPr lang="ru-RU" sz="2800" dirty="0"/>
              <a:t>П</a:t>
            </a:r>
            <a:r>
              <a:rPr lang="en-US" sz="2800" dirty="0"/>
              <a:t>(</a:t>
            </a:r>
            <a:r>
              <a:rPr lang="en-US" sz="2000" dirty="0" err="1"/>
              <a:t>Cleaned_Room</a:t>
            </a:r>
            <a:r>
              <a:rPr lang="en-US" sz="2800" dirty="0"/>
              <a:t>) =</a:t>
            </a:r>
          </a:p>
          <a:p>
            <a:pPr>
              <a:defRPr/>
            </a:pPr>
            <a:r>
              <a:rPr lang="en-US" sz="2800" dirty="0"/>
              <a:t>= PRICE - 45 &gt; 0</a:t>
            </a:r>
          </a:p>
        </p:txBody>
      </p:sp>
      <p:sp>
        <p:nvSpPr>
          <p:cNvPr id="97308" name="Rectangle 2"/>
          <p:cNvSpPr>
            <a:spLocks noChangeArrowheads="1"/>
          </p:cNvSpPr>
          <p:nvPr/>
        </p:nvSpPr>
        <p:spPr bwMode="auto">
          <a:xfrm>
            <a:off x="393700" y="424152"/>
            <a:ext cx="32194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3600" b="1" dirty="0">
                <a:solidFill>
                  <a:schemeClr val="accent2"/>
                </a:solidFill>
                <a:latin typeface="Arial" pitchFamily="34" charset="0"/>
              </a:rPr>
              <a:t>Seller’s logic: </a:t>
            </a:r>
          </a:p>
        </p:txBody>
      </p:sp>
      <p:sp>
        <p:nvSpPr>
          <p:cNvPr id="63" name="Rounded Rectangle 62"/>
          <p:cNvSpPr/>
          <p:nvPr/>
        </p:nvSpPr>
        <p:spPr>
          <a:xfrm>
            <a:off x="3957638" y="99589"/>
            <a:ext cx="3440112" cy="1511300"/>
          </a:xfrm>
          <a:prstGeom prst="round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b="1" dirty="0">
                <a:solidFill>
                  <a:schemeClr val="tx1"/>
                </a:solidFill>
                <a:latin typeface="Monotype Corsiva" pitchFamily="66" charset="0"/>
              </a:rPr>
              <a:t>To clean the room, I need to spend resources which  </a:t>
            </a:r>
            <a:r>
              <a:rPr lang="en-US" sz="2000" b="1" dirty="0">
                <a:solidFill>
                  <a:srgbClr val="FF0000"/>
                </a:solidFill>
                <a:latin typeface="Arial" panose="020B0604020202020204" pitchFamily="34" charset="0"/>
              </a:rPr>
              <a:t>COST</a:t>
            </a:r>
            <a:r>
              <a:rPr lang="en-US" sz="2000" b="1" dirty="0">
                <a:solidFill>
                  <a:schemeClr val="tx1"/>
                </a:solidFill>
                <a:latin typeface="Monotype Corsiva" pitchFamily="66" charset="0"/>
              </a:rPr>
              <a:t>  me as much as  </a:t>
            </a:r>
            <a:r>
              <a:rPr lang="en-US" sz="2000" b="1" dirty="0">
                <a:solidFill>
                  <a:srgbClr val="FF0000"/>
                </a:solidFill>
                <a:latin typeface="Arial" panose="020B0604020202020204" pitchFamily="34" charset="0"/>
              </a:rPr>
              <a:t>45 </a:t>
            </a:r>
            <a:r>
              <a:rPr lang="en-US" sz="2000" b="1" dirty="0">
                <a:solidFill>
                  <a:schemeClr val="tx1"/>
                </a:solidFill>
                <a:latin typeface="Monotype Corsiva" pitchFamily="66" charset="0"/>
              </a:rPr>
              <a:t>Euro. Therefore, I must sell  my service for a  </a:t>
            </a:r>
            <a:r>
              <a:rPr lang="en-US" sz="2000" b="1" dirty="0">
                <a:solidFill>
                  <a:srgbClr val="FF0000"/>
                </a:solidFill>
                <a:latin typeface="Arial" panose="020B0604020202020204" pitchFamily="34" charset="0"/>
              </a:rPr>
              <a:t>PRICE</a:t>
            </a:r>
            <a:r>
              <a:rPr lang="en-US" sz="2000" b="1" dirty="0">
                <a:solidFill>
                  <a:schemeClr val="tx1"/>
                </a:solidFill>
                <a:latin typeface="Monotype Corsiva" pitchFamily="66" charset="0"/>
              </a:rPr>
              <a:t> higher  than that …</a:t>
            </a:r>
          </a:p>
        </p:txBody>
      </p:sp>
      <p:sp>
        <p:nvSpPr>
          <p:cNvPr id="66" name="TextBox 65"/>
          <p:cNvSpPr txBox="1"/>
          <p:nvPr/>
        </p:nvSpPr>
        <p:spPr>
          <a:xfrm>
            <a:off x="198869" y="5760185"/>
            <a:ext cx="7235825" cy="523875"/>
          </a:xfrm>
          <a:prstGeom prst="rect">
            <a:avLst/>
          </a:prstGeom>
          <a:solidFill>
            <a:schemeClr val="bg2">
              <a:lumMod val="20000"/>
              <a:lumOff val="80000"/>
            </a:schemeClr>
          </a:solidFill>
          <a:ln>
            <a:solidFill>
              <a:schemeClr val="tx1"/>
            </a:solidFill>
          </a:ln>
        </p:spPr>
        <p:txBody>
          <a:bodyPr wrap="square">
            <a:spAutoFit/>
          </a:bodyPr>
          <a:lstStyle/>
          <a:p>
            <a:pPr>
              <a:defRPr/>
            </a:pPr>
            <a:r>
              <a:rPr lang="en-US" sz="2800" dirty="0"/>
              <a:t>“Window” for negotiations:  45 &lt; PRICE &lt; 100</a:t>
            </a:r>
          </a:p>
        </p:txBody>
      </p:sp>
      <p:sp>
        <p:nvSpPr>
          <p:cNvPr id="67" name="Rectangle 66"/>
          <p:cNvSpPr/>
          <p:nvPr/>
        </p:nvSpPr>
        <p:spPr>
          <a:xfrm>
            <a:off x="6930224" y="4177013"/>
            <a:ext cx="2312597" cy="1754326"/>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Service provider agent</a:t>
            </a:r>
          </a:p>
        </p:txBody>
      </p:sp>
      <p:pic>
        <p:nvPicPr>
          <p:cNvPr id="32" name="Picture 31">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20216" y="124127"/>
            <a:ext cx="1287231" cy="1185862"/>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de-CH" altLang="en-US"/>
              <a:t>Negotiation Protocols</a:t>
            </a:r>
            <a:endParaRPr lang="en-US" altLang="en-US"/>
          </a:p>
        </p:txBody>
      </p:sp>
      <p:sp>
        <p:nvSpPr>
          <p:cNvPr id="98307" name="Rectangle 3"/>
          <p:cNvSpPr>
            <a:spLocks noGrp="1" noChangeArrowheads="1"/>
          </p:cNvSpPr>
          <p:nvPr>
            <p:ph type="body" idx="1"/>
          </p:nvPr>
        </p:nvSpPr>
        <p:spPr>
          <a:xfrm>
            <a:off x="457200" y="1374775"/>
            <a:ext cx="8918575" cy="4721225"/>
          </a:xfrm>
        </p:spPr>
        <p:txBody>
          <a:bodyPr/>
          <a:lstStyle/>
          <a:p>
            <a:pPr eaLnBrk="1" hangingPunct="1">
              <a:buFont typeface="Arial" panose="020B0604020202020204" pitchFamily="34" charset="0"/>
              <a:buChar char="•"/>
            </a:pPr>
            <a:r>
              <a:rPr lang="de-CH" altLang="en-US" dirty="0"/>
              <a:t>A </a:t>
            </a:r>
            <a:r>
              <a:rPr lang="de-CH" altLang="en-US" dirty="0" err="1"/>
              <a:t>specification</a:t>
            </a:r>
            <a:r>
              <a:rPr lang="de-CH" altLang="en-US" dirty="0"/>
              <a:t> </a:t>
            </a:r>
            <a:r>
              <a:rPr lang="de-CH" altLang="en-US" dirty="0" err="1"/>
              <a:t>of</a:t>
            </a:r>
            <a:r>
              <a:rPr lang="de-CH" altLang="en-US" dirty="0"/>
              <a:t> </a:t>
            </a:r>
            <a:r>
              <a:rPr lang="de-CH" altLang="en-US" dirty="0" err="1"/>
              <a:t>the</a:t>
            </a:r>
            <a:r>
              <a:rPr lang="de-CH" altLang="en-US" dirty="0"/>
              <a:t> </a:t>
            </a:r>
            <a:r>
              <a:rPr lang="de-CH" altLang="en-US" dirty="0" err="1"/>
              <a:t>possible</a:t>
            </a:r>
            <a:r>
              <a:rPr lang="de-CH" altLang="en-US" dirty="0"/>
              <a:t> valid </a:t>
            </a:r>
            <a:r>
              <a:rPr lang="de-CH" altLang="en-US" dirty="0" err="1"/>
              <a:t>actions</a:t>
            </a:r>
            <a:r>
              <a:rPr lang="de-CH" altLang="en-US" dirty="0"/>
              <a:t> (</a:t>
            </a:r>
            <a:r>
              <a:rPr lang="de-CH" altLang="en-US" i="1" dirty="0" err="1"/>
              <a:t>how</a:t>
            </a:r>
            <a:r>
              <a:rPr lang="de-CH" altLang="en-US" dirty="0"/>
              <a:t> </a:t>
            </a:r>
            <a:r>
              <a:rPr lang="de-CH" altLang="en-US" dirty="0" err="1"/>
              <a:t>the</a:t>
            </a:r>
            <a:r>
              <a:rPr lang="de-CH" altLang="en-US" dirty="0"/>
              <a:t> </a:t>
            </a:r>
            <a:r>
              <a:rPr lang="de-CH" altLang="en-US" dirty="0" err="1"/>
              <a:t>interaction</a:t>
            </a:r>
            <a:r>
              <a:rPr lang="de-CH" altLang="en-US" dirty="0"/>
              <a:t> </a:t>
            </a:r>
            <a:r>
              <a:rPr lang="de-CH" altLang="en-US" dirty="0" err="1"/>
              <a:t>can</a:t>
            </a:r>
            <a:r>
              <a:rPr lang="de-CH" altLang="en-US" dirty="0"/>
              <a:t> </a:t>
            </a:r>
            <a:r>
              <a:rPr lang="de-CH" altLang="en-US" dirty="0" err="1"/>
              <a:t>take</a:t>
            </a:r>
            <a:r>
              <a:rPr lang="de-CH" altLang="en-US" dirty="0"/>
              <a:t> </a:t>
            </a:r>
            <a:r>
              <a:rPr lang="de-CH" altLang="en-US" dirty="0" err="1"/>
              <a:t>place</a:t>
            </a:r>
            <a:r>
              <a:rPr lang="de-CH" altLang="en-US" dirty="0"/>
              <a:t>)</a:t>
            </a:r>
          </a:p>
          <a:p>
            <a:pPr lvl="1" eaLnBrk="1" hangingPunct="1">
              <a:buFont typeface="Arial" panose="020B0604020202020204" pitchFamily="34" charset="0"/>
              <a:buChar char="•"/>
            </a:pPr>
            <a:r>
              <a:rPr lang="de-CH" altLang="en-US" sz="2000" dirty="0" err="1"/>
              <a:t>Possible</a:t>
            </a:r>
            <a:r>
              <a:rPr lang="de-CH" altLang="en-US" sz="2000" dirty="0"/>
              <a:t> </a:t>
            </a:r>
            <a:r>
              <a:rPr lang="de-CH" altLang="en-US" sz="2000" b="1" dirty="0" err="1"/>
              <a:t>participants</a:t>
            </a:r>
            <a:endParaRPr lang="de-CH" altLang="en-US" sz="2000" b="1" dirty="0"/>
          </a:p>
          <a:p>
            <a:pPr lvl="2" eaLnBrk="1" hangingPunct="1">
              <a:buFont typeface="Arial" panose="020B0604020202020204" pitchFamily="34" charset="0"/>
              <a:buChar char="•"/>
            </a:pPr>
            <a:r>
              <a:rPr lang="de-CH" altLang="en-US" sz="1800" dirty="0" err="1"/>
              <a:t>Buyers</a:t>
            </a:r>
            <a:r>
              <a:rPr lang="de-CH" altLang="en-US" sz="1800" dirty="0"/>
              <a:t>, </a:t>
            </a:r>
            <a:r>
              <a:rPr lang="de-CH" altLang="en-US" sz="1800" dirty="0" err="1"/>
              <a:t>sellers</a:t>
            </a:r>
            <a:r>
              <a:rPr lang="de-CH" altLang="en-US" sz="1800" dirty="0"/>
              <a:t>, </a:t>
            </a:r>
            <a:r>
              <a:rPr lang="de-CH" altLang="en-US" sz="1800" dirty="0" err="1"/>
              <a:t>mediators</a:t>
            </a:r>
            <a:r>
              <a:rPr lang="de-CH" altLang="en-US" sz="1800" dirty="0"/>
              <a:t>, etc.</a:t>
            </a:r>
          </a:p>
          <a:p>
            <a:pPr lvl="1" eaLnBrk="1" hangingPunct="1">
              <a:buFont typeface="Arial" panose="020B0604020202020204" pitchFamily="34" charset="0"/>
              <a:buChar char="•"/>
            </a:pPr>
            <a:r>
              <a:rPr lang="de-CH" altLang="en-US" sz="2000" dirty="0" err="1"/>
              <a:t>Negotiation</a:t>
            </a:r>
            <a:r>
              <a:rPr lang="de-CH" altLang="en-US" sz="2000" dirty="0"/>
              <a:t> </a:t>
            </a:r>
            <a:r>
              <a:rPr lang="de-CH" altLang="en-US" sz="2000" b="1" dirty="0" err="1"/>
              <a:t>states</a:t>
            </a:r>
            <a:endParaRPr lang="de-CH" altLang="en-US" sz="2000" b="1" dirty="0"/>
          </a:p>
          <a:p>
            <a:pPr lvl="2" eaLnBrk="1" hangingPunct="1">
              <a:buFont typeface="Arial" panose="020B0604020202020204" pitchFamily="34" charset="0"/>
              <a:buChar char="•"/>
            </a:pPr>
            <a:r>
              <a:rPr lang="de-CH" altLang="en-US" sz="1800" dirty="0" err="1"/>
              <a:t>Offering</a:t>
            </a:r>
            <a:r>
              <a:rPr lang="de-CH" altLang="en-US" sz="1800" dirty="0"/>
              <a:t>, </a:t>
            </a:r>
            <a:r>
              <a:rPr lang="de-CH" altLang="en-US" sz="1800" dirty="0" err="1"/>
              <a:t>accepting</a:t>
            </a:r>
            <a:r>
              <a:rPr lang="de-CH" altLang="en-US" sz="1800" dirty="0"/>
              <a:t> </a:t>
            </a:r>
            <a:r>
              <a:rPr lang="de-CH" altLang="en-US" sz="1800" dirty="0" err="1"/>
              <a:t>proposal</a:t>
            </a:r>
            <a:r>
              <a:rPr lang="de-CH" altLang="en-US" sz="1800" dirty="0"/>
              <a:t>, </a:t>
            </a:r>
            <a:r>
              <a:rPr lang="de-CH" altLang="en-US" sz="1800" dirty="0" err="1"/>
              <a:t>negotiation</a:t>
            </a:r>
            <a:r>
              <a:rPr lang="de-CH" altLang="en-US" sz="1800" dirty="0"/>
              <a:t> </a:t>
            </a:r>
            <a:r>
              <a:rPr lang="de-CH" altLang="en-US" sz="1800" dirty="0" err="1"/>
              <a:t>closed</a:t>
            </a:r>
            <a:r>
              <a:rPr lang="de-CH" altLang="en-US" sz="1800" dirty="0"/>
              <a:t>, etc.</a:t>
            </a:r>
          </a:p>
          <a:p>
            <a:pPr lvl="1" eaLnBrk="1" hangingPunct="1">
              <a:buFont typeface="Arial" panose="020B0604020202020204" pitchFamily="34" charset="0"/>
              <a:buChar char="•"/>
            </a:pPr>
            <a:r>
              <a:rPr lang="de-CH" altLang="en-US" sz="2000" b="1" dirty="0"/>
              <a:t>Events</a:t>
            </a:r>
            <a:r>
              <a:rPr lang="de-CH" altLang="en-US" sz="2000" dirty="0"/>
              <a:t> </a:t>
            </a:r>
            <a:r>
              <a:rPr lang="de-CH" altLang="en-US" sz="2000" dirty="0" err="1"/>
              <a:t>that</a:t>
            </a:r>
            <a:r>
              <a:rPr lang="de-CH" altLang="en-US" sz="2000" dirty="0"/>
              <a:t> </a:t>
            </a:r>
            <a:r>
              <a:rPr lang="de-CH" altLang="en-US" sz="2000" dirty="0" err="1"/>
              <a:t>determine</a:t>
            </a:r>
            <a:r>
              <a:rPr lang="de-CH" altLang="en-US" sz="2000" dirty="0"/>
              <a:t> </a:t>
            </a:r>
            <a:r>
              <a:rPr lang="de-CH" altLang="en-US" sz="2000" dirty="0" err="1"/>
              <a:t>state</a:t>
            </a:r>
            <a:r>
              <a:rPr lang="de-CH" altLang="en-US" sz="2000" dirty="0"/>
              <a:t> </a:t>
            </a:r>
            <a:r>
              <a:rPr lang="de-CH" altLang="en-US" sz="2000" dirty="0" err="1"/>
              <a:t>transitions</a:t>
            </a:r>
            <a:endParaRPr lang="de-CH" altLang="en-US" sz="2000" dirty="0"/>
          </a:p>
          <a:p>
            <a:pPr lvl="2" eaLnBrk="1" hangingPunct="1">
              <a:buFont typeface="Arial" panose="020B0604020202020204" pitchFamily="34" charset="0"/>
              <a:buChar char="•"/>
            </a:pPr>
            <a:r>
              <a:rPr lang="de-CH" altLang="en-US" sz="1800" dirty="0" err="1"/>
              <a:t>No</a:t>
            </a:r>
            <a:r>
              <a:rPr lang="de-CH" altLang="en-US" sz="1800" dirty="0"/>
              <a:t> </a:t>
            </a:r>
            <a:r>
              <a:rPr lang="de-CH" altLang="en-US" sz="1800" dirty="0" err="1"/>
              <a:t>more</a:t>
            </a:r>
            <a:r>
              <a:rPr lang="de-CH" altLang="en-US" sz="1800" dirty="0"/>
              <a:t> </a:t>
            </a:r>
            <a:r>
              <a:rPr lang="de-CH" altLang="en-US" sz="1800" dirty="0" err="1"/>
              <a:t>offers</a:t>
            </a:r>
            <a:r>
              <a:rPr lang="de-CH" altLang="en-US" sz="1800" dirty="0"/>
              <a:t>, </a:t>
            </a:r>
            <a:r>
              <a:rPr lang="de-CH" altLang="en-US" sz="1800" dirty="0" err="1"/>
              <a:t>timeout</a:t>
            </a:r>
            <a:r>
              <a:rPr lang="de-CH" altLang="en-US" sz="1800" dirty="0"/>
              <a:t> </a:t>
            </a:r>
            <a:r>
              <a:rPr lang="de-CH" altLang="en-US" sz="1800" dirty="0" err="1"/>
              <a:t>expiration</a:t>
            </a:r>
            <a:r>
              <a:rPr lang="de-CH" altLang="en-US" sz="1800" dirty="0"/>
              <a:t>, etc.</a:t>
            </a:r>
          </a:p>
          <a:p>
            <a:pPr lvl="1" eaLnBrk="1" hangingPunct="1">
              <a:buFont typeface="Arial" panose="020B0604020202020204" pitchFamily="34" charset="0"/>
              <a:buChar char="•"/>
            </a:pPr>
            <a:r>
              <a:rPr lang="de-CH" altLang="en-US" sz="2000" b="1" dirty="0"/>
              <a:t>Valid </a:t>
            </a:r>
            <a:r>
              <a:rPr lang="de-CH" altLang="en-US" sz="2000" b="1" dirty="0" err="1"/>
              <a:t>actions</a:t>
            </a:r>
            <a:r>
              <a:rPr lang="de-CH" altLang="en-US" sz="2000" dirty="0"/>
              <a:t> </a:t>
            </a:r>
            <a:r>
              <a:rPr lang="de-CH" altLang="en-US" sz="2000" dirty="0" err="1"/>
              <a:t>of</a:t>
            </a:r>
            <a:r>
              <a:rPr lang="de-CH" altLang="en-US" sz="2000" dirty="0"/>
              <a:t> </a:t>
            </a:r>
            <a:r>
              <a:rPr lang="de-CH" altLang="en-US" sz="2000" dirty="0" err="1"/>
              <a:t>the</a:t>
            </a:r>
            <a:r>
              <a:rPr lang="de-CH" altLang="en-US" sz="2000" dirty="0"/>
              <a:t> </a:t>
            </a:r>
            <a:r>
              <a:rPr lang="de-CH" altLang="en-US" sz="2000" dirty="0" err="1"/>
              <a:t>participants</a:t>
            </a:r>
            <a:endParaRPr lang="de-CH" altLang="en-US" sz="2000" dirty="0"/>
          </a:p>
          <a:p>
            <a:pPr lvl="2" eaLnBrk="1" hangingPunct="1">
              <a:buFont typeface="Arial" panose="020B0604020202020204" pitchFamily="34" charset="0"/>
              <a:buChar char="•"/>
            </a:pPr>
            <a:r>
              <a:rPr lang="de-CH" altLang="en-US" sz="1800" dirty="0" err="1"/>
              <a:t>Accept</a:t>
            </a:r>
            <a:r>
              <a:rPr lang="de-CH" altLang="en-US" sz="1800" dirty="0"/>
              <a:t>, </a:t>
            </a:r>
            <a:r>
              <a:rPr lang="de-CH" altLang="en-US" sz="1800" dirty="0" err="1"/>
              <a:t>reject</a:t>
            </a:r>
            <a:r>
              <a:rPr lang="de-CH" altLang="en-US" sz="1800" dirty="0"/>
              <a:t>, counter-</a:t>
            </a:r>
            <a:r>
              <a:rPr lang="de-CH" altLang="en-US" sz="1800" dirty="0" err="1"/>
              <a:t>propose</a:t>
            </a:r>
            <a:r>
              <a:rPr lang="de-CH" altLang="en-US" sz="1800" dirty="0"/>
              <a:t>, etc.</a:t>
            </a:r>
            <a:endParaRPr lang="en-US" altLang="en-US" sz="1800" dirty="0"/>
          </a:p>
        </p:txBody>
      </p:sp>
      <p:pic>
        <p:nvPicPr>
          <p:cNvPr id="98308" name="Picture 4" descr="bd06982_"/>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3800" y="5181600"/>
            <a:ext cx="1363663"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552450" y="548680"/>
            <a:ext cx="8686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GB" altLang="en-US" sz="4000" b="1" dirty="0">
                <a:solidFill>
                  <a:srgbClr val="0000FF"/>
                </a:solidFill>
                <a:latin typeface="Arial" pitchFamily="34" charset="0"/>
                <a:cs typeface="Times New Roman" pitchFamily="18" charset="0"/>
              </a:rPr>
              <a:t>Agents in a </a:t>
            </a:r>
            <a:r>
              <a:rPr lang="en-GB" altLang="en-US" sz="4000" dirty="0">
                <a:solidFill>
                  <a:srgbClr val="0000FF"/>
                </a:solidFill>
                <a:latin typeface="Arial" pitchFamily="34" charset="0"/>
                <a:cs typeface="Times New Roman" pitchFamily="18" charset="0"/>
              </a:rPr>
              <a:t>multi-agent system</a:t>
            </a:r>
            <a:r>
              <a:rPr lang="en-GB" altLang="en-US" sz="4000" b="1" dirty="0">
                <a:solidFill>
                  <a:srgbClr val="0000FF"/>
                </a:solidFill>
                <a:latin typeface="Arial" pitchFamily="34" charset="0"/>
                <a:cs typeface="Times New Roman" pitchFamily="18" charset="0"/>
              </a:rPr>
              <a:t> must: </a:t>
            </a:r>
          </a:p>
        </p:txBody>
      </p:sp>
      <p:sp>
        <p:nvSpPr>
          <p:cNvPr id="28675" name="Rectangle 3"/>
          <p:cNvSpPr>
            <a:spLocks noChangeArrowheads="1"/>
          </p:cNvSpPr>
          <p:nvPr/>
        </p:nvSpPr>
        <p:spPr bwMode="auto">
          <a:xfrm>
            <a:off x="685800" y="2057400"/>
            <a:ext cx="84201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just" eaLnBrk="1" hangingPunct="1">
              <a:buFontTx/>
              <a:buNone/>
            </a:pPr>
            <a:r>
              <a:rPr lang="en-GB" altLang="en-US" sz="3200" b="1" i="1">
                <a:cs typeface="Times New Roman" pitchFamily="18" charset="0"/>
              </a:rPr>
              <a:t> </a:t>
            </a:r>
            <a:r>
              <a:rPr lang="en-GB" altLang="en-US" sz="3200">
                <a:cs typeface="Times New Roman" pitchFamily="18" charset="0"/>
              </a:rPr>
              <a:t>be</a:t>
            </a:r>
            <a:r>
              <a:rPr lang="en-GB" altLang="en-US" sz="3200" b="1" i="1">
                <a:cs typeface="Times New Roman" pitchFamily="18" charset="0"/>
              </a:rPr>
              <a:t> self-managed </a:t>
            </a:r>
            <a:r>
              <a:rPr lang="en-GB" altLang="en-US" sz="3200">
                <a:cs typeface="Times New Roman" pitchFamily="18" charset="0"/>
              </a:rPr>
              <a:t>to automatically create suitable configuration for each new context; </a:t>
            </a:r>
            <a:endParaRPr lang="en-GB" altLang="en-US" sz="3200" b="1" i="1">
              <a:cs typeface="Times New Roman" pitchFamily="18" charset="0"/>
            </a:endParaRPr>
          </a:p>
          <a:p>
            <a:pPr algn="just" eaLnBrk="1" hangingPunct="1">
              <a:buFontTx/>
              <a:buNone/>
            </a:pPr>
            <a:r>
              <a:rPr lang="en-GB" altLang="en-US" sz="3200" b="1" i="1">
                <a:cs typeface="Times New Roman" pitchFamily="18" charset="0"/>
              </a:rPr>
              <a:t> move</a:t>
            </a:r>
            <a:r>
              <a:rPr lang="en-GB" altLang="en-US" sz="3200">
                <a:cs typeface="Times New Roman" pitchFamily="18" charset="0"/>
              </a:rPr>
              <a:t> to be able to find each other and access environmental resources (</a:t>
            </a:r>
            <a:r>
              <a:rPr lang="en-GB" altLang="en-US" sz="3200" b="1" i="1">
                <a:cs typeface="Times New Roman" pitchFamily="18" charset="0"/>
              </a:rPr>
              <a:t>mobility</a:t>
            </a:r>
            <a:r>
              <a:rPr lang="en-GB" altLang="en-US" sz="3200">
                <a:cs typeface="Times New Roman" pitchFamily="18" charset="0"/>
              </a:rPr>
              <a:t>); </a:t>
            </a:r>
          </a:p>
          <a:p>
            <a:pPr algn="just" eaLnBrk="1" hangingPunct="1">
              <a:buFontTx/>
              <a:buNone/>
            </a:pPr>
            <a:r>
              <a:rPr lang="en-GB" altLang="en-US" sz="3200" b="1" i="1">
                <a:cs typeface="Times New Roman" pitchFamily="18" charset="0"/>
              </a:rPr>
              <a:t> communicate</a:t>
            </a:r>
            <a:r>
              <a:rPr lang="en-GB" altLang="en-US" sz="3200">
                <a:cs typeface="Times New Roman" pitchFamily="18" charset="0"/>
              </a:rPr>
              <a:t> amongst themselves; </a:t>
            </a:r>
          </a:p>
          <a:p>
            <a:pPr algn="just" eaLnBrk="1" hangingPunct="1">
              <a:buFontTx/>
              <a:buNone/>
            </a:pPr>
            <a:r>
              <a:rPr lang="en-GB" altLang="en-US" sz="3200" b="1" i="1">
                <a:cs typeface="Times New Roman" pitchFamily="18" charset="0"/>
              </a:rPr>
              <a:t> coordinate</a:t>
            </a:r>
            <a:r>
              <a:rPr lang="en-GB" altLang="en-US" sz="3200" b="1">
                <a:cs typeface="Times New Roman" pitchFamily="18" charset="0"/>
              </a:rPr>
              <a:t> </a:t>
            </a:r>
            <a:r>
              <a:rPr lang="en-GB" altLang="en-US" sz="3200">
                <a:cs typeface="Times New Roman" pitchFamily="18" charset="0"/>
              </a:rPr>
              <a:t>their activities;</a:t>
            </a:r>
          </a:p>
          <a:p>
            <a:pPr eaLnBrk="1" hangingPunct="1">
              <a:buFontTx/>
              <a:buNone/>
            </a:pPr>
            <a:r>
              <a:rPr lang="en-GB" altLang="en-US" sz="3200" b="1" i="1">
                <a:cs typeface="Times New Roman" pitchFamily="18" charset="0"/>
              </a:rPr>
              <a:t> negotiate</a:t>
            </a:r>
            <a:r>
              <a:rPr lang="en-GB" altLang="en-US" sz="3200">
                <a:cs typeface="Times New Roman" pitchFamily="18" charset="0"/>
              </a:rPr>
              <a:t> once they find themselves in conflict.</a:t>
            </a:r>
            <a:r>
              <a:rPr lang="en-GB" altLang="en-US">
                <a:cs typeface="Times New Roman" pitchFamily="18" charset="0"/>
              </a:rPr>
              <a:t> </a:t>
            </a:r>
          </a:p>
        </p:txBody>
      </p:sp>
      <p:pic>
        <p:nvPicPr>
          <p:cNvPr id="4" name="Picture 3">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49344" y="4077072"/>
            <a:ext cx="1287231" cy="1185862"/>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de-CH" altLang="en-US"/>
              <a:t>Agreements</a:t>
            </a:r>
            <a:endParaRPr lang="en-US" altLang="en-US"/>
          </a:p>
        </p:txBody>
      </p:sp>
      <p:sp>
        <p:nvSpPr>
          <p:cNvPr id="99331" name="Rectangle 3"/>
          <p:cNvSpPr>
            <a:spLocks noGrp="1" noChangeArrowheads="1"/>
          </p:cNvSpPr>
          <p:nvPr>
            <p:ph type="body" idx="1"/>
          </p:nvPr>
        </p:nvSpPr>
        <p:spPr>
          <a:xfrm>
            <a:off x="457200" y="1455738"/>
            <a:ext cx="8918575" cy="4640262"/>
          </a:xfrm>
        </p:spPr>
        <p:txBody>
          <a:bodyPr/>
          <a:lstStyle/>
          <a:p>
            <a:pPr eaLnBrk="1" hangingPunct="1">
              <a:buFont typeface="Arial" panose="020B0604020202020204" pitchFamily="34" charset="0"/>
              <a:buChar char="•"/>
            </a:pPr>
            <a:r>
              <a:rPr lang="de-CH" altLang="en-US" dirty="0" err="1"/>
              <a:t>Negotiation</a:t>
            </a:r>
            <a:r>
              <a:rPr lang="de-CH" altLang="en-US" dirty="0"/>
              <a:t> </a:t>
            </a:r>
            <a:r>
              <a:rPr lang="de-CH" altLang="en-US" dirty="0" err="1"/>
              <a:t>to</a:t>
            </a:r>
            <a:r>
              <a:rPr lang="de-CH" altLang="en-US" dirty="0"/>
              <a:t> </a:t>
            </a:r>
            <a:r>
              <a:rPr lang="de-CH" altLang="en-US" dirty="0" err="1"/>
              <a:t>agree</a:t>
            </a:r>
            <a:r>
              <a:rPr lang="de-CH" altLang="en-US" dirty="0"/>
              <a:t> </a:t>
            </a:r>
            <a:r>
              <a:rPr lang="de-CH" altLang="en-US" dirty="0" err="1"/>
              <a:t>about</a:t>
            </a:r>
            <a:r>
              <a:rPr lang="de-CH" altLang="en-US" dirty="0"/>
              <a:t> </a:t>
            </a:r>
            <a:r>
              <a:rPr lang="de-CH" altLang="en-US" dirty="0" err="1"/>
              <a:t>what</a:t>
            </a:r>
            <a:r>
              <a:rPr lang="de-CH" altLang="en-US" dirty="0"/>
              <a:t>?</a:t>
            </a:r>
          </a:p>
          <a:p>
            <a:pPr eaLnBrk="1" hangingPunct="1"/>
            <a:endParaRPr lang="de-CH" altLang="en-US" dirty="0"/>
          </a:p>
          <a:p>
            <a:pPr lvl="1" eaLnBrk="1" hangingPunct="1">
              <a:buFont typeface="Arial" panose="020B0604020202020204" pitchFamily="34" charset="0"/>
              <a:buChar char="•"/>
            </a:pPr>
            <a:r>
              <a:rPr lang="de-CH" altLang="en-US" sz="2800" u="sng" dirty="0"/>
              <a:t>Price</a:t>
            </a:r>
          </a:p>
          <a:p>
            <a:pPr lvl="1" eaLnBrk="1" hangingPunct="1">
              <a:buFont typeface="Arial" panose="020B0604020202020204" pitchFamily="34" charset="0"/>
              <a:buChar char="•"/>
            </a:pPr>
            <a:r>
              <a:rPr lang="de-CH" altLang="en-US" dirty="0"/>
              <a:t>Quality</a:t>
            </a:r>
          </a:p>
          <a:p>
            <a:pPr lvl="1" eaLnBrk="1" hangingPunct="1">
              <a:buFont typeface="Arial" panose="020B0604020202020204" pitchFamily="34" charset="0"/>
              <a:buChar char="•"/>
            </a:pPr>
            <a:r>
              <a:rPr lang="de-CH" altLang="en-US" dirty="0" err="1"/>
              <a:t>Quantity</a:t>
            </a:r>
            <a:r>
              <a:rPr lang="de-CH" altLang="en-US" dirty="0"/>
              <a:t>, </a:t>
            </a:r>
            <a:r>
              <a:rPr lang="de-CH" altLang="en-US" dirty="0" err="1"/>
              <a:t>volume</a:t>
            </a:r>
            <a:r>
              <a:rPr lang="de-CH" altLang="en-US" dirty="0"/>
              <a:t>, </a:t>
            </a:r>
            <a:r>
              <a:rPr lang="de-CH" altLang="en-US" dirty="0" err="1"/>
              <a:t>number</a:t>
            </a:r>
            <a:r>
              <a:rPr lang="de-CH" altLang="en-US" dirty="0"/>
              <a:t>, etc.</a:t>
            </a:r>
          </a:p>
          <a:p>
            <a:pPr lvl="1" eaLnBrk="1" hangingPunct="1">
              <a:buFont typeface="Arial" panose="020B0604020202020204" pitchFamily="34" charset="0"/>
              <a:buChar char="•"/>
            </a:pPr>
            <a:r>
              <a:rPr lang="de-CH" altLang="en-US" dirty="0"/>
              <a:t>Payment </a:t>
            </a:r>
            <a:r>
              <a:rPr lang="de-CH" altLang="en-US" dirty="0" err="1"/>
              <a:t>modality</a:t>
            </a:r>
            <a:endParaRPr lang="de-CH" altLang="en-US" dirty="0"/>
          </a:p>
          <a:p>
            <a:pPr lvl="1" eaLnBrk="1" hangingPunct="1">
              <a:buFont typeface="Arial" panose="020B0604020202020204" pitchFamily="34" charset="0"/>
              <a:buChar char="•"/>
            </a:pPr>
            <a:r>
              <a:rPr lang="de-CH" altLang="en-US" dirty="0" err="1"/>
              <a:t>Delivery</a:t>
            </a:r>
            <a:r>
              <a:rPr lang="de-CH" altLang="en-US" dirty="0"/>
              <a:t> </a:t>
            </a:r>
            <a:r>
              <a:rPr lang="de-CH" altLang="en-US" dirty="0" err="1"/>
              <a:t>process</a:t>
            </a:r>
            <a:endParaRPr lang="de-CH" altLang="en-US" dirty="0"/>
          </a:p>
          <a:p>
            <a:pPr lvl="1" eaLnBrk="1" hangingPunct="1">
              <a:buFont typeface="Arial" panose="020B0604020202020204" pitchFamily="34" charset="0"/>
              <a:buChar char="•"/>
            </a:pPr>
            <a:r>
              <a:rPr lang="de-CH" altLang="en-US" dirty="0" err="1"/>
              <a:t>Delivery</a:t>
            </a:r>
            <a:r>
              <a:rPr lang="de-CH" altLang="en-US" dirty="0"/>
              <a:t> </a:t>
            </a:r>
            <a:r>
              <a:rPr lang="de-CH" altLang="en-US" dirty="0" err="1"/>
              <a:t>date</a:t>
            </a:r>
            <a:endParaRPr lang="de-CH" altLang="en-US" dirty="0"/>
          </a:p>
          <a:p>
            <a:pPr lvl="1" eaLnBrk="1" hangingPunct="1">
              <a:buFont typeface="Arial" panose="020B0604020202020204" pitchFamily="34" charset="0"/>
              <a:buChar char="•"/>
            </a:pPr>
            <a:r>
              <a:rPr lang="de-CH" altLang="en-US" dirty="0"/>
              <a:t>Maintenance</a:t>
            </a:r>
          </a:p>
          <a:p>
            <a:pPr lvl="1" eaLnBrk="1" hangingPunct="1">
              <a:buFont typeface="Arial" panose="020B0604020202020204" pitchFamily="34" charset="0"/>
              <a:buChar char="•"/>
            </a:pPr>
            <a:r>
              <a:rPr lang="de-CH" altLang="en-US" dirty="0"/>
              <a:t>.....</a:t>
            </a:r>
          </a:p>
          <a:p>
            <a:pPr eaLnBrk="1" hangingPunct="1"/>
            <a:endParaRPr lang="en-US" altLang="en-US" dirty="0"/>
          </a:p>
        </p:txBody>
      </p:sp>
      <p:sp>
        <p:nvSpPr>
          <p:cNvPr id="99332" name="AutoShape 4"/>
          <p:cNvSpPr>
            <a:spLocks/>
          </p:cNvSpPr>
          <p:nvPr/>
        </p:nvSpPr>
        <p:spPr bwMode="auto">
          <a:xfrm>
            <a:off x="4724400" y="2590800"/>
            <a:ext cx="990600" cy="2590800"/>
          </a:xfrm>
          <a:prstGeom prst="rightBrace">
            <a:avLst>
              <a:gd name="adj1" fmla="val 21795"/>
              <a:gd name="adj2" fmla="val 50000"/>
            </a:avLst>
          </a:pr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99333" name="Text Box 5"/>
          <p:cNvSpPr txBox="1">
            <a:spLocks noChangeArrowheads="1"/>
          </p:cNvSpPr>
          <p:nvPr/>
        </p:nvSpPr>
        <p:spPr bwMode="auto">
          <a:xfrm>
            <a:off x="6235700" y="3429000"/>
            <a:ext cx="2738438" cy="1016000"/>
          </a:xfrm>
          <a:prstGeom prst="rect">
            <a:avLst/>
          </a:prstGeom>
          <a:solidFill>
            <a:srgbClr val="FFFF66"/>
          </a:solidFill>
          <a:ln w="9525">
            <a:solidFill>
              <a:schemeClr val="accent2"/>
            </a:solidFill>
            <a:miter lim="800000"/>
            <a:headEnd/>
            <a:tailEnd/>
          </a:ln>
          <a:effectLst>
            <a:outerShdw dist="107763" dir="2700000" algn="ctr" rotWithShape="0">
              <a:schemeClr val="bg2"/>
            </a:outerShdw>
          </a:effec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en-US" sz="2000">
                <a:solidFill>
                  <a:schemeClr val="accent2"/>
                </a:solidFill>
              </a:rPr>
              <a:t>More than one issue can </a:t>
            </a:r>
          </a:p>
          <a:p>
            <a:pPr algn="ctr">
              <a:spcBef>
                <a:spcPct val="0"/>
              </a:spcBef>
              <a:buFontTx/>
              <a:buNone/>
            </a:pPr>
            <a:r>
              <a:rPr lang="de-CH" altLang="en-US" sz="2000">
                <a:solidFill>
                  <a:schemeClr val="accent2"/>
                </a:solidFill>
              </a:rPr>
              <a:t>be negotiated</a:t>
            </a:r>
          </a:p>
          <a:p>
            <a:pPr algn="ctr">
              <a:spcBef>
                <a:spcPct val="0"/>
              </a:spcBef>
              <a:buFontTx/>
              <a:buNone/>
            </a:pPr>
            <a:r>
              <a:rPr lang="de-CH" altLang="en-US" sz="2000">
                <a:solidFill>
                  <a:schemeClr val="accent2"/>
                </a:solidFill>
              </a:rPr>
              <a:t>at the same time.</a:t>
            </a:r>
            <a:endParaRPr lang="en-US" altLang="en-US" sz="2000">
              <a:solidFill>
                <a:schemeClr val="accent2"/>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de-CH" altLang="en-US"/>
              <a:t>What is an auction?</a:t>
            </a:r>
            <a:endParaRPr lang="en-US" altLang="en-US"/>
          </a:p>
        </p:txBody>
      </p:sp>
      <p:sp>
        <p:nvSpPr>
          <p:cNvPr id="100355" name="Rectangle 3"/>
          <p:cNvSpPr>
            <a:spLocks noGrp="1" noChangeArrowheads="1"/>
          </p:cNvSpPr>
          <p:nvPr>
            <p:ph type="body" idx="1"/>
          </p:nvPr>
        </p:nvSpPr>
        <p:spPr/>
        <p:txBody>
          <a:bodyPr/>
          <a:lstStyle/>
          <a:p>
            <a:pPr eaLnBrk="1" hangingPunct="1">
              <a:buFont typeface="Monotype Sorts" charset="0"/>
              <a:buNone/>
            </a:pPr>
            <a:r>
              <a:rPr lang="en-US" altLang="en-US" dirty="0"/>
              <a:t>     </a:t>
            </a:r>
            <a:r>
              <a:rPr lang="en-US" altLang="en-US" i="1" dirty="0"/>
              <a:t>„Auction are popular, distributed and autonomy preserving ways of allocating items among agents.“</a:t>
            </a:r>
            <a:r>
              <a:rPr lang="en-US" altLang="en-US" dirty="0"/>
              <a:t> [</a:t>
            </a:r>
            <a:r>
              <a:rPr lang="en-US" altLang="en-US" dirty="0" err="1"/>
              <a:t>Sandholm</a:t>
            </a:r>
            <a:r>
              <a:rPr lang="en-US" altLang="en-US" dirty="0"/>
              <a:t> 1999]</a:t>
            </a:r>
          </a:p>
          <a:p>
            <a:pPr eaLnBrk="1" hangingPunct="1">
              <a:buFont typeface="Monotype Sorts" charset="0"/>
              <a:buNone/>
            </a:pPr>
            <a:r>
              <a:rPr lang="en-US" altLang="en-US" dirty="0"/>
              <a:t>	„</a:t>
            </a:r>
            <a:r>
              <a:rPr lang="en-US" altLang="en-US" i="1" dirty="0"/>
              <a:t>An auction is a method of allocating scarce goods, a method that is based upon competition</a:t>
            </a:r>
            <a:r>
              <a:rPr lang="en-US" altLang="en-US" dirty="0"/>
              <a:t>“. [</a:t>
            </a:r>
            <a:r>
              <a:rPr lang="en-US" altLang="en-US" dirty="0" err="1"/>
              <a:t>Agorics</a:t>
            </a:r>
            <a:r>
              <a:rPr lang="en-US" altLang="en-US" dirty="0"/>
              <a:t>, 1996]</a:t>
            </a:r>
          </a:p>
          <a:p>
            <a:pPr eaLnBrk="1" hangingPunct="1">
              <a:buFont typeface="Arial" panose="020B0604020202020204" pitchFamily="34" charset="0"/>
              <a:buChar char="•"/>
            </a:pPr>
            <a:r>
              <a:rPr lang="en-US" altLang="en-US" dirty="0"/>
              <a:t>Auctions provide an efficient way to </a:t>
            </a:r>
          </a:p>
          <a:p>
            <a:pPr lvl="1" eaLnBrk="1" hangingPunct="1">
              <a:buFont typeface="Arial" panose="020B0604020202020204" pitchFamily="34" charset="0"/>
              <a:buChar char="•"/>
            </a:pPr>
            <a:r>
              <a:rPr lang="en-US" altLang="en-US" dirty="0"/>
              <a:t>Quickly find partner with highest valuations</a:t>
            </a:r>
          </a:p>
          <a:p>
            <a:pPr lvl="1" eaLnBrk="1" hangingPunct="1">
              <a:buFont typeface="Arial" panose="020B0604020202020204" pitchFamily="34" charset="0"/>
              <a:buChar char="•"/>
            </a:pPr>
            <a:r>
              <a:rPr lang="en-US" altLang="en-US" dirty="0"/>
              <a:t>Run one-to-many interaction</a:t>
            </a:r>
          </a:p>
          <a:p>
            <a:pPr lvl="1" eaLnBrk="1" hangingPunct="1">
              <a:buFont typeface="Arial" panose="020B0604020202020204" pitchFamily="34" charset="0"/>
              <a:buChar char="•"/>
            </a:pPr>
            <a:r>
              <a:rPr lang="en-US" altLang="en-US" dirty="0"/>
              <a:t>Determine fair prices</a:t>
            </a:r>
          </a:p>
          <a:p>
            <a:pPr lvl="1" eaLnBrk="1" hangingPunct="1">
              <a:buFont typeface="Arial" panose="020B0604020202020204" pitchFamily="34" charset="0"/>
              <a:buChar char="•"/>
            </a:pPr>
            <a:r>
              <a:rPr lang="en-US" altLang="en-US" dirty="0"/>
              <a:t>Allocate resources</a:t>
            </a:r>
          </a:p>
          <a:p>
            <a:pPr eaLnBrk="1" hangingPunct="1">
              <a:buFont typeface="Monotype Sorts" charset="0"/>
              <a:buNone/>
            </a:pPr>
            <a:r>
              <a:rPr lang="en-US" altLang="en-US" dirty="0"/>
              <a:t>              </a:t>
            </a:r>
          </a:p>
          <a:p>
            <a:pPr eaLnBrk="1" hangingPunct="1">
              <a:buFont typeface="Monotype Sorts" charset="0"/>
              <a:buNone/>
            </a:pPr>
            <a:r>
              <a:rPr lang="en-US" altLang="en-US" dirty="0"/>
              <a:t>              </a:t>
            </a:r>
            <a:r>
              <a:rPr lang="en-US" altLang="en-US" sz="2000" dirty="0"/>
              <a:t>An auction is a mechanism to find </a:t>
            </a:r>
            <a:r>
              <a:rPr lang="en-US" altLang="en-US" u="sng" dirty="0"/>
              <a:t>prices</a:t>
            </a:r>
            <a:r>
              <a:rPr lang="en-US" altLang="en-US" sz="2000" dirty="0"/>
              <a:t> that allow </a:t>
            </a:r>
            <a:r>
              <a:rPr lang="en-US" altLang="en-US" u="sng" dirty="0"/>
              <a:t>commitments</a:t>
            </a:r>
          </a:p>
          <a:p>
            <a:pPr eaLnBrk="1" hangingPunct="1">
              <a:buFont typeface="Monotype Sorts" charset="0"/>
              <a:buNone/>
            </a:pPr>
            <a:endParaRPr lang="en-US" altLang="en-US" dirty="0"/>
          </a:p>
          <a:p>
            <a:pPr eaLnBrk="1" hangingPunct="1"/>
            <a:endParaRPr lang="en-US" altLang="en-US" dirty="0"/>
          </a:p>
        </p:txBody>
      </p:sp>
      <p:sp>
        <p:nvSpPr>
          <p:cNvPr id="100356" name="AutoShape 4"/>
          <p:cNvSpPr>
            <a:spLocks noChangeArrowheads="1"/>
          </p:cNvSpPr>
          <p:nvPr/>
        </p:nvSpPr>
        <p:spPr bwMode="auto">
          <a:xfrm>
            <a:off x="4648200" y="4395788"/>
            <a:ext cx="609600" cy="381000"/>
          </a:xfrm>
          <a:prstGeom prst="downArrow">
            <a:avLst>
              <a:gd name="adj1" fmla="val 50000"/>
              <a:gd name="adj2" fmla="val 25000"/>
            </a:avLst>
          </a:prstGeom>
          <a:solidFill>
            <a:srgbClr val="FF0000"/>
          </a:solidFill>
          <a:ln w="9525">
            <a:solidFill>
              <a:schemeClr val="tx1"/>
            </a:solidFill>
            <a:miter lim="800000"/>
            <a:headEnd/>
            <a:tailEnd/>
          </a:ln>
          <a:effectLst>
            <a:outerShdw dist="35921" dir="2700000" algn="ctr" rotWithShape="0">
              <a:schemeClr val="bg2"/>
            </a:outerShdw>
          </a:effec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sp>
        <p:nvSpPr>
          <p:cNvPr id="100357" name="Text Box 5"/>
          <p:cNvSpPr txBox="1">
            <a:spLocks noChangeArrowheads="1"/>
          </p:cNvSpPr>
          <p:nvPr/>
        </p:nvSpPr>
        <p:spPr bwMode="auto">
          <a:xfrm>
            <a:off x="4251325" y="1890713"/>
            <a:ext cx="1841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spcBef>
                <a:spcPct val="0"/>
              </a:spcBef>
              <a:buFontTx/>
              <a:buNone/>
            </a:pPr>
            <a:endParaRPr lang="en-GB" altLang="en-US" sz="1600"/>
          </a:p>
        </p:txBody>
      </p:sp>
      <p:sp>
        <p:nvSpPr>
          <p:cNvPr id="100358" name="Rectangle 6"/>
          <p:cNvSpPr>
            <a:spLocks noChangeArrowheads="1"/>
          </p:cNvSpPr>
          <p:nvPr/>
        </p:nvSpPr>
        <p:spPr bwMode="auto">
          <a:xfrm>
            <a:off x="742950" y="5046663"/>
            <a:ext cx="8496300" cy="69373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en-US" altLang="en-US" sz="3200"/>
          </a:p>
        </p:txBody>
      </p:sp>
      <p:pic>
        <p:nvPicPr>
          <p:cNvPr id="100359"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54738" y="3068638"/>
            <a:ext cx="2968625" cy="1708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de-CH" altLang="en-US"/>
              <a:t>Auction Principles</a:t>
            </a:r>
            <a:endParaRPr lang="en-US" altLang="en-US"/>
          </a:p>
        </p:txBody>
      </p:sp>
      <p:sp>
        <p:nvSpPr>
          <p:cNvPr id="101379" name="Rectangle 3"/>
          <p:cNvSpPr>
            <a:spLocks noGrp="1" noChangeArrowheads="1"/>
          </p:cNvSpPr>
          <p:nvPr>
            <p:ph type="body" idx="1"/>
          </p:nvPr>
        </p:nvSpPr>
        <p:spPr/>
        <p:txBody>
          <a:bodyPr/>
          <a:lstStyle/>
          <a:p>
            <a:pPr eaLnBrk="1" hangingPunct="1">
              <a:buFont typeface="Arial" panose="020B0604020202020204" pitchFamily="34" charset="0"/>
              <a:buChar char="•"/>
            </a:pPr>
            <a:r>
              <a:rPr lang="de-CH" altLang="en-US" dirty="0"/>
              <a:t>An </a:t>
            </a:r>
            <a:r>
              <a:rPr lang="de-CH" altLang="en-US" i="1" dirty="0" err="1"/>
              <a:t>auction</a:t>
            </a:r>
            <a:r>
              <a:rPr lang="de-CH" altLang="en-US" i="1" dirty="0"/>
              <a:t> </a:t>
            </a:r>
            <a:r>
              <a:rPr lang="de-CH" altLang="en-US" i="1" dirty="0" err="1"/>
              <a:t>protocol</a:t>
            </a:r>
            <a:r>
              <a:rPr lang="de-CH" altLang="en-US" dirty="0"/>
              <a:t> </a:t>
            </a:r>
            <a:r>
              <a:rPr lang="de-CH" altLang="en-US" dirty="0" err="1"/>
              <a:t>establishes</a:t>
            </a:r>
            <a:r>
              <a:rPr lang="de-CH" altLang="en-US" dirty="0"/>
              <a:t> </a:t>
            </a:r>
            <a:r>
              <a:rPr lang="de-CH" altLang="en-US" dirty="0" err="1"/>
              <a:t>the</a:t>
            </a:r>
            <a:r>
              <a:rPr lang="de-CH" altLang="en-US" dirty="0"/>
              <a:t> </a:t>
            </a:r>
            <a:r>
              <a:rPr lang="de-CH" altLang="en-US" dirty="0" err="1"/>
              <a:t>rules</a:t>
            </a:r>
            <a:r>
              <a:rPr lang="de-CH" altLang="en-US" dirty="0"/>
              <a:t> </a:t>
            </a:r>
            <a:r>
              <a:rPr lang="de-CH" altLang="en-US" dirty="0" err="1"/>
              <a:t>governing</a:t>
            </a:r>
            <a:r>
              <a:rPr lang="de-CH" altLang="en-US" dirty="0"/>
              <a:t> an </a:t>
            </a:r>
            <a:r>
              <a:rPr lang="de-CH" altLang="en-US" dirty="0" err="1"/>
              <a:t>auction</a:t>
            </a:r>
            <a:r>
              <a:rPr lang="de-CH" altLang="en-US" dirty="0"/>
              <a:t>:</a:t>
            </a:r>
          </a:p>
          <a:p>
            <a:pPr lvl="1" eaLnBrk="1" hangingPunct="1">
              <a:buFont typeface="Arial" panose="020B0604020202020204" pitchFamily="34" charset="0"/>
              <a:buChar char="•"/>
            </a:pPr>
            <a:r>
              <a:rPr lang="de-CH" altLang="en-US" sz="2000" dirty="0" err="1"/>
              <a:t>how</a:t>
            </a:r>
            <a:r>
              <a:rPr lang="de-CH" altLang="en-US" sz="2000" dirty="0"/>
              <a:t> </a:t>
            </a:r>
            <a:r>
              <a:rPr lang="de-CH" altLang="en-US" sz="2000" dirty="0" err="1"/>
              <a:t>bids</a:t>
            </a:r>
            <a:r>
              <a:rPr lang="de-CH" altLang="en-US" sz="2000" dirty="0"/>
              <a:t> </a:t>
            </a:r>
            <a:r>
              <a:rPr lang="de-CH" altLang="en-US" sz="2000" dirty="0" err="1"/>
              <a:t>and</a:t>
            </a:r>
            <a:r>
              <a:rPr lang="de-CH" altLang="en-US" sz="2000" dirty="0"/>
              <a:t> </a:t>
            </a:r>
            <a:r>
              <a:rPr lang="de-CH" altLang="en-US" sz="2000" dirty="0" err="1"/>
              <a:t>offers</a:t>
            </a:r>
            <a:r>
              <a:rPr lang="de-CH" altLang="en-US" sz="2000" dirty="0"/>
              <a:t> </a:t>
            </a:r>
            <a:r>
              <a:rPr lang="de-CH" altLang="en-US" sz="2000" dirty="0" err="1"/>
              <a:t>can</a:t>
            </a:r>
            <a:r>
              <a:rPr lang="de-CH" altLang="en-US" sz="2000" dirty="0"/>
              <a:t> </a:t>
            </a:r>
            <a:r>
              <a:rPr lang="de-CH" altLang="en-US" sz="2000" dirty="0" err="1"/>
              <a:t>be</a:t>
            </a:r>
            <a:r>
              <a:rPr lang="de-CH" altLang="en-US" sz="2000" dirty="0"/>
              <a:t> </a:t>
            </a:r>
            <a:r>
              <a:rPr lang="de-CH" altLang="en-US" sz="2000" dirty="0" err="1"/>
              <a:t>done</a:t>
            </a:r>
            <a:endParaRPr lang="de-CH" altLang="en-US" sz="2000" dirty="0"/>
          </a:p>
          <a:p>
            <a:pPr lvl="1" eaLnBrk="1" hangingPunct="1">
              <a:buFont typeface="Arial" panose="020B0604020202020204" pitchFamily="34" charset="0"/>
              <a:buChar char="•"/>
            </a:pPr>
            <a:r>
              <a:rPr lang="de-CH" altLang="en-US" sz="2000" dirty="0"/>
              <a:t>The </a:t>
            </a:r>
            <a:r>
              <a:rPr lang="de-CH" altLang="en-US" sz="2000" dirty="0" err="1"/>
              <a:t>order</a:t>
            </a:r>
            <a:r>
              <a:rPr lang="de-CH" altLang="en-US" sz="2000" dirty="0"/>
              <a:t> in wich </a:t>
            </a:r>
            <a:r>
              <a:rPr lang="de-CH" altLang="en-US" sz="2000" dirty="0" err="1"/>
              <a:t>prices</a:t>
            </a:r>
            <a:r>
              <a:rPr lang="de-CH" altLang="en-US" sz="2000" dirty="0"/>
              <a:t> </a:t>
            </a:r>
            <a:r>
              <a:rPr lang="de-CH" altLang="en-US" sz="2000" dirty="0" err="1"/>
              <a:t>are</a:t>
            </a:r>
            <a:r>
              <a:rPr lang="de-CH" altLang="en-US" sz="2000" dirty="0"/>
              <a:t> </a:t>
            </a:r>
            <a:r>
              <a:rPr lang="de-CH" altLang="en-US" sz="2000" dirty="0" err="1"/>
              <a:t>quoted</a:t>
            </a:r>
            <a:endParaRPr lang="de-CH" altLang="en-US" sz="2000" dirty="0"/>
          </a:p>
          <a:p>
            <a:pPr lvl="1" eaLnBrk="1" hangingPunct="1">
              <a:buFont typeface="Arial" panose="020B0604020202020204" pitchFamily="34" charset="0"/>
              <a:buChar char="•"/>
            </a:pPr>
            <a:r>
              <a:rPr lang="de-CH" altLang="en-US" sz="2000" dirty="0" err="1"/>
              <a:t>how</a:t>
            </a:r>
            <a:r>
              <a:rPr lang="de-CH" altLang="en-US" sz="2000" dirty="0"/>
              <a:t> </a:t>
            </a:r>
            <a:r>
              <a:rPr lang="de-CH" altLang="en-US" sz="2000" dirty="0" err="1"/>
              <a:t>to</a:t>
            </a:r>
            <a:r>
              <a:rPr lang="de-CH" altLang="en-US" sz="2000" dirty="0"/>
              <a:t> </a:t>
            </a:r>
            <a:r>
              <a:rPr lang="de-CH" altLang="en-US" sz="2000" dirty="0" err="1"/>
              <a:t>determine</a:t>
            </a:r>
            <a:r>
              <a:rPr lang="de-CH" altLang="en-US" sz="2000" dirty="0"/>
              <a:t> </a:t>
            </a:r>
            <a:r>
              <a:rPr lang="de-CH" altLang="en-US" sz="2000" dirty="0" err="1"/>
              <a:t>the</a:t>
            </a:r>
            <a:r>
              <a:rPr lang="de-CH" altLang="en-US" sz="2000" dirty="0"/>
              <a:t> </a:t>
            </a:r>
            <a:r>
              <a:rPr lang="de-CH" altLang="en-US" sz="2000" dirty="0" err="1"/>
              <a:t>winner</a:t>
            </a:r>
            <a:endParaRPr lang="de-CH" altLang="en-US" sz="2000" dirty="0"/>
          </a:p>
          <a:p>
            <a:pPr eaLnBrk="1" hangingPunct="1">
              <a:buFont typeface="Arial" panose="020B0604020202020204" pitchFamily="34" charset="0"/>
              <a:buChar char="•"/>
            </a:pPr>
            <a:r>
              <a:rPr lang="de-CH" altLang="en-US" dirty="0" err="1"/>
              <a:t>Auction</a:t>
            </a:r>
            <a:r>
              <a:rPr lang="de-CH" altLang="en-US" dirty="0"/>
              <a:t> </a:t>
            </a:r>
            <a:r>
              <a:rPr lang="de-CH" altLang="en-US" dirty="0" err="1"/>
              <a:t>Protocols</a:t>
            </a:r>
            <a:r>
              <a:rPr lang="de-CH" altLang="en-US" dirty="0"/>
              <a:t>:</a:t>
            </a:r>
          </a:p>
          <a:p>
            <a:pPr lvl="1" eaLnBrk="1" hangingPunct="1">
              <a:buFont typeface="Arial" panose="020B0604020202020204" pitchFamily="34" charset="0"/>
              <a:buChar char="•"/>
            </a:pPr>
            <a:r>
              <a:rPr lang="de-CH" altLang="en-US" sz="2000" dirty="0"/>
              <a:t>FPSB (</a:t>
            </a:r>
            <a:r>
              <a:rPr lang="en-US" altLang="en-US" sz="2000" dirty="0"/>
              <a:t>First-Price Sealed Bid</a:t>
            </a:r>
            <a:r>
              <a:rPr lang="de-CH" altLang="en-US" sz="2000" dirty="0"/>
              <a:t>)</a:t>
            </a:r>
          </a:p>
          <a:p>
            <a:pPr lvl="1" eaLnBrk="1" hangingPunct="1">
              <a:buFont typeface="Arial" panose="020B0604020202020204" pitchFamily="34" charset="0"/>
              <a:buChar char="•"/>
            </a:pPr>
            <a:r>
              <a:rPr lang="de-CH" altLang="en-US" sz="2000" dirty="0" err="1"/>
              <a:t>Vickrey</a:t>
            </a:r>
            <a:r>
              <a:rPr lang="de-CH" altLang="en-US" sz="2000" dirty="0"/>
              <a:t> </a:t>
            </a:r>
            <a:r>
              <a:rPr lang="de-CH" altLang="en-US" sz="2000" dirty="0" err="1"/>
              <a:t>or</a:t>
            </a:r>
            <a:r>
              <a:rPr lang="de-CH" altLang="en-US" sz="2000" dirty="0"/>
              <a:t> SPSB (Second-Price </a:t>
            </a:r>
            <a:r>
              <a:rPr lang="de-CH" altLang="en-US" sz="2000" dirty="0" err="1"/>
              <a:t>Sealed</a:t>
            </a:r>
            <a:r>
              <a:rPr lang="de-CH" altLang="en-US" sz="2000" dirty="0"/>
              <a:t> </a:t>
            </a:r>
            <a:r>
              <a:rPr lang="de-CH" altLang="en-US" sz="2000" dirty="0" err="1"/>
              <a:t>Bid</a:t>
            </a:r>
            <a:r>
              <a:rPr lang="de-CH" altLang="en-US" sz="2000" dirty="0"/>
              <a:t>)</a:t>
            </a:r>
          </a:p>
          <a:p>
            <a:pPr lvl="1" eaLnBrk="1" hangingPunct="1">
              <a:buFont typeface="Arial" panose="020B0604020202020204" pitchFamily="34" charset="0"/>
              <a:buChar char="•"/>
            </a:pPr>
            <a:r>
              <a:rPr lang="de-CH" altLang="en-US" sz="2000" dirty="0"/>
              <a:t>English </a:t>
            </a:r>
          </a:p>
          <a:p>
            <a:pPr lvl="1" eaLnBrk="1" hangingPunct="1">
              <a:buFont typeface="Arial" panose="020B0604020202020204" pitchFamily="34" charset="0"/>
              <a:buChar char="•"/>
            </a:pPr>
            <a:r>
              <a:rPr lang="de-CH" altLang="en-US" sz="2000" dirty="0" err="1"/>
              <a:t>Dutch</a:t>
            </a:r>
            <a:endParaRPr lang="de-CH" altLang="en-US" dirty="0"/>
          </a:p>
          <a:p>
            <a:pPr eaLnBrk="1" hangingPunct="1">
              <a:buFont typeface="Arial" panose="020B0604020202020204" pitchFamily="34" charset="0"/>
              <a:buChar char="•"/>
            </a:pPr>
            <a:r>
              <a:rPr lang="de-CH" altLang="en-US" dirty="0"/>
              <a:t>An </a:t>
            </a:r>
            <a:r>
              <a:rPr lang="de-CH" altLang="en-US" i="1" dirty="0" err="1"/>
              <a:t>auction</a:t>
            </a:r>
            <a:r>
              <a:rPr lang="de-CH" altLang="en-US" i="1" dirty="0"/>
              <a:t> </a:t>
            </a:r>
            <a:r>
              <a:rPr lang="de-CH" altLang="en-US" i="1" dirty="0" err="1"/>
              <a:t>strategy</a:t>
            </a:r>
            <a:r>
              <a:rPr lang="de-CH" altLang="en-US" dirty="0"/>
              <a:t> </a:t>
            </a:r>
            <a:r>
              <a:rPr lang="de-CH" altLang="en-US" dirty="0" err="1"/>
              <a:t>is</a:t>
            </a:r>
            <a:r>
              <a:rPr lang="de-CH" altLang="en-US" dirty="0"/>
              <a:t> </a:t>
            </a:r>
            <a:r>
              <a:rPr lang="de-CH" altLang="en-US" dirty="0" err="1"/>
              <a:t>used</a:t>
            </a:r>
            <a:r>
              <a:rPr lang="de-CH" altLang="en-US" dirty="0"/>
              <a:t> </a:t>
            </a:r>
            <a:r>
              <a:rPr lang="de-CH" altLang="en-US" dirty="0" err="1"/>
              <a:t>to</a:t>
            </a:r>
            <a:r>
              <a:rPr lang="de-CH" altLang="en-US" dirty="0"/>
              <a:t> </a:t>
            </a:r>
            <a:r>
              <a:rPr lang="de-CH" altLang="en-US" dirty="0" err="1"/>
              <a:t>determine</a:t>
            </a:r>
            <a:r>
              <a:rPr lang="de-CH" altLang="en-US" dirty="0"/>
              <a:t> </a:t>
            </a:r>
            <a:r>
              <a:rPr lang="de-CH" altLang="en-US" dirty="0" err="1"/>
              <a:t>the</a:t>
            </a:r>
            <a:r>
              <a:rPr lang="de-CH" altLang="en-US" dirty="0"/>
              <a:t> </a:t>
            </a:r>
            <a:r>
              <a:rPr lang="de-CH" altLang="en-US" dirty="0" err="1"/>
              <a:t>bid</a:t>
            </a:r>
            <a:r>
              <a:rPr lang="de-CH" altLang="en-US" dirty="0"/>
              <a:t> </a:t>
            </a:r>
            <a:r>
              <a:rPr lang="de-CH" altLang="en-US" dirty="0" err="1"/>
              <a:t>to</a:t>
            </a:r>
            <a:r>
              <a:rPr lang="de-CH" altLang="en-US" dirty="0"/>
              <a:t> </a:t>
            </a:r>
            <a:r>
              <a:rPr lang="de-CH" altLang="en-US" dirty="0" err="1"/>
              <a:t>be</a:t>
            </a:r>
            <a:r>
              <a:rPr lang="de-CH" altLang="en-US" dirty="0"/>
              <a:t> </a:t>
            </a:r>
            <a:r>
              <a:rPr lang="de-CH" altLang="en-US" dirty="0" err="1"/>
              <a:t>offered</a:t>
            </a:r>
            <a:endParaRPr lang="de-CH" altLang="en-US" dirty="0"/>
          </a:p>
          <a:p>
            <a:pPr eaLnBrk="1" hangingPunct="1"/>
            <a:endParaRPr lang="en-US" altLang="en-US"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ChangeArrowheads="1"/>
          </p:cNvSpPr>
          <p:nvPr/>
        </p:nvSpPr>
        <p:spPr bwMode="auto">
          <a:xfrm>
            <a:off x="1752600" y="368300"/>
            <a:ext cx="6324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en-US" sz="4000" b="1">
                <a:solidFill>
                  <a:schemeClr val="accent2"/>
                </a:solidFill>
                <a:latin typeface="Arial" pitchFamily="34" charset="0"/>
              </a:rPr>
              <a:t>FPSB, Vickrey</a:t>
            </a:r>
            <a:endParaRPr lang="en-US" altLang="en-US" sz="4000" b="1">
              <a:solidFill>
                <a:schemeClr val="accent2"/>
              </a:solidFill>
              <a:latin typeface="Arial" pitchFamily="34" charset="0"/>
            </a:endParaRPr>
          </a:p>
        </p:txBody>
      </p:sp>
      <p:sp>
        <p:nvSpPr>
          <p:cNvPr id="102403" name="Rectangle 3"/>
          <p:cNvSpPr>
            <a:spLocks noChangeArrowheads="1"/>
          </p:cNvSpPr>
          <p:nvPr/>
        </p:nvSpPr>
        <p:spPr bwMode="auto">
          <a:xfrm>
            <a:off x="415925" y="914400"/>
            <a:ext cx="8956675"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marL="342900" indent="-342900"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buFontTx/>
              <a:buChar char="•"/>
            </a:pPr>
            <a:r>
              <a:rPr lang="de-CH" altLang="en-US" dirty="0"/>
              <a:t>In </a:t>
            </a:r>
            <a:r>
              <a:rPr lang="de-CH" altLang="en-US" u="sng" dirty="0"/>
              <a:t>FPSB</a:t>
            </a:r>
            <a:r>
              <a:rPr lang="de-CH" altLang="en-US" dirty="0"/>
              <a:t> </a:t>
            </a:r>
            <a:r>
              <a:rPr lang="de-CH" altLang="en-US" dirty="0" err="1"/>
              <a:t>and</a:t>
            </a:r>
            <a:r>
              <a:rPr lang="de-CH" altLang="en-US" dirty="0"/>
              <a:t> </a:t>
            </a:r>
            <a:r>
              <a:rPr lang="de-CH" altLang="en-US" dirty="0" err="1"/>
              <a:t>Vickrey</a:t>
            </a:r>
            <a:r>
              <a:rPr lang="de-CH" altLang="en-US" dirty="0"/>
              <a:t> (</a:t>
            </a:r>
            <a:r>
              <a:rPr lang="de-CH" altLang="en-US" dirty="0" err="1"/>
              <a:t>or</a:t>
            </a:r>
            <a:r>
              <a:rPr lang="de-CH" altLang="en-US" dirty="0"/>
              <a:t> </a:t>
            </a:r>
            <a:r>
              <a:rPr lang="de-CH" altLang="en-US" u="sng" dirty="0"/>
              <a:t>SPSB</a:t>
            </a:r>
            <a:r>
              <a:rPr lang="de-CH" altLang="en-US" dirty="0"/>
              <a:t>) </a:t>
            </a:r>
            <a:r>
              <a:rPr lang="de-CH" altLang="en-US" dirty="0" err="1"/>
              <a:t>auctions</a:t>
            </a:r>
            <a:r>
              <a:rPr lang="de-CH" altLang="en-US" dirty="0"/>
              <a:t> </a:t>
            </a:r>
            <a:r>
              <a:rPr lang="de-CH" altLang="en-US" dirty="0" err="1"/>
              <a:t>the</a:t>
            </a:r>
            <a:r>
              <a:rPr lang="de-CH" altLang="en-US" dirty="0"/>
              <a:t> </a:t>
            </a:r>
            <a:r>
              <a:rPr lang="de-CH" altLang="en-US" dirty="0" err="1"/>
              <a:t>main</a:t>
            </a:r>
            <a:r>
              <a:rPr lang="de-CH" altLang="en-US" dirty="0"/>
              <a:t> </a:t>
            </a:r>
            <a:r>
              <a:rPr lang="de-CH" altLang="en-US" dirty="0" err="1"/>
              <a:t>three</a:t>
            </a:r>
            <a:r>
              <a:rPr lang="de-CH" altLang="en-US" dirty="0"/>
              <a:t> </a:t>
            </a:r>
            <a:r>
              <a:rPr lang="de-CH" altLang="en-US" dirty="0" err="1"/>
              <a:t>phases</a:t>
            </a:r>
            <a:r>
              <a:rPr lang="de-CH" altLang="en-US" dirty="0"/>
              <a:t> </a:t>
            </a:r>
            <a:r>
              <a:rPr lang="de-CH" altLang="en-US" dirty="0" err="1"/>
              <a:t>are</a:t>
            </a:r>
            <a:r>
              <a:rPr lang="de-CH" altLang="en-US" dirty="0"/>
              <a:t>:</a:t>
            </a:r>
          </a:p>
          <a:p>
            <a:pPr lvl="2">
              <a:buFontTx/>
              <a:buChar char="•"/>
            </a:pPr>
            <a:r>
              <a:rPr lang="de-CH" altLang="en-US" sz="2000" u="sng" dirty="0" err="1"/>
              <a:t>Bidding</a:t>
            </a:r>
            <a:r>
              <a:rPr lang="de-CH" altLang="en-US" sz="2000" u="sng" dirty="0"/>
              <a:t> </a:t>
            </a:r>
            <a:r>
              <a:rPr lang="de-CH" altLang="en-US" sz="2000" u="sng" dirty="0" err="1"/>
              <a:t>phase</a:t>
            </a:r>
            <a:r>
              <a:rPr lang="de-CH" altLang="en-US" sz="2000" dirty="0"/>
              <a:t>: </a:t>
            </a:r>
            <a:r>
              <a:rPr lang="de-CH" altLang="en-US" sz="2000" dirty="0" err="1"/>
              <a:t>every</a:t>
            </a:r>
            <a:r>
              <a:rPr lang="de-CH" altLang="en-US" sz="2000" dirty="0"/>
              <a:t> </a:t>
            </a:r>
            <a:r>
              <a:rPr lang="de-CH" altLang="en-US" sz="2000" dirty="0" err="1"/>
              <a:t>participant</a:t>
            </a:r>
            <a:r>
              <a:rPr lang="de-CH" altLang="en-US" sz="2000" dirty="0"/>
              <a:t> </a:t>
            </a:r>
            <a:r>
              <a:rPr lang="de-CH" altLang="en-US" sz="2000" dirty="0" err="1"/>
              <a:t>can</a:t>
            </a:r>
            <a:r>
              <a:rPr lang="de-CH" altLang="en-US" sz="2000" dirty="0"/>
              <a:t> </a:t>
            </a:r>
            <a:r>
              <a:rPr lang="de-CH" altLang="en-US" sz="2000" dirty="0" err="1"/>
              <a:t>submit</a:t>
            </a:r>
            <a:r>
              <a:rPr lang="de-CH" altLang="en-US" sz="2000" dirty="0"/>
              <a:t> </a:t>
            </a:r>
            <a:r>
              <a:rPr lang="de-CH" altLang="en-US" sz="2000" dirty="0" err="1"/>
              <a:t>only</a:t>
            </a:r>
            <a:r>
              <a:rPr lang="de-CH" altLang="en-US" sz="2000" dirty="0"/>
              <a:t> </a:t>
            </a:r>
            <a:r>
              <a:rPr lang="de-CH" altLang="en-US" sz="2000" dirty="0" err="1"/>
              <a:t>one</a:t>
            </a:r>
            <a:r>
              <a:rPr lang="de-CH" altLang="en-US" sz="2000" dirty="0"/>
              <a:t> </a:t>
            </a:r>
            <a:r>
              <a:rPr lang="de-CH" altLang="en-US" sz="2000" dirty="0" err="1"/>
              <a:t>secret</a:t>
            </a:r>
            <a:r>
              <a:rPr lang="de-CH" altLang="en-US" sz="2000" dirty="0"/>
              <a:t> </a:t>
            </a:r>
            <a:r>
              <a:rPr lang="de-CH" altLang="en-US" sz="2000" dirty="0" err="1"/>
              <a:t>bid</a:t>
            </a:r>
            <a:r>
              <a:rPr lang="de-CH" altLang="en-US" sz="2000" dirty="0"/>
              <a:t> per </a:t>
            </a:r>
            <a:r>
              <a:rPr lang="de-CH" altLang="en-US" sz="2000" dirty="0" err="1"/>
              <a:t>auction</a:t>
            </a:r>
            <a:r>
              <a:rPr lang="de-CH" altLang="en-US" sz="2000" dirty="0"/>
              <a:t>.</a:t>
            </a:r>
          </a:p>
          <a:p>
            <a:pPr lvl="2">
              <a:buFontTx/>
              <a:buChar char="•"/>
            </a:pPr>
            <a:r>
              <a:rPr lang="de-CH" altLang="en-US" sz="2000" u="sng" dirty="0"/>
              <a:t>Winner </a:t>
            </a:r>
            <a:r>
              <a:rPr lang="de-CH" altLang="en-US" sz="2000" u="sng" dirty="0" err="1"/>
              <a:t>determination</a:t>
            </a:r>
            <a:r>
              <a:rPr lang="de-CH" altLang="en-US" sz="2000" u="sng" dirty="0"/>
              <a:t> </a:t>
            </a:r>
            <a:r>
              <a:rPr lang="de-CH" altLang="en-US" sz="2000" u="sng" dirty="0" err="1"/>
              <a:t>phase</a:t>
            </a:r>
            <a:r>
              <a:rPr lang="de-CH" altLang="en-US" sz="2000" dirty="0"/>
              <a:t>: </a:t>
            </a:r>
            <a:r>
              <a:rPr lang="de-CH" altLang="en-US" sz="2000" dirty="0" err="1"/>
              <a:t>the</a:t>
            </a:r>
            <a:r>
              <a:rPr lang="de-CH" altLang="en-US" sz="2000" dirty="0"/>
              <a:t> </a:t>
            </a:r>
            <a:r>
              <a:rPr lang="de-CH" altLang="en-US" sz="2000" dirty="0" err="1"/>
              <a:t>auctionner</a:t>
            </a:r>
            <a:r>
              <a:rPr lang="de-CH" altLang="en-US" sz="2000" dirty="0"/>
              <a:t> </a:t>
            </a:r>
            <a:r>
              <a:rPr lang="de-CH" altLang="en-US" sz="2000" dirty="0" err="1"/>
              <a:t>evaluates</a:t>
            </a:r>
            <a:r>
              <a:rPr lang="de-CH" altLang="en-US" sz="2000" dirty="0"/>
              <a:t> </a:t>
            </a:r>
            <a:r>
              <a:rPr lang="de-CH" altLang="en-US" sz="2000" dirty="0" err="1"/>
              <a:t>the</a:t>
            </a:r>
            <a:r>
              <a:rPr lang="de-CH" altLang="en-US" sz="2000" dirty="0"/>
              <a:t> </a:t>
            </a:r>
            <a:r>
              <a:rPr lang="de-CH" altLang="en-US" sz="2000" dirty="0" err="1"/>
              <a:t>highest</a:t>
            </a:r>
            <a:r>
              <a:rPr lang="de-CH" altLang="en-US" sz="2000" dirty="0"/>
              <a:t> (</a:t>
            </a:r>
            <a:r>
              <a:rPr lang="de-CH" altLang="en-US" sz="2000" dirty="0" err="1"/>
              <a:t>or</a:t>
            </a:r>
            <a:r>
              <a:rPr lang="de-CH" altLang="en-US" sz="2000" dirty="0"/>
              <a:t> </a:t>
            </a:r>
            <a:r>
              <a:rPr lang="de-CH" altLang="en-US" sz="2000" dirty="0" err="1"/>
              <a:t>the</a:t>
            </a:r>
            <a:r>
              <a:rPr lang="de-CH" altLang="en-US" sz="2000" dirty="0"/>
              <a:t> </a:t>
            </a:r>
            <a:r>
              <a:rPr lang="de-CH" altLang="en-US" sz="2000" dirty="0" err="1"/>
              <a:t>lowest</a:t>
            </a:r>
            <a:r>
              <a:rPr lang="de-CH" altLang="en-US" sz="2000" dirty="0"/>
              <a:t> </a:t>
            </a:r>
            <a:r>
              <a:rPr lang="de-CH" altLang="en-US" sz="2000" dirty="0" err="1"/>
              <a:t>one</a:t>
            </a:r>
            <a:r>
              <a:rPr lang="de-CH" altLang="en-US" sz="2000" dirty="0"/>
              <a:t> </a:t>
            </a:r>
            <a:r>
              <a:rPr lang="de-CH" altLang="en-US" sz="2000" dirty="0" err="1"/>
              <a:t>when</a:t>
            </a:r>
            <a:r>
              <a:rPr lang="de-CH" altLang="en-US" sz="2000" dirty="0"/>
              <a:t> </a:t>
            </a:r>
            <a:r>
              <a:rPr lang="de-CH" altLang="en-US" sz="2000" dirty="0" err="1"/>
              <a:t>appropriate</a:t>
            </a:r>
            <a:r>
              <a:rPr lang="de-CH" altLang="en-US" sz="2000" dirty="0"/>
              <a:t>) </a:t>
            </a:r>
            <a:r>
              <a:rPr lang="de-CH" altLang="en-US" sz="2000" dirty="0" err="1"/>
              <a:t>bid</a:t>
            </a:r>
            <a:r>
              <a:rPr lang="de-CH" altLang="en-US" sz="2000" dirty="0"/>
              <a:t>. The </a:t>
            </a:r>
            <a:r>
              <a:rPr lang="de-CH" altLang="en-US" sz="2000" dirty="0" err="1"/>
              <a:t>bidder</a:t>
            </a:r>
            <a:r>
              <a:rPr lang="de-CH" altLang="en-US" sz="2000" dirty="0"/>
              <a:t> </a:t>
            </a:r>
            <a:r>
              <a:rPr lang="de-CH" altLang="en-US" sz="2000" dirty="0" err="1"/>
              <a:t>who</a:t>
            </a:r>
            <a:r>
              <a:rPr lang="de-CH" altLang="en-US" sz="2000" dirty="0"/>
              <a:t> </a:t>
            </a:r>
            <a:r>
              <a:rPr lang="de-CH" altLang="en-US" sz="2000" dirty="0" err="1"/>
              <a:t>offered</a:t>
            </a:r>
            <a:r>
              <a:rPr lang="de-CH" altLang="en-US" sz="2000" dirty="0"/>
              <a:t> </a:t>
            </a:r>
            <a:r>
              <a:rPr lang="de-CH" altLang="en-US" sz="2000" dirty="0" err="1"/>
              <a:t>the</a:t>
            </a:r>
            <a:r>
              <a:rPr lang="de-CH" altLang="en-US" sz="2000" dirty="0"/>
              <a:t> </a:t>
            </a:r>
            <a:r>
              <a:rPr lang="de-CH" altLang="en-US" sz="2000" dirty="0" err="1"/>
              <a:t>highest</a:t>
            </a:r>
            <a:r>
              <a:rPr lang="de-CH" altLang="en-US" sz="2000" dirty="0"/>
              <a:t> (</a:t>
            </a:r>
            <a:r>
              <a:rPr lang="de-CH" altLang="en-US" sz="2000" dirty="0" err="1"/>
              <a:t>or</a:t>
            </a:r>
            <a:r>
              <a:rPr lang="de-CH" altLang="en-US" sz="2000" dirty="0"/>
              <a:t> </a:t>
            </a:r>
            <a:r>
              <a:rPr lang="de-CH" altLang="en-US" sz="2000" dirty="0" err="1"/>
              <a:t>the</a:t>
            </a:r>
            <a:r>
              <a:rPr lang="de-CH" altLang="en-US" sz="2000" dirty="0"/>
              <a:t> </a:t>
            </a:r>
            <a:r>
              <a:rPr lang="de-CH" altLang="en-US" sz="2000" dirty="0" err="1"/>
              <a:t>lowest</a:t>
            </a:r>
            <a:r>
              <a:rPr lang="de-CH" altLang="en-US" sz="2000" dirty="0"/>
              <a:t> </a:t>
            </a:r>
            <a:r>
              <a:rPr lang="de-CH" altLang="en-US" sz="2000" dirty="0" err="1"/>
              <a:t>one</a:t>
            </a:r>
            <a:r>
              <a:rPr lang="de-CH" altLang="en-US" sz="2000" dirty="0"/>
              <a:t> </a:t>
            </a:r>
            <a:r>
              <a:rPr lang="de-CH" altLang="en-US" sz="2000" dirty="0" err="1"/>
              <a:t>when</a:t>
            </a:r>
            <a:r>
              <a:rPr lang="de-CH" altLang="en-US" sz="2000" dirty="0"/>
              <a:t> </a:t>
            </a:r>
            <a:r>
              <a:rPr lang="de-CH" altLang="en-US" sz="2000" dirty="0" err="1"/>
              <a:t>appropriate</a:t>
            </a:r>
            <a:r>
              <a:rPr lang="de-CH" altLang="en-US" sz="2000" dirty="0"/>
              <a:t>) </a:t>
            </a:r>
            <a:r>
              <a:rPr lang="de-CH" altLang="en-US" sz="2000" dirty="0" err="1"/>
              <a:t>bid</a:t>
            </a:r>
            <a:r>
              <a:rPr lang="de-CH" altLang="en-US" sz="2000" dirty="0"/>
              <a:t> </a:t>
            </a:r>
            <a:r>
              <a:rPr lang="de-CH" altLang="en-US" sz="2000" dirty="0" err="1"/>
              <a:t>is</a:t>
            </a:r>
            <a:r>
              <a:rPr lang="de-CH" altLang="en-US" sz="2000" dirty="0"/>
              <a:t> </a:t>
            </a:r>
            <a:r>
              <a:rPr lang="de-CH" altLang="en-US" sz="2000" dirty="0" err="1"/>
              <a:t>the</a:t>
            </a:r>
            <a:r>
              <a:rPr lang="de-CH" altLang="en-US" sz="2000" dirty="0"/>
              <a:t> </a:t>
            </a:r>
            <a:r>
              <a:rPr lang="de-CH" altLang="en-US" sz="2000" dirty="0" err="1"/>
              <a:t>winner</a:t>
            </a:r>
            <a:r>
              <a:rPr lang="de-CH" altLang="en-US" sz="2000" dirty="0"/>
              <a:t>. </a:t>
            </a:r>
          </a:p>
          <a:p>
            <a:pPr lvl="2">
              <a:buFontTx/>
              <a:buChar char="•"/>
            </a:pPr>
            <a:r>
              <a:rPr lang="de-CH" altLang="en-US" sz="2000" u="sng" dirty="0" err="1"/>
              <a:t>Auction</a:t>
            </a:r>
            <a:r>
              <a:rPr lang="de-CH" altLang="en-US" sz="2000" u="sng" dirty="0"/>
              <a:t> </a:t>
            </a:r>
            <a:r>
              <a:rPr lang="de-CH" altLang="en-US" sz="2000" u="sng" dirty="0" err="1"/>
              <a:t>ending</a:t>
            </a:r>
            <a:r>
              <a:rPr lang="de-CH" altLang="en-US" sz="2000" dirty="0"/>
              <a:t>: </a:t>
            </a:r>
            <a:r>
              <a:rPr lang="de-CH" altLang="en-US" sz="2000" dirty="0" err="1"/>
              <a:t>the</a:t>
            </a:r>
            <a:r>
              <a:rPr lang="de-CH" altLang="en-US" sz="2000" dirty="0"/>
              <a:t> </a:t>
            </a:r>
            <a:r>
              <a:rPr lang="de-CH" altLang="en-US" sz="2000" dirty="0" err="1"/>
              <a:t>winner</a:t>
            </a:r>
            <a:r>
              <a:rPr lang="de-CH" altLang="en-US" sz="2000" dirty="0"/>
              <a:t> </a:t>
            </a:r>
            <a:r>
              <a:rPr lang="de-CH" altLang="en-US" sz="2000" dirty="0" err="1"/>
              <a:t>and</a:t>
            </a:r>
            <a:r>
              <a:rPr lang="de-CH" altLang="en-US" sz="2000" dirty="0"/>
              <a:t> </a:t>
            </a:r>
            <a:r>
              <a:rPr lang="de-CH" altLang="en-US" sz="2000" dirty="0" err="1"/>
              <a:t>the</a:t>
            </a:r>
            <a:r>
              <a:rPr lang="de-CH" altLang="en-US" sz="2000" dirty="0"/>
              <a:t> </a:t>
            </a:r>
            <a:r>
              <a:rPr lang="de-CH" altLang="en-US" sz="2000" dirty="0" err="1"/>
              <a:t>seller</a:t>
            </a:r>
            <a:r>
              <a:rPr lang="de-CH" altLang="en-US" sz="2000" dirty="0"/>
              <a:t> </a:t>
            </a:r>
            <a:r>
              <a:rPr lang="de-CH" altLang="en-US" sz="2000" dirty="0" err="1"/>
              <a:t>are</a:t>
            </a:r>
            <a:r>
              <a:rPr lang="de-CH" altLang="en-US" sz="2000" dirty="0"/>
              <a:t> </a:t>
            </a:r>
            <a:r>
              <a:rPr lang="de-CH" altLang="en-US" sz="2000" dirty="0" err="1"/>
              <a:t>notified</a:t>
            </a:r>
            <a:r>
              <a:rPr lang="de-CH" altLang="en-US" sz="2000" dirty="0"/>
              <a:t> </a:t>
            </a:r>
            <a:r>
              <a:rPr lang="de-CH" altLang="en-US" sz="2000" dirty="0" err="1"/>
              <a:t>about</a:t>
            </a:r>
            <a:r>
              <a:rPr lang="de-CH" altLang="en-US" sz="2000" dirty="0"/>
              <a:t> </a:t>
            </a:r>
            <a:r>
              <a:rPr lang="de-CH" altLang="en-US" sz="2000" dirty="0" err="1"/>
              <a:t>the</a:t>
            </a:r>
            <a:r>
              <a:rPr lang="de-CH" altLang="en-US" sz="2000" dirty="0"/>
              <a:t> </a:t>
            </a:r>
            <a:r>
              <a:rPr lang="de-CH" altLang="en-US" sz="2000" dirty="0" err="1"/>
              <a:t>results</a:t>
            </a:r>
            <a:r>
              <a:rPr lang="de-CH" altLang="en-US" sz="2000" dirty="0"/>
              <a:t> </a:t>
            </a:r>
            <a:r>
              <a:rPr lang="de-CH" altLang="en-US" sz="2000" dirty="0" err="1"/>
              <a:t>and</a:t>
            </a:r>
            <a:r>
              <a:rPr lang="de-CH" altLang="en-US" sz="2000" dirty="0"/>
              <a:t> </a:t>
            </a:r>
            <a:r>
              <a:rPr lang="de-CH" altLang="en-US" sz="2000" dirty="0" err="1"/>
              <a:t>about</a:t>
            </a:r>
            <a:r>
              <a:rPr lang="de-CH" altLang="en-US" sz="2000" dirty="0"/>
              <a:t> </a:t>
            </a:r>
            <a:r>
              <a:rPr lang="de-CH" altLang="en-US" sz="2000" dirty="0" err="1"/>
              <a:t>each</a:t>
            </a:r>
            <a:r>
              <a:rPr lang="de-CH" altLang="en-US" sz="2000" dirty="0"/>
              <a:t> </a:t>
            </a:r>
            <a:r>
              <a:rPr lang="de-CH" altLang="en-US" sz="2000" dirty="0" err="1"/>
              <a:t>other</a:t>
            </a:r>
            <a:r>
              <a:rPr lang="de-CH" altLang="en-US" sz="2000" dirty="0"/>
              <a:t> </a:t>
            </a:r>
            <a:r>
              <a:rPr lang="de-CH" altLang="en-US" sz="2000" dirty="0" err="1"/>
              <a:t>identity</a:t>
            </a:r>
            <a:r>
              <a:rPr lang="de-CH" altLang="en-US" sz="2000" dirty="0"/>
              <a:t>. </a:t>
            </a:r>
            <a:endParaRPr lang="de-CH" altLang="en-US" sz="1800" dirty="0"/>
          </a:p>
          <a:p>
            <a:pPr>
              <a:buFontTx/>
              <a:buChar char="•"/>
            </a:pPr>
            <a:r>
              <a:rPr lang="en-US" altLang="en-US" dirty="0"/>
              <a:t>In FPSB auctions the winner pays the highest </a:t>
            </a:r>
            <a:r>
              <a:rPr lang="de-CH" altLang="en-US" dirty="0"/>
              <a:t>(</a:t>
            </a:r>
            <a:r>
              <a:rPr lang="de-CH" altLang="en-US" dirty="0" err="1"/>
              <a:t>or</a:t>
            </a:r>
            <a:r>
              <a:rPr lang="de-CH" altLang="en-US" dirty="0"/>
              <a:t> </a:t>
            </a:r>
            <a:r>
              <a:rPr lang="de-CH" altLang="en-US" dirty="0" err="1"/>
              <a:t>the</a:t>
            </a:r>
            <a:r>
              <a:rPr lang="de-CH" altLang="en-US" dirty="0"/>
              <a:t> </a:t>
            </a:r>
            <a:r>
              <a:rPr lang="de-CH" altLang="en-US" dirty="0" err="1"/>
              <a:t>lowest</a:t>
            </a:r>
            <a:r>
              <a:rPr lang="de-CH" altLang="en-US" dirty="0"/>
              <a:t> </a:t>
            </a:r>
            <a:r>
              <a:rPr lang="de-CH" altLang="en-US" dirty="0" err="1"/>
              <a:t>one</a:t>
            </a:r>
            <a:r>
              <a:rPr lang="de-CH" altLang="en-US" dirty="0"/>
              <a:t> </a:t>
            </a:r>
            <a:r>
              <a:rPr lang="de-CH" altLang="en-US" dirty="0" err="1"/>
              <a:t>when</a:t>
            </a:r>
            <a:r>
              <a:rPr lang="de-CH" altLang="en-US" dirty="0"/>
              <a:t> </a:t>
            </a:r>
            <a:r>
              <a:rPr lang="de-CH" altLang="en-US" dirty="0" err="1"/>
              <a:t>appropriate</a:t>
            </a:r>
            <a:r>
              <a:rPr lang="de-CH" altLang="en-US" dirty="0"/>
              <a:t>)</a:t>
            </a:r>
            <a:r>
              <a:rPr lang="en-US" altLang="en-US" dirty="0"/>
              <a:t> bid</a:t>
            </a:r>
            <a:r>
              <a:rPr lang="de-CH" altLang="en-US" dirty="0"/>
              <a:t>.</a:t>
            </a:r>
            <a:endParaRPr lang="en-US" altLang="en-US" dirty="0"/>
          </a:p>
          <a:p>
            <a:pPr>
              <a:buFontTx/>
              <a:buChar char="•"/>
            </a:pPr>
            <a:r>
              <a:rPr lang="en-US" altLang="en-US" dirty="0"/>
              <a:t>In </a:t>
            </a:r>
            <a:r>
              <a:rPr lang="en-US" altLang="en-US" dirty="0" err="1"/>
              <a:t>Vickrey</a:t>
            </a:r>
            <a:r>
              <a:rPr lang="en-US" altLang="en-US" dirty="0"/>
              <a:t> (SPSB) auctions the winner pays the second highest </a:t>
            </a:r>
            <a:r>
              <a:rPr lang="de-CH" altLang="en-US" dirty="0"/>
              <a:t>(</a:t>
            </a:r>
            <a:r>
              <a:rPr lang="de-CH" altLang="en-US" dirty="0" err="1"/>
              <a:t>or</a:t>
            </a:r>
            <a:r>
              <a:rPr lang="de-CH" altLang="en-US" dirty="0"/>
              <a:t> </a:t>
            </a:r>
            <a:r>
              <a:rPr lang="de-CH" altLang="en-US" dirty="0" err="1"/>
              <a:t>the</a:t>
            </a:r>
            <a:r>
              <a:rPr lang="de-CH" altLang="en-US" dirty="0"/>
              <a:t> </a:t>
            </a:r>
            <a:r>
              <a:rPr lang="de-CH" altLang="en-US" dirty="0" err="1"/>
              <a:t>second</a:t>
            </a:r>
            <a:r>
              <a:rPr lang="de-CH" altLang="en-US" dirty="0"/>
              <a:t> </a:t>
            </a:r>
            <a:r>
              <a:rPr lang="de-CH" altLang="en-US" dirty="0" err="1"/>
              <a:t>lowest</a:t>
            </a:r>
            <a:r>
              <a:rPr lang="de-CH" altLang="en-US" dirty="0"/>
              <a:t> </a:t>
            </a:r>
            <a:r>
              <a:rPr lang="de-CH" altLang="en-US" dirty="0" err="1"/>
              <a:t>one</a:t>
            </a:r>
            <a:r>
              <a:rPr lang="de-CH" altLang="en-US" dirty="0"/>
              <a:t> </a:t>
            </a:r>
            <a:r>
              <a:rPr lang="de-CH" altLang="en-US" dirty="0" err="1"/>
              <a:t>when</a:t>
            </a:r>
            <a:r>
              <a:rPr lang="de-CH" altLang="en-US" dirty="0"/>
              <a:t> </a:t>
            </a:r>
            <a:r>
              <a:rPr lang="de-CH" altLang="en-US" dirty="0" err="1"/>
              <a:t>appropriate</a:t>
            </a:r>
            <a:r>
              <a:rPr lang="de-CH" altLang="en-US" dirty="0"/>
              <a:t>)</a:t>
            </a:r>
            <a:r>
              <a:rPr lang="en-US" altLang="en-US" dirty="0"/>
              <a:t> bid</a:t>
            </a:r>
            <a:r>
              <a:rPr lang="de-CH" altLang="en-US" dirty="0"/>
              <a:t>.</a:t>
            </a:r>
          </a:p>
          <a:p>
            <a:pPr>
              <a:buFontTx/>
              <a:buChar char="•"/>
            </a:pPr>
            <a:r>
              <a:rPr lang="de-CH" altLang="en-US" dirty="0"/>
              <a:t>Advantages: </a:t>
            </a:r>
            <a:r>
              <a:rPr lang="de-CH" altLang="en-US" dirty="0" err="1"/>
              <a:t>one-round</a:t>
            </a:r>
            <a:r>
              <a:rPr lang="de-CH" altLang="en-US" dirty="0"/>
              <a:t> </a:t>
            </a:r>
            <a:r>
              <a:rPr lang="de-CH" altLang="en-US" dirty="0" err="1"/>
              <a:t>bid</a:t>
            </a:r>
            <a:r>
              <a:rPr lang="de-CH" altLang="en-US" dirty="0"/>
              <a:t>, </a:t>
            </a:r>
            <a:r>
              <a:rPr lang="de-CH" altLang="en-US" dirty="0" err="1"/>
              <a:t>no</a:t>
            </a:r>
            <a:r>
              <a:rPr lang="de-CH" altLang="en-US" dirty="0"/>
              <a:t> </a:t>
            </a:r>
            <a:r>
              <a:rPr lang="de-CH" altLang="en-US" dirty="0" err="1"/>
              <a:t>information</a:t>
            </a:r>
            <a:r>
              <a:rPr lang="de-CH" altLang="en-US" dirty="0"/>
              <a:t> </a:t>
            </a:r>
            <a:r>
              <a:rPr lang="de-CH" altLang="en-US" dirty="0" err="1"/>
              <a:t>revealed</a:t>
            </a:r>
            <a:r>
              <a:rPr lang="de-CH" altLang="en-US" dirty="0"/>
              <a:t>, </a:t>
            </a:r>
            <a:r>
              <a:rPr lang="de-CH" altLang="en-US" dirty="0" err="1"/>
              <a:t>the</a:t>
            </a:r>
            <a:r>
              <a:rPr lang="de-CH" altLang="en-US" dirty="0"/>
              <a:t> </a:t>
            </a:r>
            <a:r>
              <a:rPr lang="de-CH" altLang="en-US" dirty="0" err="1"/>
              <a:t>buyers</a:t>
            </a:r>
            <a:r>
              <a:rPr lang="de-CH" altLang="en-US" dirty="0"/>
              <a:t> do not </a:t>
            </a:r>
            <a:r>
              <a:rPr lang="de-CH" altLang="en-US" dirty="0" err="1"/>
              <a:t>need</a:t>
            </a:r>
            <a:r>
              <a:rPr lang="de-CH" altLang="en-US" dirty="0"/>
              <a:t> </a:t>
            </a:r>
            <a:r>
              <a:rPr lang="de-CH" altLang="en-US" dirty="0" err="1"/>
              <a:t>to</a:t>
            </a:r>
            <a:r>
              <a:rPr lang="de-CH" altLang="en-US" dirty="0"/>
              <a:t> </a:t>
            </a:r>
            <a:r>
              <a:rPr lang="de-CH" altLang="en-US" dirty="0" err="1"/>
              <a:t>be</a:t>
            </a:r>
            <a:r>
              <a:rPr lang="de-CH" altLang="en-US" dirty="0"/>
              <a:t> </a:t>
            </a:r>
            <a:r>
              <a:rPr lang="de-CH" altLang="en-US" dirty="0" err="1"/>
              <a:t>present</a:t>
            </a:r>
            <a:r>
              <a:rPr lang="de-CH" altLang="en-US" dirty="0"/>
              <a:t>.</a:t>
            </a:r>
          </a:p>
        </p:txBody>
      </p:sp>
      <p:sp>
        <p:nvSpPr>
          <p:cNvPr id="2" name="TextBox 1"/>
          <p:cNvSpPr txBox="1"/>
          <p:nvPr/>
        </p:nvSpPr>
        <p:spPr>
          <a:xfrm>
            <a:off x="4088904" y="5811042"/>
            <a:ext cx="2808312" cy="307777"/>
          </a:xfrm>
          <a:prstGeom prst="rect">
            <a:avLst/>
          </a:prstGeom>
          <a:noFill/>
        </p:spPr>
        <p:txBody>
          <a:bodyPr wrap="square" rtlCol="0">
            <a:spAutoFit/>
          </a:bodyPr>
          <a:lstStyle/>
          <a:p>
            <a:r>
              <a:rPr lang="en-US" sz="1400" u="sng" dirty="0"/>
              <a:t>FPSB</a:t>
            </a:r>
            <a:r>
              <a:rPr lang="en-US" sz="1400" dirty="0"/>
              <a:t>: First-Price Sealed-Bid</a:t>
            </a:r>
          </a:p>
        </p:txBody>
      </p:sp>
      <p:sp>
        <p:nvSpPr>
          <p:cNvPr id="5" name="TextBox 4"/>
          <p:cNvSpPr txBox="1"/>
          <p:nvPr/>
        </p:nvSpPr>
        <p:spPr>
          <a:xfrm>
            <a:off x="6673044" y="5800923"/>
            <a:ext cx="2808312" cy="307777"/>
          </a:xfrm>
          <a:prstGeom prst="rect">
            <a:avLst/>
          </a:prstGeom>
          <a:noFill/>
        </p:spPr>
        <p:txBody>
          <a:bodyPr wrap="square" rtlCol="0">
            <a:spAutoFit/>
          </a:bodyPr>
          <a:lstStyle/>
          <a:p>
            <a:r>
              <a:rPr lang="en-US" sz="1400" u="sng" dirty="0"/>
              <a:t>SPSB</a:t>
            </a:r>
            <a:r>
              <a:rPr lang="en-US" sz="1400" dirty="0"/>
              <a:t>: Second-Price Sealed-Bid</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6" name="Group 4"/>
          <p:cNvGrpSpPr>
            <a:grpSpLocks/>
          </p:cNvGrpSpPr>
          <p:nvPr/>
        </p:nvGrpSpPr>
        <p:grpSpPr bwMode="auto">
          <a:xfrm>
            <a:off x="581025" y="1075901"/>
            <a:ext cx="3295650" cy="3836987"/>
            <a:chOff x="1093912" y="1541091"/>
            <a:chExt cx="2646238" cy="3132284"/>
          </a:xfrm>
        </p:grpSpPr>
        <p:pic>
          <p:nvPicPr>
            <p:cNvPr id="1034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912" y="3022228"/>
              <a:ext cx="2646238" cy="1651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3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912" y="1541091"/>
              <a:ext cx="1090612" cy="1481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pic>
        <p:nvPicPr>
          <p:cNvPr id="103427"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07125" y="112143"/>
            <a:ext cx="1150938" cy="1538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3428"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23138" y="651893"/>
            <a:ext cx="1527175" cy="135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3429"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4613" y="2582293"/>
            <a:ext cx="1152525" cy="138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3430"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6225" y="1966343"/>
            <a:ext cx="1150938" cy="1538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3431" name="Picture 7"/>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180263" y="4371405"/>
            <a:ext cx="1682750" cy="139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3432"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21425" y="3669730"/>
            <a:ext cx="1152525" cy="153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3433" name="Picture 8"/>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61038" y="5298505"/>
            <a:ext cx="1271587" cy="132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3434"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10100" y="4798443"/>
            <a:ext cx="1150938" cy="1538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03435" name="TextBox 1"/>
          <p:cNvSpPr txBox="1">
            <a:spLocks noChangeArrowheads="1"/>
          </p:cNvSpPr>
          <p:nvPr/>
        </p:nvSpPr>
        <p:spPr bwMode="auto">
          <a:xfrm>
            <a:off x="6296025" y="170880"/>
            <a:ext cx="736600" cy="4619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a:t>50</a:t>
            </a:r>
          </a:p>
        </p:txBody>
      </p:sp>
      <p:sp>
        <p:nvSpPr>
          <p:cNvPr id="103436" name="TextBox 14"/>
          <p:cNvSpPr txBox="1">
            <a:spLocks noChangeArrowheads="1"/>
          </p:cNvSpPr>
          <p:nvPr/>
        </p:nvSpPr>
        <p:spPr bwMode="auto">
          <a:xfrm>
            <a:off x="6704013" y="2036193"/>
            <a:ext cx="736600" cy="4603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a:t>60</a:t>
            </a:r>
          </a:p>
        </p:txBody>
      </p:sp>
      <p:sp>
        <p:nvSpPr>
          <p:cNvPr id="103437" name="TextBox 15"/>
          <p:cNvSpPr txBox="1">
            <a:spLocks noChangeArrowheads="1"/>
          </p:cNvSpPr>
          <p:nvPr/>
        </p:nvSpPr>
        <p:spPr bwMode="auto">
          <a:xfrm>
            <a:off x="6415088" y="3736405"/>
            <a:ext cx="736600" cy="4619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a:t>70</a:t>
            </a:r>
          </a:p>
        </p:txBody>
      </p:sp>
      <p:sp>
        <p:nvSpPr>
          <p:cNvPr id="103438" name="TextBox 16"/>
          <p:cNvSpPr txBox="1">
            <a:spLocks noChangeArrowheads="1"/>
          </p:cNvSpPr>
          <p:nvPr/>
        </p:nvSpPr>
        <p:spPr bwMode="auto">
          <a:xfrm>
            <a:off x="4686300" y="4865118"/>
            <a:ext cx="736600" cy="4603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a:t>80</a:t>
            </a:r>
          </a:p>
        </p:txBody>
      </p:sp>
      <p:pic>
        <p:nvPicPr>
          <p:cNvPr id="103439" name="Picture 9"/>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08988" y="37530"/>
            <a:ext cx="1346200" cy="139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03440" name="TextBox 2"/>
          <p:cNvSpPr txBox="1">
            <a:spLocks noChangeArrowheads="1"/>
          </p:cNvSpPr>
          <p:nvPr/>
        </p:nvSpPr>
        <p:spPr bwMode="auto">
          <a:xfrm>
            <a:off x="69850" y="5214513"/>
            <a:ext cx="4319588" cy="1200150"/>
          </a:xfrm>
          <a:prstGeom prst="rect">
            <a:avLst/>
          </a:prstGeom>
          <a:solidFill>
            <a:srgbClr val="FFC000"/>
          </a:solidFill>
          <a:ln w="9525">
            <a:solidFill>
              <a:schemeClr val="tx1"/>
            </a:solidFill>
            <a:miter lim="800000"/>
            <a:headEnd/>
            <a:tailEnd/>
          </a:ln>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3600"/>
              <a:t>The “winner” will get </a:t>
            </a:r>
            <a:r>
              <a:rPr lang="en-US" altLang="en-US" sz="3600" b="1" u="sng"/>
              <a:t>50</a:t>
            </a:r>
            <a:r>
              <a:rPr lang="en-US" altLang="en-US" sz="3600"/>
              <a:t> Euro for his job</a:t>
            </a:r>
          </a:p>
        </p:txBody>
      </p:sp>
      <p:sp>
        <p:nvSpPr>
          <p:cNvPr id="103441" name="Rectangle 2"/>
          <p:cNvSpPr>
            <a:spLocks noChangeArrowheads="1"/>
          </p:cNvSpPr>
          <p:nvPr/>
        </p:nvSpPr>
        <p:spPr bwMode="auto">
          <a:xfrm>
            <a:off x="257460" y="408277"/>
            <a:ext cx="5907087"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en-US" altLang="en-US" sz="4000" b="1" dirty="0">
                <a:solidFill>
                  <a:schemeClr val="accent2"/>
                </a:solidFill>
                <a:latin typeface="Arial" pitchFamily="34" charset="0"/>
              </a:rPr>
              <a:t>FPSB auction example</a:t>
            </a:r>
          </a:p>
        </p:txBody>
      </p:sp>
      <p:sp>
        <p:nvSpPr>
          <p:cNvPr id="22" name="Rectangle 21"/>
          <p:cNvSpPr/>
          <p:nvPr/>
        </p:nvSpPr>
        <p:spPr>
          <a:xfrm>
            <a:off x="1640632" y="1568110"/>
            <a:ext cx="2312597" cy="830997"/>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Service consumer agent</a:t>
            </a:r>
          </a:p>
        </p:txBody>
      </p:sp>
      <p:sp>
        <p:nvSpPr>
          <p:cNvPr id="3" name="TextBox 2">
            <a:extLst>
              <a:ext uri="{FF2B5EF4-FFF2-40B4-BE49-F238E27FC236}">
                <a16:creationId xmlns:a16="http://schemas.microsoft.com/office/drawing/2014/main" id="{8A347488-6CC3-151E-84BA-61211FD7950B}"/>
              </a:ext>
            </a:extLst>
          </p:cNvPr>
          <p:cNvSpPr txBox="1"/>
          <p:nvPr/>
        </p:nvSpPr>
        <p:spPr>
          <a:xfrm>
            <a:off x="1451624" y="1033982"/>
            <a:ext cx="2205232" cy="338554"/>
          </a:xfrm>
          <a:prstGeom prst="rect">
            <a:avLst/>
          </a:prstGeom>
          <a:noFill/>
        </p:spPr>
        <p:txBody>
          <a:bodyPr wrap="square">
            <a:spAutoFit/>
          </a:bodyPr>
          <a:lstStyle/>
          <a:p>
            <a:r>
              <a:rPr lang="de-CH" altLang="en-US" sz="1600" dirty="0"/>
              <a:t>(</a:t>
            </a:r>
            <a:r>
              <a:rPr lang="en-US" altLang="en-US" sz="1600" dirty="0"/>
              <a:t>First-Price Sealed Bid</a:t>
            </a:r>
            <a:r>
              <a:rPr lang="de-CH" altLang="en-US" sz="1600" dirty="0"/>
              <a:t>)</a:t>
            </a:r>
            <a:endParaRPr lang="fi-FI" sz="1600"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450" name="Group 4"/>
          <p:cNvGrpSpPr>
            <a:grpSpLocks/>
          </p:cNvGrpSpPr>
          <p:nvPr/>
        </p:nvGrpSpPr>
        <p:grpSpPr bwMode="auto">
          <a:xfrm>
            <a:off x="581025" y="1029715"/>
            <a:ext cx="3295650" cy="3836987"/>
            <a:chOff x="1093912" y="1541091"/>
            <a:chExt cx="2646238" cy="3132284"/>
          </a:xfrm>
        </p:grpSpPr>
        <p:pic>
          <p:nvPicPr>
            <p:cNvPr id="1044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912" y="3022228"/>
              <a:ext cx="2646238" cy="1651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44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912" y="1541091"/>
              <a:ext cx="1090612" cy="1481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pic>
        <p:nvPicPr>
          <p:cNvPr id="104451"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07125" y="93671"/>
            <a:ext cx="1150938" cy="1538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4452" name="Picture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23138" y="633421"/>
            <a:ext cx="1527175" cy="135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4453" name="Picture 6"/>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94613" y="2563821"/>
            <a:ext cx="1152525" cy="1384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4454"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26225" y="1947871"/>
            <a:ext cx="1150938" cy="1538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4455" name="Picture 7"/>
          <p:cNvPicPr>
            <a:picLocks noChangeAspect="1" noChangeArrowheads="1"/>
          </p:cNvPicPr>
          <p:nvPr/>
        </p:nvPicPr>
        <p:blipFill>
          <a:blip r:embed="rId7">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180263" y="4352933"/>
            <a:ext cx="1682750" cy="139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4456" name="Picture 5"/>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321425" y="3651258"/>
            <a:ext cx="1152525" cy="153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4457" name="Picture 8"/>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761038" y="5280033"/>
            <a:ext cx="1271587" cy="1327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4458" name="Picture 5"/>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10100" y="4779971"/>
            <a:ext cx="1150938" cy="1538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04459" name="TextBox 1"/>
          <p:cNvSpPr txBox="1">
            <a:spLocks noChangeArrowheads="1"/>
          </p:cNvSpPr>
          <p:nvPr/>
        </p:nvSpPr>
        <p:spPr bwMode="auto">
          <a:xfrm>
            <a:off x="6296025" y="152408"/>
            <a:ext cx="736600" cy="4619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a:t>50</a:t>
            </a:r>
          </a:p>
        </p:txBody>
      </p:sp>
      <p:sp>
        <p:nvSpPr>
          <p:cNvPr id="104460" name="TextBox 14"/>
          <p:cNvSpPr txBox="1">
            <a:spLocks noChangeArrowheads="1"/>
          </p:cNvSpPr>
          <p:nvPr/>
        </p:nvSpPr>
        <p:spPr bwMode="auto">
          <a:xfrm>
            <a:off x="6704013" y="2017721"/>
            <a:ext cx="736600" cy="4603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a:t>60</a:t>
            </a:r>
          </a:p>
        </p:txBody>
      </p:sp>
      <p:sp>
        <p:nvSpPr>
          <p:cNvPr id="104461" name="TextBox 15"/>
          <p:cNvSpPr txBox="1">
            <a:spLocks noChangeArrowheads="1"/>
          </p:cNvSpPr>
          <p:nvPr/>
        </p:nvSpPr>
        <p:spPr bwMode="auto">
          <a:xfrm>
            <a:off x="6415088" y="3717933"/>
            <a:ext cx="736600" cy="4619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a:t>70</a:t>
            </a:r>
          </a:p>
        </p:txBody>
      </p:sp>
      <p:sp>
        <p:nvSpPr>
          <p:cNvPr id="104462" name="TextBox 16"/>
          <p:cNvSpPr txBox="1">
            <a:spLocks noChangeArrowheads="1"/>
          </p:cNvSpPr>
          <p:nvPr/>
        </p:nvSpPr>
        <p:spPr bwMode="auto">
          <a:xfrm>
            <a:off x="4686300" y="4846646"/>
            <a:ext cx="736600" cy="46037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a:t>80</a:t>
            </a:r>
          </a:p>
        </p:txBody>
      </p:sp>
      <p:pic>
        <p:nvPicPr>
          <p:cNvPr id="104463" name="Picture 9"/>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408988" y="19058"/>
            <a:ext cx="1346200" cy="139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04464" name="TextBox 2"/>
          <p:cNvSpPr txBox="1">
            <a:spLocks noChangeArrowheads="1"/>
          </p:cNvSpPr>
          <p:nvPr/>
        </p:nvSpPr>
        <p:spPr bwMode="auto">
          <a:xfrm>
            <a:off x="69850" y="5168327"/>
            <a:ext cx="4319588" cy="1200150"/>
          </a:xfrm>
          <a:prstGeom prst="rect">
            <a:avLst/>
          </a:prstGeom>
          <a:solidFill>
            <a:srgbClr val="FFC000"/>
          </a:solidFill>
          <a:ln w="9525">
            <a:solidFill>
              <a:schemeClr val="tx1"/>
            </a:solidFill>
            <a:miter lim="800000"/>
            <a:headEnd/>
            <a:tailEnd/>
          </a:ln>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3600"/>
              <a:t>The “winner” will get </a:t>
            </a:r>
            <a:r>
              <a:rPr lang="en-US" altLang="en-US" sz="3600" b="1" u="sng"/>
              <a:t>60</a:t>
            </a:r>
            <a:r>
              <a:rPr lang="en-US" altLang="en-US" sz="3600"/>
              <a:t> Euro for his job</a:t>
            </a:r>
          </a:p>
        </p:txBody>
      </p:sp>
      <p:sp>
        <p:nvSpPr>
          <p:cNvPr id="104465" name="Rectangle 2"/>
          <p:cNvSpPr>
            <a:spLocks noChangeArrowheads="1"/>
          </p:cNvSpPr>
          <p:nvPr/>
        </p:nvSpPr>
        <p:spPr bwMode="auto">
          <a:xfrm>
            <a:off x="291519" y="390957"/>
            <a:ext cx="596327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en-US" sz="4000" b="1" dirty="0">
                <a:solidFill>
                  <a:schemeClr val="accent2"/>
                </a:solidFill>
                <a:latin typeface="Arial" pitchFamily="34" charset="0"/>
              </a:rPr>
              <a:t>SPSB </a:t>
            </a:r>
            <a:r>
              <a:rPr lang="de-CH" altLang="en-US" sz="3600" b="1" dirty="0">
                <a:solidFill>
                  <a:schemeClr val="accent2"/>
                </a:solidFill>
                <a:latin typeface="Arial" pitchFamily="34" charset="0"/>
              </a:rPr>
              <a:t>(</a:t>
            </a:r>
            <a:r>
              <a:rPr lang="de-CH" altLang="en-US" sz="3600" b="1" dirty="0" err="1">
                <a:solidFill>
                  <a:schemeClr val="accent2"/>
                </a:solidFill>
                <a:latin typeface="Arial" pitchFamily="34" charset="0"/>
              </a:rPr>
              <a:t>Vickrey</a:t>
            </a:r>
            <a:r>
              <a:rPr lang="de-CH" altLang="en-US" sz="3600" b="1" dirty="0">
                <a:solidFill>
                  <a:schemeClr val="accent2"/>
                </a:solidFill>
                <a:latin typeface="Arial" pitchFamily="34" charset="0"/>
              </a:rPr>
              <a:t>) </a:t>
            </a:r>
            <a:r>
              <a:rPr lang="de-CH" altLang="en-US" sz="4000" b="1" dirty="0" err="1">
                <a:solidFill>
                  <a:schemeClr val="accent2"/>
                </a:solidFill>
                <a:latin typeface="Arial" pitchFamily="34" charset="0"/>
              </a:rPr>
              <a:t>example</a:t>
            </a:r>
            <a:endParaRPr lang="en-US" altLang="en-US" sz="4000" b="1" dirty="0">
              <a:solidFill>
                <a:schemeClr val="accent2"/>
              </a:solidFill>
              <a:latin typeface="Arial" pitchFamily="34" charset="0"/>
            </a:endParaRPr>
          </a:p>
        </p:txBody>
      </p:sp>
      <p:sp>
        <p:nvSpPr>
          <p:cNvPr id="22" name="Rectangle 21"/>
          <p:cNvSpPr/>
          <p:nvPr/>
        </p:nvSpPr>
        <p:spPr>
          <a:xfrm>
            <a:off x="1589832" y="1648924"/>
            <a:ext cx="2312597" cy="830997"/>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Service consumer agent</a:t>
            </a:r>
          </a:p>
        </p:txBody>
      </p:sp>
      <p:sp>
        <p:nvSpPr>
          <p:cNvPr id="2" name="Oval 1"/>
          <p:cNvSpPr/>
          <p:nvPr/>
        </p:nvSpPr>
        <p:spPr bwMode="auto">
          <a:xfrm>
            <a:off x="6272299" y="1802272"/>
            <a:ext cx="1600027" cy="888097"/>
          </a:xfrm>
          <a:prstGeom prst="ellipse">
            <a:avLst/>
          </a:prstGeom>
          <a:noFill/>
          <a:ln w="635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New Roman" pitchFamily="18" charset="0"/>
            </a:endParaRPr>
          </a:p>
        </p:txBody>
      </p:sp>
      <p:sp>
        <p:nvSpPr>
          <p:cNvPr id="3" name="TextBox 2">
            <a:extLst>
              <a:ext uri="{FF2B5EF4-FFF2-40B4-BE49-F238E27FC236}">
                <a16:creationId xmlns:a16="http://schemas.microsoft.com/office/drawing/2014/main" id="{D9FFAAF9-47D7-9CFD-1CDD-0D134181045E}"/>
              </a:ext>
            </a:extLst>
          </p:cNvPr>
          <p:cNvSpPr txBox="1"/>
          <p:nvPr/>
        </p:nvSpPr>
        <p:spPr>
          <a:xfrm>
            <a:off x="1451623" y="1033982"/>
            <a:ext cx="4221457" cy="338554"/>
          </a:xfrm>
          <a:prstGeom prst="rect">
            <a:avLst/>
          </a:prstGeom>
          <a:noFill/>
        </p:spPr>
        <p:txBody>
          <a:bodyPr wrap="square">
            <a:spAutoFit/>
          </a:bodyPr>
          <a:lstStyle/>
          <a:p>
            <a:r>
              <a:rPr lang="de-CH" altLang="en-US" sz="1600" dirty="0"/>
              <a:t>(</a:t>
            </a:r>
            <a:r>
              <a:rPr lang="en-US" altLang="en-US" sz="1600" dirty="0"/>
              <a:t>Second-Price Sealed Bid (SPSB) Auction</a:t>
            </a:r>
            <a:r>
              <a:rPr lang="de-CH" altLang="en-US" sz="1600" dirty="0"/>
              <a:t>)</a:t>
            </a:r>
            <a:endParaRPr lang="fi-FI" sz="1600"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Group 4"/>
          <p:cNvGrpSpPr>
            <a:grpSpLocks/>
          </p:cNvGrpSpPr>
          <p:nvPr/>
        </p:nvGrpSpPr>
        <p:grpSpPr bwMode="auto">
          <a:xfrm>
            <a:off x="1296988" y="566738"/>
            <a:ext cx="1647825" cy="1817687"/>
            <a:chOff x="1093912" y="1541091"/>
            <a:chExt cx="2646238" cy="3132284"/>
          </a:xfrm>
        </p:grpSpPr>
        <p:pic>
          <p:nvPicPr>
            <p:cNvPr id="10549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912" y="3022228"/>
              <a:ext cx="2646238" cy="1651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549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912" y="1541091"/>
              <a:ext cx="1090612" cy="1481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pic>
        <p:nvPicPr>
          <p:cNvPr id="105475"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92700" y="2543175"/>
            <a:ext cx="2174875" cy="1928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105476" name="Group 5"/>
          <p:cNvGrpSpPr>
            <a:grpSpLocks/>
          </p:cNvGrpSpPr>
          <p:nvPr/>
        </p:nvGrpSpPr>
        <p:grpSpPr bwMode="auto">
          <a:xfrm>
            <a:off x="2982913" y="200025"/>
            <a:ext cx="1096962" cy="1539875"/>
            <a:chOff x="2360711" y="238392"/>
            <a:chExt cx="1096491" cy="1539435"/>
          </a:xfrm>
        </p:grpSpPr>
        <p:pic>
          <p:nvPicPr>
            <p:cNvPr id="105492"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0711" y="238392"/>
              <a:ext cx="1096491" cy="1539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05493" name="TextBox 1"/>
            <p:cNvSpPr txBox="1">
              <a:spLocks noChangeArrowheads="1"/>
            </p:cNvSpPr>
            <p:nvPr/>
          </p:nvSpPr>
          <p:spPr bwMode="auto">
            <a:xfrm>
              <a:off x="2669251" y="305511"/>
              <a:ext cx="736599" cy="46166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a:t>90</a:t>
              </a:r>
            </a:p>
          </p:txBody>
        </p:sp>
      </p:grpSp>
      <p:pic>
        <p:nvPicPr>
          <p:cNvPr id="105477" name="Picture 9"/>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63550"/>
            <a:ext cx="1344613" cy="139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05478" name="TextBox 2"/>
          <p:cNvSpPr txBox="1">
            <a:spLocks noChangeArrowheads="1"/>
          </p:cNvSpPr>
          <p:nvPr/>
        </p:nvSpPr>
        <p:spPr bwMode="auto">
          <a:xfrm>
            <a:off x="4658591" y="4911440"/>
            <a:ext cx="4737100" cy="1200150"/>
          </a:xfrm>
          <a:prstGeom prst="rect">
            <a:avLst/>
          </a:prstGeom>
          <a:solidFill>
            <a:srgbClr val="FFC000"/>
          </a:solidFill>
          <a:ln w="9525">
            <a:solidFill>
              <a:schemeClr val="tx1"/>
            </a:solidFill>
            <a:miter lim="800000"/>
            <a:headEnd/>
            <a:tailEnd/>
          </a:ln>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3600"/>
              <a:t>The “winner” will pay </a:t>
            </a:r>
            <a:r>
              <a:rPr lang="en-US" altLang="en-US" sz="3600" b="1" u="sng"/>
              <a:t>90</a:t>
            </a:r>
            <a:r>
              <a:rPr lang="en-US" altLang="en-US" sz="3600"/>
              <a:t> Euro for the service</a:t>
            </a:r>
          </a:p>
        </p:txBody>
      </p:sp>
      <p:sp>
        <p:nvSpPr>
          <p:cNvPr id="105479" name="Rectangle 2"/>
          <p:cNvSpPr>
            <a:spLocks noChangeArrowheads="1"/>
          </p:cNvSpPr>
          <p:nvPr/>
        </p:nvSpPr>
        <p:spPr bwMode="auto">
          <a:xfrm>
            <a:off x="5300663" y="382588"/>
            <a:ext cx="4457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en-US" sz="4000" b="1" dirty="0">
                <a:solidFill>
                  <a:schemeClr val="accent2"/>
                </a:solidFill>
                <a:latin typeface="Arial" pitchFamily="34" charset="0"/>
              </a:rPr>
              <a:t>FPSB </a:t>
            </a:r>
            <a:r>
              <a:rPr lang="de-CH" altLang="en-US" sz="4000" b="1" dirty="0" err="1">
                <a:solidFill>
                  <a:schemeClr val="accent2"/>
                </a:solidFill>
                <a:latin typeface="Arial" pitchFamily="34" charset="0"/>
              </a:rPr>
              <a:t>example</a:t>
            </a:r>
            <a:r>
              <a:rPr lang="de-CH" altLang="en-US" sz="4000" b="1" dirty="0">
                <a:solidFill>
                  <a:schemeClr val="accent2"/>
                </a:solidFill>
                <a:latin typeface="Arial" pitchFamily="34" charset="0"/>
              </a:rPr>
              <a:t> </a:t>
            </a:r>
            <a:r>
              <a:rPr lang="de-CH" altLang="en-US" b="1" dirty="0">
                <a:solidFill>
                  <a:schemeClr val="accent2"/>
                </a:solidFill>
                <a:latin typeface="Arial" pitchFamily="34" charset="0"/>
              </a:rPr>
              <a:t>(</a:t>
            </a:r>
            <a:r>
              <a:rPr lang="de-CH" altLang="en-US" b="1" dirty="0" err="1">
                <a:solidFill>
                  <a:schemeClr val="accent2"/>
                </a:solidFill>
                <a:latin typeface="Arial" pitchFamily="34" charset="0"/>
              </a:rPr>
              <a:t>other</a:t>
            </a:r>
            <a:r>
              <a:rPr lang="de-CH" altLang="en-US" b="1" dirty="0">
                <a:solidFill>
                  <a:schemeClr val="accent2"/>
                </a:solidFill>
                <a:latin typeface="Arial" pitchFamily="34" charset="0"/>
              </a:rPr>
              <a:t> </a:t>
            </a:r>
            <a:r>
              <a:rPr lang="de-CH" altLang="en-US" b="1" dirty="0" err="1">
                <a:solidFill>
                  <a:schemeClr val="accent2"/>
                </a:solidFill>
                <a:latin typeface="Arial" pitchFamily="34" charset="0"/>
              </a:rPr>
              <a:t>way</a:t>
            </a:r>
            <a:r>
              <a:rPr lang="de-CH" altLang="en-US" b="1" dirty="0">
                <a:solidFill>
                  <a:schemeClr val="accent2"/>
                </a:solidFill>
                <a:latin typeface="Arial" pitchFamily="34" charset="0"/>
              </a:rPr>
              <a:t> </a:t>
            </a:r>
            <a:r>
              <a:rPr lang="de-CH" altLang="en-US" b="1" dirty="0" err="1">
                <a:solidFill>
                  <a:schemeClr val="accent2"/>
                </a:solidFill>
                <a:latin typeface="Arial" pitchFamily="34" charset="0"/>
              </a:rPr>
              <a:t>around</a:t>
            </a:r>
            <a:r>
              <a:rPr lang="de-CH" altLang="en-US" b="1" dirty="0">
                <a:solidFill>
                  <a:schemeClr val="accent2"/>
                </a:solidFill>
                <a:latin typeface="Arial" pitchFamily="34" charset="0"/>
              </a:rPr>
              <a:t>)</a:t>
            </a:r>
            <a:endParaRPr lang="en-US" altLang="en-US" b="1" dirty="0">
              <a:solidFill>
                <a:schemeClr val="accent2"/>
              </a:solidFill>
              <a:latin typeface="Arial" pitchFamily="34" charset="0"/>
            </a:endParaRPr>
          </a:p>
        </p:txBody>
      </p:sp>
      <p:grpSp>
        <p:nvGrpSpPr>
          <p:cNvPr id="105480" name="Group 3"/>
          <p:cNvGrpSpPr>
            <a:grpSpLocks/>
          </p:cNvGrpSpPr>
          <p:nvPr/>
        </p:nvGrpSpPr>
        <p:grpSpPr bwMode="auto">
          <a:xfrm>
            <a:off x="474663" y="2384425"/>
            <a:ext cx="1754187" cy="1935163"/>
            <a:chOff x="525905" y="2918883"/>
            <a:chExt cx="1753705" cy="1936216"/>
          </a:xfrm>
        </p:grpSpPr>
        <p:pic>
          <p:nvPicPr>
            <p:cNvPr id="105490"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25905" y="2918883"/>
              <a:ext cx="754683" cy="967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54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749" y="3897097"/>
              <a:ext cx="1647861" cy="958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grpSp>
        <p:nvGrpSpPr>
          <p:cNvPr id="105481" name="Group 25"/>
          <p:cNvGrpSpPr>
            <a:grpSpLocks/>
          </p:cNvGrpSpPr>
          <p:nvPr/>
        </p:nvGrpSpPr>
        <p:grpSpPr bwMode="auto">
          <a:xfrm>
            <a:off x="2322513" y="2543175"/>
            <a:ext cx="1096962" cy="1538288"/>
            <a:chOff x="2360711" y="238392"/>
            <a:chExt cx="1096491" cy="1539435"/>
          </a:xfrm>
        </p:grpSpPr>
        <p:pic>
          <p:nvPicPr>
            <p:cNvPr id="105488"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0711" y="238392"/>
              <a:ext cx="1096491" cy="1539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05489" name="TextBox 27"/>
            <p:cNvSpPr txBox="1">
              <a:spLocks noChangeArrowheads="1"/>
            </p:cNvSpPr>
            <p:nvPr/>
          </p:nvSpPr>
          <p:spPr bwMode="auto">
            <a:xfrm>
              <a:off x="2669251" y="305511"/>
              <a:ext cx="736599" cy="46166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a:t>80</a:t>
              </a:r>
            </a:p>
          </p:txBody>
        </p:sp>
      </p:grpSp>
      <p:pic>
        <p:nvPicPr>
          <p:cNvPr id="10548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25" y="5141913"/>
            <a:ext cx="1647825"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105483" name="Group 31"/>
          <p:cNvGrpSpPr>
            <a:grpSpLocks/>
          </p:cNvGrpSpPr>
          <p:nvPr/>
        </p:nvGrpSpPr>
        <p:grpSpPr bwMode="auto">
          <a:xfrm>
            <a:off x="3084513" y="4473575"/>
            <a:ext cx="1096962" cy="1538288"/>
            <a:chOff x="2360711" y="238392"/>
            <a:chExt cx="1096491" cy="1539435"/>
          </a:xfrm>
        </p:grpSpPr>
        <p:pic>
          <p:nvPicPr>
            <p:cNvPr id="105486"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0711" y="238392"/>
              <a:ext cx="1096491" cy="1539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05487" name="TextBox 33"/>
            <p:cNvSpPr txBox="1">
              <a:spLocks noChangeArrowheads="1"/>
            </p:cNvSpPr>
            <p:nvPr/>
          </p:nvSpPr>
          <p:spPr bwMode="auto">
            <a:xfrm>
              <a:off x="2669251" y="305511"/>
              <a:ext cx="736599" cy="46166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a:t>70</a:t>
              </a:r>
            </a:p>
          </p:txBody>
        </p:sp>
      </p:grpSp>
      <p:pic>
        <p:nvPicPr>
          <p:cNvPr id="105484"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100" y="4368800"/>
            <a:ext cx="795338" cy="118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36" name="Rectangle 35"/>
          <p:cNvSpPr/>
          <p:nvPr/>
        </p:nvSpPr>
        <p:spPr>
          <a:xfrm>
            <a:off x="6912673" y="3482498"/>
            <a:ext cx="2312597" cy="830997"/>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Service provider agent</a:t>
            </a:r>
          </a:p>
        </p:txBody>
      </p:sp>
      <p:sp>
        <p:nvSpPr>
          <p:cNvPr id="2" name="TextBox 1">
            <a:extLst>
              <a:ext uri="{FF2B5EF4-FFF2-40B4-BE49-F238E27FC236}">
                <a16:creationId xmlns:a16="http://schemas.microsoft.com/office/drawing/2014/main" id="{3784E5E7-4983-AF25-4C3C-5FA05AEC6274}"/>
              </a:ext>
            </a:extLst>
          </p:cNvPr>
          <p:cNvSpPr txBox="1"/>
          <p:nvPr/>
        </p:nvSpPr>
        <p:spPr>
          <a:xfrm>
            <a:off x="6403780" y="1456586"/>
            <a:ext cx="2205232" cy="338554"/>
          </a:xfrm>
          <a:prstGeom prst="rect">
            <a:avLst/>
          </a:prstGeom>
          <a:noFill/>
        </p:spPr>
        <p:txBody>
          <a:bodyPr wrap="square">
            <a:spAutoFit/>
          </a:bodyPr>
          <a:lstStyle/>
          <a:p>
            <a:r>
              <a:rPr lang="de-CH" altLang="en-US" sz="1600" dirty="0"/>
              <a:t>(</a:t>
            </a:r>
            <a:r>
              <a:rPr lang="en-US" altLang="en-US" sz="1600" dirty="0"/>
              <a:t>First-Price Sealed Bid</a:t>
            </a:r>
            <a:r>
              <a:rPr lang="de-CH" altLang="en-US" sz="1600" dirty="0"/>
              <a:t>)</a:t>
            </a:r>
            <a:endParaRPr lang="fi-FI" sz="16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498" name="Group 4"/>
          <p:cNvGrpSpPr>
            <a:grpSpLocks/>
          </p:cNvGrpSpPr>
          <p:nvPr/>
        </p:nvGrpSpPr>
        <p:grpSpPr bwMode="auto">
          <a:xfrm>
            <a:off x="1296988" y="566738"/>
            <a:ext cx="1647825" cy="1817687"/>
            <a:chOff x="1093912" y="1541091"/>
            <a:chExt cx="2646238" cy="3132284"/>
          </a:xfrm>
        </p:grpSpPr>
        <p:pic>
          <p:nvPicPr>
            <p:cNvPr id="106518"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3912" y="3022228"/>
              <a:ext cx="2646238" cy="16511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65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912" y="1541091"/>
              <a:ext cx="1090612" cy="14811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pic>
        <p:nvPicPr>
          <p:cNvPr id="106499"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092700" y="2543175"/>
            <a:ext cx="2174875" cy="1928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106500" name="Group 5"/>
          <p:cNvGrpSpPr>
            <a:grpSpLocks/>
          </p:cNvGrpSpPr>
          <p:nvPr/>
        </p:nvGrpSpPr>
        <p:grpSpPr bwMode="auto">
          <a:xfrm>
            <a:off x="2982913" y="200025"/>
            <a:ext cx="1096962" cy="1539875"/>
            <a:chOff x="2360711" y="238392"/>
            <a:chExt cx="1096491" cy="1539435"/>
          </a:xfrm>
        </p:grpSpPr>
        <p:pic>
          <p:nvPicPr>
            <p:cNvPr id="106516" name="Picture 5"/>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0711" y="238392"/>
              <a:ext cx="1096491" cy="1539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06517" name="TextBox 1"/>
            <p:cNvSpPr txBox="1">
              <a:spLocks noChangeArrowheads="1"/>
            </p:cNvSpPr>
            <p:nvPr/>
          </p:nvSpPr>
          <p:spPr bwMode="auto">
            <a:xfrm>
              <a:off x="2669251" y="305511"/>
              <a:ext cx="736599" cy="46166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a:t>90</a:t>
              </a:r>
            </a:p>
          </p:txBody>
        </p:sp>
      </p:grpSp>
      <p:pic>
        <p:nvPicPr>
          <p:cNvPr id="106501" name="Picture 9"/>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463550"/>
            <a:ext cx="1344613" cy="139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06502" name="TextBox 2"/>
          <p:cNvSpPr txBox="1">
            <a:spLocks noChangeArrowheads="1"/>
          </p:cNvSpPr>
          <p:nvPr/>
        </p:nvSpPr>
        <p:spPr bwMode="auto">
          <a:xfrm>
            <a:off x="4677067" y="4911440"/>
            <a:ext cx="4737100" cy="1200150"/>
          </a:xfrm>
          <a:prstGeom prst="rect">
            <a:avLst/>
          </a:prstGeom>
          <a:solidFill>
            <a:srgbClr val="FFC000"/>
          </a:solidFill>
          <a:ln w="9525">
            <a:solidFill>
              <a:schemeClr val="tx1"/>
            </a:solidFill>
            <a:miter lim="800000"/>
            <a:headEnd/>
            <a:tailEnd/>
          </a:ln>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3600"/>
              <a:t>The “winner” will pay </a:t>
            </a:r>
            <a:r>
              <a:rPr lang="en-US" altLang="en-US" sz="3600" b="1" u="sng"/>
              <a:t>80</a:t>
            </a:r>
            <a:r>
              <a:rPr lang="en-US" altLang="en-US" sz="3600"/>
              <a:t> Euro for the service</a:t>
            </a:r>
          </a:p>
        </p:txBody>
      </p:sp>
      <p:sp>
        <p:nvSpPr>
          <p:cNvPr id="106503" name="Rectangle 2"/>
          <p:cNvSpPr>
            <a:spLocks noChangeArrowheads="1"/>
          </p:cNvSpPr>
          <p:nvPr/>
        </p:nvSpPr>
        <p:spPr bwMode="auto">
          <a:xfrm>
            <a:off x="5300663" y="382588"/>
            <a:ext cx="44577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de-CH" altLang="en-US" sz="4000" b="1">
                <a:solidFill>
                  <a:schemeClr val="accent2"/>
                </a:solidFill>
                <a:latin typeface="Arial" pitchFamily="34" charset="0"/>
              </a:rPr>
              <a:t>SPSB (Vickrey) example</a:t>
            </a:r>
          </a:p>
          <a:p>
            <a:pPr algn="ctr">
              <a:spcBef>
                <a:spcPct val="0"/>
              </a:spcBef>
              <a:buFontTx/>
              <a:buNone/>
            </a:pPr>
            <a:r>
              <a:rPr lang="de-CH" altLang="en-US" b="1">
                <a:solidFill>
                  <a:schemeClr val="accent2"/>
                </a:solidFill>
                <a:latin typeface="Arial" pitchFamily="34" charset="0"/>
              </a:rPr>
              <a:t>(other way around)</a:t>
            </a:r>
            <a:endParaRPr lang="en-US" altLang="en-US" b="1">
              <a:solidFill>
                <a:schemeClr val="accent2"/>
              </a:solidFill>
              <a:latin typeface="Arial" pitchFamily="34" charset="0"/>
            </a:endParaRPr>
          </a:p>
        </p:txBody>
      </p:sp>
      <p:grpSp>
        <p:nvGrpSpPr>
          <p:cNvPr id="106504" name="Group 3"/>
          <p:cNvGrpSpPr>
            <a:grpSpLocks/>
          </p:cNvGrpSpPr>
          <p:nvPr/>
        </p:nvGrpSpPr>
        <p:grpSpPr bwMode="auto">
          <a:xfrm>
            <a:off x="474663" y="2384425"/>
            <a:ext cx="1754187" cy="1935163"/>
            <a:chOff x="525905" y="2918883"/>
            <a:chExt cx="1753705" cy="1936216"/>
          </a:xfrm>
        </p:grpSpPr>
        <p:pic>
          <p:nvPicPr>
            <p:cNvPr id="106514"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25905" y="2918883"/>
              <a:ext cx="754683" cy="967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65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749" y="3897097"/>
              <a:ext cx="1647861" cy="958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grpSp>
        <p:nvGrpSpPr>
          <p:cNvPr id="106505" name="Group 25"/>
          <p:cNvGrpSpPr>
            <a:grpSpLocks/>
          </p:cNvGrpSpPr>
          <p:nvPr/>
        </p:nvGrpSpPr>
        <p:grpSpPr bwMode="auto">
          <a:xfrm>
            <a:off x="2322513" y="2543175"/>
            <a:ext cx="1096962" cy="1538288"/>
            <a:chOff x="2360711" y="238392"/>
            <a:chExt cx="1096491" cy="1539435"/>
          </a:xfrm>
        </p:grpSpPr>
        <p:pic>
          <p:nvPicPr>
            <p:cNvPr id="106512"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0711" y="238392"/>
              <a:ext cx="1096491" cy="1539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06513" name="TextBox 27"/>
            <p:cNvSpPr txBox="1">
              <a:spLocks noChangeArrowheads="1"/>
            </p:cNvSpPr>
            <p:nvPr/>
          </p:nvSpPr>
          <p:spPr bwMode="auto">
            <a:xfrm>
              <a:off x="2669251" y="305511"/>
              <a:ext cx="736599" cy="46166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a:t>80</a:t>
              </a:r>
            </a:p>
          </p:txBody>
        </p:sp>
      </p:grpSp>
      <p:pic>
        <p:nvPicPr>
          <p:cNvPr id="10650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25" y="5141913"/>
            <a:ext cx="1647825" cy="957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nvGrpSpPr>
          <p:cNvPr id="106507" name="Group 31"/>
          <p:cNvGrpSpPr>
            <a:grpSpLocks/>
          </p:cNvGrpSpPr>
          <p:nvPr/>
        </p:nvGrpSpPr>
        <p:grpSpPr bwMode="auto">
          <a:xfrm>
            <a:off x="3084513" y="4473575"/>
            <a:ext cx="1096962" cy="1538288"/>
            <a:chOff x="2360711" y="238392"/>
            <a:chExt cx="1096491" cy="1539435"/>
          </a:xfrm>
        </p:grpSpPr>
        <p:pic>
          <p:nvPicPr>
            <p:cNvPr id="106510" name="Picture 5"/>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0711" y="238392"/>
              <a:ext cx="1096491" cy="15394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106511" name="TextBox 33"/>
            <p:cNvSpPr txBox="1">
              <a:spLocks noChangeArrowheads="1"/>
            </p:cNvSpPr>
            <p:nvPr/>
          </p:nvSpPr>
          <p:spPr bwMode="auto">
            <a:xfrm>
              <a:off x="2669251" y="305511"/>
              <a:ext cx="736599" cy="461665"/>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b="1"/>
                <a:t>70</a:t>
              </a:r>
            </a:p>
          </p:txBody>
        </p:sp>
      </p:grpSp>
      <p:pic>
        <p:nvPicPr>
          <p:cNvPr id="106508" name="Picture 3"/>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3100" y="4368800"/>
            <a:ext cx="795338" cy="118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sp>
        <p:nvSpPr>
          <p:cNvPr id="25" name="Rectangle 24"/>
          <p:cNvSpPr/>
          <p:nvPr/>
        </p:nvSpPr>
        <p:spPr>
          <a:xfrm>
            <a:off x="6912673" y="3482498"/>
            <a:ext cx="2312597" cy="830997"/>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defRPr/>
            </a:pPr>
            <a:r>
              <a:rPr lang="en-US" sz="2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Service provider agent</a:t>
            </a:r>
          </a:p>
        </p:txBody>
      </p:sp>
      <p:sp>
        <p:nvSpPr>
          <p:cNvPr id="24" name="Oval 23"/>
          <p:cNvSpPr/>
          <p:nvPr/>
        </p:nvSpPr>
        <p:spPr bwMode="auto">
          <a:xfrm>
            <a:off x="2293464" y="2451494"/>
            <a:ext cx="1412358" cy="798368"/>
          </a:xfrm>
          <a:prstGeom prst="ellipse">
            <a:avLst/>
          </a:prstGeom>
          <a:noFill/>
          <a:ln w="63500" cap="flat" cmpd="sng" algn="ctr">
            <a:solidFill>
              <a:srgbClr val="FF00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New Roman" pitchFamily="18" charset="0"/>
            </a:endParaRPr>
          </a:p>
        </p:txBody>
      </p:sp>
      <p:sp>
        <p:nvSpPr>
          <p:cNvPr id="4" name="TextBox 3">
            <a:extLst>
              <a:ext uri="{FF2B5EF4-FFF2-40B4-BE49-F238E27FC236}">
                <a16:creationId xmlns:a16="http://schemas.microsoft.com/office/drawing/2014/main" id="{0EBDF75C-9309-C0B2-5122-54F35BDDDE8A}"/>
              </a:ext>
            </a:extLst>
          </p:cNvPr>
          <p:cNvSpPr txBox="1"/>
          <p:nvPr/>
        </p:nvSpPr>
        <p:spPr>
          <a:xfrm>
            <a:off x="6465168" y="2035241"/>
            <a:ext cx="2425051" cy="338554"/>
          </a:xfrm>
          <a:prstGeom prst="rect">
            <a:avLst/>
          </a:prstGeom>
          <a:noFill/>
        </p:spPr>
        <p:txBody>
          <a:bodyPr wrap="square">
            <a:spAutoFit/>
          </a:bodyPr>
          <a:lstStyle/>
          <a:p>
            <a:r>
              <a:rPr lang="de-CH" altLang="en-US" sz="1600" dirty="0"/>
              <a:t>(</a:t>
            </a:r>
            <a:r>
              <a:rPr lang="en-US" altLang="en-US" sz="1600" dirty="0"/>
              <a:t>Second-Price Sealed Bid</a:t>
            </a:r>
            <a:r>
              <a:rPr lang="de-CH" altLang="en-US" sz="1600" dirty="0"/>
              <a:t>)</a:t>
            </a:r>
            <a:endParaRPr lang="fi-FI" sz="1600" dirty="0"/>
          </a:p>
        </p:txBody>
      </p:sp>
      <p:pic>
        <p:nvPicPr>
          <p:cNvPr id="26" name="Picture 25">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43932" y="2456933"/>
            <a:ext cx="1287231" cy="1185862"/>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1803400" y="317500"/>
            <a:ext cx="6324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it-IT" altLang="en-US" sz="4000" b="1">
                <a:solidFill>
                  <a:schemeClr val="accent2"/>
                </a:solidFill>
                <a:latin typeface="Arial" pitchFamily="34" charset="0"/>
              </a:rPr>
              <a:t>English</a:t>
            </a:r>
          </a:p>
        </p:txBody>
      </p:sp>
      <p:sp>
        <p:nvSpPr>
          <p:cNvPr id="107523" name="Rectangle 3"/>
          <p:cNvSpPr>
            <a:spLocks noChangeArrowheads="1"/>
          </p:cNvSpPr>
          <p:nvPr/>
        </p:nvSpPr>
        <p:spPr bwMode="auto">
          <a:xfrm>
            <a:off x="520700" y="977900"/>
            <a:ext cx="8763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marL="342900" indent="-342900">
              <a:spcBef>
                <a:spcPct val="50000"/>
              </a:spcBef>
              <a:buFont typeface="Arial" panose="020B0604020202020204" pitchFamily="34" charset="0"/>
              <a:buChar char="•"/>
            </a:pPr>
            <a:r>
              <a:rPr lang="de-CH" altLang="en-US" dirty="0"/>
              <a:t> In an English </a:t>
            </a:r>
            <a:r>
              <a:rPr lang="de-CH" altLang="en-US" dirty="0" err="1"/>
              <a:t>auction</a:t>
            </a:r>
            <a:r>
              <a:rPr lang="de-CH" altLang="en-US" dirty="0"/>
              <a:t> </a:t>
            </a:r>
            <a:r>
              <a:rPr lang="de-CH" altLang="en-US" dirty="0" err="1"/>
              <a:t>there</a:t>
            </a:r>
            <a:r>
              <a:rPr lang="de-CH" altLang="en-US" dirty="0"/>
              <a:t> </a:t>
            </a:r>
            <a:r>
              <a:rPr lang="de-CH" altLang="en-US" dirty="0" err="1"/>
              <a:t>are</a:t>
            </a:r>
            <a:r>
              <a:rPr lang="de-CH" altLang="en-US" dirty="0"/>
              <a:t> </a:t>
            </a:r>
            <a:r>
              <a:rPr lang="de-CH" altLang="en-US" dirty="0" err="1"/>
              <a:t>three</a:t>
            </a:r>
            <a:r>
              <a:rPr lang="de-CH" altLang="en-US" dirty="0"/>
              <a:t> </a:t>
            </a:r>
            <a:r>
              <a:rPr lang="de-CH" altLang="en-US" dirty="0" err="1"/>
              <a:t>main</a:t>
            </a:r>
            <a:r>
              <a:rPr lang="de-CH" altLang="en-US" dirty="0"/>
              <a:t> </a:t>
            </a:r>
            <a:r>
              <a:rPr lang="de-CH" altLang="en-US" dirty="0" err="1"/>
              <a:t>phases</a:t>
            </a:r>
            <a:r>
              <a:rPr lang="de-CH" altLang="en-US" dirty="0"/>
              <a:t>:</a:t>
            </a:r>
          </a:p>
          <a:p>
            <a:pPr lvl="2">
              <a:spcBef>
                <a:spcPct val="50000"/>
              </a:spcBef>
            </a:pPr>
            <a:r>
              <a:rPr lang="de-CH" altLang="en-US" sz="1800" dirty="0"/>
              <a:t> </a:t>
            </a:r>
            <a:r>
              <a:rPr lang="de-CH" altLang="en-US" sz="1800" u="sng" dirty="0" err="1"/>
              <a:t>Bidding</a:t>
            </a:r>
            <a:r>
              <a:rPr lang="de-CH" altLang="en-US" sz="1800" u="sng" dirty="0"/>
              <a:t> </a:t>
            </a:r>
            <a:r>
              <a:rPr lang="de-CH" altLang="en-US" sz="1800" u="sng" dirty="0" err="1"/>
              <a:t>phase</a:t>
            </a:r>
            <a:r>
              <a:rPr lang="de-CH" altLang="en-US" sz="1800" dirty="0"/>
              <a:t>: </a:t>
            </a:r>
            <a:r>
              <a:rPr lang="de-CH" altLang="en-US" sz="1800" dirty="0" err="1"/>
              <a:t>every</a:t>
            </a:r>
            <a:r>
              <a:rPr lang="de-CH" altLang="en-US" sz="1800" dirty="0"/>
              <a:t> </a:t>
            </a:r>
            <a:r>
              <a:rPr lang="de-CH" altLang="en-US" sz="1800" dirty="0" err="1"/>
              <a:t>participant</a:t>
            </a:r>
            <a:r>
              <a:rPr lang="de-CH" altLang="en-US" sz="1800" dirty="0"/>
              <a:t> </a:t>
            </a:r>
            <a:r>
              <a:rPr lang="de-CH" altLang="en-US" sz="1800" dirty="0" err="1"/>
              <a:t>submits</a:t>
            </a:r>
            <a:r>
              <a:rPr lang="de-CH" altLang="en-US" sz="1800" dirty="0"/>
              <a:t> </a:t>
            </a:r>
            <a:r>
              <a:rPr lang="de-CH" altLang="en-US" sz="1800" dirty="0" err="1"/>
              <a:t>bids</a:t>
            </a:r>
            <a:r>
              <a:rPr lang="de-CH" altLang="en-US" sz="1800" dirty="0"/>
              <a:t>. Every </a:t>
            </a:r>
            <a:r>
              <a:rPr lang="de-CH" altLang="en-US" sz="1800" dirty="0" err="1"/>
              <a:t>bidder</a:t>
            </a:r>
            <a:r>
              <a:rPr lang="de-CH" altLang="en-US" sz="1800" dirty="0"/>
              <a:t> </a:t>
            </a:r>
            <a:r>
              <a:rPr lang="de-CH" altLang="en-US" sz="1800" dirty="0" err="1"/>
              <a:t>can</a:t>
            </a:r>
            <a:r>
              <a:rPr lang="de-CH" altLang="en-US" sz="1800" dirty="0"/>
              <a:t> </a:t>
            </a:r>
            <a:r>
              <a:rPr lang="de-CH" altLang="en-US" sz="1800" dirty="0" err="1"/>
              <a:t>submit</a:t>
            </a:r>
            <a:r>
              <a:rPr lang="de-CH" altLang="en-US" sz="1800" dirty="0"/>
              <a:t> </a:t>
            </a:r>
            <a:r>
              <a:rPr lang="de-CH" altLang="en-US" sz="1800" dirty="0" err="1"/>
              <a:t>several</a:t>
            </a:r>
            <a:r>
              <a:rPr lang="de-CH" altLang="en-US" sz="1800" dirty="0"/>
              <a:t> </a:t>
            </a:r>
            <a:r>
              <a:rPr lang="de-CH" altLang="en-US" sz="1800" dirty="0" err="1"/>
              <a:t>bids</a:t>
            </a:r>
            <a:r>
              <a:rPr lang="de-CH" altLang="en-US" sz="1800" dirty="0"/>
              <a:t> </a:t>
            </a:r>
            <a:r>
              <a:rPr lang="de-CH" altLang="en-US" sz="1800" dirty="0" err="1"/>
              <a:t>up</a:t>
            </a:r>
            <a:r>
              <a:rPr lang="de-CH" altLang="en-US" sz="1800" dirty="0"/>
              <a:t> </a:t>
            </a:r>
            <a:r>
              <a:rPr lang="de-CH" altLang="en-US" sz="1800" dirty="0" err="1"/>
              <a:t>to</a:t>
            </a:r>
            <a:r>
              <a:rPr lang="de-CH" altLang="en-US" sz="1800" dirty="0"/>
              <a:t> a </a:t>
            </a:r>
            <a:r>
              <a:rPr lang="de-CH" altLang="en-US" sz="1800" dirty="0" err="1"/>
              <a:t>pre-fixed</a:t>
            </a:r>
            <a:r>
              <a:rPr lang="de-CH" altLang="en-US" sz="1800" dirty="0"/>
              <a:t> </a:t>
            </a:r>
            <a:r>
              <a:rPr lang="de-CH" altLang="en-US" sz="1800" dirty="0" err="1"/>
              <a:t>maximum</a:t>
            </a:r>
            <a:r>
              <a:rPr lang="de-CH" altLang="en-US" sz="1800" dirty="0"/>
              <a:t> </a:t>
            </a:r>
            <a:r>
              <a:rPr lang="de-CH" altLang="en-US" sz="1800" dirty="0" err="1"/>
              <a:t>amount</a:t>
            </a:r>
            <a:r>
              <a:rPr lang="de-CH" altLang="en-US" sz="1800" dirty="0"/>
              <a:t>. A </a:t>
            </a:r>
            <a:r>
              <a:rPr lang="de-CH" altLang="en-US" sz="1800" dirty="0" err="1"/>
              <a:t>new</a:t>
            </a:r>
            <a:r>
              <a:rPr lang="de-CH" altLang="en-US" sz="1800" dirty="0"/>
              <a:t> </a:t>
            </a:r>
            <a:r>
              <a:rPr lang="de-CH" altLang="en-US" sz="1800" dirty="0" err="1"/>
              <a:t>bid</a:t>
            </a:r>
            <a:r>
              <a:rPr lang="de-CH" altLang="en-US" sz="1800" dirty="0"/>
              <a:t> </a:t>
            </a:r>
            <a:r>
              <a:rPr lang="de-CH" altLang="en-US" sz="1800" dirty="0" err="1"/>
              <a:t>has</a:t>
            </a:r>
            <a:r>
              <a:rPr lang="de-CH" altLang="en-US" sz="1800" dirty="0"/>
              <a:t> </a:t>
            </a:r>
            <a:r>
              <a:rPr lang="de-CH" altLang="en-US" sz="1800" dirty="0" err="1"/>
              <a:t>to</a:t>
            </a:r>
            <a:r>
              <a:rPr lang="de-CH" altLang="en-US" sz="1800" dirty="0"/>
              <a:t> </a:t>
            </a:r>
            <a:r>
              <a:rPr lang="de-CH" altLang="en-US" sz="1800" dirty="0" err="1"/>
              <a:t>be</a:t>
            </a:r>
            <a:r>
              <a:rPr lang="de-CH" altLang="en-US" sz="1800" dirty="0"/>
              <a:t> </a:t>
            </a:r>
            <a:r>
              <a:rPr lang="de-CH" altLang="en-US" sz="1800" dirty="0" err="1"/>
              <a:t>greater</a:t>
            </a:r>
            <a:r>
              <a:rPr lang="de-CH" altLang="en-US" sz="1800" dirty="0"/>
              <a:t> (</a:t>
            </a:r>
            <a:r>
              <a:rPr lang="de-CH" altLang="en-US" sz="1800" dirty="0" err="1"/>
              <a:t>lower</a:t>
            </a:r>
            <a:r>
              <a:rPr lang="de-CH" altLang="en-US" sz="1800" dirty="0"/>
              <a:t> </a:t>
            </a:r>
            <a:r>
              <a:rPr lang="de-CH" altLang="en-US" sz="1800" dirty="0" err="1"/>
              <a:t>when</a:t>
            </a:r>
            <a:r>
              <a:rPr lang="de-CH" altLang="en-US" sz="1800" dirty="0"/>
              <a:t> </a:t>
            </a:r>
            <a:r>
              <a:rPr lang="de-CH" altLang="en-US" sz="1800" dirty="0" err="1"/>
              <a:t>appropriate</a:t>
            </a:r>
            <a:r>
              <a:rPr lang="de-CH" altLang="en-US" sz="1800" dirty="0"/>
              <a:t>) </a:t>
            </a:r>
            <a:r>
              <a:rPr lang="de-CH" altLang="en-US" sz="1800" dirty="0" err="1"/>
              <a:t>than</a:t>
            </a:r>
            <a:r>
              <a:rPr lang="de-CH" altLang="en-US" sz="1800" dirty="0"/>
              <a:t> </a:t>
            </a:r>
            <a:r>
              <a:rPr lang="de-CH" altLang="en-US" sz="1800" dirty="0" err="1"/>
              <a:t>the</a:t>
            </a:r>
            <a:r>
              <a:rPr lang="de-CH" altLang="en-US" sz="1800" dirty="0"/>
              <a:t> </a:t>
            </a:r>
            <a:r>
              <a:rPr lang="de-CH" altLang="en-US" sz="1800" dirty="0" err="1"/>
              <a:t>highest</a:t>
            </a:r>
            <a:r>
              <a:rPr lang="de-CH" altLang="en-US" sz="1800" dirty="0"/>
              <a:t> </a:t>
            </a:r>
            <a:r>
              <a:rPr lang="de-CH" altLang="en-US" sz="1800" dirty="0" err="1"/>
              <a:t>current</a:t>
            </a:r>
            <a:r>
              <a:rPr lang="de-CH" altLang="en-US" sz="1800" dirty="0"/>
              <a:t> </a:t>
            </a:r>
            <a:r>
              <a:rPr lang="de-CH" altLang="en-US" sz="1800" dirty="0" err="1"/>
              <a:t>bid</a:t>
            </a:r>
            <a:r>
              <a:rPr lang="de-CH" altLang="en-US" sz="1800" dirty="0"/>
              <a:t> in </a:t>
            </a:r>
            <a:r>
              <a:rPr lang="de-CH" altLang="en-US" sz="1800" dirty="0" err="1"/>
              <a:t>the</a:t>
            </a:r>
            <a:r>
              <a:rPr lang="de-CH" altLang="en-US" sz="1800" dirty="0"/>
              <a:t> </a:t>
            </a:r>
            <a:r>
              <a:rPr lang="de-CH" altLang="en-US" sz="1800" dirty="0" err="1"/>
              <a:t>market</a:t>
            </a:r>
            <a:r>
              <a:rPr lang="de-CH" altLang="en-US" sz="1800" dirty="0"/>
              <a:t>.</a:t>
            </a:r>
            <a:endParaRPr lang="en-US" altLang="en-US" sz="1800" dirty="0"/>
          </a:p>
          <a:p>
            <a:pPr lvl="2">
              <a:spcBef>
                <a:spcPct val="50000"/>
              </a:spcBef>
            </a:pPr>
            <a:r>
              <a:rPr lang="de-CH" altLang="en-US" sz="1800" dirty="0"/>
              <a:t> </a:t>
            </a:r>
            <a:r>
              <a:rPr lang="de-CH" altLang="en-US" sz="1800" u="sng" dirty="0"/>
              <a:t>Winner </a:t>
            </a:r>
            <a:r>
              <a:rPr lang="de-CH" altLang="en-US" sz="1800" u="sng" dirty="0" err="1"/>
              <a:t>determination</a:t>
            </a:r>
            <a:r>
              <a:rPr lang="de-CH" altLang="en-US" sz="1800" u="sng" dirty="0"/>
              <a:t> </a:t>
            </a:r>
            <a:r>
              <a:rPr lang="de-CH" altLang="en-US" sz="1800" u="sng" dirty="0" err="1"/>
              <a:t>phase</a:t>
            </a:r>
            <a:r>
              <a:rPr lang="de-CH" altLang="en-US" sz="1800" dirty="0"/>
              <a:t>: </a:t>
            </a:r>
            <a:r>
              <a:rPr lang="de-CH" altLang="en-US" sz="1800" dirty="0" err="1"/>
              <a:t>the</a:t>
            </a:r>
            <a:r>
              <a:rPr lang="de-CH" altLang="en-US" sz="1800" dirty="0"/>
              <a:t> </a:t>
            </a:r>
            <a:r>
              <a:rPr lang="de-CH" altLang="en-US" sz="1800" dirty="0" err="1"/>
              <a:t>auctionner</a:t>
            </a:r>
            <a:r>
              <a:rPr lang="de-CH" altLang="en-US" sz="1800" dirty="0"/>
              <a:t> </a:t>
            </a:r>
            <a:r>
              <a:rPr lang="de-CH" altLang="en-US" sz="1800" dirty="0" err="1"/>
              <a:t>evaluates</a:t>
            </a:r>
            <a:r>
              <a:rPr lang="de-CH" altLang="en-US" sz="1800" dirty="0"/>
              <a:t> </a:t>
            </a:r>
            <a:r>
              <a:rPr lang="de-CH" altLang="en-US" sz="1800" dirty="0" err="1"/>
              <a:t>the</a:t>
            </a:r>
            <a:r>
              <a:rPr lang="de-CH" altLang="en-US" sz="1800" dirty="0"/>
              <a:t> </a:t>
            </a:r>
            <a:r>
              <a:rPr lang="de-CH" altLang="en-US" sz="1800" dirty="0" err="1"/>
              <a:t>highest</a:t>
            </a:r>
            <a:r>
              <a:rPr lang="de-CH" altLang="en-US" sz="1800" dirty="0"/>
              <a:t> (</a:t>
            </a:r>
            <a:r>
              <a:rPr lang="de-CH" altLang="en-US" sz="1800" dirty="0" err="1"/>
              <a:t>lowest</a:t>
            </a:r>
            <a:r>
              <a:rPr lang="de-CH" altLang="en-US" sz="1800" dirty="0"/>
              <a:t> </a:t>
            </a:r>
            <a:r>
              <a:rPr lang="de-CH" altLang="en-US" sz="1800" dirty="0" err="1"/>
              <a:t>when</a:t>
            </a:r>
            <a:r>
              <a:rPr lang="de-CH" altLang="en-US" sz="1800" dirty="0"/>
              <a:t> </a:t>
            </a:r>
            <a:r>
              <a:rPr lang="de-CH" altLang="en-US" sz="1800" dirty="0" err="1"/>
              <a:t>appropriate</a:t>
            </a:r>
            <a:r>
              <a:rPr lang="de-CH" altLang="en-US" sz="1800" dirty="0"/>
              <a:t>) </a:t>
            </a:r>
            <a:r>
              <a:rPr lang="de-CH" altLang="en-US" sz="1800" dirty="0" err="1"/>
              <a:t>bid</a:t>
            </a:r>
            <a:r>
              <a:rPr lang="de-CH" altLang="en-US" sz="1800" dirty="0"/>
              <a:t>. The </a:t>
            </a:r>
            <a:r>
              <a:rPr lang="de-CH" altLang="en-US" sz="1800" dirty="0" err="1"/>
              <a:t>bidder</a:t>
            </a:r>
            <a:r>
              <a:rPr lang="de-CH" altLang="en-US" sz="1800" dirty="0"/>
              <a:t> </a:t>
            </a:r>
            <a:r>
              <a:rPr lang="de-CH" altLang="en-US" sz="1800" dirty="0" err="1"/>
              <a:t>who</a:t>
            </a:r>
            <a:r>
              <a:rPr lang="de-CH" altLang="en-US" sz="1800" dirty="0"/>
              <a:t> </a:t>
            </a:r>
            <a:r>
              <a:rPr lang="de-CH" altLang="en-US" sz="1800" dirty="0" err="1"/>
              <a:t>offered</a:t>
            </a:r>
            <a:r>
              <a:rPr lang="de-CH" altLang="en-US" sz="1800" dirty="0"/>
              <a:t> </a:t>
            </a:r>
            <a:r>
              <a:rPr lang="de-CH" altLang="en-US" sz="1800" dirty="0" err="1"/>
              <a:t>the</a:t>
            </a:r>
            <a:r>
              <a:rPr lang="de-CH" altLang="en-US" sz="1800" dirty="0"/>
              <a:t> </a:t>
            </a:r>
            <a:r>
              <a:rPr lang="de-CH" altLang="en-US" sz="1800" dirty="0" err="1"/>
              <a:t>highest</a:t>
            </a:r>
            <a:r>
              <a:rPr lang="de-CH" altLang="en-US" sz="1800" dirty="0"/>
              <a:t> (</a:t>
            </a:r>
            <a:r>
              <a:rPr lang="de-CH" altLang="en-US" sz="1800" dirty="0" err="1"/>
              <a:t>or</a:t>
            </a:r>
            <a:r>
              <a:rPr lang="de-CH" altLang="en-US" sz="1800" dirty="0"/>
              <a:t> </a:t>
            </a:r>
            <a:r>
              <a:rPr lang="de-CH" altLang="en-US" sz="1800" dirty="0" err="1"/>
              <a:t>lowest</a:t>
            </a:r>
            <a:r>
              <a:rPr lang="de-CH" altLang="en-US" sz="1800" dirty="0"/>
              <a:t> </a:t>
            </a:r>
            <a:r>
              <a:rPr lang="de-CH" altLang="en-US" sz="1800" dirty="0" err="1"/>
              <a:t>when</a:t>
            </a:r>
            <a:r>
              <a:rPr lang="de-CH" altLang="en-US" sz="1800" dirty="0"/>
              <a:t> </a:t>
            </a:r>
            <a:r>
              <a:rPr lang="de-CH" altLang="en-US" sz="1800" dirty="0" err="1"/>
              <a:t>appropriate</a:t>
            </a:r>
            <a:r>
              <a:rPr lang="de-CH" altLang="en-US" sz="1800" dirty="0"/>
              <a:t>) </a:t>
            </a:r>
            <a:r>
              <a:rPr lang="de-CH" altLang="en-US" sz="1800" dirty="0" err="1"/>
              <a:t>bid</a:t>
            </a:r>
            <a:r>
              <a:rPr lang="de-CH" altLang="en-US" sz="1800" dirty="0"/>
              <a:t> </a:t>
            </a:r>
            <a:r>
              <a:rPr lang="de-CH" altLang="en-US" sz="1800" dirty="0" err="1"/>
              <a:t>is</a:t>
            </a:r>
            <a:r>
              <a:rPr lang="de-CH" altLang="en-US" sz="1800" dirty="0"/>
              <a:t> </a:t>
            </a:r>
            <a:r>
              <a:rPr lang="de-CH" altLang="en-US" sz="1800" dirty="0" err="1"/>
              <a:t>the</a:t>
            </a:r>
            <a:r>
              <a:rPr lang="de-CH" altLang="en-US" sz="1800" dirty="0"/>
              <a:t> </a:t>
            </a:r>
            <a:r>
              <a:rPr lang="de-CH" altLang="en-US" sz="1800" dirty="0" err="1"/>
              <a:t>winner</a:t>
            </a:r>
            <a:r>
              <a:rPr lang="de-CH" altLang="en-US" sz="1800" dirty="0"/>
              <a:t>. </a:t>
            </a:r>
          </a:p>
          <a:p>
            <a:pPr lvl="2">
              <a:spcBef>
                <a:spcPct val="50000"/>
              </a:spcBef>
            </a:pPr>
            <a:r>
              <a:rPr lang="de-CH" altLang="en-US" sz="1800" dirty="0"/>
              <a:t> </a:t>
            </a:r>
            <a:r>
              <a:rPr lang="de-CH" altLang="en-US" sz="1800" u="sng" dirty="0" err="1"/>
              <a:t>Auction</a:t>
            </a:r>
            <a:r>
              <a:rPr lang="de-CH" altLang="en-US" sz="1800" u="sng" dirty="0"/>
              <a:t> </a:t>
            </a:r>
            <a:r>
              <a:rPr lang="de-CH" altLang="en-US" sz="1800" u="sng" dirty="0" err="1"/>
              <a:t>ending</a:t>
            </a:r>
            <a:r>
              <a:rPr lang="de-CH" altLang="en-US" sz="1800" dirty="0"/>
              <a:t>: </a:t>
            </a:r>
            <a:r>
              <a:rPr lang="de-CH" altLang="en-US" sz="1800" dirty="0" err="1"/>
              <a:t>the</a:t>
            </a:r>
            <a:r>
              <a:rPr lang="de-CH" altLang="en-US" sz="1800" dirty="0"/>
              <a:t> </a:t>
            </a:r>
            <a:r>
              <a:rPr lang="de-CH" altLang="en-US" sz="1800" dirty="0" err="1"/>
              <a:t>winner</a:t>
            </a:r>
            <a:r>
              <a:rPr lang="de-CH" altLang="en-US" sz="1800" dirty="0"/>
              <a:t> </a:t>
            </a:r>
            <a:r>
              <a:rPr lang="de-CH" altLang="en-US" sz="1800" dirty="0" err="1"/>
              <a:t>and</a:t>
            </a:r>
            <a:r>
              <a:rPr lang="de-CH" altLang="en-US" sz="1800" dirty="0"/>
              <a:t> </a:t>
            </a:r>
            <a:r>
              <a:rPr lang="de-CH" altLang="en-US" sz="1800" dirty="0" err="1"/>
              <a:t>the</a:t>
            </a:r>
            <a:r>
              <a:rPr lang="de-CH" altLang="en-US" sz="1800" dirty="0"/>
              <a:t> </a:t>
            </a:r>
            <a:r>
              <a:rPr lang="de-CH" altLang="en-US" sz="1800" dirty="0" err="1"/>
              <a:t>seller</a:t>
            </a:r>
            <a:r>
              <a:rPr lang="de-CH" altLang="en-US" sz="1800" dirty="0"/>
              <a:t> </a:t>
            </a:r>
            <a:r>
              <a:rPr lang="de-CH" altLang="en-US" sz="1800" dirty="0" err="1"/>
              <a:t>are</a:t>
            </a:r>
            <a:r>
              <a:rPr lang="de-CH" altLang="en-US" sz="1800" dirty="0"/>
              <a:t> </a:t>
            </a:r>
            <a:r>
              <a:rPr lang="de-CH" altLang="en-US" sz="1800" dirty="0" err="1"/>
              <a:t>notified</a:t>
            </a:r>
            <a:r>
              <a:rPr lang="de-CH" altLang="en-US" sz="1800" dirty="0"/>
              <a:t> </a:t>
            </a:r>
            <a:r>
              <a:rPr lang="de-CH" altLang="en-US" sz="1800" dirty="0" err="1"/>
              <a:t>about</a:t>
            </a:r>
            <a:r>
              <a:rPr lang="de-CH" altLang="en-US" sz="1800" dirty="0"/>
              <a:t> </a:t>
            </a:r>
            <a:r>
              <a:rPr lang="de-CH" altLang="en-US" sz="1800" dirty="0" err="1"/>
              <a:t>the</a:t>
            </a:r>
            <a:r>
              <a:rPr lang="de-CH" altLang="en-US" sz="1800" dirty="0"/>
              <a:t> </a:t>
            </a:r>
            <a:r>
              <a:rPr lang="de-CH" altLang="en-US" sz="1800" dirty="0" err="1"/>
              <a:t>results</a:t>
            </a:r>
            <a:r>
              <a:rPr lang="de-CH" altLang="en-US" sz="1800" dirty="0"/>
              <a:t> </a:t>
            </a:r>
            <a:r>
              <a:rPr lang="de-CH" altLang="en-US" sz="1800" dirty="0" err="1"/>
              <a:t>and</a:t>
            </a:r>
            <a:r>
              <a:rPr lang="de-CH" altLang="en-US" sz="1800" dirty="0"/>
              <a:t> </a:t>
            </a:r>
            <a:r>
              <a:rPr lang="de-CH" altLang="en-US" sz="1800" dirty="0" err="1"/>
              <a:t>about</a:t>
            </a:r>
            <a:r>
              <a:rPr lang="de-CH" altLang="en-US" sz="1800" dirty="0"/>
              <a:t> </a:t>
            </a:r>
            <a:r>
              <a:rPr lang="de-CH" altLang="en-US" sz="1800" dirty="0" err="1"/>
              <a:t>each</a:t>
            </a:r>
            <a:r>
              <a:rPr lang="de-CH" altLang="en-US" sz="1800" dirty="0"/>
              <a:t> </a:t>
            </a:r>
            <a:r>
              <a:rPr lang="de-CH" altLang="en-US" sz="1800" dirty="0" err="1"/>
              <a:t>other</a:t>
            </a:r>
            <a:r>
              <a:rPr lang="de-CH" altLang="en-US" sz="1800" dirty="0"/>
              <a:t> </a:t>
            </a:r>
            <a:r>
              <a:rPr lang="de-CH" altLang="en-US" sz="1800" dirty="0" err="1"/>
              <a:t>identity</a:t>
            </a:r>
            <a:r>
              <a:rPr lang="de-CH" altLang="en-US" sz="1800" dirty="0"/>
              <a:t>. </a:t>
            </a:r>
          </a:p>
          <a:p>
            <a:pPr>
              <a:spcBef>
                <a:spcPct val="50000"/>
              </a:spcBef>
              <a:buFontTx/>
              <a:buChar char="–"/>
            </a:pPr>
            <a:r>
              <a:rPr lang="de-CH" altLang="en-US" sz="2000" dirty="0"/>
              <a:t> All </a:t>
            </a:r>
            <a:r>
              <a:rPr lang="de-CH" altLang="en-US" sz="2000" dirty="0" err="1"/>
              <a:t>auction</a:t>
            </a:r>
            <a:r>
              <a:rPr lang="de-CH" altLang="en-US" sz="2000" dirty="0"/>
              <a:t> </a:t>
            </a:r>
            <a:r>
              <a:rPr lang="de-CH" altLang="en-US" sz="2000" dirty="0" err="1"/>
              <a:t>participants</a:t>
            </a:r>
            <a:r>
              <a:rPr lang="de-CH" altLang="en-US" sz="2000" dirty="0"/>
              <a:t> </a:t>
            </a:r>
            <a:r>
              <a:rPr lang="de-CH" altLang="en-US" sz="2000" dirty="0" err="1"/>
              <a:t>have</a:t>
            </a:r>
            <a:r>
              <a:rPr lang="de-CH" altLang="en-US" sz="2000" dirty="0"/>
              <a:t> </a:t>
            </a:r>
            <a:r>
              <a:rPr lang="de-CH" altLang="en-US" sz="2000" dirty="0" err="1"/>
              <a:t>to</a:t>
            </a:r>
            <a:r>
              <a:rPr lang="de-CH" altLang="en-US" sz="2000" dirty="0"/>
              <a:t> </a:t>
            </a:r>
            <a:r>
              <a:rPr lang="de-CH" altLang="en-US" sz="2000" dirty="0" err="1"/>
              <a:t>be</a:t>
            </a:r>
            <a:r>
              <a:rPr lang="de-CH" altLang="en-US" sz="2000" dirty="0"/>
              <a:t> </a:t>
            </a:r>
            <a:r>
              <a:rPr lang="de-CH" altLang="en-US" sz="2000" dirty="0" err="1"/>
              <a:t>informed</a:t>
            </a:r>
            <a:r>
              <a:rPr lang="de-CH" altLang="en-US" sz="2000" dirty="0"/>
              <a:t> </a:t>
            </a:r>
            <a:r>
              <a:rPr lang="de-CH" altLang="en-US" sz="2000" dirty="0" err="1"/>
              <a:t>about</a:t>
            </a:r>
            <a:r>
              <a:rPr lang="de-CH" altLang="en-US" sz="2000" dirty="0"/>
              <a:t> </a:t>
            </a:r>
            <a:r>
              <a:rPr lang="de-CH" altLang="en-US" sz="2000" dirty="0" err="1"/>
              <a:t>the</a:t>
            </a:r>
            <a:r>
              <a:rPr lang="de-CH" altLang="en-US" sz="2000" dirty="0"/>
              <a:t> </a:t>
            </a:r>
            <a:r>
              <a:rPr lang="de-CH" altLang="en-US" sz="2000" dirty="0" err="1"/>
              <a:t>current</a:t>
            </a:r>
            <a:r>
              <a:rPr lang="de-CH" altLang="en-US" sz="2000" dirty="0"/>
              <a:t> </a:t>
            </a:r>
            <a:r>
              <a:rPr lang="de-CH" altLang="en-US" sz="2000" dirty="0" err="1"/>
              <a:t>highest</a:t>
            </a:r>
            <a:r>
              <a:rPr lang="de-CH" altLang="en-US" sz="2000" dirty="0"/>
              <a:t> (</a:t>
            </a:r>
            <a:r>
              <a:rPr lang="de-CH" altLang="en-US" sz="2000" dirty="0" err="1"/>
              <a:t>lowest</a:t>
            </a:r>
            <a:r>
              <a:rPr lang="de-CH" altLang="en-US" sz="2000" dirty="0"/>
              <a:t> </a:t>
            </a:r>
            <a:r>
              <a:rPr lang="de-CH" altLang="en-US" sz="2000" dirty="0" err="1"/>
              <a:t>when</a:t>
            </a:r>
            <a:r>
              <a:rPr lang="de-CH" altLang="en-US" sz="2000" dirty="0"/>
              <a:t> </a:t>
            </a:r>
            <a:r>
              <a:rPr lang="de-CH" altLang="en-US" sz="2000" dirty="0" err="1"/>
              <a:t>appropriate</a:t>
            </a:r>
            <a:r>
              <a:rPr lang="de-CH" altLang="en-US" sz="2000" dirty="0"/>
              <a:t>) </a:t>
            </a:r>
            <a:r>
              <a:rPr lang="de-CH" altLang="en-US" sz="2000" dirty="0" err="1"/>
              <a:t>bid</a:t>
            </a:r>
            <a:endParaRPr lang="de-CH" altLang="en-US" sz="2000" dirty="0"/>
          </a:p>
          <a:p>
            <a:pPr>
              <a:spcBef>
                <a:spcPct val="50000"/>
              </a:spcBef>
              <a:buFontTx/>
              <a:buChar char="–"/>
            </a:pPr>
            <a:r>
              <a:rPr lang="de-CH" altLang="en-US" sz="2000" dirty="0"/>
              <a:t> Delays in </a:t>
            </a:r>
            <a:r>
              <a:rPr lang="de-CH" altLang="en-US" sz="2000" dirty="0" err="1"/>
              <a:t>delivering</a:t>
            </a:r>
            <a:r>
              <a:rPr lang="de-CH" altLang="en-US" sz="2000" dirty="0"/>
              <a:t> </a:t>
            </a:r>
            <a:r>
              <a:rPr lang="de-CH" altLang="en-US" sz="2000" dirty="0" err="1"/>
              <a:t>bids</a:t>
            </a:r>
            <a:r>
              <a:rPr lang="de-CH" altLang="en-US" sz="2000" dirty="0"/>
              <a:t> </a:t>
            </a:r>
            <a:r>
              <a:rPr lang="de-CH" altLang="en-US" sz="2000" dirty="0" err="1"/>
              <a:t>can</a:t>
            </a:r>
            <a:r>
              <a:rPr lang="de-CH" altLang="en-US" sz="2000" dirty="0"/>
              <a:t> </a:t>
            </a:r>
            <a:r>
              <a:rPr lang="de-CH" altLang="en-US" sz="2000" dirty="0" err="1"/>
              <a:t>change</a:t>
            </a:r>
            <a:r>
              <a:rPr lang="de-CH" altLang="en-US" sz="2000" dirty="0"/>
              <a:t> </a:t>
            </a:r>
            <a:r>
              <a:rPr lang="de-CH" altLang="en-US" sz="2000" dirty="0" err="1"/>
              <a:t>auctions</a:t>
            </a:r>
            <a:r>
              <a:rPr lang="de-CH" altLang="en-US" sz="2000" dirty="0"/>
              <a:t> </a:t>
            </a:r>
            <a:r>
              <a:rPr lang="de-CH" altLang="en-US" sz="2000" dirty="0" err="1"/>
              <a:t>results</a:t>
            </a:r>
            <a:r>
              <a:rPr lang="de-CH" altLang="en-US" sz="2000" dirty="0"/>
              <a:t>: </a:t>
            </a:r>
            <a:r>
              <a:rPr lang="de-CH" altLang="en-US" sz="2000" dirty="0" err="1"/>
              <a:t>buyers</a:t>
            </a:r>
            <a:r>
              <a:rPr lang="de-CH" altLang="en-US" sz="2000" dirty="0"/>
              <a:t> </a:t>
            </a:r>
            <a:r>
              <a:rPr lang="de-CH" altLang="en-US" sz="2000" dirty="0" err="1"/>
              <a:t>should</a:t>
            </a:r>
            <a:r>
              <a:rPr lang="de-CH" altLang="en-US" sz="2000" dirty="0"/>
              <a:t> </a:t>
            </a:r>
            <a:r>
              <a:rPr lang="de-CH" altLang="en-US" sz="2000" dirty="0" err="1"/>
              <a:t>be</a:t>
            </a:r>
            <a:r>
              <a:rPr lang="de-CH" altLang="en-US" sz="2000" dirty="0"/>
              <a:t> </a:t>
            </a:r>
            <a:r>
              <a:rPr lang="de-CH" altLang="en-US" sz="2000" dirty="0" err="1"/>
              <a:t>present</a:t>
            </a:r>
            <a:endParaRPr lang="de-CH" altLang="en-US" sz="2000" dirty="0"/>
          </a:p>
          <a:p>
            <a:pPr>
              <a:spcBef>
                <a:spcPct val="50000"/>
              </a:spcBef>
              <a:buFontTx/>
              <a:buChar char="–"/>
            </a:pPr>
            <a:r>
              <a:rPr lang="de-CH" altLang="en-US" sz="2000" dirty="0"/>
              <a:t> Advantage: </a:t>
            </a:r>
            <a:r>
              <a:rPr lang="de-CH" altLang="en-US" sz="2000" dirty="0" err="1"/>
              <a:t>no</a:t>
            </a:r>
            <a:r>
              <a:rPr lang="de-CH" altLang="en-US" sz="2000" dirty="0"/>
              <a:t> </a:t>
            </a:r>
            <a:r>
              <a:rPr lang="de-CH" altLang="en-US" sz="2000" dirty="0" err="1"/>
              <a:t>counterspeculation</a:t>
            </a:r>
            <a:r>
              <a:rPr lang="de-CH" altLang="en-US" sz="2000" dirty="0"/>
              <a:t>, but </a:t>
            </a:r>
            <a:r>
              <a:rPr lang="de-CH" altLang="en-US" sz="2000" dirty="0" err="1"/>
              <a:t>long</a:t>
            </a:r>
            <a:r>
              <a:rPr lang="de-CH" altLang="en-US" sz="2000" dirty="0"/>
              <a:t> </a:t>
            </a:r>
            <a:r>
              <a:rPr lang="de-CH" altLang="en-US" sz="2000" dirty="0" err="1"/>
              <a:t>process</a:t>
            </a:r>
            <a:endParaRPr lang="de-CH" altLang="en-US" sz="2000" dirty="0"/>
          </a:p>
          <a:p>
            <a:pPr>
              <a:spcBef>
                <a:spcPct val="50000"/>
              </a:spcBef>
              <a:buFontTx/>
              <a:buChar char="–"/>
            </a:pPr>
            <a:r>
              <a:rPr lang="de-CH" altLang="en-US" sz="2000" dirty="0"/>
              <a:t> Art </a:t>
            </a:r>
            <a:r>
              <a:rPr lang="de-CH" altLang="en-US" sz="2000" dirty="0" err="1"/>
              <a:t>auctions</a:t>
            </a:r>
            <a:r>
              <a:rPr lang="de-CH" altLang="en-US" sz="2000" dirty="0"/>
              <a:t>, etc.</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ChangeArrowheads="1"/>
          </p:cNvSpPr>
          <p:nvPr/>
        </p:nvSpPr>
        <p:spPr bwMode="auto">
          <a:xfrm>
            <a:off x="1803400" y="596900"/>
            <a:ext cx="6324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a:spcBef>
                <a:spcPct val="0"/>
              </a:spcBef>
              <a:buFontTx/>
              <a:buNone/>
            </a:pPr>
            <a:r>
              <a:rPr lang="it-IT" altLang="en-US" sz="4000" b="1">
                <a:solidFill>
                  <a:schemeClr val="accent2"/>
                </a:solidFill>
                <a:latin typeface="Arial" pitchFamily="34" charset="0"/>
              </a:rPr>
              <a:t>English auction example</a:t>
            </a:r>
          </a:p>
        </p:txBody>
      </p:sp>
      <p:grpSp>
        <p:nvGrpSpPr>
          <p:cNvPr id="108547" name="Group 2"/>
          <p:cNvGrpSpPr>
            <a:grpSpLocks/>
          </p:cNvGrpSpPr>
          <p:nvPr/>
        </p:nvGrpSpPr>
        <p:grpSpPr bwMode="auto">
          <a:xfrm>
            <a:off x="101600" y="1543050"/>
            <a:ext cx="9705975" cy="4514850"/>
            <a:chOff x="101601" y="1669962"/>
            <a:chExt cx="9705528" cy="4514938"/>
          </a:xfrm>
        </p:grpSpPr>
        <p:pic>
          <p:nvPicPr>
            <p:cNvPr id="1085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1" y="1669962"/>
              <a:ext cx="9705528" cy="4514938"/>
            </a:xfrm>
            <a:prstGeom prst="rect">
              <a:avLst/>
            </a:prstGeom>
            <a:noFill/>
            <a:ln w="22225">
              <a:solidFill>
                <a:schemeClr val="tx1"/>
              </a:solid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sp>
          <p:nvSpPr>
            <p:cNvPr id="108549" name="Oval 1"/>
            <p:cNvSpPr>
              <a:spLocks noChangeArrowheads="1"/>
            </p:cNvSpPr>
            <p:nvPr/>
          </p:nvSpPr>
          <p:spPr bwMode="auto">
            <a:xfrm>
              <a:off x="7470192" y="4653136"/>
              <a:ext cx="504056" cy="504056"/>
            </a:xfrm>
            <a:prstGeom prst="ellipse">
              <a:avLst/>
            </a:prstGeom>
            <a:solidFill>
              <a:schemeClr val="accent1"/>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800" b="1"/>
                <a:t>7</a:t>
              </a:r>
            </a:p>
          </p:txBody>
        </p:sp>
        <p:sp>
          <p:nvSpPr>
            <p:cNvPr id="108550" name="Oval 3"/>
            <p:cNvSpPr>
              <a:spLocks noChangeArrowheads="1"/>
            </p:cNvSpPr>
            <p:nvPr/>
          </p:nvSpPr>
          <p:spPr bwMode="auto">
            <a:xfrm>
              <a:off x="7210648" y="1733462"/>
              <a:ext cx="504056" cy="504056"/>
            </a:xfrm>
            <a:prstGeom prst="ellipse">
              <a:avLst/>
            </a:prstGeom>
            <a:solidFill>
              <a:srgbClr val="FF0000"/>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800" b="1"/>
                <a:t>1</a:t>
              </a:r>
            </a:p>
          </p:txBody>
        </p:sp>
        <p:sp>
          <p:nvSpPr>
            <p:cNvPr id="108551" name="Oval 4"/>
            <p:cNvSpPr>
              <a:spLocks noChangeArrowheads="1"/>
            </p:cNvSpPr>
            <p:nvPr/>
          </p:nvSpPr>
          <p:spPr bwMode="auto">
            <a:xfrm>
              <a:off x="8985448" y="1921990"/>
              <a:ext cx="504056" cy="504056"/>
            </a:xfrm>
            <a:prstGeom prst="ellipse">
              <a:avLst/>
            </a:prstGeom>
            <a:solidFill>
              <a:srgbClr val="FF0000"/>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800" b="1"/>
                <a:t>2</a:t>
              </a:r>
            </a:p>
          </p:txBody>
        </p:sp>
        <p:sp>
          <p:nvSpPr>
            <p:cNvPr id="108552" name="Oval 5"/>
            <p:cNvSpPr>
              <a:spLocks noChangeArrowheads="1"/>
            </p:cNvSpPr>
            <p:nvPr/>
          </p:nvSpPr>
          <p:spPr bwMode="auto">
            <a:xfrm>
              <a:off x="5169024" y="2138870"/>
              <a:ext cx="504056" cy="504056"/>
            </a:xfrm>
            <a:prstGeom prst="ellipse">
              <a:avLst/>
            </a:prstGeom>
            <a:solidFill>
              <a:srgbClr val="FF0000"/>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800" b="1"/>
                <a:t>3</a:t>
              </a:r>
            </a:p>
          </p:txBody>
        </p:sp>
        <p:sp>
          <p:nvSpPr>
            <p:cNvPr id="108553" name="Oval 6"/>
            <p:cNvSpPr>
              <a:spLocks noChangeArrowheads="1"/>
            </p:cNvSpPr>
            <p:nvPr/>
          </p:nvSpPr>
          <p:spPr bwMode="auto">
            <a:xfrm>
              <a:off x="5973812" y="2250218"/>
              <a:ext cx="504056" cy="504056"/>
            </a:xfrm>
            <a:prstGeom prst="ellipse">
              <a:avLst/>
            </a:prstGeom>
            <a:solidFill>
              <a:srgbClr val="FF0000"/>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800" b="1"/>
                <a:t>4</a:t>
              </a:r>
            </a:p>
          </p:txBody>
        </p:sp>
        <p:sp>
          <p:nvSpPr>
            <p:cNvPr id="108554" name="Oval 7"/>
            <p:cNvSpPr>
              <a:spLocks noChangeArrowheads="1"/>
            </p:cNvSpPr>
            <p:nvPr/>
          </p:nvSpPr>
          <p:spPr bwMode="auto">
            <a:xfrm>
              <a:off x="7722220" y="2502246"/>
              <a:ext cx="504056" cy="504056"/>
            </a:xfrm>
            <a:prstGeom prst="ellipse">
              <a:avLst/>
            </a:prstGeom>
            <a:solidFill>
              <a:srgbClr val="FF0000"/>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800" b="1"/>
                <a:t>5</a:t>
              </a:r>
            </a:p>
          </p:txBody>
        </p:sp>
        <p:sp>
          <p:nvSpPr>
            <p:cNvPr id="108555" name="Oval 8"/>
            <p:cNvSpPr>
              <a:spLocks noChangeArrowheads="1"/>
            </p:cNvSpPr>
            <p:nvPr/>
          </p:nvSpPr>
          <p:spPr bwMode="auto">
            <a:xfrm>
              <a:off x="3944888" y="3140968"/>
              <a:ext cx="504056" cy="504056"/>
            </a:xfrm>
            <a:prstGeom prst="ellipse">
              <a:avLst/>
            </a:prstGeom>
            <a:solidFill>
              <a:srgbClr val="FF0000"/>
            </a:solidFill>
            <a:ln w="12700" algn="ctr">
              <a:solidFill>
                <a:schemeClr val="tx1"/>
              </a:solidFill>
              <a:round/>
              <a:headEnd type="none" w="sm" len="sm"/>
              <a:tailEnd type="none" w="sm" len="sm"/>
            </a:ln>
          </p:spPr>
          <p:txBody>
            <a:bodyPr/>
            <a:lstStyle>
              <a:lvl1pPr algn="l" eaLnBrk="0" hangingPunct="0">
                <a:spcBef>
                  <a:spcPct val="20000"/>
                </a:spcBef>
                <a:buFont typeface="Monotype Sorts" charset="0"/>
                <a:buChar char="q"/>
                <a:defRPr sz="2400">
                  <a:solidFill>
                    <a:schemeClr val="tx1"/>
                  </a:solidFill>
                  <a:latin typeface="Times New Roman" pitchFamily="18" charset="0"/>
                </a:defRPr>
              </a:lvl1pPr>
              <a:lvl2pPr marL="742950" indent="-285750" algn="l" eaLnBrk="0" hangingPunct="0">
                <a:spcBef>
                  <a:spcPct val="20000"/>
                </a:spcBef>
                <a:buFont typeface="Monotype Sorts" charset="0"/>
                <a:buChar char="l"/>
                <a:defRPr>
                  <a:solidFill>
                    <a:schemeClr val="tx1"/>
                  </a:solidFill>
                  <a:latin typeface="Times New Roman" pitchFamily="18" charset="0"/>
                </a:defRPr>
              </a:lvl2pPr>
              <a:lvl3pPr marL="1143000" indent="-228600" algn="l" eaLnBrk="0" hangingPunct="0">
                <a:spcBef>
                  <a:spcPct val="20000"/>
                </a:spcBef>
                <a:buChar char="–"/>
                <a:defRPr sz="16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r>
                <a:rPr lang="en-US" altLang="en-US" sz="1800" b="1"/>
                <a:t>6</a:t>
              </a:r>
            </a:p>
          </p:txBody>
        </p:sp>
        <p:pic>
          <p:nvPicPr>
            <p:cNvPr id="108556" name="Picture 9"/>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823846" y="4284836"/>
              <a:ext cx="914884" cy="950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pic>
          <p:nvPicPr>
            <p:cNvPr id="108557"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489" y="3241018"/>
              <a:ext cx="1725612" cy="2183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Lst>
          </p:spPr>
        </p:pic>
      </p:grpSp>
    </p:spTree>
  </p:cSld>
  <p:clrMapOvr>
    <a:masterClrMapping/>
  </p:clrMapOvr>
</p:sld>
</file>

<file path=ppt/theme/theme1.xml><?xml version="1.0" encoding="utf-8"?>
<a:theme xmlns:a="http://schemas.openxmlformats.org/drawingml/2006/main" name="3½ Floppy (A:)">
  <a:themeElements>
    <a:clrScheme name="3½ Floppy (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3½ Floppy (A:)">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3½ Floppy (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3½ Floppy (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3½ Floppy (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3½ Floppy (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½ Floppy (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3½ Floppy (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3½ Floppy (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3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5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7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8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9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0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1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4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9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101600" cap="flat" cmpd="sng" algn="ctr">
          <a:solidFill>
            <a:srgbClr val="0000FF"/>
          </a:solidFill>
          <a:prstDash val="solid"/>
          <a:round/>
          <a:headEnd type="none" w="med" len="med"/>
          <a:tailEnd type="triangle" w="med" len="med"/>
        </a:ln>
        <a:effec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15607</TotalTime>
  <Words>8263</Words>
  <Application>Microsoft Office PowerPoint</Application>
  <PresentationFormat>A4 Paper (210x297 mm)</PresentationFormat>
  <Paragraphs>750</Paragraphs>
  <Slides>110</Slides>
  <Notes>7</Notes>
  <HiddenSlides>6</HiddenSlides>
  <MMClips>1</MMClips>
  <ScaleCrop>false</ScaleCrop>
  <HeadingPairs>
    <vt:vector size="8" baseType="variant">
      <vt:variant>
        <vt:lpstr>Fonts Used</vt:lpstr>
      </vt:variant>
      <vt:variant>
        <vt:i4>11</vt:i4>
      </vt:variant>
      <vt:variant>
        <vt:lpstr>Theme</vt:lpstr>
      </vt:variant>
      <vt:variant>
        <vt:i4>19</vt:i4>
      </vt:variant>
      <vt:variant>
        <vt:lpstr>Embedded OLE Servers</vt:lpstr>
      </vt:variant>
      <vt:variant>
        <vt:i4>2</vt:i4>
      </vt:variant>
      <vt:variant>
        <vt:lpstr>Slide Titles</vt:lpstr>
      </vt:variant>
      <vt:variant>
        <vt:i4>110</vt:i4>
      </vt:variant>
    </vt:vector>
  </HeadingPairs>
  <TitlesOfParts>
    <vt:vector size="142" baseType="lpstr">
      <vt:lpstr>Arial</vt:lpstr>
      <vt:lpstr>Comic Sans MS</vt:lpstr>
      <vt:lpstr>Courier New</vt:lpstr>
      <vt:lpstr>Helvetica</vt:lpstr>
      <vt:lpstr>Marlett</vt:lpstr>
      <vt:lpstr>Monotype Corsiva</vt:lpstr>
      <vt:lpstr>Monotype Sorts</vt:lpstr>
      <vt:lpstr>Symbol</vt:lpstr>
      <vt:lpstr>Tahoma</vt:lpstr>
      <vt:lpstr>Times New Roman</vt:lpstr>
      <vt:lpstr>Wingdings</vt:lpstr>
      <vt:lpstr>3½ Floppy (A:)</vt:lpstr>
      <vt:lpstr>4_Default Design</vt:lpstr>
      <vt:lpstr>5_Default Design</vt:lpstr>
      <vt:lpstr>6_Default Design</vt:lpstr>
      <vt:lpstr>7_Default Design</vt:lpstr>
      <vt:lpstr>8_Default Design</vt:lpstr>
      <vt:lpstr>9_Default Design</vt:lpstr>
      <vt:lpstr>10_Default Design</vt:lpstr>
      <vt:lpstr>11_Default Design</vt:lpstr>
      <vt:lpstr>12_Default Design</vt:lpstr>
      <vt:lpstr>13_Default Design</vt:lpstr>
      <vt:lpstr>14_Default Design</vt:lpstr>
      <vt:lpstr>15_Default Design</vt:lpstr>
      <vt:lpstr>16_Default Design</vt:lpstr>
      <vt:lpstr>17_Default Design</vt:lpstr>
      <vt:lpstr>18_Default Design</vt:lpstr>
      <vt:lpstr>19_Default Design</vt:lpstr>
      <vt:lpstr>20_Default Design</vt:lpstr>
      <vt:lpstr>21_Default Design</vt:lpstr>
      <vt:lpstr>Clip</vt:lpstr>
      <vt:lpstr>VISIO</vt:lpstr>
      <vt:lpstr>PowerPoint Presentation</vt:lpstr>
      <vt:lpstr>PowerPoint Presentation</vt:lpstr>
      <vt:lpstr>Mobility and Self-Management, Abilities to Communicate, Cooperate, and Negotiate with others - are among the basic abilities of an Intelligent Agent</vt:lpstr>
      <vt:lpstr>PowerPoint Presentation</vt:lpstr>
      <vt:lpstr>PowerPoint Presentation</vt:lpstr>
      <vt:lpstr>Recommended Literature</vt:lpstr>
      <vt:lpstr>Fresh Recommended Literature</vt:lpstr>
      <vt:lpstr>Some fundamentals on Game Theory, Decision Making, Uncertainty, Utility, etc.</vt:lpstr>
      <vt:lpstr>PowerPoint Presentation</vt:lpstr>
      <vt:lpstr>PowerPoint Presentation</vt:lpstr>
      <vt:lpstr>PowerPoint Presentation</vt:lpstr>
      <vt:lpstr>PowerPoint Presentation</vt:lpstr>
      <vt:lpstr>(Multi) Agent Technologies</vt:lpstr>
      <vt:lpstr>Mobile Agents</vt:lpstr>
      <vt:lpstr>Mobile agent vs. virus</vt:lpstr>
      <vt:lpstr>Mobile Agent : Conceptual Diagram</vt:lpstr>
      <vt:lpstr>Mobile Agents</vt:lpstr>
      <vt:lpstr>PowerPoint Presentation</vt:lpstr>
      <vt:lpstr>Never say “never” !</vt:lpstr>
      <vt:lpstr>Humans and Agents: “Mind” vs. “Body”</vt:lpstr>
      <vt:lpstr>“Preparing for the trip”</vt:lpstr>
      <vt:lpstr>“Full” mobility (before)</vt:lpstr>
      <vt:lpstr>“Full” mobility (during)</vt:lpstr>
      <vt:lpstr>“Full” mobility (after)</vt:lpstr>
      <vt:lpstr>“Partial” or “Mind” mobility (before)</vt:lpstr>
      <vt:lpstr>“Partial” or “Mind” mobility (during)</vt:lpstr>
      <vt:lpstr>“Partial” or “Mind” mobility (after)</vt:lpstr>
      <vt:lpstr>“Telepresence” or mobility imitation</vt:lpstr>
      <vt:lpstr>“Surrogates” and Telepresence</vt:lpstr>
      <vt:lpstr>Why Mobile Agents?</vt:lpstr>
      <vt:lpstr>Reason 1: Bandwidth conservation</vt:lpstr>
      <vt:lpstr>Reason 2: Reduce latency</vt:lpstr>
      <vt:lpstr>PowerPoint Presentation</vt:lpstr>
      <vt:lpstr>PowerPoint Presentation</vt:lpstr>
      <vt:lpstr>Reason 5: Load balancing</vt:lpstr>
      <vt:lpstr>Agent Mobility in Heterogeneous Environments</vt:lpstr>
      <vt:lpstr>PowerPoint Presentation</vt:lpstr>
      <vt:lpstr>PowerPoint Presentation</vt:lpstr>
      <vt:lpstr>PowerPoint Presentation</vt:lpstr>
      <vt:lpstr>PowerPoint Presentation</vt:lpstr>
      <vt:lpstr>Speech Act Theory</vt:lpstr>
      <vt:lpstr>Watch this video to get the point of the Speech Act Theory</vt:lpstr>
      <vt:lpstr>Watch also this one on Semantics and Pragmatics of Speech Act Theory</vt:lpstr>
      <vt:lpstr>… and this one: Literal vs Conventional Meaning of Communication</vt:lpstr>
      <vt:lpstr>SA Theory (cont)</vt:lpstr>
      <vt:lpstr>Semantics</vt:lpstr>
      <vt:lpstr>Plan-Based Semantics</vt:lpstr>
      <vt:lpstr>FIPA ACL</vt:lpstr>
      <vt:lpstr>FIPA ACL</vt:lpstr>
      <vt:lpstr>PowerPoint Presentation</vt:lpstr>
      <vt:lpstr>PowerPoint Presentation</vt:lpstr>
      <vt:lpstr>FIPA CAs Examples</vt:lpstr>
      <vt:lpstr>Semantics of CAs</vt:lpstr>
      <vt:lpstr>Agents’ Interactions</vt:lpstr>
      <vt:lpstr>FIPA standard IPs</vt:lpstr>
      <vt:lpstr>PowerPoint Presentation</vt:lpstr>
      <vt:lpstr>PowerPoint Presentation</vt:lpstr>
      <vt:lpstr>PowerPoint Presentation</vt:lpstr>
      <vt:lpstr>PowerPoint Presentation</vt:lpstr>
      <vt:lpstr>PowerPoint Presentation</vt:lpstr>
      <vt:lpstr>PowerPoint Presentation</vt:lpstr>
      <vt:lpstr>Conclusions</vt:lpstr>
      <vt:lpstr>Human-Agent communication and chatbots  (status of the conversational  agents’ technology)</vt:lpstr>
      <vt:lpstr>PowerPoint Presentation</vt:lpstr>
      <vt:lpstr>Why is coordination needed?</vt:lpstr>
      <vt:lpstr>Not the same but all important</vt:lpstr>
      <vt:lpstr>Terminology of Coordination - I</vt:lpstr>
      <vt:lpstr>Terminology of Coordination - II</vt:lpstr>
      <vt:lpstr>Example of Commitment</vt:lpstr>
      <vt:lpstr>Example of Convention</vt:lpstr>
      <vt:lpstr>Coordination Problem</vt:lpstr>
      <vt:lpstr>Centralized Control</vt:lpstr>
      <vt:lpstr>Coordination as  a distributed Goal-Search Problem</vt:lpstr>
      <vt:lpstr>Coordination as  a distributed Goal-Search Problem</vt:lpstr>
      <vt:lpstr>Read more on coordination in:</vt:lpstr>
      <vt:lpstr>Collaboration and Coordination for reaching a community goal</vt:lpstr>
      <vt:lpstr>Interesting challenge:  Agents + Robots + Humans Coordination</vt:lpstr>
      <vt:lpstr>Coordination and game theory</vt:lpstr>
      <vt:lpstr>“Prisoner's dilemma"</vt:lpstr>
      <vt:lpstr>“Prisoner's dilemma"</vt:lpstr>
      <vt:lpstr>Coordination and practical applications</vt:lpstr>
      <vt:lpstr>Coordination challenges in practice</vt:lpstr>
      <vt:lpstr>PowerPoint Presentation</vt:lpstr>
      <vt:lpstr>Conclusions</vt:lpstr>
      <vt:lpstr>PowerPoint Presentation</vt:lpstr>
      <vt:lpstr>PowerPoint Presentation</vt:lpstr>
      <vt:lpstr>PowerPoint Presentation</vt:lpstr>
      <vt:lpstr>PowerPoint Presentation</vt:lpstr>
      <vt:lpstr>Negotiation Protocols</vt:lpstr>
      <vt:lpstr>Agreements</vt:lpstr>
      <vt:lpstr>What is an auction?</vt:lpstr>
      <vt:lpstr>Auction Principles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Predicting Agent Future</vt:lpstr>
    </vt:vector>
  </TitlesOfParts>
  <Company>University of Jyvaskyla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Agent Technologies</dc:title>
  <dc:subject>DAI in Mobile Environment Course</dc:subject>
  <dc:creator>compilation of tutorials</dc:creator>
  <cp:lastModifiedBy>Terziyan, Vagan</cp:lastModifiedBy>
  <cp:revision>785</cp:revision>
  <cp:lastPrinted>2015-04-01T10:25:15Z</cp:lastPrinted>
  <dcterms:created xsi:type="dcterms:W3CDTF">1997-11-17T11:25:30Z</dcterms:created>
  <dcterms:modified xsi:type="dcterms:W3CDTF">2024-03-15T10:37:12Z</dcterms:modified>
</cp:coreProperties>
</file>