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4" r:id="rId3"/>
  </p:sldMasterIdLst>
  <p:notesMasterIdLst>
    <p:notesMasterId r:id="rId57"/>
  </p:notesMasterIdLst>
  <p:handoutMasterIdLst>
    <p:handoutMasterId r:id="rId58"/>
  </p:handoutMasterIdLst>
  <p:sldIdLst>
    <p:sldId id="1058" r:id="rId4"/>
    <p:sldId id="1335" r:id="rId5"/>
    <p:sldId id="1246" r:id="rId6"/>
    <p:sldId id="1250" r:id="rId7"/>
    <p:sldId id="1336" r:id="rId8"/>
    <p:sldId id="1339" r:id="rId9"/>
    <p:sldId id="1340" r:id="rId10"/>
    <p:sldId id="1341" r:id="rId11"/>
    <p:sldId id="1342" r:id="rId12"/>
    <p:sldId id="1343" r:id="rId13"/>
    <p:sldId id="1383" r:id="rId14"/>
    <p:sldId id="1384" r:id="rId15"/>
    <p:sldId id="1385" r:id="rId16"/>
    <p:sldId id="1357" r:id="rId17"/>
    <p:sldId id="1356" r:id="rId18"/>
    <p:sldId id="1390" r:id="rId19"/>
    <p:sldId id="1393" r:id="rId20"/>
    <p:sldId id="1394" r:id="rId21"/>
    <p:sldId id="1395" r:id="rId22"/>
    <p:sldId id="1396" r:id="rId23"/>
    <p:sldId id="1400" r:id="rId24"/>
    <p:sldId id="1372" r:id="rId25"/>
    <p:sldId id="1373" r:id="rId26"/>
    <p:sldId id="1374" r:id="rId27"/>
    <p:sldId id="1391" r:id="rId28"/>
    <p:sldId id="1392" r:id="rId29"/>
    <p:sldId id="1397" r:id="rId30"/>
    <p:sldId id="1398" r:id="rId31"/>
    <p:sldId id="1399" r:id="rId32"/>
    <p:sldId id="1401" r:id="rId33"/>
    <p:sldId id="1403" r:id="rId34"/>
    <p:sldId id="1375" r:id="rId35"/>
    <p:sldId id="1355" r:id="rId36"/>
    <p:sldId id="1376" r:id="rId37"/>
    <p:sldId id="1377" r:id="rId38"/>
    <p:sldId id="1378" r:id="rId39"/>
    <p:sldId id="1379" r:id="rId40"/>
    <p:sldId id="1386" r:id="rId41"/>
    <p:sldId id="1387" r:id="rId42"/>
    <p:sldId id="1389" r:id="rId43"/>
    <p:sldId id="1388" r:id="rId44"/>
    <p:sldId id="1380" r:id="rId45"/>
    <p:sldId id="1381" r:id="rId46"/>
    <p:sldId id="1382" r:id="rId47"/>
    <p:sldId id="1347" r:id="rId48"/>
    <p:sldId id="1348" r:id="rId49"/>
    <p:sldId id="1371" r:id="rId50"/>
    <p:sldId id="1349" r:id="rId51"/>
    <p:sldId id="1350" r:id="rId52"/>
    <p:sldId id="1351" r:id="rId53"/>
    <p:sldId id="1352" r:id="rId54"/>
    <p:sldId id="1237" r:id="rId55"/>
    <p:sldId id="1238" r:id="rId56"/>
  </p:sldIdLst>
  <p:sldSz cx="9144000" cy="6858000" type="screen4x3"/>
  <p:notesSz cx="6794500" cy="9931400"/>
  <p:defaultTex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ctr" rtl="0" fontAlgn="base">
      <a:spcBef>
        <a:spcPct val="0"/>
      </a:spcBef>
      <a:spcAft>
        <a:spcPct val="0"/>
      </a:spcAft>
      <a:defRPr sz="800" kern="1200">
        <a:solidFill>
          <a:schemeClr val="tx1"/>
        </a:solidFill>
        <a:latin typeface="Arial" charset="0"/>
        <a:ea typeface="+mn-ea"/>
        <a:cs typeface="+mn-cs"/>
      </a:defRPr>
    </a:lvl2pPr>
    <a:lvl3pPr marL="914400" algn="ctr" rtl="0" fontAlgn="base">
      <a:spcBef>
        <a:spcPct val="0"/>
      </a:spcBef>
      <a:spcAft>
        <a:spcPct val="0"/>
      </a:spcAft>
      <a:defRPr sz="800" kern="1200">
        <a:solidFill>
          <a:schemeClr val="tx1"/>
        </a:solidFill>
        <a:latin typeface="Arial" charset="0"/>
        <a:ea typeface="+mn-ea"/>
        <a:cs typeface="+mn-cs"/>
      </a:defRPr>
    </a:lvl3pPr>
    <a:lvl4pPr marL="1371600" algn="ctr" rtl="0" fontAlgn="base">
      <a:spcBef>
        <a:spcPct val="0"/>
      </a:spcBef>
      <a:spcAft>
        <a:spcPct val="0"/>
      </a:spcAft>
      <a:defRPr sz="800" kern="1200">
        <a:solidFill>
          <a:schemeClr val="tx1"/>
        </a:solidFill>
        <a:latin typeface="Arial" charset="0"/>
        <a:ea typeface="+mn-ea"/>
        <a:cs typeface="+mn-cs"/>
      </a:defRPr>
    </a:lvl4pPr>
    <a:lvl5pPr marL="1828800" algn="ctr"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2EF"/>
    <a:srgbClr val="FFCC66"/>
    <a:srgbClr val="FFFFCC"/>
    <a:srgbClr val="DEFF83"/>
    <a:srgbClr val="134275"/>
    <a:srgbClr val="CCFF99"/>
    <a:srgbClr val="33CC33"/>
    <a:srgbClr val="103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9" autoAdjust="0"/>
    <p:restoredTop sz="94660"/>
  </p:normalViewPr>
  <p:slideViewPr>
    <p:cSldViewPr>
      <p:cViewPr>
        <p:scale>
          <a:sx n="100" d="100"/>
          <a:sy n="100" d="100"/>
        </p:scale>
        <p:origin x="-153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88" y="-90"/>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8450"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1600" tIns="45804" rIns="91600" bIns="45804" numCol="1" anchor="t" anchorCtr="0" compatLnSpc="1">
            <a:prstTxWarp prst="textNoShape">
              <a:avLst/>
            </a:prstTxWarp>
          </a:bodyPr>
          <a:lstStyle>
            <a:lvl1pPr algn="l" defTabSz="915988">
              <a:defRPr sz="1200"/>
            </a:lvl1pPr>
          </a:lstStyle>
          <a:p>
            <a:endParaRPr lang="en-US"/>
          </a:p>
        </p:txBody>
      </p:sp>
      <p:sp>
        <p:nvSpPr>
          <p:cNvPr id="488451" name="Rectangle 3"/>
          <p:cNvSpPr>
            <a:spLocks noGrp="1" noChangeArrowheads="1"/>
          </p:cNvSpPr>
          <p:nvPr>
            <p:ph type="dt" sz="quarter" idx="1"/>
          </p:nvPr>
        </p:nvSpPr>
        <p:spPr bwMode="auto">
          <a:xfrm>
            <a:off x="3849688" y="0"/>
            <a:ext cx="2943225" cy="498475"/>
          </a:xfrm>
          <a:prstGeom prst="rect">
            <a:avLst/>
          </a:prstGeom>
          <a:noFill/>
          <a:ln w="9525">
            <a:noFill/>
            <a:miter lim="800000"/>
            <a:headEnd/>
            <a:tailEnd/>
          </a:ln>
          <a:effectLst/>
        </p:spPr>
        <p:txBody>
          <a:bodyPr vert="horz" wrap="square" lIns="91600" tIns="45804" rIns="91600" bIns="45804" numCol="1" anchor="t" anchorCtr="0" compatLnSpc="1">
            <a:prstTxWarp prst="textNoShape">
              <a:avLst/>
            </a:prstTxWarp>
          </a:bodyPr>
          <a:lstStyle>
            <a:lvl1pPr algn="r" defTabSz="915988">
              <a:defRPr sz="1200"/>
            </a:lvl1pPr>
          </a:lstStyle>
          <a:p>
            <a:endParaRPr lang="en-US"/>
          </a:p>
        </p:txBody>
      </p:sp>
      <p:sp>
        <p:nvSpPr>
          <p:cNvPr id="488452" name="Rectangle 4"/>
          <p:cNvSpPr>
            <a:spLocks noGrp="1" noChangeArrowheads="1"/>
          </p:cNvSpPr>
          <p:nvPr>
            <p:ph type="ftr" sz="quarter" idx="2"/>
          </p:nvPr>
        </p:nvSpPr>
        <p:spPr bwMode="auto">
          <a:xfrm>
            <a:off x="0" y="9431338"/>
            <a:ext cx="2943225" cy="498475"/>
          </a:xfrm>
          <a:prstGeom prst="rect">
            <a:avLst/>
          </a:prstGeom>
          <a:noFill/>
          <a:ln w="9525">
            <a:noFill/>
            <a:miter lim="800000"/>
            <a:headEnd/>
            <a:tailEnd/>
          </a:ln>
          <a:effectLst/>
        </p:spPr>
        <p:txBody>
          <a:bodyPr vert="horz" wrap="square" lIns="91600" tIns="45804" rIns="91600" bIns="45804" numCol="1" anchor="b" anchorCtr="0" compatLnSpc="1">
            <a:prstTxWarp prst="textNoShape">
              <a:avLst/>
            </a:prstTxWarp>
          </a:bodyPr>
          <a:lstStyle>
            <a:lvl1pPr algn="l" defTabSz="915988">
              <a:defRPr sz="1200"/>
            </a:lvl1pPr>
          </a:lstStyle>
          <a:p>
            <a:endParaRPr lang="en-US"/>
          </a:p>
        </p:txBody>
      </p:sp>
      <p:sp>
        <p:nvSpPr>
          <p:cNvPr id="488453" name="Rectangle 5"/>
          <p:cNvSpPr>
            <a:spLocks noGrp="1" noChangeArrowheads="1"/>
          </p:cNvSpPr>
          <p:nvPr>
            <p:ph type="sldNum" sz="quarter" idx="3"/>
          </p:nvPr>
        </p:nvSpPr>
        <p:spPr bwMode="auto">
          <a:xfrm>
            <a:off x="3849688" y="9431338"/>
            <a:ext cx="2943225" cy="498475"/>
          </a:xfrm>
          <a:prstGeom prst="rect">
            <a:avLst/>
          </a:prstGeom>
          <a:noFill/>
          <a:ln w="9525">
            <a:noFill/>
            <a:miter lim="800000"/>
            <a:headEnd/>
            <a:tailEnd/>
          </a:ln>
          <a:effectLst/>
        </p:spPr>
        <p:txBody>
          <a:bodyPr vert="horz" wrap="square" lIns="91600" tIns="45804" rIns="91600" bIns="45804" numCol="1" anchor="b" anchorCtr="0" compatLnSpc="1">
            <a:prstTxWarp prst="textNoShape">
              <a:avLst/>
            </a:prstTxWarp>
          </a:bodyPr>
          <a:lstStyle>
            <a:lvl1pPr algn="r" defTabSz="915988">
              <a:defRPr sz="1200"/>
            </a:lvl1pPr>
          </a:lstStyle>
          <a:p>
            <a:fld id="{B6DCB7C6-3D63-4564-B6F9-5D3F792C386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242" tIns="45622" rIns="91242" bIns="45622" numCol="1" anchor="t" anchorCtr="0" compatLnSpc="1">
            <a:prstTxWarp prst="textNoShape">
              <a:avLst/>
            </a:prstTxWarp>
          </a:bodyPr>
          <a:lstStyle>
            <a:lvl1pPr algn="l" defTabSz="912813">
              <a:defRPr sz="1200"/>
            </a:lvl1pPr>
          </a:lstStyle>
          <a:p>
            <a:endParaRPr lang="en-US"/>
          </a:p>
        </p:txBody>
      </p:sp>
      <p:sp>
        <p:nvSpPr>
          <p:cNvPr id="45059" name="Rectangle 3"/>
          <p:cNvSpPr>
            <a:spLocks noGrp="1" noChangeArrowheads="1"/>
          </p:cNvSpPr>
          <p:nvPr>
            <p:ph type="dt" idx="1"/>
          </p:nvPr>
        </p:nvSpPr>
        <p:spPr bwMode="auto">
          <a:xfrm>
            <a:off x="3849688" y="0"/>
            <a:ext cx="2943225" cy="496888"/>
          </a:xfrm>
          <a:prstGeom prst="rect">
            <a:avLst/>
          </a:prstGeom>
          <a:noFill/>
          <a:ln w="9525">
            <a:noFill/>
            <a:miter lim="800000"/>
            <a:headEnd/>
            <a:tailEnd/>
          </a:ln>
          <a:effectLst/>
        </p:spPr>
        <p:txBody>
          <a:bodyPr vert="horz" wrap="square" lIns="91242" tIns="45622" rIns="91242" bIns="45622" numCol="1" anchor="t" anchorCtr="0" compatLnSpc="1">
            <a:prstTxWarp prst="textNoShape">
              <a:avLst/>
            </a:prstTxWarp>
          </a:bodyPr>
          <a:lstStyle>
            <a:lvl1pPr algn="r" defTabSz="912813">
              <a:defRPr sz="1200"/>
            </a:lvl1pPr>
          </a:lstStyle>
          <a:p>
            <a:endParaRPr lang="en-US"/>
          </a:p>
        </p:txBody>
      </p:sp>
      <p:sp>
        <p:nvSpPr>
          <p:cNvPr id="9626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242" tIns="45622" rIns="91242" bIns="456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9432925"/>
            <a:ext cx="2943225" cy="496888"/>
          </a:xfrm>
          <a:prstGeom prst="rect">
            <a:avLst/>
          </a:prstGeom>
          <a:noFill/>
          <a:ln w="9525">
            <a:noFill/>
            <a:miter lim="800000"/>
            <a:headEnd/>
            <a:tailEnd/>
          </a:ln>
          <a:effectLst/>
        </p:spPr>
        <p:txBody>
          <a:bodyPr vert="horz" wrap="square" lIns="91242" tIns="45622" rIns="91242" bIns="45622" numCol="1" anchor="b" anchorCtr="0" compatLnSpc="1">
            <a:prstTxWarp prst="textNoShape">
              <a:avLst/>
            </a:prstTxWarp>
          </a:bodyPr>
          <a:lstStyle>
            <a:lvl1pPr algn="l" defTabSz="912813">
              <a:defRPr sz="1200"/>
            </a:lvl1pPr>
          </a:lstStyle>
          <a:p>
            <a:endParaRPr lang="en-US"/>
          </a:p>
        </p:txBody>
      </p:sp>
      <p:sp>
        <p:nvSpPr>
          <p:cNvPr id="45063" name="Rectangle 7"/>
          <p:cNvSpPr>
            <a:spLocks noGrp="1" noChangeArrowheads="1"/>
          </p:cNvSpPr>
          <p:nvPr>
            <p:ph type="sldNum" sz="quarter" idx="5"/>
          </p:nvPr>
        </p:nvSpPr>
        <p:spPr bwMode="auto">
          <a:xfrm>
            <a:off x="3849688" y="9432925"/>
            <a:ext cx="2943225" cy="496888"/>
          </a:xfrm>
          <a:prstGeom prst="rect">
            <a:avLst/>
          </a:prstGeom>
          <a:noFill/>
          <a:ln w="9525">
            <a:noFill/>
            <a:miter lim="800000"/>
            <a:headEnd/>
            <a:tailEnd/>
          </a:ln>
          <a:effectLst/>
        </p:spPr>
        <p:txBody>
          <a:bodyPr vert="horz" wrap="square" lIns="91242" tIns="45622" rIns="91242" bIns="45622" numCol="1" anchor="b" anchorCtr="0" compatLnSpc="1">
            <a:prstTxWarp prst="textNoShape">
              <a:avLst/>
            </a:prstTxWarp>
          </a:bodyPr>
          <a:lstStyle>
            <a:lvl1pPr algn="r" defTabSz="912813">
              <a:defRPr sz="1200"/>
            </a:lvl1pPr>
          </a:lstStyle>
          <a:p>
            <a:fld id="{5DE356E9-2275-4A8A-A185-D2CE992CEC8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C4C5910-318A-47B3-8593-E76DC366DC9E}" type="slidenum">
              <a:rPr lang="en-US"/>
              <a:pPr/>
              <a:t>2</a:t>
            </a:fld>
            <a:endParaRPr lang="en-US"/>
          </a:p>
        </p:txBody>
      </p:sp>
      <p:sp>
        <p:nvSpPr>
          <p:cNvPr id="97283" name="Rectangle 2"/>
          <p:cNvSpPr>
            <a:spLocks noGrp="1" noRot="1" noChangeAspect="1" noChangeArrowheads="1" noTextEdit="1"/>
          </p:cNvSpPr>
          <p:nvPr>
            <p:ph type="sldImg"/>
          </p:nvPr>
        </p:nvSpPr>
        <p:spPr>
          <a:xfrm>
            <a:off x="914400" y="746125"/>
            <a:ext cx="4965700" cy="3724275"/>
          </a:xfrm>
          <a:ln/>
        </p:spPr>
      </p:sp>
      <p:sp>
        <p:nvSpPr>
          <p:cNvPr id="97284" name="Rectangle 3"/>
          <p:cNvSpPr>
            <a:spLocks noGrp="1" noChangeArrowheads="1"/>
          </p:cNvSpPr>
          <p:nvPr>
            <p:ph type="body" idx="1"/>
          </p:nvPr>
        </p:nvSpPr>
        <p:spPr>
          <a:xfrm>
            <a:off x="679450" y="4718050"/>
            <a:ext cx="5435600" cy="44672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5A9867B-5BC7-4F8D-B10B-A78F1D6889A7}" type="slidenum">
              <a:rPr lang="en-US"/>
              <a:pPr/>
              <a:t>5</a:t>
            </a:fld>
            <a:endParaRPr lang="en-US"/>
          </a:p>
        </p:txBody>
      </p:sp>
      <p:sp>
        <p:nvSpPr>
          <p:cNvPr id="98307" name="Rectangle 2"/>
          <p:cNvSpPr>
            <a:spLocks noGrp="1" noRot="1" noChangeAspect="1" noChangeArrowheads="1" noTextEdit="1"/>
          </p:cNvSpPr>
          <p:nvPr>
            <p:ph type="sldImg"/>
          </p:nvPr>
        </p:nvSpPr>
        <p:spPr>
          <a:xfrm>
            <a:off x="914400" y="746125"/>
            <a:ext cx="4965700" cy="3724275"/>
          </a:xfrm>
          <a:ln/>
        </p:spPr>
      </p:sp>
      <p:sp>
        <p:nvSpPr>
          <p:cNvPr id="98308" name="Rectangle 3"/>
          <p:cNvSpPr>
            <a:spLocks noGrp="1" noChangeArrowheads="1"/>
          </p:cNvSpPr>
          <p:nvPr>
            <p:ph type="body" idx="1"/>
          </p:nvPr>
        </p:nvSpPr>
        <p:spPr>
          <a:xfrm>
            <a:off x="679450" y="4718050"/>
            <a:ext cx="5435600" cy="44672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1EABB6B-F4A3-4CB0-B142-1BF6149A2EF8}" type="slidenum">
              <a:rPr lang="en-US"/>
              <a:pPr/>
              <a:t>7</a:t>
            </a:fld>
            <a:endParaRPr lang="en-US"/>
          </a:p>
        </p:txBody>
      </p:sp>
      <p:sp>
        <p:nvSpPr>
          <p:cNvPr id="99331" name="Rectangle 2"/>
          <p:cNvSpPr>
            <a:spLocks noGrp="1" noRot="1" noChangeAspect="1" noChangeArrowheads="1" noTextEdit="1"/>
          </p:cNvSpPr>
          <p:nvPr>
            <p:ph type="sldImg"/>
          </p:nvPr>
        </p:nvSpPr>
        <p:spPr>
          <a:xfrm>
            <a:off x="914400" y="746125"/>
            <a:ext cx="4965700" cy="3724275"/>
          </a:xfrm>
          <a:ln/>
        </p:spPr>
      </p:sp>
      <p:sp>
        <p:nvSpPr>
          <p:cNvPr id="99332" name="Rectangle 3"/>
          <p:cNvSpPr>
            <a:spLocks noGrp="1" noChangeArrowheads="1"/>
          </p:cNvSpPr>
          <p:nvPr>
            <p:ph type="body" idx="1"/>
          </p:nvPr>
        </p:nvSpPr>
        <p:spPr>
          <a:xfrm>
            <a:off x="679450" y="4718050"/>
            <a:ext cx="5435600" cy="446722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7C9FF2A-8996-473F-9477-9A1C6511CF6F}" type="slidenum">
              <a:rPr lang="en-US"/>
              <a:pPr/>
              <a:t>8</a:t>
            </a:fld>
            <a:endParaRPr lang="en-US"/>
          </a:p>
        </p:txBody>
      </p:sp>
      <p:sp>
        <p:nvSpPr>
          <p:cNvPr id="100355" name="Rectangle 2"/>
          <p:cNvSpPr>
            <a:spLocks noGrp="1" noRot="1" noChangeAspect="1" noChangeArrowheads="1" noTextEdit="1"/>
          </p:cNvSpPr>
          <p:nvPr>
            <p:ph type="sldImg"/>
          </p:nvPr>
        </p:nvSpPr>
        <p:spPr>
          <a:xfrm>
            <a:off x="914400" y="746125"/>
            <a:ext cx="4965700" cy="3724275"/>
          </a:xfrm>
          <a:ln/>
        </p:spPr>
      </p:sp>
      <p:sp>
        <p:nvSpPr>
          <p:cNvPr id="100356" name="Rectangle 3"/>
          <p:cNvSpPr>
            <a:spLocks noGrp="1" noChangeArrowheads="1"/>
          </p:cNvSpPr>
          <p:nvPr>
            <p:ph type="body" idx="1"/>
          </p:nvPr>
        </p:nvSpPr>
        <p:spPr>
          <a:xfrm>
            <a:off x="679450" y="4718050"/>
            <a:ext cx="5435600" cy="4467225"/>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45E2B96-32A3-416D-9CB3-6E159494B736}" type="slidenum">
              <a:rPr lang="en-US"/>
              <a:pPr/>
              <a:t>9</a:t>
            </a:fld>
            <a:endParaRPr lang="en-US"/>
          </a:p>
        </p:txBody>
      </p:sp>
      <p:sp>
        <p:nvSpPr>
          <p:cNvPr id="101379" name="Rectangle 2"/>
          <p:cNvSpPr>
            <a:spLocks noGrp="1" noRot="1" noChangeAspect="1" noChangeArrowheads="1" noTextEdit="1"/>
          </p:cNvSpPr>
          <p:nvPr>
            <p:ph type="sldImg"/>
          </p:nvPr>
        </p:nvSpPr>
        <p:spPr>
          <a:xfrm>
            <a:off x="914400" y="746125"/>
            <a:ext cx="4965700" cy="3724275"/>
          </a:xfrm>
          <a:ln/>
        </p:spPr>
      </p:sp>
      <p:sp>
        <p:nvSpPr>
          <p:cNvPr id="101380" name="Rectangle 3"/>
          <p:cNvSpPr>
            <a:spLocks noGrp="1" noChangeArrowheads="1"/>
          </p:cNvSpPr>
          <p:nvPr>
            <p:ph type="body" idx="1"/>
          </p:nvPr>
        </p:nvSpPr>
        <p:spPr>
          <a:xfrm>
            <a:off x="679450" y="4718050"/>
            <a:ext cx="5435600" cy="446722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DFEB669-D700-4003-925A-CBCE66394DCF}" type="slidenum">
              <a:rPr lang="en-US"/>
              <a:pPr/>
              <a:t>10</a:t>
            </a:fld>
            <a:endParaRPr lang="en-US"/>
          </a:p>
        </p:txBody>
      </p:sp>
      <p:sp>
        <p:nvSpPr>
          <p:cNvPr id="102403" name="Rectangle 2"/>
          <p:cNvSpPr>
            <a:spLocks noGrp="1" noRot="1" noChangeAspect="1" noChangeArrowheads="1" noTextEdit="1"/>
          </p:cNvSpPr>
          <p:nvPr>
            <p:ph type="sldImg"/>
          </p:nvPr>
        </p:nvSpPr>
        <p:spPr>
          <a:xfrm>
            <a:off x="914400" y="746125"/>
            <a:ext cx="4965700" cy="3724275"/>
          </a:xfrm>
          <a:ln/>
        </p:spPr>
      </p:sp>
      <p:sp>
        <p:nvSpPr>
          <p:cNvPr id="102404" name="Rectangle 3"/>
          <p:cNvSpPr>
            <a:spLocks noGrp="1" noChangeArrowheads="1"/>
          </p:cNvSpPr>
          <p:nvPr>
            <p:ph type="body" idx="1"/>
          </p:nvPr>
        </p:nvSpPr>
        <p:spPr>
          <a:xfrm>
            <a:off x="679450" y="4718050"/>
            <a:ext cx="5435600" cy="446722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73FD5F-1777-47A7-9D75-4B89D9CE1B5F}" type="slidenum">
              <a:rPr lang="en-US"/>
              <a:pPr/>
              <a:t>53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274638"/>
            <a:ext cx="2036762" cy="6178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74638"/>
            <a:ext cx="5957888"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g-titul2"/>
          <p:cNvPicPr>
            <a:picLocks noChangeAspect="1" noChangeArrowheads="1"/>
          </p:cNvPicPr>
          <p:nvPr userDrawn="1"/>
        </p:nvPicPr>
        <p:blipFill>
          <a:blip r:embed="rId2" cstate="print"/>
          <a:srcRect/>
          <a:stretch>
            <a:fillRect/>
          </a:stretch>
        </p:blipFill>
        <p:spPr bwMode="auto">
          <a:xfrm>
            <a:off x="0" y="0"/>
            <a:ext cx="9144000" cy="6867525"/>
          </a:xfrm>
          <a:prstGeom prst="rect">
            <a:avLst/>
          </a:prstGeom>
          <a:noFill/>
          <a:ln w="9525">
            <a:noFill/>
            <a:miter lim="800000"/>
            <a:headEnd/>
            <a:tailEnd/>
          </a:ln>
        </p:spPr>
      </p:pic>
      <p:sp>
        <p:nvSpPr>
          <p:cNvPr id="71683" name="Rectangle 3"/>
          <p:cNvSpPr>
            <a:spLocks noGrp="1" noChangeArrowheads="1"/>
          </p:cNvSpPr>
          <p:nvPr>
            <p:ph type="ctrTitle"/>
          </p:nvPr>
        </p:nvSpPr>
        <p:spPr>
          <a:xfrm>
            <a:off x="685800" y="2130425"/>
            <a:ext cx="7772400" cy="1470025"/>
          </a:xfrm>
          <a:effectLst/>
        </p:spPr>
        <p:txBody>
          <a:bodyPr/>
          <a:lstStyle>
            <a:lvl1pPr>
              <a:defRPr/>
            </a:lvl1pPr>
          </a:lstStyle>
          <a:p>
            <a:r>
              <a:rPr lang="ru-RU"/>
              <a:t>Click to edit Master title style</a:t>
            </a:r>
          </a:p>
        </p:txBody>
      </p:sp>
      <p:sp>
        <p:nvSpPr>
          <p:cNvPr id="7168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2FD0D47-BC00-4FD8-9061-FD740193DE93}"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1DBD11E-4729-4B52-B494-E3465E8CE116}"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84313"/>
            <a:ext cx="3960812"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84313"/>
            <a:ext cx="39624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847C8BE6-C8A5-4B4D-BBB6-AF4824C82416}"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95D8845A-49ED-4B7D-9C61-D8BD55F9E322}"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868952B1-3C76-41A6-8A54-58084674724E}"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9956737C-5F86-42DA-99C5-4886E3956000}" type="slidenum">
              <a:rPr lang="ru-RU" smtClean="0"/>
              <a:pPr/>
              <a:t>‹#›</a:t>
            </a:fld>
            <a:r>
              <a:rPr lang="en-US" dirty="0" smtClean="0"/>
              <a:t>  of  76</a:t>
            </a:r>
            <a:r>
              <a:rPr lang="en-US" sz="1400" b="0" dirty="0" smtClean="0"/>
              <a:t> </a:t>
            </a:r>
            <a:endParaRPr lang="ru-RU" sz="1400" b="0"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CCBF5AF-EB99-48C9-954E-F22AF3700470}"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3D3AC19-8844-4AE6-9FD2-F74B6910B402}"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7731AF5-F9D0-47DB-91AA-8B98F8CD3C5F}"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25413"/>
            <a:ext cx="2078038" cy="600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25413"/>
            <a:ext cx="6084887" cy="600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7628910-9C81-4425-A209-D5565E8FE199}" type="slidenum">
              <a:rPr lang="ru-RU"/>
              <a:pPr/>
              <a:t>‹#›</a:t>
            </a:fld>
            <a:r>
              <a:rPr lang="en-US"/>
              <a:t>  of  46</a:t>
            </a:r>
            <a:r>
              <a:rPr lang="en-US" sz="1400" b="0"/>
              <a:t> </a:t>
            </a:r>
            <a:endParaRPr lang="ru-RU" sz="1400" b="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g-titul2"/>
          <p:cNvPicPr>
            <a:picLocks noChangeAspect="1" noChangeArrowheads="1"/>
          </p:cNvPicPr>
          <p:nvPr userDrawn="1"/>
        </p:nvPicPr>
        <p:blipFill>
          <a:blip r:embed="rId2" cstate="print"/>
          <a:srcRect/>
          <a:stretch>
            <a:fillRect/>
          </a:stretch>
        </p:blipFill>
        <p:spPr bwMode="auto">
          <a:xfrm>
            <a:off x="0" y="0"/>
            <a:ext cx="9144000" cy="6867525"/>
          </a:xfrm>
          <a:prstGeom prst="rect">
            <a:avLst/>
          </a:prstGeom>
          <a:noFill/>
          <a:ln w="9525">
            <a:noFill/>
            <a:miter lim="800000"/>
            <a:headEnd/>
            <a:tailEnd/>
          </a:ln>
        </p:spPr>
      </p:pic>
      <p:sp>
        <p:nvSpPr>
          <p:cNvPr id="1405955" name="Rectangle 3"/>
          <p:cNvSpPr>
            <a:spLocks noGrp="1" noChangeArrowheads="1"/>
          </p:cNvSpPr>
          <p:nvPr>
            <p:ph type="ctrTitle"/>
          </p:nvPr>
        </p:nvSpPr>
        <p:spPr>
          <a:xfrm>
            <a:off x="685800" y="2130425"/>
            <a:ext cx="7772400" cy="1470025"/>
          </a:xfrm>
          <a:effectLst/>
        </p:spPr>
        <p:txBody>
          <a:bodyPr/>
          <a:lstStyle>
            <a:lvl1pPr>
              <a:defRPr/>
            </a:lvl1pPr>
          </a:lstStyle>
          <a:p>
            <a:r>
              <a:rPr lang="ru-RU"/>
              <a:t>Click to edit Master title style</a:t>
            </a:r>
          </a:p>
        </p:txBody>
      </p:sp>
      <p:sp>
        <p:nvSpPr>
          <p:cNvPr id="140595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4DF5957-B430-47CF-8D42-4050FFCAB739}"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D2B500-D237-469E-84A9-36AF7599EE8E}"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84313"/>
            <a:ext cx="3960812"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84313"/>
            <a:ext cx="39624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78AF4232-6E0F-43B4-8E57-0283ECA88FB3}"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4B4E4BF6-46ED-4D57-B746-763C4B3A4632}"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35B1F17D-B6B0-435B-B18D-B4C9F1CD9436}"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B995BD9B-E5FA-4C74-947B-3AC08BD6FE35}"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34B9A92-F70F-4C5B-AB7C-24AC0888CE22}"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947725DA-99D0-4F94-8E24-624F7CF63268}"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2670A77-1BA9-45AA-92ED-17176A88BF0B}"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25413"/>
            <a:ext cx="2078038" cy="600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25413"/>
            <a:ext cx="6084887" cy="600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95370596-031C-49E3-BBC9-353D581EDB70}" type="slidenum">
              <a:rPr lang="ru-RU"/>
              <a:pPr/>
              <a:t>‹#›</a:t>
            </a:fld>
            <a:r>
              <a:rPr lang="en-US"/>
              <a:t>  of  43</a:t>
            </a:r>
            <a:r>
              <a:rPr lang="en-US" sz="1400" b="0"/>
              <a:t> </a:t>
            </a:r>
            <a:endParaRPr lang="ru-RU" sz="1400" b="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00200"/>
            <a:ext cx="3997325"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600200"/>
            <a:ext cx="3997325"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539750" y="274638"/>
            <a:ext cx="81470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39750" y="1600200"/>
            <a:ext cx="8147050" cy="4852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p:txStyles>
    <p:titleStyle>
      <a:lvl1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2424113" y="125413"/>
            <a:ext cx="6502400" cy="50323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3075" name="Rectangle 3"/>
          <p:cNvSpPr>
            <a:spLocks noGrp="1" noChangeArrowheads="1"/>
          </p:cNvSpPr>
          <p:nvPr>
            <p:ph type="body" idx="1"/>
          </p:nvPr>
        </p:nvSpPr>
        <p:spPr bwMode="auto">
          <a:xfrm>
            <a:off x="611188" y="1484313"/>
            <a:ext cx="8075612"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dt" sz="half" idx="2"/>
          </p:nvPr>
        </p:nvSpPr>
        <p:spPr bwMode="auto">
          <a:xfrm>
            <a:off x="393700" y="6516688"/>
            <a:ext cx="389096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lvl1pPr>
          </a:lstStyle>
          <a:p>
            <a:endParaRPr lang="ru-RU"/>
          </a:p>
        </p:txBody>
      </p:sp>
      <p:sp>
        <p:nvSpPr>
          <p:cNvPr id="70661" name="Rectangle 5"/>
          <p:cNvSpPr>
            <a:spLocks noGrp="1" noChangeArrowheads="1"/>
          </p:cNvSpPr>
          <p:nvPr>
            <p:ph type="ftr" sz="quarter" idx="3"/>
          </p:nvPr>
        </p:nvSpPr>
        <p:spPr bwMode="auto">
          <a:xfrm>
            <a:off x="4787900" y="6516688"/>
            <a:ext cx="12319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70662" name="Rectangle 6"/>
          <p:cNvSpPr>
            <a:spLocks noGrp="1" noChangeArrowheads="1"/>
          </p:cNvSpPr>
          <p:nvPr>
            <p:ph type="sldNum" sz="quarter" idx="4"/>
          </p:nvPr>
        </p:nvSpPr>
        <p:spPr bwMode="auto">
          <a:xfrm>
            <a:off x="8077200" y="6550025"/>
            <a:ext cx="1042988" cy="3048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lvl1pPr>
              <a:defRPr sz="1200" b="1"/>
            </a:lvl1pPr>
          </a:lstStyle>
          <a:p>
            <a:fld id="{A435B5E6-FC99-46D3-964B-18D73FAAE5D8}" type="slidenum">
              <a:rPr lang="ru-RU"/>
              <a:pPr/>
              <a:t>‹#›</a:t>
            </a:fld>
            <a:r>
              <a:rPr lang="en-US"/>
              <a:t>  of  46</a:t>
            </a:r>
            <a:r>
              <a:rPr lang="en-US" sz="1400"/>
              <a:t> </a:t>
            </a:r>
            <a:endParaRPr lang="ru-RU" sz="140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spd="med"/>
  <p:hf hdr="0" ftr="0" dt="0"/>
  <p:txStyles>
    <p:titleStyle>
      <a:lvl1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003366"/>
        </a:buClr>
        <a:buSzPct val="80000"/>
        <a:buFont typeface="Wingdings" pitchFamily="2" charset="2"/>
        <a:buChar char="q"/>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bwMode="auto">
          <a:xfrm>
            <a:off x="2424113" y="125413"/>
            <a:ext cx="6502400" cy="50323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4099" name="Rectangle 3"/>
          <p:cNvSpPr>
            <a:spLocks noGrp="1" noChangeArrowheads="1"/>
          </p:cNvSpPr>
          <p:nvPr>
            <p:ph type="body" idx="1"/>
          </p:nvPr>
        </p:nvSpPr>
        <p:spPr bwMode="auto">
          <a:xfrm>
            <a:off x="611188" y="1484313"/>
            <a:ext cx="8075612"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404932" name="Rectangle 4"/>
          <p:cNvSpPr>
            <a:spLocks noGrp="1" noChangeArrowheads="1"/>
          </p:cNvSpPr>
          <p:nvPr>
            <p:ph type="dt" sz="half" idx="2"/>
          </p:nvPr>
        </p:nvSpPr>
        <p:spPr bwMode="auto">
          <a:xfrm>
            <a:off x="393700" y="6516688"/>
            <a:ext cx="389096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lvl1pPr>
          </a:lstStyle>
          <a:p>
            <a:endParaRPr lang="ru-RU"/>
          </a:p>
        </p:txBody>
      </p:sp>
      <p:sp>
        <p:nvSpPr>
          <p:cNvPr id="1404933" name="Rectangle 5"/>
          <p:cNvSpPr>
            <a:spLocks noGrp="1" noChangeArrowheads="1"/>
          </p:cNvSpPr>
          <p:nvPr>
            <p:ph type="ftr" sz="quarter" idx="3"/>
          </p:nvPr>
        </p:nvSpPr>
        <p:spPr bwMode="auto">
          <a:xfrm>
            <a:off x="4787900" y="6516688"/>
            <a:ext cx="12319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404934" name="Rectangle 6"/>
          <p:cNvSpPr>
            <a:spLocks noGrp="1" noChangeArrowheads="1"/>
          </p:cNvSpPr>
          <p:nvPr>
            <p:ph type="sldNum" sz="quarter" idx="4"/>
          </p:nvPr>
        </p:nvSpPr>
        <p:spPr bwMode="auto">
          <a:xfrm>
            <a:off x="8077200" y="6550025"/>
            <a:ext cx="1042988" cy="3048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lvl1pPr>
              <a:defRPr sz="1200" b="1"/>
            </a:lvl1pPr>
          </a:lstStyle>
          <a:p>
            <a:fld id="{2E4EA03F-70D0-473E-89C8-E9DDB013444E}" type="slidenum">
              <a:rPr lang="ru-RU"/>
              <a:pPr/>
              <a:t>‹#›</a:t>
            </a:fld>
            <a:r>
              <a:rPr lang="en-US"/>
              <a:t>  of  43</a:t>
            </a:r>
            <a:r>
              <a:rPr lang="en-US" sz="1400"/>
              <a:t> </a:t>
            </a:r>
            <a:endParaRPr lang="ru-RU" sz="140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spd="med"/>
  <p:hf hdr="0" ftr="0" dt="0"/>
  <p:txStyles>
    <p:titleStyle>
      <a:lvl1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600" b="1">
          <a:solidFill>
            <a:srgbClr val="EC8C00"/>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003366"/>
        </a:buClr>
        <a:buSzPct val="80000"/>
        <a:buFont typeface="Wingdings" pitchFamily="2" charset="2"/>
        <a:buChar char="q"/>
        <a:defRPr sz="2800">
          <a:solidFill>
            <a:srgbClr val="003366"/>
          </a:solidFill>
          <a:latin typeface="+mn-lt"/>
          <a:cs typeface="+mn-cs"/>
        </a:defRPr>
      </a:lvl2pPr>
      <a:lvl3pPr marL="1143000" indent="-228600" algn="l" rtl="0" eaLnBrk="0" fontAlgn="base" hangingPunct="0">
        <a:spcBef>
          <a:spcPct val="20000"/>
        </a:spcBef>
        <a:spcAft>
          <a:spcPct val="0"/>
        </a:spcAft>
        <a:buChar char="•"/>
        <a:defRPr sz="2400">
          <a:solidFill>
            <a:srgbClr val="003366"/>
          </a:solidFill>
          <a:latin typeface="+mn-lt"/>
          <a:cs typeface="+mn-cs"/>
        </a:defRPr>
      </a:lvl3pPr>
      <a:lvl4pPr marL="1600200" indent="-228600" algn="l" rtl="0" eaLnBrk="0" fontAlgn="base" hangingPunct="0">
        <a:spcBef>
          <a:spcPct val="20000"/>
        </a:spcBef>
        <a:spcAft>
          <a:spcPct val="0"/>
        </a:spcAft>
        <a:buChar char="–"/>
        <a:defRPr sz="2000">
          <a:solidFill>
            <a:srgbClr val="003366"/>
          </a:solidFill>
          <a:latin typeface="+mn-lt"/>
          <a:cs typeface="+mn-cs"/>
        </a:defRPr>
      </a:lvl4pPr>
      <a:lvl5pPr marL="2057400" indent="-228600" algn="l" rtl="0" eaLnBrk="0" fontAlgn="base" hangingPunct="0">
        <a:spcBef>
          <a:spcPct val="20000"/>
        </a:spcBef>
        <a:spcAft>
          <a:spcPct val="0"/>
        </a:spcAft>
        <a:buChar char="»"/>
        <a:defRPr sz="2000">
          <a:solidFill>
            <a:srgbClr val="003366"/>
          </a:solidFill>
          <a:latin typeface="+mn-lt"/>
          <a:cs typeface="+mn-cs"/>
        </a:defRPr>
      </a:lvl5pPr>
      <a:lvl6pPr marL="2514600" indent="-228600" algn="l" rtl="0" fontAlgn="base">
        <a:spcBef>
          <a:spcPct val="20000"/>
        </a:spcBef>
        <a:spcAft>
          <a:spcPct val="0"/>
        </a:spcAft>
        <a:buChar char="»"/>
        <a:defRPr sz="2000">
          <a:solidFill>
            <a:srgbClr val="003366"/>
          </a:solidFill>
          <a:latin typeface="+mn-lt"/>
          <a:cs typeface="+mn-cs"/>
        </a:defRPr>
      </a:lvl6pPr>
      <a:lvl7pPr marL="2971800" indent="-228600" algn="l" rtl="0" fontAlgn="base">
        <a:spcBef>
          <a:spcPct val="20000"/>
        </a:spcBef>
        <a:spcAft>
          <a:spcPct val="0"/>
        </a:spcAft>
        <a:buChar char="»"/>
        <a:defRPr sz="2000">
          <a:solidFill>
            <a:srgbClr val="003366"/>
          </a:solidFill>
          <a:latin typeface="+mn-lt"/>
          <a:cs typeface="+mn-cs"/>
        </a:defRPr>
      </a:lvl7pPr>
      <a:lvl8pPr marL="3429000" indent="-228600" algn="l" rtl="0" fontAlgn="base">
        <a:spcBef>
          <a:spcPct val="20000"/>
        </a:spcBef>
        <a:spcAft>
          <a:spcPct val="0"/>
        </a:spcAft>
        <a:buChar char="»"/>
        <a:defRPr sz="2000">
          <a:solidFill>
            <a:srgbClr val="003366"/>
          </a:solidFill>
          <a:latin typeface="+mn-lt"/>
          <a:cs typeface="+mn-cs"/>
        </a:defRPr>
      </a:lvl8pPr>
      <a:lvl9pPr marL="3886200" indent="-228600" algn="l" rtl="0" fontAlgn="base">
        <a:spcBef>
          <a:spcPct val="20000"/>
        </a:spcBef>
        <a:spcAft>
          <a:spcPct val="0"/>
        </a:spcAft>
        <a:buChar char="»"/>
        <a:defRPr sz="2000">
          <a:solidFill>
            <a:srgbClr val="0033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wmf"/><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10.xml.rels><?xml version="1.0" encoding="UTF-8" standalone="yes"?>
<Relationships xmlns="http://schemas.openxmlformats.org/package/2006/relationships"><Relationship Id="rId8" Type="http://schemas.openxmlformats.org/officeDocument/2006/relationships/hyperlink" Target="http://upload.wikimedia.org/wikipedia/en/2/2e/Java_Logo.svg" TargetMode="External"/><Relationship Id="rId3" Type="http://schemas.openxmlformats.org/officeDocument/2006/relationships/image" Target="../media/image72.jpeg"/><Relationship Id="rId7"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42.jpeg"/><Relationship Id="rId4" Type="http://schemas.openxmlformats.org/officeDocument/2006/relationships/image" Target="../media/image73.jpeg"/><Relationship Id="rId9" Type="http://schemas.openxmlformats.org/officeDocument/2006/relationships/image" Target="../media/image76.png"/></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9.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76.png"/><Relationship Id="rId10" Type="http://schemas.openxmlformats.org/officeDocument/2006/relationships/image" Target="../media/image79.jpeg"/><Relationship Id="rId4" Type="http://schemas.openxmlformats.org/officeDocument/2006/relationships/hyperlink" Target="http://upload.wikimedia.org/wikipedia/en/2/2e/Java_Logo.svg" TargetMode="External"/><Relationship Id="rId9" Type="http://schemas.openxmlformats.org/officeDocument/2006/relationships/image" Target="../media/image78.jpeg"/></Relationships>
</file>

<file path=ppt/slides/_rels/slide12.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5.png"/><Relationship Id="rId3" Type="http://schemas.openxmlformats.org/officeDocument/2006/relationships/image" Target="../media/image55.jpeg"/><Relationship Id="rId7" Type="http://schemas.openxmlformats.org/officeDocument/2006/relationships/image" Target="../media/image80.png"/><Relationship Id="rId12" Type="http://schemas.openxmlformats.org/officeDocument/2006/relationships/image" Target="../media/image84.png"/><Relationship Id="rId17" Type="http://schemas.openxmlformats.org/officeDocument/2006/relationships/image" Target="../media/image89.jpeg"/><Relationship Id="rId2" Type="http://schemas.openxmlformats.org/officeDocument/2006/relationships/image" Target="../media/image77.png"/><Relationship Id="rId16" Type="http://schemas.openxmlformats.org/officeDocument/2006/relationships/image" Target="../media/image88.jpeg"/><Relationship Id="rId1" Type="http://schemas.openxmlformats.org/officeDocument/2006/relationships/slideLayout" Target="../slideLayouts/slideLayout13.xml"/><Relationship Id="rId6" Type="http://schemas.openxmlformats.org/officeDocument/2006/relationships/image" Target="../media/image42.jpeg"/><Relationship Id="rId11" Type="http://schemas.openxmlformats.org/officeDocument/2006/relationships/image" Target="../media/image83.png"/><Relationship Id="rId5" Type="http://schemas.openxmlformats.org/officeDocument/2006/relationships/image" Target="../media/image76.png"/><Relationship Id="rId15" Type="http://schemas.openxmlformats.org/officeDocument/2006/relationships/image" Target="../media/image87.jpeg"/><Relationship Id="rId10" Type="http://schemas.openxmlformats.org/officeDocument/2006/relationships/image" Target="../media/image82.jpeg"/><Relationship Id="rId4" Type="http://schemas.openxmlformats.org/officeDocument/2006/relationships/hyperlink" Target="http://upload.wikimedia.org/wikipedia/en/2/2e/Java_Logo.svg" TargetMode="External"/><Relationship Id="rId9" Type="http://schemas.openxmlformats.org/officeDocument/2006/relationships/image" Target="../media/image12.png"/><Relationship Id="rId14" Type="http://schemas.openxmlformats.org/officeDocument/2006/relationships/image" Target="../media/image8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wmf"/><Relationship Id="rId3" Type="http://schemas.openxmlformats.org/officeDocument/2006/relationships/image" Target="../media/image48.jpe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2" Type="http://schemas.openxmlformats.org/officeDocument/2006/relationships/image" Target="../media/image90.jpeg"/><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13.xml"/><Relationship Id="rId6" Type="http://schemas.openxmlformats.org/officeDocument/2006/relationships/image" Target="../media/image92.jpeg"/><Relationship Id="rId11" Type="http://schemas.openxmlformats.org/officeDocument/2006/relationships/image" Target="../media/image97.png"/><Relationship Id="rId24" Type="http://schemas.openxmlformats.org/officeDocument/2006/relationships/image" Target="../media/image110.jpeg"/><Relationship Id="rId5" Type="http://schemas.openxmlformats.org/officeDocument/2006/relationships/image" Target="../media/image50.png"/><Relationship Id="rId15" Type="http://schemas.openxmlformats.org/officeDocument/2006/relationships/image" Target="../media/image101.jpeg"/><Relationship Id="rId23" Type="http://schemas.openxmlformats.org/officeDocument/2006/relationships/image" Target="../media/image109.png"/><Relationship Id="rId10" Type="http://schemas.openxmlformats.org/officeDocument/2006/relationships/image" Target="../media/image96.png"/><Relationship Id="rId19" Type="http://schemas.openxmlformats.org/officeDocument/2006/relationships/image" Target="../media/image105.jpeg"/><Relationship Id="rId4" Type="http://schemas.openxmlformats.org/officeDocument/2006/relationships/image" Target="../media/image91.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jpeg"/><Relationship Id="rId27" Type="http://schemas.openxmlformats.org/officeDocument/2006/relationships/image" Target="../media/image1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jpeg"/><Relationship Id="rId18" Type="http://schemas.openxmlformats.org/officeDocument/2006/relationships/image" Target="../media/image34.png"/><Relationship Id="rId3" Type="http://schemas.openxmlformats.org/officeDocument/2006/relationships/image" Target="../media/image7.png"/><Relationship Id="rId21" Type="http://schemas.openxmlformats.org/officeDocument/2006/relationships/image" Target="../media/image37.png"/><Relationship Id="rId7" Type="http://schemas.openxmlformats.org/officeDocument/2006/relationships/image" Target="../media/image24.png"/><Relationship Id="rId12" Type="http://schemas.openxmlformats.org/officeDocument/2006/relationships/hyperlink" Target="http://www.mit.jyu.fi/ai/OntoGroup" TargetMode="External"/><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hyperlink" Target="mailto:vagan.terziyan@jyu.fi" TargetMode="External"/><Relationship Id="rId15" Type="http://schemas.openxmlformats.org/officeDocument/2006/relationships/image" Target="../media/image31.png"/><Relationship Id="rId10" Type="http://schemas.openxmlformats.org/officeDocument/2006/relationships/image" Target="../media/image27.jpeg"/><Relationship Id="rId19" Type="http://schemas.openxmlformats.org/officeDocument/2006/relationships/image" Target="../media/image35.png"/><Relationship Id="rId4" Type="http://schemas.openxmlformats.org/officeDocument/2006/relationships/hyperlink" Target="mailto:timo.tiihonen@jyu.fi" TargetMode="External"/><Relationship Id="rId9" Type="http://schemas.openxmlformats.org/officeDocument/2006/relationships/image" Target="../media/image26.jpeg"/><Relationship Id="rId14" Type="http://schemas.openxmlformats.org/officeDocument/2006/relationships/image" Target="../media/image30.jpeg"/><Relationship Id="rId22" Type="http://schemas.openxmlformats.org/officeDocument/2006/relationships/image" Target="../media/image38.jpeg"/></Relationships>
</file>

<file path=ppt/slides/_rels/slide2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26" Type="http://schemas.openxmlformats.org/officeDocument/2006/relationships/image" Target="../media/image112.wmf"/><Relationship Id="rId3" Type="http://schemas.openxmlformats.org/officeDocument/2006/relationships/image" Target="../media/image122.jpeg"/><Relationship Id="rId21" Type="http://schemas.openxmlformats.org/officeDocument/2006/relationships/image" Target="../media/image140.jpe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5" Type="http://schemas.openxmlformats.org/officeDocument/2006/relationships/image" Target="../media/image144.jpeg"/><Relationship Id="rId2" Type="http://schemas.openxmlformats.org/officeDocument/2006/relationships/image" Target="../media/image121.png"/><Relationship Id="rId16" Type="http://schemas.openxmlformats.org/officeDocument/2006/relationships/image" Target="../media/image135.png"/><Relationship Id="rId20" Type="http://schemas.openxmlformats.org/officeDocument/2006/relationships/image" Target="../media/image139.png"/><Relationship Id="rId1" Type="http://schemas.openxmlformats.org/officeDocument/2006/relationships/slideLayout" Target="../slideLayouts/slideLayout13.xml"/><Relationship Id="rId6" Type="http://schemas.openxmlformats.org/officeDocument/2006/relationships/image" Target="../media/image125.png"/><Relationship Id="rId11" Type="http://schemas.openxmlformats.org/officeDocument/2006/relationships/image" Target="../media/image130.png"/><Relationship Id="rId24" Type="http://schemas.openxmlformats.org/officeDocument/2006/relationships/image" Target="../media/image143.png"/><Relationship Id="rId5" Type="http://schemas.openxmlformats.org/officeDocument/2006/relationships/image" Target="../media/image124.png"/><Relationship Id="rId15" Type="http://schemas.openxmlformats.org/officeDocument/2006/relationships/image" Target="../media/image134.png"/><Relationship Id="rId23" Type="http://schemas.openxmlformats.org/officeDocument/2006/relationships/image" Target="../media/image142.png"/><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 Id="rId22" Type="http://schemas.openxmlformats.org/officeDocument/2006/relationships/image" Target="../media/image141.png"/><Relationship Id="rId27" Type="http://schemas.openxmlformats.org/officeDocument/2006/relationships/image" Target="../media/image145.jpeg"/></Relationships>
</file>

<file path=ppt/slides/_rels/slide23.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56.jpeg"/><Relationship Id="rId18" Type="http://schemas.openxmlformats.org/officeDocument/2006/relationships/image" Target="../media/image161.png"/><Relationship Id="rId26" Type="http://schemas.openxmlformats.org/officeDocument/2006/relationships/image" Target="../media/image163.png"/><Relationship Id="rId39" Type="http://schemas.openxmlformats.org/officeDocument/2006/relationships/image" Target="../media/image175.png"/><Relationship Id="rId3" Type="http://schemas.openxmlformats.org/officeDocument/2006/relationships/image" Target="../media/image147.png"/><Relationship Id="rId21" Type="http://schemas.openxmlformats.org/officeDocument/2006/relationships/image" Target="../media/image141.png"/><Relationship Id="rId34" Type="http://schemas.openxmlformats.org/officeDocument/2006/relationships/image" Target="../media/image170.png"/><Relationship Id="rId7" Type="http://schemas.openxmlformats.org/officeDocument/2006/relationships/image" Target="../media/image151.png"/><Relationship Id="rId12" Type="http://schemas.openxmlformats.org/officeDocument/2006/relationships/image" Target="../media/image155.png"/><Relationship Id="rId17" Type="http://schemas.openxmlformats.org/officeDocument/2006/relationships/image" Target="../media/image160.png"/><Relationship Id="rId25" Type="http://schemas.openxmlformats.org/officeDocument/2006/relationships/image" Target="../media/image121.png"/><Relationship Id="rId33" Type="http://schemas.openxmlformats.org/officeDocument/2006/relationships/image" Target="../media/image169.png"/><Relationship Id="rId38" Type="http://schemas.openxmlformats.org/officeDocument/2006/relationships/image" Target="../media/image174.png"/><Relationship Id="rId2" Type="http://schemas.openxmlformats.org/officeDocument/2006/relationships/image" Target="../media/image146.png"/><Relationship Id="rId16" Type="http://schemas.openxmlformats.org/officeDocument/2006/relationships/image" Target="../media/image159.png"/><Relationship Id="rId20" Type="http://schemas.openxmlformats.org/officeDocument/2006/relationships/image" Target="../media/image140.jpeg"/><Relationship Id="rId29" Type="http://schemas.openxmlformats.org/officeDocument/2006/relationships/image" Target="../media/image165.png"/><Relationship Id="rId1" Type="http://schemas.openxmlformats.org/officeDocument/2006/relationships/slideLayout" Target="../slideLayouts/slideLayout13.xml"/><Relationship Id="rId6" Type="http://schemas.openxmlformats.org/officeDocument/2006/relationships/image" Target="../media/image150.png"/><Relationship Id="rId11" Type="http://schemas.openxmlformats.org/officeDocument/2006/relationships/image" Target="../media/image154.png"/><Relationship Id="rId24" Type="http://schemas.openxmlformats.org/officeDocument/2006/relationships/image" Target="../media/image144.jpeg"/><Relationship Id="rId32" Type="http://schemas.openxmlformats.org/officeDocument/2006/relationships/image" Target="../media/image168.png"/><Relationship Id="rId37" Type="http://schemas.openxmlformats.org/officeDocument/2006/relationships/image" Target="../media/image173.png"/><Relationship Id="rId40" Type="http://schemas.openxmlformats.org/officeDocument/2006/relationships/image" Target="../media/image176.png"/><Relationship Id="rId5" Type="http://schemas.openxmlformats.org/officeDocument/2006/relationships/image" Target="../media/image149.png"/><Relationship Id="rId15" Type="http://schemas.openxmlformats.org/officeDocument/2006/relationships/image" Target="../media/image158.jpeg"/><Relationship Id="rId23" Type="http://schemas.openxmlformats.org/officeDocument/2006/relationships/image" Target="../media/image143.png"/><Relationship Id="rId28" Type="http://schemas.openxmlformats.org/officeDocument/2006/relationships/image" Target="../media/image164.png"/><Relationship Id="rId36" Type="http://schemas.openxmlformats.org/officeDocument/2006/relationships/image" Target="../media/image172.png"/><Relationship Id="rId10" Type="http://schemas.openxmlformats.org/officeDocument/2006/relationships/image" Target="../media/image153.png"/><Relationship Id="rId19" Type="http://schemas.openxmlformats.org/officeDocument/2006/relationships/image" Target="../media/image139.png"/><Relationship Id="rId31" Type="http://schemas.openxmlformats.org/officeDocument/2006/relationships/image" Target="../media/image167.png"/><Relationship Id="rId4" Type="http://schemas.openxmlformats.org/officeDocument/2006/relationships/image" Target="../media/image148.png"/><Relationship Id="rId9" Type="http://schemas.openxmlformats.org/officeDocument/2006/relationships/image" Target="../media/image152.png"/><Relationship Id="rId14" Type="http://schemas.openxmlformats.org/officeDocument/2006/relationships/image" Target="../media/image157.jpeg"/><Relationship Id="rId22" Type="http://schemas.openxmlformats.org/officeDocument/2006/relationships/image" Target="../media/image162.png"/><Relationship Id="rId27" Type="http://schemas.openxmlformats.org/officeDocument/2006/relationships/image" Target="../media/image50.png"/><Relationship Id="rId30" Type="http://schemas.openxmlformats.org/officeDocument/2006/relationships/image" Target="../media/image166.png"/><Relationship Id="rId35" Type="http://schemas.openxmlformats.org/officeDocument/2006/relationships/image" Target="../media/image171.png"/></Relationships>
</file>

<file path=ppt/slides/_rels/slide24.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50.png"/><Relationship Id="rId3" Type="http://schemas.openxmlformats.org/officeDocument/2006/relationships/image" Target="../media/image178.png"/><Relationship Id="rId7" Type="http://schemas.openxmlformats.org/officeDocument/2006/relationships/image" Target="../media/image179.png"/><Relationship Id="rId12" Type="http://schemas.openxmlformats.org/officeDocument/2006/relationships/image" Target="../media/image181.png"/><Relationship Id="rId2" Type="http://schemas.openxmlformats.org/officeDocument/2006/relationships/image" Target="../media/image177.png"/><Relationship Id="rId16" Type="http://schemas.openxmlformats.org/officeDocument/2006/relationships/image" Target="../media/image145.jpeg"/><Relationship Id="rId1" Type="http://schemas.openxmlformats.org/officeDocument/2006/relationships/slideLayout" Target="../slideLayouts/slideLayout13.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5" Type="http://schemas.openxmlformats.org/officeDocument/2006/relationships/image" Target="../media/image112.wmf"/><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28.png"/><Relationship Id="rId14" Type="http://schemas.openxmlformats.org/officeDocument/2006/relationships/image" Target="../media/image164.png"/></Relationships>
</file>

<file path=ppt/slides/_rels/slide25.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13.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 Id="rId9" Type="http://schemas.openxmlformats.org/officeDocument/2006/relationships/image" Target="../media/image189.png"/></Relationships>
</file>

<file path=ppt/slides/_rels/slide2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3.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13.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3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wmf"/><Relationship Id="rId3" Type="http://schemas.openxmlformats.org/officeDocument/2006/relationships/image" Target="../media/image48.jpe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2" Type="http://schemas.openxmlformats.org/officeDocument/2006/relationships/image" Target="../media/image90.jpeg"/><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13.xml"/><Relationship Id="rId6" Type="http://schemas.openxmlformats.org/officeDocument/2006/relationships/image" Target="../media/image92.jpeg"/><Relationship Id="rId11" Type="http://schemas.openxmlformats.org/officeDocument/2006/relationships/image" Target="../media/image97.png"/><Relationship Id="rId24" Type="http://schemas.openxmlformats.org/officeDocument/2006/relationships/image" Target="../media/image110.jpeg"/><Relationship Id="rId5" Type="http://schemas.openxmlformats.org/officeDocument/2006/relationships/image" Target="../media/image50.png"/><Relationship Id="rId15" Type="http://schemas.openxmlformats.org/officeDocument/2006/relationships/image" Target="../media/image201.jpeg"/><Relationship Id="rId23" Type="http://schemas.openxmlformats.org/officeDocument/2006/relationships/image" Target="../media/image109.png"/><Relationship Id="rId10" Type="http://schemas.openxmlformats.org/officeDocument/2006/relationships/image" Target="../media/image96.png"/><Relationship Id="rId19" Type="http://schemas.openxmlformats.org/officeDocument/2006/relationships/image" Target="../media/image202.jpeg"/><Relationship Id="rId4" Type="http://schemas.openxmlformats.org/officeDocument/2006/relationships/image" Target="../media/image91.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jpeg"/><Relationship Id="rId27" Type="http://schemas.openxmlformats.org/officeDocument/2006/relationships/image" Target="../media/image1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12.wmf"/><Relationship Id="rId7" Type="http://schemas.openxmlformats.org/officeDocument/2006/relationships/image" Target="../media/image206.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205.jpeg"/><Relationship Id="rId11" Type="http://schemas.openxmlformats.org/officeDocument/2006/relationships/image" Target="../media/image208.jpeg"/><Relationship Id="rId5" Type="http://schemas.openxmlformats.org/officeDocument/2006/relationships/image" Target="../media/image107.png"/><Relationship Id="rId10" Type="http://schemas.openxmlformats.org/officeDocument/2006/relationships/image" Target="../media/image207.png"/><Relationship Id="rId4" Type="http://schemas.openxmlformats.org/officeDocument/2006/relationships/image" Target="../media/image113.jpeg"/><Relationship Id="rId9" Type="http://schemas.openxmlformats.org/officeDocument/2006/relationships/image" Target="../media/image111.png"/></Relationships>
</file>

<file path=ppt/slides/_rels/slide38.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18.png"/><Relationship Id="rId18" Type="http://schemas.openxmlformats.org/officeDocument/2006/relationships/image" Target="../media/image223.png"/><Relationship Id="rId3" Type="http://schemas.openxmlformats.org/officeDocument/2006/relationships/image" Target="../media/image39.jpeg"/><Relationship Id="rId21" Type="http://schemas.openxmlformats.org/officeDocument/2006/relationships/image" Target="../media/image226.png"/><Relationship Id="rId7" Type="http://schemas.openxmlformats.org/officeDocument/2006/relationships/image" Target="../media/image212.png"/><Relationship Id="rId12" Type="http://schemas.openxmlformats.org/officeDocument/2006/relationships/image" Target="../media/image217.png"/><Relationship Id="rId17" Type="http://schemas.openxmlformats.org/officeDocument/2006/relationships/image" Target="../media/image222.png"/><Relationship Id="rId2" Type="http://schemas.openxmlformats.org/officeDocument/2006/relationships/image" Target="../media/image77.png"/><Relationship Id="rId16" Type="http://schemas.openxmlformats.org/officeDocument/2006/relationships/image" Target="../media/image221.png"/><Relationship Id="rId20" Type="http://schemas.openxmlformats.org/officeDocument/2006/relationships/image" Target="../media/image225.png"/><Relationship Id="rId1" Type="http://schemas.openxmlformats.org/officeDocument/2006/relationships/slideLayout" Target="../slideLayouts/slideLayout13.xml"/><Relationship Id="rId6" Type="http://schemas.openxmlformats.org/officeDocument/2006/relationships/image" Target="../media/image211.png"/><Relationship Id="rId11" Type="http://schemas.openxmlformats.org/officeDocument/2006/relationships/image" Target="../media/image216.png"/><Relationship Id="rId5" Type="http://schemas.openxmlformats.org/officeDocument/2006/relationships/image" Target="../media/image210.png"/><Relationship Id="rId15" Type="http://schemas.openxmlformats.org/officeDocument/2006/relationships/image" Target="../media/image220.png"/><Relationship Id="rId10" Type="http://schemas.openxmlformats.org/officeDocument/2006/relationships/image" Target="../media/image215.png"/><Relationship Id="rId19" Type="http://schemas.openxmlformats.org/officeDocument/2006/relationships/image" Target="../media/image224.png"/><Relationship Id="rId4" Type="http://schemas.openxmlformats.org/officeDocument/2006/relationships/image" Target="../media/image209.png"/><Relationship Id="rId9" Type="http://schemas.openxmlformats.org/officeDocument/2006/relationships/image" Target="../media/image214.png"/><Relationship Id="rId14" Type="http://schemas.openxmlformats.org/officeDocument/2006/relationships/image" Target="../media/image219.png"/><Relationship Id="rId22" Type="http://schemas.openxmlformats.org/officeDocument/2006/relationships/image" Target="../media/image227.png"/></Relationships>
</file>

<file path=ppt/slides/_rels/slide39.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238.jpeg"/><Relationship Id="rId18" Type="http://schemas.openxmlformats.org/officeDocument/2006/relationships/image" Target="../media/image243.png"/><Relationship Id="rId3" Type="http://schemas.openxmlformats.org/officeDocument/2006/relationships/image" Target="../media/image228.png"/><Relationship Id="rId21" Type="http://schemas.openxmlformats.org/officeDocument/2006/relationships/image" Target="../media/image246.png"/><Relationship Id="rId7" Type="http://schemas.openxmlformats.org/officeDocument/2006/relationships/image" Target="../media/image232.png"/><Relationship Id="rId12" Type="http://schemas.openxmlformats.org/officeDocument/2006/relationships/image" Target="../media/image237.png"/><Relationship Id="rId17" Type="http://schemas.openxmlformats.org/officeDocument/2006/relationships/image" Target="../media/image242.png"/><Relationship Id="rId2" Type="http://schemas.openxmlformats.org/officeDocument/2006/relationships/image" Target="../media/image77.png"/><Relationship Id="rId16" Type="http://schemas.openxmlformats.org/officeDocument/2006/relationships/image" Target="../media/image241.png"/><Relationship Id="rId20" Type="http://schemas.openxmlformats.org/officeDocument/2006/relationships/image" Target="../media/image245.png"/><Relationship Id="rId1" Type="http://schemas.openxmlformats.org/officeDocument/2006/relationships/slideLayout" Target="../slideLayouts/slideLayout13.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5" Type="http://schemas.openxmlformats.org/officeDocument/2006/relationships/image" Target="../media/image240.png"/><Relationship Id="rId23" Type="http://schemas.openxmlformats.org/officeDocument/2006/relationships/image" Target="../media/image39.jpeg"/><Relationship Id="rId10" Type="http://schemas.openxmlformats.org/officeDocument/2006/relationships/image" Target="../media/image235.png"/><Relationship Id="rId19" Type="http://schemas.openxmlformats.org/officeDocument/2006/relationships/image" Target="../media/image244.png"/><Relationship Id="rId4" Type="http://schemas.openxmlformats.org/officeDocument/2006/relationships/image" Target="../media/image229.png"/><Relationship Id="rId9" Type="http://schemas.openxmlformats.org/officeDocument/2006/relationships/image" Target="../media/image234.png"/><Relationship Id="rId14" Type="http://schemas.openxmlformats.org/officeDocument/2006/relationships/image" Target="../media/image239.png"/><Relationship Id="rId22" Type="http://schemas.openxmlformats.org/officeDocument/2006/relationships/image" Target="../media/image2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3" Type="http://schemas.openxmlformats.org/officeDocument/2006/relationships/image" Target="../media/image256.png"/><Relationship Id="rId18" Type="http://schemas.openxmlformats.org/officeDocument/2006/relationships/image" Target="../media/image261.png"/><Relationship Id="rId26" Type="http://schemas.openxmlformats.org/officeDocument/2006/relationships/image" Target="../media/image268.jpeg"/><Relationship Id="rId39" Type="http://schemas.openxmlformats.org/officeDocument/2006/relationships/image" Target="../media/image208.jpeg"/><Relationship Id="rId3" Type="http://schemas.openxmlformats.org/officeDocument/2006/relationships/image" Target="../media/image248.png"/><Relationship Id="rId21" Type="http://schemas.openxmlformats.org/officeDocument/2006/relationships/image" Target="../media/image264.png"/><Relationship Id="rId34" Type="http://schemas.openxmlformats.org/officeDocument/2006/relationships/image" Target="../media/image205.jpeg"/><Relationship Id="rId42" Type="http://schemas.openxmlformats.org/officeDocument/2006/relationships/image" Target="../media/image246.png"/><Relationship Id="rId47" Type="http://schemas.openxmlformats.org/officeDocument/2006/relationships/image" Target="../media/image272.png"/><Relationship Id="rId50" Type="http://schemas.openxmlformats.org/officeDocument/2006/relationships/image" Target="../media/image275.png"/><Relationship Id="rId7" Type="http://schemas.openxmlformats.org/officeDocument/2006/relationships/image" Target="../media/image252.png"/><Relationship Id="rId12" Type="http://schemas.openxmlformats.org/officeDocument/2006/relationships/image" Target="../media/image255.png"/><Relationship Id="rId17" Type="http://schemas.openxmlformats.org/officeDocument/2006/relationships/image" Target="../media/image260.png"/><Relationship Id="rId25" Type="http://schemas.openxmlformats.org/officeDocument/2006/relationships/image" Target="../media/image267.png"/><Relationship Id="rId33" Type="http://schemas.openxmlformats.org/officeDocument/2006/relationships/image" Target="../media/image107.png"/><Relationship Id="rId38" Type="http://schemas.openxmlformats.org/officeDocument/2006/relationships/image" Target="../media/image207.png"/><Relationship Id="rId46" Type="http://schemas.openxmlformats.org/officeDocument/2006/relationships/image" Target="../media/image271.png"/><Relationship Id="rId2" Type="http://schemas.openxmlformats.org/officeDocument/2006/relationships/image" Target="../media/image77.png"/><Relationship Id="rId16" Type="http://schemas.openxmlformats.org/officeDocument/2006/relationships/image" Target="../media/image259.png"/><Relationship Id="rId20" Type="http://schemas.openxmlformats.org/officeDocument/2006/relationships/image" Target="../media/image263.jpeg"/><Relationship Id="rId29" Type="http://schemas.openxmlformats.org/officeDocument/2006/relationships/image" Target="../media/image169.png"/><Relationship Id="rId41" Type="http://schemas.openxmlformats.org/officeDocument/2006/relationships/image" Target="../media/image245.png"/><Relationship Id="rId1" Type="http://schemas.openxmlformats.org/officeDocument/2006/relationships/slideLayout" Target="../slideLayouts/slideLayout13.xml"/><Relationship Id="rId6" Type="http://schemas.openxmlformats.org/officeDocument/2006/relationships/image" Target="../media/image251.png"/><Relationship Id="rId11" Type="http://schemas.openxmlformats.org/officeDocument/2006/relationships/image" Target="../media/image224.png"/><Relationship Id="rId24" Type="http://schemas.openxmlformats.org/officeDocument/2006/relationships/image" Target="../media/image266.png"/><Relationship Id="rId32" Type="http://schemas.openxmlformats.org/officeDocument/2006/relationships/image" Target="../media/image176.png"/><Relationship Id="rId37" Type="http://schemas.openxmlformats.org/officeDocument/2006/relationships/image" Target="../media/image111.png"/><Relationship Id="rId40" Type="http://schemas.openxmlformats.org/officeDocument/2006/relationships/image" Target="../media/image244.png"/><Relationship Id="rId45" Type="http://schemas.openxmlformats.org/officeDocument/2006/relationships/image" Target="../media/image11.png"/><Relationship Id="rId5" Type="http://schemas.openxmlformats.org/officeDocument/2006/relationships/image" Target="../media/image250.png"/><Relationship Id="rId15" Type="http://schemas.openxmlformats.org/officeDocument/2006/relationships/image" Target="../media/image258.png"/><Relationship Id="rId23" Type="http://schemas.openxmlformats.org/officeDocument/2006/relationships/image" Target="../media/image139.png"/><Relationship Id="rId28" Type="http://schemas.openxmlformats.org/officeDocument/2006/relationships/image" Target="../media/image168.png"/><Relationship Id="rId36" Type="http://schemas.openxmlformats.org/officeDocument/2006/relationships/image" Target="../media/image110.jpeg"/><Relationship Id="rId49" Type="http://schemas.openxmlformats.org/officeDocument/2006/relationships/image" Target="../media/image274.png"/><Relationship Id="rId10" Type="http://schemas.openxmlformats.org/officeDocument/2006/relationships/image" Target="../media/image254.png"/><Relationship Id="rId19" Type="http://schemas.openxmlformats.org/officeDocument/2006/relationships/image" Target="../media/image262.jpeg"/><Relationship Id="rId31" Type="http://schemas.openxmlformats.org/officeDocument/2006/relationships/image" Target="../media/image175.png"/><Relationship Id="rId44" Type="http://schemas.openxmlformats.org/officeDocument/2006/relationships/image" Target="../media/image12.png"/><Relationship Id="rId52" Type="http://schemas.openxmlformats.org/officeDocument/2006/relationships/image" Target="../media/image277.png"/><Relationship Id="rId4" Type="http://schemas.openxmlformats.org/officeDocument/2006/relationships/image" Target="../media/image249.png"/><Relationship Id="rId9" Type="http://schemas.openxmlformats.org/officeDocument/2006/relationships/image" Target="../media/image222.png"/><Relationship Id="rId14" Type="http://schemas.openxmlformats.org/officeDocument/2006/relationships/image" Target="../media/image257.png"/><Relationship Id="rId22" Type="http://schemas.openxmlformats.org/officeDocument/2006/relationships/image" Target="../media/image265.png"/><Relationship Id="rId27" Type="http://schemas.openxmlformats.org/officeDocument/2006/relationships/image" Target="../media/image269.jpeg"/><Relationship Id="rId30" Type="http://schemas.openxmlformats.org/officeDocument/2006/relationships/image" Target="../media/image270.png"/><Relationship Id="rId35" Type="http://schemas.openxmlformats.org/officeDocument/2006/relationships/image" Target="../media/image206.png"/><Relationship Id="rId43" Type="http://schemas.openxmlformats.org/officeDocument/2006/relationships/image" Target="../media/image9.png"/><Relationship Id="rId48" Type="http://schemas.openxmlformats.org/officeDocument/2006/relationships/image" Target="../media/image273.jpeg"/><Relationship Id="rId8" Type="http://schemas.openxmlformats.org/officeDocument/2006/relationships/image" Target="../media/image253.png"/><Relationship Id="rId51" Type="http://schemas.openxmlformats.org/officeDocument/2006/relationships/image" Target="../media/image2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284.png"/><Relationship Id="rId3" Type="http://schemas.openxmlformats.org/officeDocument/2006/relationships/image" Target="../media/image279.png"/><Relationship Id="rId7" Type="http://schemas.openxmlformats.org/officeDocument/2006/relationships/image" Target="../media/image283.png"/><Relationship Id="rId12" Type="http://schemas.openxmlformats.org/officeDocument/2006/relationships/image" Target="../media/image10.jpeg"/><Relationship Id="rId2" Type="http://schemas.openxmlformats.org/officeDocument/2006/relationships/image" Target="../media/image278.png"/><Relationship Id="rId1" Type="http://schemas.openxmlformats.org/officeDocument/2006/relationships/slideLayout" Target="../slideLayouts/slideLayout13.xml"/><Relationship Id="rId6" Type="http://schemas.openxmlformats.org/officeDocument/2006/relationships/image" Target="../media/image282.png"/><Relationship Id="rId11" Type="http://schemas.openxmlformats.org/officeDocument/2006/relationships/image" Target="../media/image9.png"/><Relationship Id="rId5" Type="http://schemas.openxmlformats.org/officeDocument/2006/relationships/image" Target="../media/image281.png"/><Relationship Id="rId10" Type="http://schemas.openxmlformats.org/officeDocument/2006/relationships/image" Target="../media/image12.png"/><Relationship Id="rId4" Type="http://schemas.openxmlformats.org/officeDocument/2006/relationships/image" Target="../media/image280.png"/><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110.jpeg"/><Relationship Id="rId13" Type="http://schemas.openxmlformats.org/officeDocument/2006/relationships/image" Target="../media/image292.png"/><Relationship Id="rId18" Type="http://schemas.openxmlformats.org/officeDocument/2006/relationships/image" Target="../media/image297.jpeg"/><Relationship Id="rId3" Type="http://schemas.openxmlformats.org/officeDocument/2006/relationships/image" Target="../media/image112.wmf"/><Relationship Id="rId21" Type="http://schemas.openxmlformats.org/officeDocument/2006/relationships/image" Target="../media/image300.png"/><Relationship Id="rId7" Type="http://schemas.openxmlformats.org/officeDocument/2006/relationships/image" Target="../media/image288.png"/><Relationship Id="rId12" Type="http://schemas.openxmlformats.org/officeDocument/2006/relationships/image" Target="../media/image42.jpeg"/><Relationship Id="rId17" Type="http://schemas.openxmlformats.org/officeDocument/2006/relationships/image" Target="../media/image296.jpeg"/><Relationship Id="rId25" Type="http://schemas.openxmlformats.org/officeDocument/2006/relationships/image" Target="../media/image144.jpeg"/><Relationship Id="rId2" Type="http://schemas.openxmlformats.org/officeDocument/2006/relationships/image" Target="../media/image77.png"/><Relationship Id="rId16" Type="http://schemas.openxmlformats.org/officeDocument/2006/relationships/image" Target="../media/image295.png"/><Relationship Id="rId20" Type="http://schemas.openxmlformats.org/officeDocument/2006/relationships/image" Target="../media/image299.png"/><Relationship Id="rId1" Type="http://schemas.openxmlformats.org/officeDocument/2006/relationships/slideLayout" Target="../slideLayouts/slideLayout13.xml"/><Relationship Id="rId6" Type="http://schemas.openxmlformats.org/officeDocument/2006/relationships/image" Target="../media/image287.jpeg"/><Relationship Id="rId11" Type="http://schemas.openxmlformats.org/officeDocument/2006/relationships/image" Target="../media/image291.jpeg"/><Relationship Id="rId24" Type="http://schemas.openxmlformats.org/officeDocument/2006/relationships/image" Target="../media/image303.png"/><Relationship Id="rId5" Type="http://schemas.openxmlformats.org/officeDocument/2006/relationships/image" Target="../media/image286.png"/><Relationship Id="rId15" Type="http://schemas.openxmlformats.org/officeDocument/2006/relationships/image" Target="../media/image294.png"/><Relationship Id="rId23" Type="http://schemas.openxmlformats.org/officeDocument/2006/relationships/image" Target="../media/image302.jpeg"/><Relationship Id="rId10" Type="http://schemas.openxmlformats.org/officeDocument/2006/relationships/image" Target="../media/image290.png"/><Relationship Id="rId19" Type="http://schemas.openxmlformats.org/officeDocument/2006/relationships/image" Target="../media/image298.png"/><Relationship Id="rId4" Type="http://schemas.openxmlformats.org/officeDocument/2006/relationships/image" Target="../media/image285.jpeg"/><Relationship Id="rId9" Type="http://schemas.openxmlformats.org/officeDocument/2006/relationships/image" Target="../media/image289.png"/><Relationship Id="rId14" Type="http://schemas.openxmlformats.org/officeDocument/2006/relationships/image" Target="../media/image293.png"/><Relationship Id="rId22" Type="http://schemas.openxmlformats.org/officeDocument/2006/relationships/image" Target="../media/image30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fi/imgres?imgurl=http://www.fis.puc-rio.br/fisem1/images/molecula.gif&amp;imgrefurl=http://www.fis.puc-rio.br/fisem1/aprov.html&amp;h=204&amp;w=278&amp;sz=9&amp;tbnid=uRwZl_ZRlfoJ:&amp;tbnh=79&amp;tbnw=107&amp;start=2&amp;prev=/images?q=molecula&amp;hl=fi&amp;lr=" TargetMode="External"/><Relationship Id="rId3" Type="http://schemas.openxmlformats.org/officeDocument/2006/relationships/hyperlink" Target="http://users.jyu.fi/~akataso/sapl.html" TargetMode="External"/><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hyperlink" Target="mailto:tiihonen@cc.jyu.fi" TargetMode="External"/><Relationship Id="rId3" Type="http://schemas.openxmlformats.org/officeDocument/2006/relationships/notesSlide" Target="../notesSlides/notesSlide7.xml"/><Relationship Id="rId7" Type="http://schemas.openxmlformats.org/officeDocument/2006/relationships/hyperlink" Target="mailto:Jouni.Pyotsia@metso.com" TargetMode="Externa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7.jpeg"/><Relationship Id="rId4" Type="http://schemas.openxmlformats.org/officeDocument/2006/relationships/oleObject" Target="../embeddings/oleObject1.bin"/><Relationship Id="rId9" Type="http://schemas.openxmlformats.org/officeDocument/2006/relationships/hyperlink" Target="mailto:vagan@cc.jyu.f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2.jpeg"/><Relationship Id="rId11" Type="http://schemas.openxmlformats.org/officeDocument/2006/relationships/image" Target="../media/image7.png"/><Relationship Id="rId5" Type="http://schemas.openxmlformats.org/officeDocument/2006/relationships/image" Target="../media/image47.png"/><Relationship Id="rId10" Type="http://schemas.openxmlformats.org/officeDocument/2006/relationships/image" Target="../media/image6.png"/><Relationship Id="rId4" Type="http://schemas.openxmlformats.org/officeDocument/2006/relationships/image" Target="../media/image46.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2.png"/><Relationship Id="rId3" Type="http://schemas.openxmlformats.org/officeDocument/2006/relationships/image" Target="../media/image55.jpe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4.xml"/><Relationship Id="rId16"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42.jpeg"/><Relationship Id="rId11" Type="http://schemas.openxmlformats.org/officeDocument/2006/relationships/image" Target="../media/image9.png"/><Relationship Id="rId5" Type="http://schemas.openxmlformats.org/officeDocument/2006/relationships/image" Target="../media/image56.png"/><Relationship Id="rId15" Type="http://schemas.openxmlformats.org/officeDocument/2006/relationships/image" Target="../media/image64.png"/><Relationship Id="rId10" Type="http://schemas.openxmlformats.org/officeDocument/2006/relationships/image" Target="../media/image60.jpeg"/><Relationship Id="rId4" Type="http://schemas.openxmlformats.org/officeDocument/2006/relationships/hyperlink" Target="http://upload.wikimedia.org/wikipedia/en/2/2e/Java_Logo.svg" TargetMode="External"/><Relationship Id="rId9" Type="http://schemas.openxmlformats.org/officeDocument/2006/relationships/image" Target="../media/image59.jpeg"/><Relationship Id="rId14" Type="http://schemas.openxmlformats.org/officeDocument/2006/relationships/image" Target="../media/image63.jpeg"/></Relationships>
</file>

<file path=ppt/slides/_rels/slide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6.jpeg"/><Relationship Id="rId7" Type="http://schemas.openxmlformats.org/officeDocument/2006/relationships/image" Target="../media/image42.jpeg"/><Relationship Id="rId12"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70.jpeg"/><Relationship Id="rId5" Type="http://schemas.openxmlformats.org/officeDocument/2006/relationships/hyperlink" Target="http://upload.wikimedia.org/wikipedia/en/2/2e/Java_Logo.svg" TargetMode="External"/><Relationship Id="rId10" Type="http://schemas.openxmlformats.org/officeDocument/2006/relationships/image" Target="../media/image69.jpeg"/><Relationship Id="rId4" Type="http://schemas.openxmlformats.org/officeDocument/2006/relationships/image" Target="../media/image55.jpeg"/><Relationship Id="rId9" Type="http://schemas.openxmlformats.org/officeDocument/2006/relationships/image" Target="../media/image6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1_"/>
          <p:cNvPicPr>
            <a:picLocks noChangeAspect="1" noChangeArrowheads="1"/>
          </p:cNvPicPr>
          <p:nvPr/>
        </p:nvPicPr>
        <p:blipFill>
          <a:blip r:embed="rId2" cstate="print"/>
          <a:srcRect/>
          <a:stretch>
            <a:fillRect/>
          </a:stretch>
        </p:blipFill>
        <p:spPr bwMode="auto">
          <a:xfrm>
            <a:off x="-107950" y="476250"/>
            <a:ext cx="8212138" cy="6840538"/>
          </a:xfrm>
          <a:prstGeom prst="rect">
            <a:avLst/>
          </a:prstGeom>
          <a:noFill/>
          <a:ln w="9525">
            <a:noFill/>
            <a:miter lim="800000"/>
            <a:headEnd/>
            <a:tailEnd/>
          </a:ln>
        </p:spPr>
      </p:pic>
      <p:pic>
        <p:nvPicPr>
          <p:cNvPr id="27651" name="Picture 3" descr="triangle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489756" flipH="1">
            <a:off x="850900" y="3481388"/>
            <a:ext cx="4105275" cy="1687512"/>
          </a:xfrm>
          <a:prstGeom prst="rect">
            <a:avLst/>
          </a:prstGeom>
          <a:noFill/>
          <a:ln w="9525">
            <a:noFill/>
            <a:miter lim="800000"/>
            <a:headEnd/>
            <a:tailEnd/>
          </a:ln>
        </p:spPr>
      </p:pic>
      <p:grpSp>
        <p:nvGrpSpPr>
          <p:cNvPr id="27652" name="Group 4"/>
          <p:cNvGrpSpPr>
            <a:grpSpLocks/>
          </p:cNvGrpSpPr>
          <p:nvPr/>
        </p:nvGrpSpPr>
        <p:grpSpPr bwMode="auto">
          <a:xfrm>
            <a:off x="0" y="5965825"/>
            <a:ext cx="3276600" cy="892175"/>
            <a:chOff x="0" y="3758"/>
            <a:chExt cx="2064" cy="562"/>
          </a:xfrm>
        </p:grpSpPr>
        <p:sp>
          <p:nvSpPr>
            <p:cNvPr id="27717" name="Text Box 5"/>
            <p:cNvSpPr txBox="1">
              <a:spLocks noChangeArrowheads="1"/>
            </p:cNvSpPr>
            <p:nvPr/>
          </p:nvSpPr>
          <p:spPr bwMode="auto">
            <a:xfrm>
              <a:off x="111" y="4062"/>
              <a:ext cx="1953" cy="250"/>
            </a:xfrm>
            <a:prstGeom prst="rect">
              <a:avLst/>
            </a:prstGeom>
            <a:noFill/>
            <a:ln w="12700">
              <a:noFill/>
              <a:miter lim="800000"/>
              <a:headEnd/>
              <a:tailEnd/>
            </a:ln>
          </p:spPr>
          <p:txBody>
            <a:bodyPr>
              <a:spAutoFit/>
            </a:bodyPr>
            <a:lstStyle/>
            <a:p>
              <a:pPr algn="l">
                <a:spcBef>
                  <a:spcPct val="50000"/>
                </a:spcBef>
              </a:pPr>
              <a:r>
                <a:rPr lang="en-US" sz="1600" b="1" i="1">
                  <a:solidFill>
                    <a:schemeClr val="accent2"/>
                  </a:solidFill>
                  <a:cs typeface="Arial" charset="0"/>
                </a:rPr>
                <a:t>Industrial Ontologies Group</a:t>
              </a:r>
              <a:r>
                <a:rPr lang="en-US" sz="2000" b="1" i="1">
                  <a:solidFill>
                    <a:schemeClr val="accent2"/>
                  </a:solidFill>
                  <a:cs typeface="Arial" charset="0"/>
                </a:rPr>
                <a:t>  </a:t>
              </a:r>
              <a:r>
                <a:rPr lang="en-US" sz="1800" b="1" i="1">
                  <a:solidFill>
                    <a:schemeClr val="accent2"/>
                  </a:solidFill>
                  <a:cs typeface="Arial" charset="0"/>
                </a:rPr>
                <a:t>                  </a:t>
              </a:r>
              <a:endParaRPr lang="en-US" sz="2000" b="1" i="1">
                <a:solidFill>
                  <a:schemeClr val="accent2"/>
                </a:solidFill>
                <a:cs typeface="Arial" charset="0"/>
              </a:endParaRPr>
            </a:p>
          </p:txBody>
        </p:sp>
        <p:pic>
          <p:nvPicPr>
            <p:cNvPr id="27718" name="Picture 6" descr="IOg-shadow"/>
            <p:cNvPicPr>
              <a:picLocks noChangeAspect="1" noChangeArrowheads="1"/>
            </p:cNvPicPr>
            <p:nvPr/>
          </p:nvPicPr>
          <p:blipFill>
            <a:blip r:embed="rId4" cstate="print"/>
            <a:srcRect/>
            <a:stretch>
              <a:fillRect/>
            </a:stretch>
          </p:blipFill>
          <p:spPr bwMode="auto">
            <a:xfrm>
              <a:off x="0" y="3758"/>
              <a:ext cx="703" cy="562"/>
            </a:xfrm>
            <a:prstGeom prst="rect">
              <a:avLst/>
            </a:prstGeom>
            <a:noFill/>
            <a:ln w="9525">
              <a:noFill/>
              <a:miter lim="800000"/>
              <a:headEnd/>
              <a:tailEnd/>
            </a:ln>
          </p:spPr>
        </p:pic>
      </p:grpSp>
      <p:pic>
        <p:nvPicPr>
          <p:cNvPr id="27653" name="Picture 8" descr="jyu_torch_big"/>
          <p:cNvPicPr>
            <a:picLocks noChangeAspect="1" noChangeArrowheads="1"/>
          </p:cNvPicPr>
          <p:nvPr/>
        </p:nvPicPr>
        <p:blipFill>
          <a:blip r:embed="rId5" cstate="print"/>
          <a:srcRect/>
          <a:stretch>
            <a:fillRect/>
          </a:stretch>
        </p:blipFill>
        <p:spPr bwMode="auto">
          <a:xfrm>
            <a:off x="3749675" y="5632450"/>
            <a:ext cx="496888" cy="863600"/>
          </a:xfrm>
          <a:prstGeom prst="rect">
            <a:avLst/>
          </a:prstGeom>
          <a:noFill/>
          <a:ln w="9525">
            <a:noFill/>
            <a:miter lim="800000"/>
            <a:headEnd/>
            <a:tailEnd/>
          </a:ln>
        </p:spPr>
      </p:pic>
      <p:sp>
        <p:nvSpPr>
          <p:cNvPr id="1381385" name="Text Box 9"/>
          <p:cNvSpPr txBox="1">
            <a:spLocks noChangeArrowheads="1"/>
          </p:cNvSpPr>
          <p:nvPr/>
        </p:nvSpPr>
        <p:spPr bwMode="auto">
          <a:xfrm>
            <a:off x="3203575" y="6381750"/>
            <a:ext cx="1620838" cy="244475"/>
          </a:xfrm>
          <a:prstGeom prst="rect">
            <a:avLst/>
          </a:prstGeom>
          <a:noFill/>
          <a:ln w="9525">
            <a:noFill/>
            <a:miter lim="800000"/>
            <a:headEnd/>
            <a:tailEnd/>
          </a:ln>
          <a:effectLst/>
        </p:spPr>
        <p:txBody>
          <a:bodyPr>
            <a:spAutoFit/>
          </a:bodyPr>
          <a:lstStyle/>
          <a:p>
            <a:pPr algn="l">
              <a:spcBef>
                <a:spcPct val="50000"/>
              </a:spcBef>
            </a:pPr>
            <a:r>
              <a:rPr lang="en-US" sz="1000" b="1" i="1">
                <a:solidFill>
                  <a:schemeClr val="hlink"/>
                </a:solidFill>
                <a:effectLst>
                  <a:outerShdw blurRad="38100" dist="38100" dir="2700000" algn="tl">
                    <a:srgbClr val="C0C0C0"/>
                  </a:outerShdw>
                </a:effectLst>
                <a:cs typeface="Arial" charset="0"/>
              </a:rPr>
              <a:t>University of Jyväskylä</a:t>
            </a:r>
          </a:p>
        </p:txBody>
      </p:sp>
      <p:sp>
        <p:nvSpPr>
          <p:cNvPr id="27655" name="Rectangle 10"/>
          <p:cNvSpPr>
            <a:spLocks noGrp="1" noChangeArrowheads="1"/>
          </p:cNvSpPr>
          <p:nvPr>
            <p:ph type="subTitle" idx="1"/>
          </p:nvPr>
        </p:nvSpPr>
        <p:spPr/>
        <p:txBody>
          <a:bodyPr/>
          <a:lstStyle/>
          <a:p>
            <a:pPr eaLnBrk="1" hangingPunct="1"/>
            <a:r>
              <a:rPr lang="en-US" smtClean="0"/>
              <a:t> </a:t>
            </a:r>
          </a:p>
        </p:txBody>
      </p:sp>
      <p:pic>
        <p:nvPicPr>
          <p:cNvPr id="27656" name="Picture 11" descr="teke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77175" y="5402263"/>
            <a:ext cx="1295400" cy="1333500"/>
          </a:xfrm>
          <a:prstGeom prst="rect">
            <a:avLst/>
          </a:prstGeom>
          <a:noFill/>
          <a:ln w="9525">
            <a:noFill/>
            <a:miter lim="800000"/>
            <a:headEnd/>
            <a:tailEnd/>
          </a:ln>
        </p:spPr>
      </p:pic>
      <p:sp>
        <p:nvSpPr>
          <p:cNvPr id="27657" name="Rectangle 12"/>
          <p:cNvSpPr>
            <a:spLocks noChangeArrowheads="1"/>
          </p:cNvSpPr>
          <p:nvPr/>
        </p:nvSpPr>
        <p:spPr bwMode="auto">
          <a:xfrm>
            <a:off x="3282950" y="1195388"/>
            <a:ext cx="5969000" cy="938212"/>
          </a:xfrm>
          <a:prstGeom prst="rect">
            <a:avLst/>
          </a:prstGeom>
          <a:solidFill>
            <a:srgbClr val="FFFFCC">
              <a:alpha val="34901"/>
            </a:srgbClr>
          </a:solidFill>
          <a:ln w="9525">
            <a:noFill/>
            <a:miter lim="800000"/>
            <a:headEnd/>
            <a:tailEnd/>
          </a:ln>
        </p:spPr>
        <p:txBody>
          <a:bodyPr wrap="none" anchor="ctr"/>
          <a:lstStyle/>
          <a:p>
            <a:endParaRPr lang="en-US"/>
          </a:p>
        </p:txBody>
      </p:sp>
      <p:sp>
        <p:nvSpPr>
          <p:cNvPr id="1381389" name="Rectangle 13"/>
          <p:cNvSpPr>
            <a:spLocks noGrp="1" noChangeArrowheads="1"/>
          </p:cNvSpPr>
          <p:nvPr>
            <p:ph type="ctrTitle"/>
          </p:nvPr>
        </p:nvSpPr>
        <p:spPr>
          <a:xfrm>
            <a:off x="3132138" y="404813"/>
            <a:ext cx="5827712" cy="1470025"/>
          </a:xfrm>
        </p:spPr>
        <p:txBody>
          <a:bodyPr/>
          <a:lstStyle/>
          <a:p>
            <a:pPr algn="r" eaLnBrk="1" hangingPunct="1"/>
            <a:r>
              <a:rPr lang="en-US" sz="4800" b="0" i="1" smtClean="0">
                <a:solidFill>
                  <a:srgbClr val="660033"/>
                </a:solidFill>
              </a:rPr>
              <a:t>UBIWARE Project</a:t>
            </a:r>
            <a:r>
              <a:rPr lang="en-US" sz="5400" b="0" i="1" smtClean="0">
                <a:solidFill>
                  <a:srgbClr val="660033"/>
                </a:solidFill>
              </a:rPr>
              <a:t/>
            </a:r>
            <a:br>
              <a:rPr lang="en-US" sz="5400" b="0" i="1" smtClean="0">
                <a:solidFill>
                  <a:srgbClr val="660033"/>
                </a:solidFill>
              </a:rPr>
            </a:br>
            <a:endParaRPr lang="en-US" sz="2400" b="0" smtClean="0">
              <a:solidFill>
                <a:schemeClr val="tx1"/>
              </a:solidFill>
            </a:endParaRPr>
          </a:p>
        </p:txBody>
      </p:sp>
      <p:sp>
        <p:nvSpPr>
          <p:cNvPr id="1381390" name="Text Box 14"/>
          <p:cNvSpPr txBox="1">
            <a:spLocks noChangeArrowheads="1"/>
          </p:cNvSpPr>
          <p:nvPr/>
        </p:nvSpPr>
        <p:spPr bwMode="auto">
          <a:xfrm>
            <a:off x="3132138" y="1730375"/>
            <a:ext cx="5761037" cy="396875"/>
          </a:xfrm>
          <a:prstGeom prst="rect">
            <a:avLst/>
          </a:prstGeom>
          <a:noFill/>
          <a:ln w="9525">
            <a:noFill/>
            <a:miter lim="800000"/>
            <a:headEnd/>
            <a:tailEnd/>
          </a:ln>
          <a:effectLst/>
        </p:spPr>
        <p:txBody>
          <a:bodyPr>
            <a:spAutoFit/>
          </a:bodyPr>
          <a:lstStyle/>
          <a:p>
            <a:pPr algn="r">
              <a:spcBef>
                <a:spcPct val="50000"/>
              </a:spcBef>
              <a:defRPr/>
            </a:pPr>
            <a:r>
              <a:rPr lang="en-US" sz="2000" b="1" i="1" dirty="0">
                <a:solidFill>
                  <a:srgbClr val="660033"/>
                </a:solidFill>
                <a:effectLst>
                  <a:outerShdw blurRad="38100" dist="38100" dir="2700000" algn="tl">
                    <a:srgbClr val="C0C0C0"/>
                  </a:outerShdw>
                </a:effectLst>
                <a:cs typeface="Arial" charset="0"/>
              </a:rPr>
              <a:t>Deliverable </a:t>
            </a:r>
            <a:r>
              <a:rPr lang="en-US" sz="2000" b="1" i="1" dirty="0" smtClean="0">
                <a:solidFill>
                  <a:srgbClr val="660033"/>
                </a:solidFill>
                <a:effectLst>
                  <a:outerShdw blurRad="38100" dist="38100" dir="2700000" algn="tl">
                    <a:srgbClr val="C0C0C0"/>
                  </a:outerShdw>
                </a:effectLst>
                <a:cs typeface="Arial" charset="0"/>
              </a:rPr>
              <a:t>3.3: UBIWARE 3.0 Platform</a:t>
            </a:r>
            <a:endParaRPr lang="en-US" sz="2000" b="1" i="1" dirty="0">
              <a:solidFill>
                <a:srgbClr val="660033"/>
              </a:solidFill>
              <a:effectLst>
                <a:outerShdw blurRad="38100" dist="38100" dir="2700000" algn="tl">
                  <a:srgbClr val="C0C0C0"/>
                </a:outerShdw>
              </a:effectLst>
              <a:cs typeface="Arial" charset="0"/>
            </a:endParaRPr>
          </a:p>
        </p:txBody>
      </p:sp>
      <p:pic>
        <p:nvPicPr>
          <p:cNvPr id="27660" name="Picture 16" descr="logo-fingrid"/>
          <p:cNvPicPr>
            <a:picLocks noChangeAspect="1" noChangeArrowheads="1"/>
          </p:cNvPicPr>
          <p:nvPr/>
        </p:nvPicPr>
        <p:blipFill>
          <a:blip r:embed="rId7" cstate="print"/>
          <a:srcRect l="9021" t="7263" r="9021" b="20351"/>
          <a:stretch>
            <a:fillRect/>
          </a:stretch>
        </p:blipFill>
        <p:spPr bwMode="auto">
          <a:xfrm>
            <a:off x="6486525" y="4724400"/>
            <a:ext cx="677863" cy="1439863"/>
          </a:xfrm>
          <a:prstGeom prst="rect">
            <a:avLst/>
          </a:prstGeom>
          <a:noFill/>
          <a:ln w="9525">
            <a:noFill/>
            <a:miter lim="800000"/>
            <a:headEnd/>
            <a:tailEnd/>
          </a:ln>
        </p:spPr>
      </p:pic>
      <p:pic>
        <p:nvPicPr>
          <p:cNvPr id="27661" name="Picture 17" descr="Hansa Ecuras OY"/>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59338" y="5768975"/>
            <a:ext cx="1296987" cy="468313"/>
          </a:xfrm>
          <a:prstGeom prst="rect">
            <a:avLst/>
          </a:prstGeom>
          <a:noFill/>
          <a:ln w="9525">
            <a:noFill/>
            <a:miter lim="800000"/>
            <a:headEnd/>
            <a:tailEnd/>
          </a:ln>
        </p:spPr>
      </p:pic>
      <p:sp>
        <p:nvSpPr>
          <p:cNvPr id="1381394" name="Text Box 18"/>
          <p:cNvSpPr txBox="1">
            <a:spLocks noChangeArrowheads="1"/>
          </p:cNvSpPr>
          <p:nvPr/>
        </p:nvSpPr>
        <p:spPr bwMode="auto">
          <a:xfrm>
            <a:off x="7056438" y="4235450"/>
            <a:ext cx="2195512" cy="304800"/>
          </a:xfrm>
          <a:prstGeom prst="rect">
            <a:avLst/>
          </a:prstGeom>
          <a:noFill/>
          <a:ln w="9525">
            <a:noFill/>
            <a:miter lim="800000"/>
            <a:headEnd/>
            <a:tailEnd/>
          </a:ln>
          <a:effectLst/>
        </p:spPr>
        <p:txBody>
          <a:bodyPr>
            <a:spAutoFit/>
          </a:bodyPr>
          <a:lstStyle/>
          <a:p>
            <a:pPr>
              <a:spcBef>
                <a:spcPct val="50000"/>
              </a:spcBef>
              <a:defRPr/>
            </a:pPr>
            <a:r>
              <a:rPr lang="en-US" sz="1400">
                <a:solidFill>
                  <a:srgbClr val="0F673D"/>
                </a:solidFill>
                <a:effectLst>
                  <a:outerShdw blurRad="38100" dist="38100" dir="2700000" algn="tl">
                    <a:srgbClr val="C0C0C0"/>
                  </a:outerShdw>
                </a:effectLst>
                <a:latin typeface="Verdana" pitchFamily="34" charset="0"/>
                <a:cs typeface="Arial" charset="0"/>
              </a:rPr>
              <a:t>shared services</a:t>
            </a:r>
          </a:p>
        </p:txBody>
      </p:sp>
      <p:sp>
        <p:nvSpPr>
          <p:cNvPr id="1381395" name="Text Box 19"/>
          <p:cNvSpPr txBox="1">
            <a:spLocks noChangeArrowheads="1"/>
          </p:cNvSpPr>
          <p:nvPr/>
        </p:nvSpPr>
        <p:spPr bwMode="auto">
          <a:xfrm>
            <a:off x="8415338" y="4022725"/>
            <a:ext cx="431800" cy="623888"/>
          </a:xfrm>
          <a:prstGeom prst="rect">
            <a:avLst/>
          </a:prstGeom>
          <a:noFill/>
          <a:ln w="9525">
            <a:noFill/>
            <a:miter lim="800000"/>
            <a:headEnd/>
            <a:tailEnd/>
          </a:ln>
          <a:effectLst/>
        </p:spPr>
        <p:txBody>
          <a:bodyPr>
            <a:spAutoFit/>
          </a:bodyPr>
          <a:lstStyle/>
          <a:p>
            <a:pPr>
              <a:spcBef>
                <a:spcPct val="50000"/>
              </a:spcBef>
            </a:pPr>
            <a:r>
              <a:rPr lang="en-US" sz="1400" i="1">
                <a:solidFill>
                  <a:srgbClr val="0F673D"/>
                </a:solidFill>
                <a:effectLst>
                  <a:outerShdw blurRad="38100" dist="38100" dir="2700000" algn="tl">
                    <a:srgbClr val="C0C0C0"/>
                  </a:outerShdw>
                </a:effectLst>
                <a:cs typeface="Arial" charset="0"/>
              </a:rPr>
              <a:t>&amp; </a:t>
            </a:r>
          </a:p>
          <a:p>
            <a:pPr algn="l">
              <a:spcBef>
                <a:spcPct val="50000"/>
              </a:spcBef>
            </a:pPr>
            <a:endParaRPr lang="en-US" sz="1400" i="1">
              <a:solidFill>
                <a:srgbClr val="0F673D"/>
              </a:solidFill>
              <a:cs typeface="Arial" charset="0"/>
            </a:endParaRPr>
          </a:p>
        </p:txBody>
      </p:sp>
      <p:pic>
        <p:nvPicPr>
          <p:cNvPr id="27664" name="Picture 20" descr="inno-w_logo"/>
          <p:cNvPicPr>
            <a:picLocks noChangeAspect="1" noChangeArrowheads="1"/>
          </p:cNvPicPr>
          <p:nvPr/>
        </p:nvPicPr>
        <p:blipFill>
          <a:blip r:embed="rId9" cstate="print"/>
          <a:srcRect/>
          <a:stretch>
            <a:fillRect/>
          </a:stretch>
        </p:blipFill>
        <p:spPr bwMode="auto">
          <a:xfrm>
            <a:off x="7740650" y="3068638"/>
            <a:ext cx="1223963" cy="198437"/>
          </a:xfrm>
          <a:prstGeom prst="rect">
            <a:avLst/>
          </a:prstGeom>
          <a:noFill/>
          <a:ln w="9525">
            <a:noFill/>
            <a:miter lim="800000"/>
            <a:headEnd/>
            <a:tailEnd/>
          </a:ln>
        </p:spPr>
      </p:pic>
      <p:pic>
        <p:nvPicPr>
          <p:cNvPr id="27665" name="Picture 21" descr="METSO_Automation"/>
          <p:cNvPicPr>
            <a:picLocks noChangeAspect="1" noChangeArrowheads="1"/>
          </p:cNvPicPr>
          <p:nvPr/>
        </p:nvPicPr>
        <p:blipFill>
          <a:blip r:embed="rId10" cstate="print"/>
          <a:srcRect/>
          <a:stretch>
            <a:fillRect/>
          </a:stretch>
        </p:blipFill>
        <p:spPr bwMode="auto">
          <a:xfrm>
            <a:off x="6878638" y="3573463"/>
            <a:ext cx="1619250" cy="714375"/>
          </a:xfrm>
          <a:prstGeom prst="rect">
            <a:avLst/>
          </a:prstGeom>
          <a:noFill/>
          <a:ln w="9525">
            <a:noFill/>
            <a:miter lim="800000"/>
            <a:headEnd/>
            <a:tailEnd/>
          </a:ln>
        </p:spPr>
      </p:pic>
      <p:sp>
        <p:nvSpPr>
          <p:cNvPr id="1381398" name="Text Box 22"/>
          <p:cNvSpPr txBox="1">
            <a:spLocks noChangeArrowheads="1"/>
          </p:cNvSpPr>
          <p:nvPr/>
        </p:nvSpPr>
        <p:spPr bwMode="auto">
          <a:xfrm>
            <a:off x="3344863" y="1423988"/>
            <a:ext cx="5749925" cy="304800"/>
          </a:xfrm>
          <a:prstGeom prst="rect">
            <a:avLst/>
          </a:prstGeom>
          <a:noFill/>
          <a:ln w="9525" algn="ctr">
            <a:noFill/>
            <a:miter lim="800000"/>
            <a:headEnd/>
            <a:tailEnd/>
          </a:ln>
          <a:effectLst/>
        </p:spPr>
        <p:txBody>
          <a:bodyPr>
            <a:spAutoFit/>
          </a:bodyPr>
          <a:lstStyle/>
          <a:p>
            <a:pPr>
              <a:spcBef>
                <a:spcPct val="50000"/>
              </a:spcBef>
            </a:pPr>
            <a:r>
              <a:rPr lang="en-US" sz="1400" b="1" i="1">
                <a:solidFill>
                  <a:srgbClr val="660033"/>
                </a:solidFill>
                <a:effectLst>
                  <a:outerShdw blurRad="38100" dist="38100" dir="2700000" algn="tl">
                    <a:srgbClr val="C0C0C0"/>
                  </a:outerShdw>
                </a:effectLst>
                <a:cs typeface="Arial" charset="0"/>
              </a:rPr>
              <a:t>“Smart Semantic Middleware for Ubiquitous Computing”</a:t>
            </a:r>
          </a:p>
        </p:txBody>
      </p:sp>
      <p:sp>
        <p:nvSpPr>
          <p:cNvPr id="27667" name="Rectangle 23"/>
          <p:cNvSpPr>
            <a:spLocks noChangeArrowheads="1"/>
          </p:cNvSpPr>
          <p:nvPr/>
        </p:nvSpPr>
        <p:spPr bwMode="auto">
          <a:xfrm>
            <a:off x="3136032" y="1153319"/>
            <a:ext cx="5832475" cy="1081087"/>
          </a:xfrm>
          <a:prstGeom prst="rect">
            <a:avLst/>
          </a:prstGeom>
          <a:solidFill>
            <a:schemeClr val="bg1">
              <a:alpha val="41176"/>
            </a:schemeClr>
          </a:solidFill>
          <a:ln w="38100" cmpd="dbl" algn="ctr">
            <a:solidFill>
              <a:srgbClr val="DDDDDD"/>
            </a:solidFill>
            <a:miter lim="800000"/>
            <a:headEnd/>
            <a:tailEnd/>
          </a:ln>
        </p:spPr>
        <p:txBody>
          <a:bodyPr anchor="ctr">
            <a:spAutoFit/>
          </a:bodyPr>
          <a:lstStyle/>
          <a:p>
            <a:endParaRPr lang="en-US"/>
          </a:p>
        </p:txBody>
      </p:sp>
      <p:grpSp>
        <p:nvGrpSpPr>
          <p:cNvPr id="27668" name="Group 25"/>
          <p:cNvGrpSpPr>
            <a:grpSpLocks/>
          </p:cNvGrpSpPr>
          <p:nvPr/>
        </p:nvGrpSpPr>
        <p:grpSpPr bwMode="auto">
          <a:xfrm>
            <a:off x="285750" y="3340100"/>
            <a:ext cx="687388" cy="722313"/>
            <a:chOff x="2629" y="660"/>
            <a:chExt cx="611" cy="584"/>
          </a:xfrm>
        </p:grpSpPr>
        <p:sp>
          <p:nvSpPr>
            <p:cNvPr id="27715" name="AutoShape 26"/>
            <p:cNvSpPr>
              <a:spLocks noChangeArrowheads="1"/>
            </p:cNvSpPr>
            <p:nvPr/>
          </p:nvSpPr>
          <p:spPr bwMode="auto">
            <a:xfrm>
              <a:off x="2629" y="660"/>
              <a:ext cx="611" cy="584"/>
            </a:xfrm>
            <a:prstGeom prst="bevel">
              <a:avLst>
                <a:gd name="adj" fmla="val 10069"/>
              </a:avLst>
            </a:prstGeom>
            <a:solidFill>
              <a:srgbClr val="008080"/>
            </a:solidFill>
            <a:ln w="19050">
              <a:solidFill>
                <a:srgbClr val="E1FFFF"/>
              </a:solidFill>
              <a:miter lim="800000"/>
              <a:headEnd/>
              <a:tailEnd/>
            </a:ln>
          </p:spPr>
          <p:txBody>
            <a:bodyPr wrap="none" anchor="ctr"/>
            <a:lstStyle/>
            <a:p>
              <a:endParaRPr lang="en-US"/>
            </a:p>
          </p:txBody>
        </p:sp>
        <p:pic>
          <p:nvPicPr>
            <p:cNvPr id="27716" name="Picture 27" descr="bd05172_"/>
            <p:cNvPicPr>
              <a:picLocks noChangeAspect="1" noChangeArrowheads="1"/>
            </p:cNvPicPr>
            <p:nvPr/>
          </p:nvPicPr>
          <p:blipFill>
            <a:blip r:embed="rId11" cstate="print">
              <a:lum bright="24000" contrast="-42000"/>
            </a:blip>
            <a:srcRect/>
            <a:stretch>
              <a:fillRect/>
            </a:stretch>
          </p:blipFill>
          <p:spPr bwMode="auto">
            <a:xfrm>
              <a:off x="2688" y="720"/>
              <a:ext cx="494" cy="459"/>
            </a:xfrm>
            <a:prstGeom prst="rect">
              <a:avLst/>
            </a:prstGeom>
            <a:noFill/>
            <a:ln w="9525">
              <a:noFill/>
              <a:miter lim="800000"/>
              <a:headEnd/>
              <a:tailEnd/>
            </a:ln>
          </p:spPr>
        </p:pic>
      </p:grpSp>
      <p:sp>
        <p:nvSpPr>
          <p:cNvPr id="1381404" name="Text Box 28"/>
          <p:cNvSpPr txBox="1">
            <a:spLocks noChangeArrowheads="1"/>
          </p:cNvSpPr>
          <p:nvPr/>
        </p:nvSpPr>
        <p:spPr bwMode="auto">
          <a:xfrm>
            <a:off x="107950" y="3146425"/>
            <a:ext cx="950913" cy="244475"/>
          </a:xfrm>
          <a:prstGeom prst="rect">
            <a:avLst/>
          </a:prstGeom>
          <a:noFill/>
          <a:ln w="9525">
            <a:noFill/>
            <a:miter lim="800000"/>
            <a:headEnd/>
            <a:tailEnd/>
          </a:ln>
          <a:effectLst/>
        </p:spPr>
        <p:txBody>
          <a:bodyPr>
            <a:spAutoFit/>
          </a:bodyPr>
          <a:lstStyle/>
          <a:p>
            <a:pPr algn="l">
              <a:spcBef>
                <a:spcPct val="50000"/>
              </a:spcBef>
            </a:pPr>
            <a:r>
              <a:rPr lang="en-GB" sz="1000" b="1" i="1">
                <a:solidFill>
                  <a:srgbClr val="993300"/>
                </a:solidFill>
                <a:effectLst>
                  <a:outerShdw blurRad="38100" dist="38100" dir="2700000" algn="tl">
                    <a:srgbClr val="C0C0C0"/>
                  </a:outerShdw>
                </a:effectLst>
                <a:cs typeface="Arial" charset="0"/>
              </a:rPr>
              <a:t>“Device”</a:t>
            </a:r>
          </a:p>
        </p:txBody>
      </p:sp>
      <p:grpSp>
        <p:nvGrpSpPr>
          <p:cNvPr id="27670" name="Group 29"/>
          <p:cNvGrpSpPr>
            <a:grpSpLocks/>
          </p:cNvGrpSpPr>
          <p:nvPr/>
        </p:nvGrpSpPr>
        <p:grpSpPr bwMode="auto">
          <a:xfrm>
            <a:off x="2652713" y="2663825"/>
            <a:ext cx="681037" cy="695325"/>
            <a:chOff x="3379" y="1150"/>
            <a:chExt cx="955" cy="929"/>
          </a:xfrm>
        </p:grpSpPr>
        <p:sp>
          <p:nvSpPr>
            <p:cNvPr id="27712" name="AutoShape 30"/>
            <p:cNvSpPr>
              <a:spLocks noChangeArrowheads="1"/>
            </p:cNvSpPr>
            <p:nvPr/>
          </p:nvSpPr>
          <p:spPr bwMode="auto">
            <a:xfrm>
              <a:off x="3379" y="1150"/>
              <a:ext cx="955" cy="929"/>
            </a:xfrm>
            <a:prstGeom prst="bevel">
              <a:avLst>
                <a:gd name="adj" fmla="val 10069"/>
              </a:avLst>
            </a:prstGeom>
            <a:solidFill>
              <a:srgbClr val="008080"/>
            </a:solidFill>
            <a:ln w="19050">
              <a:solidFill>
                <a:srgbClr val="E1FFFF"/>
              </a:solidFill>
              <a:miter lim="800000"/>
              <a:headEnd/>
              <a:tailEnd/>
            </a:ln>
          </p:spPr>
          <p:txBody>
            <a:bodyPr wrap="none" anchor="ctr"/>
            <a:lstStyle/>
            <a:p>
              <a:endParaRPr lang="en-US"/>
            </a:p>
          </p:txBody>
        </p:sp>
        <p:pic>
          <p:nvPicPr>
            <p:cNvPr id="27713" name="Picture 31" descr="CA8C68LO"/>
            <p:cNvPicPr>
              <a:picLocks noChangeAspect="1" noChangeArrowheads="1"/>
            </p:cNvPicPr>
            <p:nvPr/>
          </p:nvPicPr>
          <p:blipFill>
            <a:blip r:embed="rId12" cstate="print">
              <a:lum bright="24000" contrast="-42000"/>
            </a:blip>
            <a:srcRect/>
            <a:stretch>
              <a:fillRect/>
            </a:stretch>
          </p:blipFill>
          <p:spPr bwMode="auto">
            <a:xfrm>
              <a:off x="3482" y="1253"/>
              <a:ext cx="747" cy="721"/>
            </a:xfrm>
            <a:prstGeom prst="rect">
              <a:avLst/>
            </a:prstGeom>
            <a:noFill/>
            <a:ln w="9525">
              <a:noFill/>
              <a:miter lim="800000"/>
              <a:headEnd/>
              <a:tailEnd/>
            </a:ln>
          </p:spPr>
        </p:pic>
        <p:pic>
          <p:nvPicPr>
            <p:cNvPr id="27714" name="Picture 32" descr="009pic00-full"/>
            <p:cNvPicPr>
              <a:picLocks noChangeAspect="1" noChangeArrowheads="1"/>
            </p:cNvPicPr>
            <p:nvPr/>
          </p:nvPicPr>
          <p:blipFill>
            <a:blip r:embed="rId13" cstate="print">
              <a:lum bright="24000" contrast="-42000"/>
            </a:blip>
            <a:srcRect/>
            <a:stretch>
              <a:fillRect/>
            </a:stretch>
          </p:blipFill>
          <p:spPr bwMode="auto">
            <a:xfrm>
              <a:off x="3846" y="1694"/>
              <a:ext cx="389" cy="286"/>
            </a:xfrm>
            <a:prstGeom prst="rect">
              <a:avLst/>
            </a:prstGeom>
            <a:noFill/>
            <a:ln w="9525">
              <a:solidFill>
                <a:srgbClr val="E1FFFF"/>
              </a:solidFill>
              <a:miter lim="800000"/>
              <a:headEnd/>
              <a:tailEnd/>
            </a:ln>
          </p:spPr>
        </p:pic>
      </p:grpSp>
      <p:sp>
        <p:nvSpPr>
          <p:cNvPr id="1381409" name="Text Box 33"/>
          <p:cNvSpPr txBox="1">
            <a:spLocks noChangeArrowheads="1"/>
          </p:cNvSpPr>
          <p:nvPr/>
        </p:nvSpPr>
        <p:spPr bwMode="auto">
          <a:xfrm>
            <a:off x="2881313" y="2479675"/>
            <a:ext cx="989012" cy="214313"/>
          </a:xfrm>
          <a:prstGeom prst="rect">
            <a:avLst/>
          </a:prstGeom>
          <a:noFill/>
          <a:ln w="9525">
            <a:noFill/>
            <a:miter lim="800000"/>
            <a:headEnd/>
            <a:tailEnd/>
          </a:ln>
          <a:effectLst/>
        </p:spPr>
        <p:txBody>
          <a:bodyPr>
            <a:spAutoFit/>
          </a:bodyPr>
          <a:lstStyle/>
          <a:p>
            <a:pPr algn="l">
              <a:spcBef>
                <a:spcPct val="50000"/>
              </a:spcBef>
            </a:pPr>
            <a:r>
              <a:rPr lang="en-GB" b="1" i="1">
                <a:solidFill>
                  <a:srgbClr val="993300"/>
                </a:solidFill>
                <a:effectLst>
                  <a:outerShdw blurRad="38100" dist="38100" dir="2700000" algn="tl">
                    <a:srgbClr val="C0C0C0"/>
                  </a:outerShdw>
                </a:effectLst>
                <a:cs typeface="Arial" charset="0"/>
              </a:rPr>
              <a:t>“Expert”</a:t>
            </a:r>
          </a:p>
        </p:txBody>
      </p:sp>
      <p:sp>
        <p:nvSpPr>
          <p:cNvPr id="27672" name="Text Box 34"/>
          <p:cNvSpPr txBox="1">
            <a:spLocks noChangeArrowheads="1"/>
          </p:cNvSpPr>
          <p:nvPr/>
        </p:nvSpPr>
        <p:spPr bwMode="auto">
          <a:xfrm>
            <a:off x="4213225" y="3305175"/>
            <a:ext cx="844550" cy="306388"/>
          </a:xfrm>
          <a:prstGeom prst="rect">
            <a:avLst/>
          </a:prstGeom>
          <a:noFill/>
          <a:ln w="9525">
            <a:noFill/>
            <a:miter lim="800000"/>
            <a:headEnd/>
            <a:tailEnd/>
          </a:ln>
        </p:spPr>
        <p:txBody>
          <a:bodyPr>
            <a:spAutoFit/>
          </a:bodyPr>
          <a:lstStyle/>
          <a:p>
            <a:pPr algn="r">
              <a:spcBef>
                <a:spcPct val="50000"/>
              </a:spcBef>
            </a:pPr>
            <a:endParaRPr lang="ru-RU" sz="1400" i="1">
              <a:cs typeface="Arial" charset="0"/>
            </a:endParaRPr>
          </a:p>
        </p:txBody>
      </p:sp>
      <p:grpSp>
        <p:nvGrpSpPr>
          <p:cNvPr id="27673" name="Group 35"/>
          <p:cNvGrpSpPr>
            <a:grpSpLocks/>
          </p:cNvGrpSpPr>
          <p:nvPr/>
        </p:nvGrpSpPr>
        <p:grpSpPr bwMode="auto">
          <a:xfrm>
            <a:off x="4505325" y="3798888"/>
            <a:ext cx="784225" cy="782637"/>
            <a:chOff x="432" y="1296"/>
            <a:chExt cx="611" cy="584"/>
          </a:xfrm>
        </p:grpSpPr>
        <p:sp>
          <p:nvSpPr>
            <p:cNvPr id="27710" name="AutoShape 36"/>
            <p:cNvSpPr>
              <a:spLocks noChangeArrowheads="1"/>
            </p:cNvSpPr>
            <p:nvPr/>
          </p:nvSpPr>
          <p:spPr bwMode="auto">
            <a:xfrm>
              <a:off x="432" y="1296"/>
              <a:ext cx="611" cy="584"/>
            </a:xfrm>
            <a:prstGeom prst="bevel">
              <a:avLst>
                <a:gd name="adj" fmla="val 10069"/>
              </a:avLst>
            </a:prstGeom>
            <a:solidFill>
              <a:srgbClr val="008080"/>
            </a:solidFill>
            <a:ln w="19050">
              <a:solidFill>
                <a:srgbClr val="E1FFFF"/>
              </a:solidFill>
              <a:miter lim="800000"/>
              <a:headEnd/>
              <a:tailEnd/>
            </a:ln>
          </p:spPr>
          <p:txBody>
            <a:bodyPr wrap="none" anchor="ctr"/>
            <a:lstStyle/>
            <a:p>
              <a:endParaRPr lang="en-US"/>
            </a:p>
          </p:txBody>
        </p:sp>
        <p:pic>
          <p:nvPicPr>
            <p:cNvPr id="27711" name="Picture 37" descr="CA8XIZST"/>
            <p:cNvPicPr>
              <a:picLocks noChangeAspect="1" noChangeArrowheads="1"/>
            </p:cNvPicPr>
            <p:nvPr/>
          </p:nvPicPr>
          <p:blipFill>
            <a:blip r:embed="rId14" cstate="print">
              <a:lum bright="24000" contrast="-42000"/>
            </a:blip>
            <a:srcRect/>
            <a:stretch>
              <a:fillRect/>
            </a:stretch>
          </p:blipFill>
          <p:spPr bwMode="auto">
            <a:xfrm>
              <a:off x="501" y="1365"/>
              <a:ext cx="467" cy="446"/>
            </a:xfrm>
            <a:prstGeom prst="rect">
              <a:avLst/>
            </a:prstGeom>
            <a:noFill/>
            <a:ln w="9525">
              <a:noFill/>
              <a:miter lim="800000"/>
              <a:headEnd/>
              <a:tailEnd/>
            </a:ln>
          </p:spPr>
        </p:pic>
      </p:grpSp>
      <p:pic>
        <p:nvPicPr>
          <p:cNvPr id="27674" name="Picture 38" descr="untitled"/>
          <p:cNvPicPr>
            <a:picLocks noChangeAspect="1" noChangeArrowheads="1"/>
          </p:cNvPicPr>
          <p:nvPr/>
        </p:nvPicPr>
        <p:blipFill>
          <a:blip r:embed="rId15" cstate="print">
            <a:clrChange>
              <a:clrFrom>
                <a:srgbClr val="FEFAFE"/>
              </a:clrFrom>
              <a:clrTo>
                <a:srgbClr val="FEFAFE">
                  <a:alpha val="0"/>
                </a:srgbClr>
              </a:clrTo>
            </a:clrChange>
            <a:lum bright="24000" contrast="-42000"/>
          </a:blip>
          <a:srcRect/>
          <a:stretch>
            <a:fillRect/>
          </a:stretch>
        </p:blipFill>
        <p:spPr bwMode="auto">
          <a:xfrm>
            <a:off x="5054600" y="4419600"/>
            <a:ext cx="357188" cy="315913"/>
          </a:xfrm>
          <a:prstGeom prst="rect">
            <a:avLst/>
          </a:prstGeom>
          <a:noFill/>
          <a:ln w="9525">
            <a:noFill/>
            <a:miter lim="800000"/>
            <a:headEnd/>
            <a:tailEnd/>
          </a:ln>
        </p:spPr>
      </p:pic>
      <p:sp>
        <p:nvSpPr>
          <p:cNvPr id="1381415" name="Text Box 39"/>
          <p:cNvSpPr txBox="1">
            <a:spLocks noChangeArrowheads="1"/>
          </p:cNvSpPr>
          <p:nvPr/>
        </p:nvSpPr>
        <p:spPr bwMode="auto">
          <a:xfrm>
            <a:off x="4835525" y="3587750"/>
            <a:ext cx="1011238" cy="244475"/>
          </a:xfrm>
          <a:prstGeom prst="rect">
            <a:avLst/>
          </a:prstGeom>
          <a:noFill/>
          <a:ln w="9525">
            <a:noFill/>
            <a:miter lim="800000"/>
            <a:headEnd/>
            <a:tailEnd/>
          </a:ln>
          <a:effectLst/>
        </p:spPr>
        <p:txBody>
          <a:bodyPr>
            <a:spAutoFit/>
          </a:bodyPr>
          <a:lstStyle/>
          <a:p>
            <a:pPr algn="l">
              <a:spcBef>
                <a:spcPct val="50000"/>
              </a:spcBef>
            </a:pPr>
            <a:r>
              <a:rPr lang="en-GB" sz="1000" b="1" i="1">
                <a:solidFill>
                  <a:srgbClr val="993300"/>
                </a:solidFill>
                <a:effectLst>
                  <a:outerShdw blurRad="38100" dist="38100" dir="2700000" algn="tl">
                    <a:srgbClr val="C0C0C0"/>
                  </a:outerShdw>
                </a:effectLst>
                <a:cs typeface="Arial" charset="0"/>
              </a:rPr>
              <a:t>“Service”</a:t>
            </a:r>
          </a:p>
        </p:txBody>
      </p:sp>
      <p:sp>
        <p:nvSpPr>
          <p:cNvPr id="27676" name="Text Box 40"/>
          <p:cNvSpPr txBox="1">
            <a:spLocks noChangeArrowheads="1"/>
          </p:cNvSpPr>
          <p:nvPr/>
        </p:nvSpPr>
        <p:spPr bwMode="auto">
          <a:xfrm>
            <a:off x="4810125" y="4305300"/>
            <a:ext cx="776288" cy="304800"/>
          </a:xfrm>
          <a:prstGeom prst="rect">
            <a:avLst/>
          </a:prstGeom>
          <a:noFill/>
          <a:ln w="9525">
            <a:noFill/>
            <a:miter lim="800000"/>
            <a:headEnd/>
            <a:tailEnd/>
          </a:ln>
        </p:spPr>
        <p:txBody>
          <a:bodyPr>
            <a:spAutoFit/>
          </a:bodyPr>
          <a:lstStyle/>
          <a:p>
            <a:pPr algn="r">
              <a:spcBef>
                <a:spcPct val="50000"/>
              </a:spcBef>
            </a:pPr>
            <a:endParaRPr lang="ru-RU" sz="1400" i="1">
              <a:cs typeface="Arial" charset="0"/>
            </a:endParaRPr>
          </a:p>
        </p:txBody>
      </p:sp>
      <p:grpSp>
        <p:nvGrpSpPr>
          <p:cNvPr id="27677" name="Group 41"/>
          <p:cNvGrpSpPr>
            <a:grpSpLocks/>
          </p:cNvGrpSpPr>
          <p:nvPr/>
        </p:nvGrpSpPr>
        <p:grpSpPr bwMode="auto">
          <a:xfrm>
            <a:off x="2224088" y="2565400"/>
            <a:ext cx="657225" cy="865188"/>
            <a:chOff x="4014" y="1888"/>
            <a:chExt cx="499" cy="726"/>
          </a:xfrm>
        </p:grpSpPr>
        <p:grpSp>
          <p:nvGrpSpPr>
            <p:cNvPr id="27704" name="Group 42"/>
            <p:cNvGrpSpPr>
              <a:grpSpLocks/>
            </p:cNvGrpSpPr>
            <p:nvPr/>
          </p:nvGrpSpPr>
          <p:grpSpPr bwMode="auto">
            <a:xfrm>
              <a:off x="4014" y="1888"/>
              <a:ext cx="499" cy="726"/>
              <a:chOff x="3821" y="1207"/>
              <a:chExt cx="499" cy="726"/>
            </a:xfrm>
          </p:grpSpPr>
          <p:grpSp>
            <p:nvGrpSpPr>
              <p:cNvPr id="27706" name="Group 43"/>
              <p:cNvGrpSpPr>
                <a:grpSpLocks/>
              </p:cNvGrpSpPr>
              <p:nvPr/>
            </p:nvGrpSpPr>
            <p:grpSpPr bwMode="auto">
              <a:xfrm>
                <a:off x="3878" y="1429"/>
                <a:ext cx="363" cy="504"/>
                <a:chOff x="3775" y="1344"/>
                <a:chExt cx="363" cy="504"/>
              </a:xfrm>
            </p:grpSpPr>
            <p:sp>
              <p:nvSpPr>
                <p:cNvPr id="27708" name="Oval 44"/>
                <p:cNvSpPr>
                  <a:spLocks noChangeArrowheads="1"/>
                </p:cNvSpPr>
                <p:nvPr/>
              </p:nvSpPr>
              <p:spPr bwMode="auto">
                <a:xfrm>
                  <a:off x="3775" y="1712"/>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27709" name="Picture 45" descr="CA0NW12D"/>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33" y="1344"/>
                  <a:ext cx="272" cy="454"/>
                </a:xfrm>
                <a:prstGeom prst="rect">
                  <a:avLst/>
                </a:prstGeom>
                <a:noFill/>
                <a:ln w="9525">
                  <a:noFill/>
                  <a:miter lim="800000"/>
                  <a:headEnd/>
                  <a:tailEnd/>
                </a:ln>
              </p:spPr>
            </p:pic>
          </p:grpSp>
          <p:sp>
            <p:nvSpPr>
              <p:cNvPr id="1381422" name="Rectangle 46"/>
              <p:cNvSpPr>
                <a:spLocks noChangeArrowheads="1"/>
              </p:cNvSpPr>
              <p:nvPr/>
            </p:nvSpPr>
            <p:spPr bwMode="auto">
              <a:xfrm>
                <a:off x="3821" y="1207"/>
                <a:ext cx="499" cy="282"/>
              </a:xfrm>
              <a:prstGeom prst="rect">
                <a:avLst/>
              </a:prstGeom>
              <a:noFill/>
              <a:ln w="9525">
                <a:noFill/>
                <a:miter lim="800000"/>
                <a:headEnd/>
                <a:tailEnd/>
              </a:ln>
              <a:effectLst/>
            </p:spPr>
            <p:txBody>
              <a:bodyPr>
                <a:spAutoFit/>
              </a:bodyPr>
              <a:lstStyle/>
              <a:p>
                <a:pPr>
                  <a:defRPr/>
                </a:pPr>
                <a:r>
                  <a:rPr lang="en-US" b="1" i="1">
                    <a:solidFill>
                      <a:srgbClr val="993300"/>
                    </a:solidFill>
                    <a:effectLst>
                      <a:outerShdw blurRad="38100" dist="38100" dir="2700000" algn="tl">
                        <a:srgbClr val="C0C0C0"/>
                      </a:outerShdw>
                    </a:effectLst>
                    <a:cs typeface="Arial" charset="0"/>
                  </a:rPr>
                  <a:t>Resource Agent</a:t>
                </a:r>
              </a:p>
            </p:txBody>
          </p:sp>
        </p:grpSp>
        <p:pic>
          <p:nvPicPr>
            <p:cNvPr id="27705" name="Picture 47" descr="CAU70HA3"/>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032" y="2341"/>
              <a:ext cx="149" cy="181"/>
            </a:xfrm>
            <a:prstGeom prst="rect">
              <a:avLst/>
            </a:prstGeom>
            <a:noFill/>
            <a:ln w="9525">
              <a:noFill/>
              <a:miter lim="800000"/>
              <a:headEnd/>
              <a:tailEnd/>
            </a:ln>
          </p:spPr>
        </p:pic>
      </p:grpSp>
      <p:grpSp>
        <p:nvGrpSpPr>
          <p:cNvPr id="27678" name="Group 48"/>
          <p:cNvGrpSpPr>
            <a:grpSpLocks/>
          </p:cNvGrpSpPr>
          <p:nvPr/>
        </p:nvGrpSpPr>
        <p:grpSpPr bwMode="auto">
          <a:xfrm>
            <a:off x="3965575" y="3386138"/>
            <a:ext cx="792163" cy="1152525"/>
            <a:chOff x="4014" y="1888"/>
            <a:chExt cx="499" cy="726"/>
          </a:xfrm>
        </p:grpSpPr>
        <p:grpSp>
          <p:nvGrpSpPr>
            <p:cNvPr id="27698" name="Group 49"/>
            <p:cNvGrpSpPr>
              <a:grpSpLocks/>
            </p:cNvGrpSpPr>
            <p:nvPr/>
          </p:nvGrpSpPr>
          <p:grpSpPr bwMode="auto">
            <a:xfrm>
              <a:off x="4014" y="1888"/>
              <a:ext cx="499" cy="726"/>
              <a:chOff x="3821" y="1207"/>
              <a:chExt cx="499" cy="726"/>
            </a:xfrm>
          </p:grpSpPr>
          <p:grpSp>
            <p:nvGrpSpPr>
              <p:cNvPr id="27700" name="Group 50"/>
              <p:cNvGrpSpPr>
                <a:grpSpLocks/>
              </p:cNvGrpSpPr>
              <p:nvPr/>
            </p:nvGrpSpPr>
            <p:grpSpPr bwMode="auto">
              <a:xfrm>
                <a:off x="3878" y="1429"/>
                <a:ext cx="363" cy="504"/>
                <a:chOff x="3775" y="1344"/>
                <a:chExt cx="363" cy="504"/>
              </a:xfrm>
            </p:grpSpPr>
            <p:sp>
              <p:nvSpPr>
                <p:cNvPr id="27702" name="Oval 51"/>
                <p:cNvSpPr>
                  <a:spLocks noChangeArrowheads="1"/>
                </p:cNvSpPr>
                <p:nvPr/>
              </p:nvSpPr>
              <p:spPr bwMode="auto">
                <a:xfrm>
                  <a:off x="3775" y="1712"/>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27703" name="Picture 52" descr="CA0NW12D"/>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33" y="1344"/>
                  <a:ext cx="272" cy="454"/>
                </a:xfrm>
                <a:prstGeom prst="rect">
                  <a:avLst/>
                </a:prstGeom>
                <a:noFill/>
                <a:ln w="9525">
                  <a:noFill/>
                  <a:miter lim="800000"/>
                  <a:headEnd/>
                  <a:tailEnd/>
                </a:ln>
              </p:spPr>
            </p:pic>
          </p:grpSp>
          <p:sp>
            <p:nvSpPr>
              <p:cNvPr id="1381429" name="Rectangle 53"/>
              <p:cNvSpPr>
                <a:spLocks noChangeArrowheads="1"/>
              </p:cNvSpPr>
              <p:nvPr/>
            </p:nvSpPr>
            <p:spPr bwMode="auto">
              <a:xfrm>
                <a:off x="3821" y="1207"/>
                <a:ext cx="499" cy="250"/>
              </a:xfrm>
              <a:prstGeom prst="rect">
                <a:avLst/>
              </a:prstGeom>
              <a:noFill/>
              <a:ln w="9525">
                <a:noFill/>
                <a:miter lim="800000"/>
                <a:headEnd/>
                <a:tailEnd/>
              </a:ln>
              <a:effectLst/>
            </p:spPr>
            <p:txBody>
              <a:bodyPr>
                <a:spAutoFit/>
              </a:bodyPr>
              <a:lstStyle/>
              <a:p>
                <a:pPr>
                  <a:defRPr/>
                </a:pPr>
                <a:r>
                  <a:rPr lang="en-US" sz="1000" b="1" i="1">
                    <a:solidFill>
                      <a:srgbClr val="993300"/>
                    </a:solidFill>
                    <a:effectLst>
                      <a:outerShdw blurRad="38100" dist="38100" dir="2700000" algn="tl">
                        <a:srgbClr val="C0C0C0"/>
                      </a:outerShdw>
                    </a:effectLst>
                    <a:cs typeface="Arial" charset="0"/>
                  </a:rPr>
                  <a:t>Resource Agent</a:t>
                </a:r>
              </a:p>
            </p:txBody>
          </p:sp>
        </p:grpSp>
        <p:pic>
          <p:nvPicPr>
            <p:cNvPr id="27699" name="Picture 54" descr="CAU70HA3"/>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032" y="2341"/>
              <a:ext cx="149" cy="181"/>
            </a:xfrm>
            <a:prstGeom prst="rect">
              <a:avLst/>
            </a:prstGeom>
            <a:noFill/>
            <a:ln w="9525">
              <a:noFill/>
              <a:miter lim="800000"/>
              <a:headEnd/>
              <a:tailEnd/>
            </a:ln>
          </p:spPr>
        </p:pic>
      </p:grpSp>
      <p:grpSp>
        <p:nvGrpSpPr>
          <p:cNvPr id="27679" name="Group 55"/>
          <p:cNvGrpSpPr>
            <a:grpSpLocks/>
          </p:cNvGrpSpPr>
          <p:nvPr/>
        </p:nvGrpSpPr>
        <p:grpSpPr bwMode="auto">
          <a:xfrm flipH="1">
            <a:off x="757238" y="3127375"/>
            <a:ext cx="788987" cy="1008063"/>
            <a:chOff x="4015" y="1888"/>
            <a:chExt cx="499" cy="726"/>
          </a:xfrm>
        </p:grpSpPr>
        <p:grpSp>
          <p:nvGrpSpPr>
            <p:cNvPr id="27692" name="Group 56"/>
            <p:cNvGrpSpPr>
              <a:grpSpLocks/>
            </p:cNvGrpSpPr>
            <p:nvPr/>
          </p:nvGrpSpPr>
          <p:grpSpPr bwMode="auto">
            <a:xfrm>
              <a:off x="4015" y="1888"/>
              <a:ext cx="499" cy="726"/>
              <a:chOff x="3822" y="1207"/>
              <a:chExt cx="499" cy="726"/>
            </a:xfrm>
          </p:grpSpPr>
          <p:grpSp>
            <p:nvGrpSpPr>
              <p:cNvPr id="27694" name="Group 57"/>
              <p:cNvGrpSpPr>
                <a:grpSpLocks/>
              </p:cNvGrpSpPr>
              <p:nvPr/>
            </p:nvGrpSpPr>
            <p:grpSpPr bwMode="auto">
              <a:xfrm>
                <a:off x="3878" y="1429"/>
                <a:ext cx="363" cy="504"/>
                <a:chOff x="3775" y="1344"/>
                <a:chExt cx="363" cy="504"/>
              </a:xfrm>
            </p:grpSpPr>
            <p:sp>
              <p:nvSpPr>
                <p:cNvPr id="27696" name="Oval 58"/>
                <p:cNvSpPr>
                  <a:spLocks noChangeArrowheads="1"/>
                </p:cNvSpPr>
                <p:nvPr/>
              </p:nvSpPr>
              <p:spPr bwMode="auto">
                <a:xfrm>
                  <a:off x="3775" y="1712"/>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27697" name="Picture 59" descr="CA0NW12D"/>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33" y="1344"/>
                  <a:ext cx="272" cy="454"/>
                </a:xfrm>
                <a:prstGeom prst="rect">
                  <a:avLst/>
                </a:prstGeom>
                <a:noFill/>
                <a:ln w="9525">
                  <a:noFill/>
                  <a:miter lim="800000"/>
                  <a:headEnd/>
                  <a:tailEnd/>
                </a:ln>
              </p:spPr>
            </p:pic>
          </p:grpSp>
          <p:sp>
            <p:nvSpPr>
              <p:cNvPr id="1381436" name="Rectangle 60"/>
              <p:cNvSpPr>
                <a:spLocks noChangeArrowheads="1"/>
              </p:cNvSpPr>
              <p:nvPr/>
            </p:nvSpPr>
            <p:spPr bwMode="auto">
              <a:xfrm>
                <a:off x="3822" y="1207"/>
                <a:ext cx="499" cy="286"/>
              </a:xfrm>
              <a:prstGeom prst="rect">
                <a:avLst/>
              </a:prstGeom>
              <a:noFill/>
              <a:ln w="9525">
                <a:noFill/>
                <a:miter lim="800000"/>
                <a:headEnd/>
                <a:tailEnd/>
              </a:ln>
              <a:effectLst/>
            </p:spPr>
            <p:txBody>
              <a:bodyPr>
                <a:spAutoFit/>
              </a:bodyPr>
              <a:lstStyle/>
              <a:p>
                <a:pPr>
                  <a:defRPr/>
                </a:pPr>
                <a:r>
                  <a:rPr lang="en-US" sz="1000" b="1" i="1">
                    <a:solidFill>
                      <a:srgbClr val="993300"/>
                    </a:solidFill>
                    <a:effectLst>
                      <a:outerShdw blurRad="38100" dist="38100" dir="2700000" algn="tl">
                        <a:srgbClr val="C0C0C0"/>
                      </a:outerShdw>
                    </a:effectLst>
                    <a:cs typeface="Arial" charset="0"/>
                  </a:rPr>
                  <a:t>Resource Agent</a:t>
                </a:r>
              </a:p>
            </p:txBody>
          </p:sp>
        </p:grpSp>
        <p:pic>
          <p:nvPicPr>
            <p:cNvPr id="27693" name="Picture 61" descr="CAU70HA3"/>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032" y="2341"/>
              <a:ext cx="149" cy="181"/>
            </a:xfrm>
            <a:prstGeom prst="rect">
              <a:avLst/>
            </a:prstGeom>
            <a:noFill/>
            <a:ln w="9525">
              <a:noFill/>
              <a:miter lim="800000"/>
              <a:headEnd/>
              <a:tailEnd/>
            </a:ln>
          </p:spPr>
        </p:pic>
      </p:grpSp>
      <p:pic>
        <p:nvPicPr>
          <p:cNvPr id="27680" name="Picture 62" descr="fff"/>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359025" y="3459163"/>
            <a:ext cx="1223963" cy="1101725"/>
          </a:xfrm>
          <a:prstGeom prst="rect">
            <a:avLst/>
          </a:prstGeom>
          <a:noFill/>
          <a:ln w="9525">
            <a:noFill/>
            <a:miter lim="800000"/>
            <a:headEnd/>
            <a:tailEnd/>
          </a:ln>
        </p:spPr>
      </p:pic>
      <p:grpSp>
        <p:nvGrpSpPr>
          <p:cNvPr id="27681" name="Group 63"/>
          <p:cNvGrpSpPr>
            <a:grpSpLocks/>
          </p:cNvGrpSpPr>
          <p:nvPr/>
        </p:nvGrpSpPr>
        <p:grpSpPr bwMode="auto">
          <a:xfrm>
            <a:off x="1582738" y="3975100"/>
            <a:ext cx="1152525" cy="330200"/>
            <a:chOff x="884" y="2768"/>
            <a:chExt cx="726" cy="208"/>
          </a:xfrm>
        </p:grpSpPr>
        <p:pic>
          <p:nvPicPr>
            <p:cNvPr id="27690" name="Picture 64" descr="logoRDF"/>
            <p:cNvPicPr>
              <a:picLocks noChangeAspect="1" noChangeArrowheads="1"/>
            </p:cNvPicPr>
            <p:nvPr/>
          </p:nvPicPr>
          <p:blipFill>
            <a:blip r:embed="rId19" cstate="print"/>
            <a:srcRect/>
            <a:stretch>
              <a:fillRect/>
            </a:stretch>
          </p:blipFill>
          <p:spPr bwMode="auto">
            <a:xfrm>
              <a:off x="884" y="2779"/>
              <a:ext cx="726" cy="197"/>
            </a:xfrm>
            <a:prstGeom prst="rect">
              <a:avLst/>
            </a:prstGeom>
            <a:noFill/>
            <a:ln w="9525">
              <a:noFill/>
              <a:miter lim="800000"/>
              <a:headEnd/>
              <a:tailEnd/>
            </a:ln>
          </p:spPr>
        </p:pic>
        <p:sp>
          <p:nvSpPr>
            <p:cNvPr id="27691" name="Text Box 65"/>
            <p:cNvSpPr txBox="1">
              <a:spLocks noChangeArrowheads="1"/>
            </p:cNvSpPr>
            <p:nvPr/>
          </p:nvSpPr>
          <p:spPr bwMode="auto">
            <a:xfrm>
              <a:off x="946" y="2768"/>
              <a:ext cx="446" cy="192"/>
            </a:xfrm>
            <a:prstGeom prst="rect">
              <a:avLst/>
            </a:prstGeom>
            <a:noFill/>
            <a:ln w="9525">
              <a:noFill/>
              <a:miter lim="800000"/>
              <a:headEnd/>
              <a:tailEnd/>
            </a:ln>
          </p:spPr>
          <p:txBody>
            <a:bodyPr>
              <a:spAutoFit/>
            </a:bodyPr>
            <a:lstStyle/>
            <a:p>
              <a:pPr algn="l">
                <a:spcBef>
                  <a:spcPct val="50000"/>
                </a:spcBef>
              </a:pPr>
              <a:r>
                <a:rPr lang="fi-FI" sz="1400">
                  <a:solidFill>
                    <a:srgbClr val="FF9900"/>
                  </a:solidFill>
                  <a:latin typeface="Cooper Black" pitchFamily="18" charset="0"/>
                  <a:cs typeface="Arial" charset="0"/>
                </a:rPr>
                <a:t>PI</a:t>
              </a:r>
              <a:endParaRPr lang="en-US" sz="1400">
                <a:solidFill>
                  <a:srgbClr val="FF9900"/>
                </a:solidFill>
                <a:latin typeface="Cooper Black" pitchFamily="18" charset="0"/>
                <a:cs typeface="Arial" charset="0"/>
              </a:endParaRPr>
            </a:p>
          </p:txBody>
        </p:sp>
      </p:grpSp>
      <p:grpSp>
        <p:nvGrpSpPr>
          <p:cNvPr id="27682" name="Group 66"/>
          <p:cNvGrpSpPr>
            <a:grpSpLocks/>
          </p:cNvGrpSpPr>
          <p:nvPr/>
        </p:nvGrpSpPr>
        <p:grpSpPr bwMode="auto">
          <a:xfrm>
            <a:off x="1404938" y="4213225"/>
            <a:ext cx="1152525" cy="330200"/>
            <a:chOff x="884" y="2768"/>
            <a:chExt cx="726" cy="208"/>
          </a:xfrm>
        </p:grpSpPr>
        <p:pic>
          <p:nvPicPr>
            <p:cNvPr id="27688" name="Picture 67" descr="logoRDF"/>
            <p:cNvPicPr>
              <a:picLocks noChangeAspect="1" noChangeArrowheads="1"/>
            </p:cNvPicPr>
            <p:nvPr/>
          </p:nvPicPr>
          <p:blipFill>
            <a:blip r:embed="rId19" cstate="print"/>
            <a:srcRect/>
            <a:stretch>
              <a:fillRect/>
            </a:stretch>
          </p:blipFill>
          <p:spPr bwMode="auto">
            <a:xfrm>
              <a:off x="884" y="2779"/>
              <a:ext cx="726" cy="197"/>
            </a:xfrm>
            <a:prstGeom prst="rect">
              <a:avLst/>
            </a:prstGeom>
            <a:noFill/>
            <a:ln w="9525">
              <a:noFill/>
              <a:miter lim="800000"/>
              <a:headEnd/>
              <a:tailEnd/>
            </a:ln>
          </p:spPr>
        </p:pic>
        <p:sp>
          <p:nvSpPr>
            <p:cNvPr id="27689" name="Text Box 68"/>
            <p:cNvSpPr txBox="1">
              <a:spLocks noChangeArrowheads="1"/>
            </p:cNvSpPr>
            <p:nvPr/>
          </p:nvSpPr>
          <p:spPr bwMode="auto">
            <a:xfrm>
              <a:off x="946" y="2768"/>
              <a:ext cx="446" cy="173"/>
            </a:xfrm>
            <a:prstGeom prst="rect">
              <a:avLst/>
            </a:prstGeom>
            <a:noFill/>
            <a:ln w="9525">
              <a:noFill/>
              <a:miter lim="800000"/>
              <a:headEnd/>
              <a:tailEnd/>
            </a:ln>
          </p:spPr>
          <p:txBody>
            <a:bodyPr>
              <a:spAutoFit/>
            </a:bodyPr>
            <a:lstStyle/>
            <a:p>
              <a:pPr algn="l">
                <a:spcBef>
                  <a:spcPct val="50000"/>
                </a:spcBef>
              </a:pPr>
              <a:r>
                <a:rPr lang="fi-FI" sz="1200">
                  <a:solidFill>
                    <a:srgbClr val="FF9900"/>
                  </a:solidFill>
                  <a:latin typeface="Cooper Black" pitchFamily="18" charset="0"/>
                  <a:cs typeface="Arial" charset="0"/>
                </a:rPr>
                <a:t>GB</a:t>
              </a:r>
              <a:endParaRPr lang="en-US" sz="1200">
                <a:solidFill>
                  <a:srgbClr val="FF9900"/>
                </a:solidFill>
                <a:latin typeface="Cooper Black" pitchFamily="18" charset="0"/>
                <a:cs typeface="Arial" charset="0"/>
              </a:endParaRPr>
            </a:p>
          </p:txBody>
        </p:sp>
      </p:grpSp>
      <p:grpSp>
        <p:nvGrpSpPr>
          <p:cNvPr id="27683" name="Group 69"/>
          <p:cNvGrpSpPr>
            <a:grpSpLocks/>
          </p:cNvGrpSpPr>
          <p:nvPr/>
        </p:nvGrpSpPr>
        <p:grpSpPr bwMode="auto">
          <a:xfrm>
            <a:off x="1495425" y="4467225"/>
            <a:ext cx="1152525" cy="330200"/>
            <a:chOff x="884" y="2768"/>
            <a:chExt cx="726" cy="208"/>
          </a:xfrm>
        </p:grpSpPr>
        <p:pic>
          <p:nvPicPr>
            <p:cNvPr id="27686" name="Picture 70" descr="logoRDF"/>
            <p:cNvPicPr>
              <a:picLocks noChangeAspect="1" noChangeArrowheads="1"/>
            </p:cNvPicPr>
            <p:nvPr/>
          </p:nvPicPr>
          <p:blipFill>
            <a:blip r:embed="rId19" cstate="print"/>
            <a:srcRect/>
            <a:stretch>
              <a:fillRect/>
            </a:stretch>
          </p:blipFill>
          <p:spPr bwMode="auto">
            <a:xfrm>
              <a:off x="884" y="2779"/>
              <a:ext cx="726" cy="197"/>
            </a:xfrm>
            <a:prstGeom prst="rect">
              <a:avLst/>
            </a:prstGeom>
            <a:noFill/>
            <a:ln w="9525">
              <a:noFill/>
              <a:miter lim="800000"/>
              <a:headEnd/>
              <a:tailEnd/>
            </a:ln>
          </p:spPr>
        </p:pic>
        <p:sp>
          <p:nvSpPr>
            <p:cNvPr id="27687" name="Text Box 71"/>
            <p:cNvSpPr txBox="1">
              <a:spLocks noChangeArrowheads="1"/>
            </p:cNvSpPr>
            <p:nvPr/>
          </p:nvSpPr>
          <p:spPr bwMode="auto">
            <a:xfrm>
              <a:off x="946" y="2768"/>
              <a:ext cx="446" cy="173"/>
            </a:xfrm>
            <a:prstGeom prst="rect">
              <a:avLst/>
            </a:prstGeom>
            <a:noFill/>
            <a:ln w="9525">
              <a:noFill/>
              <a:miter lim="800000"/>
              <a:headEnd/>
              <a:tailEnd/>
            </a:ln>
          </p:spPr>
          <p:txBody>
            <a:bodyPr>
              <a:spAutoFit/>
            </a:bodyPr>
            <a:lstStyle/>
            <a:p>
              <a:pPr algn="l">
                <a:spcBef>
                  <a:spcPct val="50000"/>
                </a:spcBef>
              </a:pPr>
              <a:r>
                <a:rPr lang="fi-FI" sz="1200">
                  <a:solidFill>
                    <a:srgbClr val="FF9900"/>
                  </a:solidFill>
                  <a:latin typeface="Cooper Black" pitchFamily="18" charset="0"/>
                  <a:cs typeface="Arial" charset="0"/>
                </a:rPr>
                <a:t>SC</a:t>
              </a:r>
              <a:endParaRPr lang="en-US" sz="1200">
                <a:solidFill>
                  <a:srgbClr val="FF9900"/>
                </a:solidFill>
                <a:latin typeface="Cooper Black" pitchFamily="18" charset="0"/>
                <a:cs typeface="Arial" charset="0"/>
              </a:endParaRPr>
            </a:p>
          </p:txBody>
        </p:sp>
      </p:grpSp>
      <p:pic>
        <p:nvPicPr>
          <p:cNvPr id="27684" name="Picture 72" descr="nokia_"/>
          <p:cNvPicPr>
            <a:picLocks noChangeAspect="1" noChangeArrowheads="1"/>
          </p:cNvPicPr>
          <p:nvPr/>
        </p:nvPicPr>
        <p:blipFill>
          <a:blip r:embed="rId20" cstate="print"/>
          <a:srcRect/>
          <a:stretch>
            <a:fillRect/>
          </a:stretch>
        </p:blipFill>
        <p:spPr bwMode="auto">
          <a:xfrm>
            <a:off x="7956550" y="2420938"/>
            <a:ext cx="1081088" cy="206375"/>
          </a:xfrm>
          <a:prstGeom prst="rect">
            <a:avLst/>
          </a:prstGeom>
          <a:noFill/>
          <a:ln w="9525">
            <a:noFill/>
            <a:miter lim="800000"/>
            <a:headEnd/>
            <a:tailEnd/>
          </a:ln>
        </p:spPr>
      </p:pic>
      <p:sp>
        <p:nvSpPr>
          <p:cNvPr id="27685" name="Freeform 24"/>
          <p:cNvSpPr>
            <a:spLocks/>
          </p:cNvSpPr>
          <p:nvPr/>
        </p:nvSpPr>
        <p:spPr bwMode="auto">
          <a:xfrm>
            <a:off x="-468313" y="2060575"/>
            <a:ext cx="10106026" cy="5508625"/>
          </a:xfrm>
          <a:custGeom>
            <a:avLst/>
            <a:gdLst>
              <a:gd name="T0" fmla="*/ 2147483647 w 6366"/>
              <a:gd name="T1" fmla="*/ 0 h 2880"/>
              <a:gd name="T2" fmla="*/ 2147483647 w 6366"/>
              <a:gd name="T3" fmla="*/ 2147483647 h 2880"/>
              <a:gd name="T4" fmla="*/ 2147483647 w 6366"/>
              <a:gd name="T5" fmla="*/ 2147483647 h 2880"/>
              <a:gd name="T6" fmla="*/ 2147483647 w 6366"/>
              <a:gd name="T7" fmla="*/ 2147483647 h 2880"/>
              <a:gd name="T8" fmla="*/ 2147483647 w 6366"/>
              <a:gd name="T9" fmla="*/ 2147483647 h 2880"/>
              <a:gd name="T10" fmla="*/ 2147483647 w 6366"/>
              <a:gd name="T11" fmla="*/ 2147483647 h 2880"/>
              <a:gd name="T12" fmla="*/ 2147483647 w 6366"/>
              <a:gd name="T13" fmla="*/ 2147483647 h 2880"/>
              <a:gd name="T14" fmla="*/ 2147483647 w 6366"/>
              <a:gd name="T15" fmla="*/ 2147483647 h 2880"/>
              <a:gd name="T16" fmla="*/ 2147483647 w 6366"/>
              <a:gd name="T17" fmla="*/ 2147483647 h 2880"/>
              <a:gd name="T18" fmla="*/ 2147483647 w 6366"/>
              <a:gd name="T19" fmla="*/ 2147483647 h 2880"/>
              <a:gd name="T20" fmla="*/ 2147483647 w 6366"/>
              <a:gd name="T21" fmla="*/ 2147483647 h 2880"/>
              <a:gd name="T22" fmla="*/ 2147483647 w 6366"/>
              <a:gd name="T23" fmla="*/ 2147483647 h 2880"/>
              <a:gd name="T24" fmla="*/ 2147483647 w 6366"/>
              <a:gd name="T25" fmla="*/ 0 h 28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66"/>
              <a:gd name="T40" fmla="*/ 0 h 2880"/>
              <a:gd name="T41" fmla="*/ 6366 w 6366"/>
              <a:gd name="T42" fmla="*/ 2880 h 28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66" h="2880">
                <a:moveTo>
                  <a:pt x="5141" y="0"/>
                </a:moveTo>
                <a:cubicBezTo>
                  <a:pt x="4967" y="340"/>
                  <a:pt x="4794" y="680"/>
                  <a:pt x="4552" y="952"/>
                </a:cubicBezTo>
                <a:cubicBezTo>
                  <a:pt x="4310" y="1224"/>
                  <a:pt x="4068" y="1467"/>
                  <a:pt x="3690" y="1633"/>
                </a:cubicBezTo>
                <a:cubicBezTo>
                  <a:pt x="3312" y="1799"/>
                  <a:pt x="2843" y="1882"/>
                  <a:pt x="2284" y="1950"/>
                </a:cubicBezTo>
                <a:cubicBezTo>
                  <a:pt x="1725" y="2018"/>
                  <a:pt x="666" y="2011"/>
                  <a:pt x="333" y="2041"/>
                </a:cubicBezTo>
                <a:cubicBezTo>
                  <a:pt x="0" y="2071"/>
                  <a:pt x="288" y="2064"/>
                  <a:pt x="288" y="2132"/>
                </a:cubicBezTo>
                <a:cubicBezTo>
                  <a:pt x="288" y="2200"/>
                  <a:pt x="310" y="2336"/>
                  <a:pt x="333" y="2449"/>
                </a:cubicBezTo>
                <a:cubicBezTo>
                  <a:pt x="356" y="2562"/>
                  <a:pt x="333" y="2744"/>
                  <a:pt x="424" y="2812"/>
                </a:cubicBezTo>
                <a:cubicBezTo>
                  <a:pt x="515" y="2880"/>
                  <a:pt x="515" y="2857"/>
                  <a:pt x="878" y="2857"/>
                </a:cubicBezTo>
                <a:cubicBezTo>
                  <a:pt x="1241" y="2857"/>
                  <a:pt x="2057" y="2850"/>
                  <a:pt x="2601" y="2812"/>
                </a:cubicBezTo>
                <a:cubicBezTo>
                  <a:pt x="3145" y="2774"/>
                  <a:pt x="3652" y="2827"/>
                  <a:pt x="4143" y="2631"/>
                </a:cubicBezTo>
                <a:cubicBezTo>
                  <a:pt x="4634" y="2435"/>
                  <a:pt x="5180" y="2071"/>
                  <a:pt x="5550" y="1633"/>
                </a:cubicBezTo>
                <a:cubicBezTo>
                  <a:pt x="5920" y="1195"/>
                  <a:pt x="6143" y="597"/>
                  <a:pt x="6366" y="0"/>
                </a:cubicBezTo>
              </a:path>
            </a:pathLst>
          </a:custGeom>
          <a:solidFill>
            <a:srgbClr val="FFFFCC">
              <a:alpha val="34901"/>
            </a:srgbClr>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FBFFA018-26A0-49F1-88A0-68AD0898651A}" type="slidenum">
              <a:rPr lang="ru-RU"/>
              <a:pPr/>
              <a:t>10</a:t>
            </a:fld>
            <a:r>
              <a:rPr lang="en-US" dirty="0"/>
              <a:t>  of  </a:t>
            </a:r>
            <a:r>
              <a:rPr lang="en-US" dirty="0" smtClean="0"/>
              <a:t>53</a:t>
            </a:r>
            <a:r>
              <a:rPr lang="en-US" sz="1400" b="0" dirty="0" smtClean="0"/>
              <a:t> </a:t>
            </a:r>
            <a:endParaRPr lang="ru-RU" sz="1400" b="0" dirty="0"/>
          </a:p>
        </p:txBody>
      </p:sp>
      <p:sp>
        <p:nvSpPr>
          <p:cNvPr id="1714178" name="Rectangle 2"/>
          <p:cNvSpPr>
            <a:spLocks noGrp="1" noChangeArrowheads="1"/>
          </p:cNvSpPr>
          <p:nvPr>
            <p:ph type="title"/>
          </p:nvPr>
        </p:nvSpPr>
        <p:spPr>
          <a:xfrm>
            <a:off x="971550" y="306388"/>
            <a:ext cx="7954963" cy="503237"/>
          </a:xfrm>
        </p:spPr>
        <p:txBody>
          <a:bodyPr/>
          <a:lstStyle/>
          <a:p>
            <a:pPr eaLnBrk="1" hangingPunct="1">
              <a:defRPr/>
            </a:pPr>
            <a:r>
              <a:rPr lang="en-US" sz="2800" smtClean="0"/>
              <a:t>Outsourced external resources can be both: information and service providers</a:t>
            </a:r>
          </a:p>
        </p:txBody>
      </p:sp>
      <p:pic>
        <p:nvPicPr>
          <p:cNvPr id="37892" name="Picture 3" descr="388604040-821e4609d1"/>
          <p:cNvPicPr>
            <a:picLocks noChangeAspect="1" noChangeArrowheads="1"/>
          </p:cNvPicPr>
          <p:nvPr/>
        </p:nvPicPr>
        <p:blipFill>
          <a:blip r:embed="rId3" cstate="print"/>
          <a:srcRect/>
          <a:stretch>
            <a:fillRect/>
          </a:stretch>
        </p:blipFill>
        <p:spPr bwMode="auto">
          <a:xfrm>
            <a:off x="144463" y="4537075"/>
            <a:ext cx="2736850" cy="2052638"/>
          </a:xfrm>
          <a:prstGeom prst="rect">
            <a:avLst/>
          </a:prstGeom>
          <a:noFill/>
          <a:ln w="9525">
            <a:noFill/>
            <a:miter lim="800000"/>
            <a:headEnd/>
            <a:tailEnd/>
          </a:ln>
        </p:spPr>
      </p:pic>
      <p:pic>
        <p:nvPicPr>
          <p:cNvPr id="37893" name="Picture 4" descr="286700FBFAAE989AE040A8C0C9411AC6"/>
          <p:cNvPicPr>
            <a:picLocks noChangeAspect="1" noChangeArrowheads="1"/>
          </p:cNvPicPr>
          <p:nvPr/>
        </p:nvPicPr>
        <p:blipFill>
          <a:blip r:embed="rId4" cstate="print"/>
          <a:srcRect l="8363" t="18929" r="10732" b="16251"/>
          <a:stretch>
            <a:fillRect/>
          </a:stretch>
        </p:blipFill>
        <p:spPr bwMode="auto">
          <a:xfrm>
            <a:off x="5795963" y="5157788"/>
            <a:ext cx="3097212" cy="1282700"/>
          </a:xfrm>
          <a:prstGeom prst="rect">
            <a:avLst/>
          </a:prstGeom>
          <a:noFill/>
          <a:ln w="9525">
            <a:noFill/>
            <a:miter lim="800000"/>
            <a:headEnd/>
            <a:tailEnd/>
          </a:ln>
        </p:spPr>
      </p:pic>
      <p:pic>
        <p:nvPicPr>
          <p:cNvPr id="37894" name="Picture 5" descr="Cofee_Recepies_Book"/>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443663" y="1196975"/>
            <a:ext cx="1582737" cy="2138363"/>
          </a:xfrm>
          <a:prstGeom prst="rect">
            <a:avLst/>
          </a:prstGeom>
          <a:noFill/>
          <a:ln w="9525">
            <a:noFill/>
            <a:miter lim="800000"/>
            <a:headEnd/>
            <a:tailEnd/>
          </a:ln>
        </p:spPr>
      </p:pic>
      <p:pic>
        <p:nvPicPr>
          <p:cNvPr id="37895" name="Picture 6" descr="Cofee_Recepies_Book_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050925"/>
            <a:ext cx="1163637" cy="1709738"/>
          </a:xfrm>
          <a:prstGeom prst="rect">
            <a:avLst/>
          </a:prstGeom>
          <a:noFill/>
          <a:ln w="9525">
            <a:noFill/>
            <a:miter lim="800000"/>
            <a:headEnd/>
            <a:tailEnd/>
          </a:ln>
        </p:spPr>
      </p:pic>
      <p:grpSp>
        <p:nvGrpSpPr>
          <p:cNvPr id="37896" name="Group 7"/>
          <p:cNvGrpSpPr>
            <a:grpSpLocks/>
          </p:cNvGrpSpPr>
          <p:nvPr/>
        </p:nvGrpSpPr>
        <p:grpSpPr bwMode="auto">
          <a:xfrm>
            <a:off x="3348038" y="2205038"/>
            <a:ext cx="1906587" cy="2736850"/>
            <a:chOff x="2109" y="1389"/>
            <a:chExt cx="1201" cy="1724"/>
          </a:xfrm>
        </p:grpSpPr>
        <p:pic>
          <p:nvPicPr>
            <p:cNvPr id="37913" name="Picture 8" descr="delonghi-coffee-maker-primadonna"/>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09" y="1708"/>
              <a:ext cx="1201" cy="1405"/>
            </a:xfrm>
            <a:prstGeom prst="rect">
              <a:avLst/>
            </a:prstGeom>
            <a:noFill/>
            <a:ln w="9525">
              <a:noFill/>
              <a:miter lim="800000"/>
              <a:headEnd/>
              <a:tailEnd/>
            </a:ln>
          </p:spPr>
        </p:pic>
        <p:pic>
          <p:nvPicPr>
            <p:cNvPr id="37914" name="Picture 9" descr="Image:Java Logo.svg">
              <a:hlinkClick r:id="rId8"/>
            </p:cNvPr>
            <p:cNvPicPr>
              <a:picLocks noChangeAspect="1" noChangeArrowheads="1"/>
            </p:cNvPicPr>
            <p:nvPr/>
          </p:nvPicPr>
          <p:blipFill>
            <a:blip r:embed="rId9" cstate="print"/>
            <a:srcRect/>
            <a:stretch>
              <a:fillRect/>
            </a:stretch>
          </p:blipFill>
          <p:spPr bwMode="auto">
            <a:xfrm>
              <a:off x="2282" y="2560"/>
              <a:ext cx="113" cy="217"/>
            </a:xfrm>
            <a:prstGeom prst="rect">
              <a:avLst/>
            </a:prstGeom>
            <a:noFill/>
            <a:ln w="9525">
              <a:noFill/>
              <a:miter lim="800000"/>
              <a:headEnd/>
              <a:tailEnd/>
            </a:ln>
          </p:spPr>
        </p:pic>
        <p:grpSp>
          <p:nvGrpSpPr>
            <p:cNvPr id="37915" name="Group 10"/>
            <p:cNvGrpSpPr>
              <a:grpSpLocks/>
            </p:cNvGrpSpPr>
            <p:nvPr/>
          </p:nvGrpSpPr>
          <p:grpSpPr bwMode="auto">
            <a:xfrm>
              <a:off x="2336" y="1389"/>
              <a:ext cx="298" cy="421"/>
              <a:chOff x="1236" y="869"/>
              <a:chExt cx="680" cy="723"/>
            </a:xfrm>
          </p:grpSpPr>
          <p:sp>
            <p:nvSpPr>
              <p:cNvPr id="37922" name="Oval 11"/>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7923" name="Picture 12" descr="CA0NW12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37916" name="Text Box 13"/>
            <p:cNvSpPr txBox="1">
              <a:spLocks noChangeArrowheads="1"/>
            </p:cNvSpPr>
            <p:nvPr/>
          </p:nvSpPr>
          <p:spPr bwMode="auto">
            <a:xfrm rot="180000">
              <a:off x="2489" y="1954"/>
              <a:ext cx="228" cy="108"/>
            </a:xfrm>
            <a:prstGeom prst="rect">
              <a:avLst/>
            </a:prstGeom>
            <a:solidFill>
              <a:srgbClr val="001686">
                <a:alpha val="52156"/>
              </a:srgbClr>
            </a:solidFill>
            <a:ln w="9525" algn="ctr">
              <a:noFill/>
              <a:miter lim="800000"/>
              <a:headEnd/>
              <a:tailEnd/>
            </a:ln>
          </p:spPr>
          <p:txBody>
            <a:bodyPr lIns="0" tIns="0" rIns="0" bIns="0">
              <a:spAutoFit/>
            </a:bodyPr>
            <a:lstStyle/>
            <a:p>
              <a:pPr>
                <a:lnSpc>
                  <a:spcPct val="70000"/>
                </a:lnSpc>
                <a:spcBef>
                  <a:spcPct val="50000"/>
                </a:spcBef>
              </a:pPr>
              <a:r>
                <a:rPr lang="en-US" b="1">
                  <a:solidFill>
                    <a:srgbClr val="6F8FD7"/>
                  </a:solidFill>
                  <a:latin typeface="Courier New" pitchFamily="49" charset="0"/>
                  <a:cs typeface="Arial" charset="0"/>
                </a:rPr>
                <a:t>S-APL script</a:t>
              </a:r>
            </a:p>
          </p:txBody>
        </p:sp>
        <p:sp>
          <p:nvSpPr>
            <p:cNvPr id="1714190" name="Text Box 14"/>
            <p:cNvSpPr txBox="1">
              <a:spLocks noChangeArrowheads="1"/>
            </p:cNvSpPr>
            <p:nvPr/>
          </p:nvSpPr>
          <p:spPr bwMode="auto">
            <a:xfrm rot="180000">
              <a:off x="2242" y="2186"/>
              <a:ext cx="201" cy="154"/>
            </a:xfrm>
            <a:prstGeom prst="rect">
              <a:avLst/>
            </a:prstGeom>
            <a:gradFill rotWithShape="1">
              <a:gsLst>
                <a:gs pos="0">
                  <a:srgbClr val="CBCBCB"/>
                </a:gs>
                <a:gs pos="50000">
                  <a:srgbClr val="AEABB9">
                    <a:alpha val="89000"/>
                  </a:srgbClr>
                </a:gs>
                <a:gs pos="100000">
                  <a:srgbClr val="CBCBCB"/>
                </a:gs>
              </a:gsLst>
              <a:lin ang="5400000" scaled="1"/>
            </a:gradFill>
            <a:ln w="9525" algn="ctr">
              <a:noFill/>
              <a:miter lim="800000"/>
              <a:headEnd/>
              <a:tailEnd/>
            </a:ln>
            <a:effectLst/>
          </p:spPr>
          <p:txBody>
            <a:bodyPr lIns="0" tIns="0" rIns="0" bIns="0">
              <a:spAutoFit/>
            </a:bodyPr>
            <a:lstStyle/>
            <a:p>
              <a:pPr>
                <a:spcBef>
                  <a:spcPct val="50000"/>
                </a:spcBef>
                <a:defRPr/>
              </a:pPr>
              <a:r>
                <a:rPr lang="en-US" b="1">
                  <a:solidFill>
                    <a:srgbClr val="969696"/>
                  </a:solidFill>
                  <a:effectLst>
                    <a:outerShdw blurRad="38100" dist="38100" dir="2700000" algn="tl">
                      <a:srgbClr val="000000"/>
                    </a:outerShdw>
                  </a:effectLst>
                  <a:cs typeface="Arial" charset="0"/>
                </a:rPr>
                <a:t>UBIWARE</a:t>
              </a:r>
            </a:p>
          </p:txBody>
        </p:sp>
        <p:sp>
          <p:nvSpPr>
            <p:cNvPr id="37920" name="AutoShape 15"/>
            <p:cNvSpPr>
              <a:spLocks noChangeArrowheads="1"/>
            </p:cNvSpPr>
            <p:nvPr/>
          </p:nvSpPr>
          <p:spPr bwMode="auto">
            <a:xfrm rot="180000">
              <a:off x="2541" y="2201"/>
              <a:ext cx="113" cy="35"/>
            </a:xfrm>
            <a:prstGeom prst="roundRect">
              <a:avLst>
                <a:gd name="adj" fmla="val 44444"/>
              </a:avLst>
            </a:prstGeom>
            <a:solidFill>
              <a:srgbClr val="001932"/>
            </a:solidFill>
            <a:ln w="6350" algn="ctr">
              <a:solidFill>
                <a:srgbClr val="B2B2B2"/>
              </a:solidFill>
              <a:round/>
              <a:headEnd/>
              <a:tailEnd/>
            </a:ln>
          </p:spPr>
          <p:txBody>
            <a:bodyPr anchor="ctr">
              <a:spAutoFit/>
            </a:bodyPr>
            <a:lstStyle/>
            <a:p>
              <a:endParaRPr lang="en-US"/>
            </a:p>
          </p:txBody>
        </p:sp>
        <p:sp>
          <p:nvSpPr>
            <p:cNvPr id="37921" name="Text Box 16"/>
            <p:cNvSpPr txBox="1">
              <a:spLocks noChangeArrowheads="1"/>
            </p:cNvSpPr>
            <p:nvPr/>
          </p:nvSpPr>
          <p:spPr bwMode="auto">
            <a:xfrm rot="180000">
              <a:off x="2544" y="2193"/>
              <a:ext cx="100" cy="154"/>
            </a:xfrm>
            <a:prstGeom prst="rect">
              <a:avLst/>
            </a:prstGeom>
            <a:noFill/>
            <a:ln w="9525" algn="ctr">
              <a:noFill/>
              <a:miter lim="800000"/>
              <a:headEnd/>
              <a:tailEnd/>
            </a:ln>
          </p:spPr>
          <p:txBody>
            <a:bodyPr lIns="0" tIns="0" rIns="0" bIns="0">
              <a:spAutoFit/>
            </a:bodyPr>
            <a:lstStyle/>
            <a:p>
              <a:pPr>
                <a:spcBef>
                  <a:spcPct val="50000"/>
                </a:spcBef>
              </a:pPr>
              <a:r>
                <a:rPr lang="en-US" b="1">
                  <a:solidFill>
                    <a:srgbClr val="C0C0C0"/>
                  </a:solidFill>
                  <a:latin typeface="Courier New" pitchFamily="49" charset="0"/>
                  <a:cs typeface="Arial" charset="0"/>
                </a:rPr>
                <a:t>IOG</a:t>
              </a:r>
            </a:p>
          </p:txBody>
        </p:sp>
      </p:grpSp>
      <p:grpSp>
        <p:nvGrpSpPr>
          <p:cNvPr id="37897" name="Group 17"/>
          <p:cNvGrpSpPr>
            <a:grpSpLocks/>
          </p:cNvGrpSpPr>
          <p:nvPr/>
        </p:nvGrpSpPr>
        <p:grpSpPr bwMode="auto">
          <a:xfrm>
            <a:off x="1908175" y="1773238"/>
            <a:ext cx="566738" cy="809625"/>
            <a:chOff x="1236" y="869"/>
            <a:chExt cx="680" cy="723"/>
          </a:xfrm>
        </p:grpSpPr>
        <p:sp>
          <p:nvSpPr>
            <p:cNvPr id="37911" name="Oval 18"/>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7912" name="Picture 19" descr="CA0NW12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grpSp>
        <p:nvGrpSpPr>
          <p:cNvPr id="37898" name="Group 20"/>
          <p:cNvGrpSpPr>
            <a:grpSpLocks/>
          </p:cNvGrpSpPr>
          <p:nvPr/>
        </p:nvGrpSpPr>
        <p:grpSpPr bwMode="auto">
          <a:xfrm>
            <a:off x="6081713" y="2492375"/>
            <a:ext cx="647700" cy="812800"/>
            <a:chOff x="1236" y="869"/>
            <a:chExt cx="680" cy="723"/>
          </a:xfrm>
        </p:grpSpPr>
        <p:sp>
          <p:nvSpPr>
            <p:cNvPr id="37909" name="Oval 21"/>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7910" name="Picture 22" descr="CA0NW12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grpSp>
        <p:nvGrpSpPr>
          <p:cNvPr id="37899" name="Group 23"/>
          <p:cNvGrpSpPr>
            <a:grpSpLocks/>
          </p:cNvGrpSpPr>
          <p:nvPr/>
        </p:nvGrpSpPr>
        <p:grpSpPr bwMode="auto">
          <a:xfrm>
            <a:off x="6084888" y="4221163"/>
            <a:ext cx="647700" cy="811212"/>
            <a:chOff x="1236" y="869"/>
            <a:chExt cx="680" cy="723"/>
          </a:xfrm>
        </p:grpSpPr>
        <p:sp>
          <p:nvSpPr>
            <p:cNvPr id="37907" name="Oval 24"/>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7908" name="Picture 25" descr="CA0NW12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grpSp>
        <p:nvGrpSpPr>
          <p:cNvPr id="37900" name="Group 26"/>
          <p:cNvGrpSpPr>
            <a:grpSpLocks/>
          </p:cNvGrpSpPr>
          <p:nvPr/>
        </p:nvGrpSpPr>
        <p:grpSpPr bwMode="auto">
          <a:xfrm>
            <a:off x="2365375" y="3621088"/>
            <a:ext cx="504825" cy="739775"/>
            <a:chOff x="1236" y="869"/>
            <a:chExt cx="680" cy="723"/>
          </a:xfrm>
        </p:grpSpPr>
        <p:sp>
          <p:nvSpPr>
            <p:cNvPr id="37905" name="Oval 27"/>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7906" name="Picture 28" descr="CA0NW12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37901" name="Line 29"/>
          <p:cNvSpPr>
            <a:spLocks noChangeShapeType="1"/>
          </p:cNvSpPr>
          <p:nvPr/>
        </p:nvSpPr>
        <p:spPr bwMode="auto">
          <a:xfrm flipH="1" flipV="1">
            <a:off x="2411413" y="2205038"/>
            <a:ext cx="1223962" cy="287337"/>
          </a:xfrm>
          <a:prstGeom prst="line">
            <a:avLst/>
          </a:prstGeom>
          <a:noFill/>
          <a:ln w="38100">
            <a:solidFill>
              <a:srgbClr val="0000FF"/>
            </a:solidFill>
            <a:round/>
            <a:headEnd/>
            <a:tailEnd type="stealth" w="med" len="lg"/>
          </a:ln>
        </p:spPr>
        <p:txBody>
          <a:bodyPr>
            <a:spAutoFit/>
          </a:bodyPr>
          <a:lstStyle/>
          <a:p>
            <a:endParaRPr lang="en-US"/>
          </a:p>
        </p:txBody>
      </p:sp>
      <p:sp>
        <p:nvSpPr>
          <p:cNvPr id="37902" name="Line 30"/>
          <p:cNvSpPr>
            <a:spLocks noChangeShapeType="1"/>
          </p:cNvSpPr>
          <p:nvPr/>
        </p:nvSpPr>
        <p:spPr bwMode="auto">
          <a:xfrm flipH="1">
            <a:off x="2771775" y="2636838"/>
            <a:ext cx="936625" cy="1008062"/>
          </a:xfrm>
          <a:prstGeom prst="line">
            <a:avLst/>
          </a:prstGeom>
          <a:noFill/>
          <a:ln w="38100">
            <a:solidFill>
              <a:srgbClr val="0000FF"/>
            </a:solidFill>
            <a:round/>
            <a:headEnd/>
            <a:tailEnd type="stealth" w="med" len="lg"/>
          </a:ln>
        </p:spPr>
        <p:txBody>
          <a:bodyPr>
            <a:spAutoFit/>
          </a:bodyPr>
          <a:lstStyle/>
          <a:p>
            <a:endParaRPr lang="en-US"/>
          </a:p>
        </p:txBody>
      </p:sp>
      <p:sp>
        <p:nvSpPr>
          <p:cNvPr id="37903" name="Line 31"/>
          <p:cNvSpPr>
            <a:spLocks noChangeShapeType="1"/>
          </p:cNvSpPr>
          <p:nvPr/>
        </p:nvSpPr>
        <p:spPr bwMode="auto">
          <a:xfrm>
            <a:off x="4067175" y="2492375"/>
            <a:ext cx="1944688" cy="360363"/>
          </a:xfrm>
          <a:prstGeom prst="line">
            <a:avLst/>
          </a:prstGeom>
          <a:noFill/>
          <a:ln w="38100">
            <a:solidFill>
              <a:srgbClr val="0000FF"/>
            </a:solidFill>
            <a:round/>
            <a:headEnd/>
            <a:tailEnd type="stealth" w="med" len="lg"/>
          </a:ln>
        </p:spPr>
        <p:txBody>
          <a:bodyPr>
            <a:spAutoFit/>
          </a:bodyPr>
          <a:lstStyle/>
          <a:p>
            <a:endParaRPr lang="en-US"/>
          </a:p>
        </p:txBody>
      </p:sp>
      <p:sp>
        <p:nvSpPr>
          <p:cNvPr id="37904" name="Line 32"/>
          <p:cNvSpPr>
            <a:spLocks noChangeShapeType="1"/>
          </p:cNvSpPr>
          <p:nvPr/>
        </p:nvSpPr>
        <p:spPr bwMode="auto">
          <a:xfrm>
            <a:off x="4067175" y="2636838"/>
            <a:ext cx="2160588" cy="1728787"/>
          </a:xfrm>
          <a:prstGeom prst="line">
            <a:avLst/>
          </a:prstGeom>
          <a:noFill/>
          <a:ln w="38100">
            <a:solidFill>
              <a:srgbClr val="0000FF"/>
            </a:solidFill>
            <a:round/>
            <a:headEnd/>
            <a:tailEnd type="stealth" w="med" len="lg"/>
          </a:ln>
        </p:spPr>
        <p:txBody>
          <a:bodyPr>
            <a:spAutoFit/>
          </a:bodyPr>
          <a:lstStyle/>
          <a:p>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B9BB467E-6E0C-454F-9915-D96E4F87D5AB}" type="slidenum">
              <a:rPr lang="ru-RU"/>
              <a:pPr/>
              <a:t>11</a:t>
            </a:fld>
            <a:r>
              <a:rPr lang="en-US" dirty="0"/>
              <a:t>  of  </a:t>
            </a:r>
            <a:r>
              <a:rPr lang="en-US" dirty="0" smtClean="0"/>
              <a:t>53</a:t>
            </a:r>
            <a:r>
              <a:rPr lang="en-US" sz="1400" b="0" dirty="0" smtClean="0"/>
              <a:t> </a:t>
            </a:r>
            <a:endParaRPr lang="ru-RU" sz="1400" b="0" dirty="0"/>
          </a:p>
        </p:txBody>
      </p:sp>
      <p:pic>
        <p:nvPicPr>
          <p:cNvPr id="38915" name="Picture 2"/>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4125913" y="1385888"/>
            <a:ext cx="4686300" cy="3389312"/>
          </a:xfrm>
          <a:prstGeom prst="rect">
            <a:avLst/>
          </a:prstGeom>
          <a:noFill/>
          <a:ln w="9525">
            <a:noFill/>
            <a:miter lim="800000"/>
            <a:headEnd/>
            <a:tailEnd/>
          </a:ln>
        </p:spPr>
      </p:pic>
      <p:sp>
        <p:nvSpPr>
          <p:cNvPr id="6" name="Title 1"/>
          <p:cNvSpPr>
            <a:spLocks noGrp="1"/>
          </p:cNvSpPr>
          <p:nvPr>
            <p:ph type="title"/>
          </p:nvPr>
        </p:nvSpPr>
        <p:spPr>
          <a:xfrm>
            <a:off x="1130300" y="342900"/>
            <a:ext cx="7810500" cy="503238"/>
          </a:xfrm>
        </p:spPr>
        <p:txBody>
          <a:bodyPr/>
          <a:lstStyle/>
          <a:p>
            <a:pPr eaLnBrk="1" hangingPunct="1"/>
            <a:r>
              <a:rPr lang="en-US" smtClean="0"/>
              <a:t>You may say however: “I still want my coffee, not a coffee maker !”</a:t>
            </a:r>
          </a:p>
        </p:txBody>
      </p:sp>
      <p:grpSp>
        <p:nvGrpSpPr>
          <p:cNvPr id="38917" name="Group 7"/>
          <p:cNvGrpSpPr>
            <a:grpSpLocks/>
          </p:cNvGrpSpPr>
          <p:nvPr/>
        </p:nvGrpSpPr>
        <p:grpSpPr bwMode="auto">
          <a:xfrm>
            <a:off x="4764088" y="1771650"/>
            <a:ext cx="1824037" cy="2593975"/>
            <a:chOff x="2109" y="1388"/>
            <a:chExt cx="1201" cy="1725"/>
          </a:xfrm>
        </p:grpSpPr>
        <p:pic>
          <p:nvPicPr>
            <p:cNvPr id="38928" name="Picture 8" descr="delonghi-coffee-maker-primadonn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09" y="1708"/>
              <a:ext cx="1201" cy="1405"/>
            </a:xfrm>
            <a:prstGeom prst="rect">
              <a:avLst/>
            </a:prstGeom>
            <a:noFill/>
            <a:ln w="9525">
              <a:noFill/>
              <a:miter lim="800000"/>
              <a:headEnd/>
              <a:tailEnd/>
            </a:ln>
          </p:spPr>
        </p:pic>
        <p:pic>
          <p:nvPicPr>
            <p:cNvPr id="38929" name="Picture 9" descr="Image:Java Logo.svg">
              <a:hlinkClick r:id="rId4"/>
            </p:cNvPr>
            <p:cNvPicPr>
              <a:picLocks noChangeAspect="1" noChangeArrowheads="1"/>
            </p:cNvPicPr>
            <p:nvPr/>
          </p:nvPicPr>
          <p:blipFill>
            <a:blip r:embed="rId5" cstate="print"/>
            <a:srcRect/>
            <a:stretch>
              <a:fillRect/>
            </a:stretch>
          </p:blipFill>
          <p:spPr bwMode="auto">
            <a:xfrm>
              <a:off x="2282" y="2560"/>
              <a:ext cx="113" cy="217"/>
            </a:xfrm>
            <a:prstGeom prst="rect">
              <a:avLst/>
            </a:prstGeom>
            <a:noFill/>
            <a:ln w="9525">
              <a:noFill/>
              <a:miter lim="800000"/>
              <a:headEnd/>
              <a:tailEnd/>
            </a:ln>
          </p:spPr>
        </p:pic>
        <p:grpSp>
          <p:nvGrpSpPr>
            <p:cNvPr id="38930" name="Group 10"/>
            <p:cNvGrpSpPr>
              <a:grpSpLocks/>
            </p:cNvGrpSpPr>
            <p:nvPr/>
          </p:nvGrpSpPr>
          <p:grpSpPr bwMode="auto">
            <a:xfrm>
              <a:off x="2336" y="1388"/>
              <a:ext cx="298" cy="420"/>
              <a:chOff x="1236" y="869"/>
              <a:chExt cx="680" cy="723"/>
            </a:xfrm>
          </p:grpSpPr>
          <p:sp>
            <p:nvSpPr>
              <p:cNvPr id="38937" name="Oval 12"/>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8938" name="Picture 13" descr="CA0NW12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38931" name="Text Box 13"/>
            <p:cNvSpPr txBox="1">
              <a:spLocks noChangeArrowheads="1"/>
            </p:cNvSpPr>
            <p:nvPr/>
          </p:nvSpPr>
          <p:spPr bwMode="auto">
            <a:xfrm rot="180000">
              <a:off x="2489" y="1916"/>
              <a:ext cx="228" cy="183"/>
            </a:xfrm>
            <a:prstGeom prst="rect">
              <a:avLst/>
            </a:prstGeom>
            <a:solidFill>
              <a:srgbClr val="001686">
                <a:alpha val="52156"/>
              </a:srgbClr>
            </a:solidFill>
            <a:ln w="9525" algn="ctr">
              <a:noFill/>
              <a:miter lim="800000"/>
              <a:headEnd/>
              <a:tailEnd/>
            </a:ln>
          </p:spPr>
          <p:txBody>
            <a:bodyPr lIns="0" tIns="0" rIns="0" bIns="0">
              <a:spAutoFit/>
            </a:bodyPr>
            <a:lstStyle/>
            <a:p>
              <a:pPr>
                <a:lnSpc>
                  <a:spcPct val="70000"/>
                </a:lnSpc>
                <a:spcBef>
                  <a:spcPct val="50000"/>
                </a:spcBef>
              </a:pPr>
              <a:r>
                <a:rPr lang="en-US" b="1">
                  <a:solidFill>
                    <a:srgbClr val="6F8FD7"/>
                  </a:solidFill>
                  <a:latin typeface="Courier New" pitchFamily="49" charset="0"/>
                </a:rPr>
                <a:t>S-APL script</a:t>
              </a:r>
            </a:p>
          </p:txBody>
        </p:sp>
        <p:sp>
          <p:nvSpPr>
            <p:cNvPr id="12" name="Text Box 14"/>
            <p:cNvSpPr txBox="1">
              <a:spLocks noChangeArrowheads="1"/>
            </p:cNvSpPr>
            <p:nvPr/>
          </p:nvSpPr>
          <p:spPr bwMode="auto">
            <a:xfrm rot="180000">
              <a:off x="2242" y="2179"/>
              <a:ext cx="201" cy="168"/>
            </a:xfrm>
            <a:prstGeom prst="rect">
              <a:avLst/>
            </a:prstGeom>
            <a:gradFill rotWithShape="1">
              <a:gsLst>
                <a:gs pos="0">
                  <a:srgbClr val="CBCBCB"/>
                </a:gs>
                <a:gs pos="50000">
                  <a:srgbClr val="AEABB9">
                    <a:alpha val="89000"/>
                  </a:srgbClr>
                </a:gs>
                <a:gs pos="100000">
                  <a:srgbClr val="CBCBCB"/>
                </a:gs>
              </a:gsLst>
              <a:lin ang="5400000" scaled="1"/>
            </a:gradFill>
            <a:ln w="9525" algn="ctr">
              <a:noFill/>
              <a:miter lim="800000"/>
              <a:headEnd/>
              <a:tailEnd/>
            </a:ln>
            <a:effectLst/>
          </p:spPr>
          <p:txBody>
            <a:bodyPr lIns="0" tIns="0" rIns="0" bIns="0">
              <a:spAutoFit/>
            </a:bodyPr>
            <a:lstStyle/>
            <a:p>
              <a:pPr>
                <a:spcBef>
                  <a:spcPct val="50000"/>
                </a:spcBef>
                <a:defRPr/>
              </a:pPr>
              <a:r>
                <a:rPr lang="en-US" b="1" dirty="0">
                  <a:solidFill>
                    <a:srgbClr val="969696"/>
                  </a:solidFill>
                  <a:effectLst>
                    <a:outerShdw blurRad="38100" dist="38100" dir="2700000" algn="tl">
                      <a:srgbClr val="000000"/>
                    </a:outerShdw>
                  </a:effectLst>
                </a:rPr>
                <a:t>UBIWARE</a:t>
              </a:r>
            </a:p>
          </p:txBody>
        </p:sp>
        <p:sp>
          <p:nvSpPr>
            <p:cNvPr id="38935" name="AutoShape 15"/>
            <p:cNvSpPr>
              <a:spLocks noChangeArrowheads="1"/>
            </p:cNvSpPr>
            <p:nvPr/>
          </p:nvSpPr>
          <p:spPr bwMode="auto">
            <a:xfrm rot="180000">
              <a:off x="2541" y="2201"/>
              <a:ext cx="113" cy="35"/>
            </a:xfrm>
            <a:prstGeom prst="roundRect">
              <a:avLst>
                <a:gd name="adj" fmla="val 44444"/>
              </a:avLst>
            </a:prstGeom>
            <a:solidFill>
              <a:srgbClr val="001932"/>
            </a:solidFill>
            <a:ln w="6350" algn="ctr">
              <a:solidFill>
                <a:srgbClr val="B2B2B2"/>
              </a:solidFill>
              <a:round/>
              <a:headEnd/>
              <a:tailEnd/>
            </a:ln>
          </p:spPr>
          <p:txBody>
            <a:bodyPr anchor="ctr">
              <a:spAutoFit/>
            </a:bodyPr>
            <a:lstStyle/>
            <a:p>
              <a:endParaRPr lang="en-US"/>
            </a:p>
          </p:txBody>
        </p:sp>
        <p:sp>
          <p:nvSpPr>
            <p:cNvPr id="38936" name="Text Box 16"/>
            <p:cNvSpPr txBox="1">
              <a:spLocks noChangeArrowheads="1"/>
            </p:cNvSpPr>
            <p:nvPr/>
          </p:nvSpPr>
          <p:spPr bwMode="auto">
            <a:xfrm rot="180000">
              <a:off x="2544" y="2188"/>
              <a:ext cx="100" cy="164"/>
            </a:xfrm>
            <a:prstGeom prst="rect">
              <a:avLst/>
            </a:prstGeom>
            <a:noFill/>
            <a:ln w="9525" algn="ctr">
              <a:noFill/>
              <a:miter lim="800000"/>
              <a:headEnd/>
              <a:tailEnd/>
            </a:ln>
          </p:spPr>
          <p:txBody>
            <a:bodyPr lIns="0" tIns="0" rIns="0" bIns="0">
              <a:spAutoFit/>
            </a:bodyPr>
            <a:lstStyle/>
            <a:p>
              <a:pPr>
                <a:spcBef>
                  <a:spcPct val="50000"/>
                </a:spcBef>
              </a:pPr>
              <a:r>
                <a:rPr lang="en-US" b="1">
                  <a:solidFill>
                    <a:srgbClr val="C0C0C0"/>
                  </a:solidFill>
                  <a:latin typeface="Courier New" pitchFamily="49" charset="0"/>
                </a:rPr>
                <a:t>IOG</a:t>
              </a:r>
            </a:p>
          </p:txBody>
        </p:sp>
      </p:grpSp>
      <p:sp>
        <p:nvSpPr>
          <p:cNvPr id="17" name="Text Box 39"/>
          <p:cNvSpPr txBox="1">
            <a:spLocks noChangeArrowheads="1"/>
          </p:cNvSpPr>
          <p:nvPr/>
        </p:nvSpPr>
        <p:spPr bwMode="auto">
          <a:xfrm>
            <a:off x="0" y="5595938"/>
            <a:ext cx="9144000" cy="1130300"/>
          </a:xfrm>
          <a:prstGeom prst="rect">
            <a:avLst/>
          </a:prstGeom>
          <a:noFill/>
          <a:ln w="9525" algn="ctr">
            <a:noFill/>
            <a:miter lim="800000"/>
            <a:headEnd/>
            <a:tailEnd/>
          </a:ln>
          <a:effectLst/>
        </p:spPr>
        <p:txBody>
          <a:bodyPr lIns="18000" tIns="10800" rIns="18000" bIns="10800">
            <a:spAutoFit/>
          </a:bodyPr>
          <a:lstStyle/>
          <a:p>
            <a:pPr>
              <a:spcBef>
                <a:spcPct val="50000"/>
              </a:spcBef>
              <a:defRPr/>
            </a:pPr>
            <a:r>
              <a:rPr lang="en-US" sz="2400" i="1" dirty="0">
                <a:solidFill>
                  <a:srgbClr val="003366"/>
                </a:solidFill>
                <a:effectLst>
                  <a:outerShdw blurRad="38100" dist="38100" dir="2700000" algn="tl">
                    <a:srgbClr val="C0C0C0"/>
                  </a:outerShdw>
                </a:effectLst>
              </a:rPr>
              <a:t>You may still get your coffee made by our coffee maker, hosted “within the cloud”, and even have possibility to take part in making your coffee every time you need it and every way you like it!</a:t>
            </a:r>
          </a:p>
        </p:txBody>
      </p:sp>
      <p:sp>
        <p:nvSpPr>
          <p:cNvPr id="38919" name="WordArt 58"/>
          <p:cNvSpPr>
            <a:spLocks noChangeArrowheads="1" noChangeShapeType="1" noTextEdit="1"/>
          </p:cNvSpPr>
          <p:nvPr/>
        </p:nvSpPr>
        <p:spPr bwMode="auto">
          <a:xfrm>
            <a:off x="6519863" y="2987675"/>
            <a:ext cx="2449512" cy="776288"/>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UBIWARE-Driven Cloud:</a:t>
            </a:r>
          </a:p>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PRIME / GERI</a:t>
            </a:r>
          </a:p>
        </p:txBody>
      </p:sp>
      <p:sp>
        <p:nvSpPr>
          <p:cNvPr id="38920" name="WordArt 58"/>
          <p:cNvSpPr>
            <a:spLocks noChangeArrowheads="1" noChangeShapeType="1" noTextEdit="1"/>
          </p:cNvSpPr>
          <p:nvPr/>
        </p:nvSpPr>
        <p:spPr bwMode="auto">
          <a:xfrm>
            <a:off x="4371975" y="1225550"/>
            <a:ext cx="4464050" cy="4699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0000"/>
                </a:solidFill>
                <a:effectLst>
                  <a:outerShdw dist="35921" dir="2700000" algn="ctr" rotWithShape="0">
                    <a:srgbClr val="990000"/>
                  </a:outerShdw>
                </a:effectLst>
                <a:latin typeface="Impact"/>
              </a:rPr>
              <a:t>Coffee-Making-as-a-Service</a:t>
            </a:r>
          </a:p>
        </p:txBody>
      </p:sp>
      <p:pic>
        <p:nvPicPr>
          <p:cNvPr id="38921" name="Picture 17" descr="logo-fingrid"/>
          <p:cNvPicPr>
            <a:picLocks noChangeAspect="1" noChangeArrowheads="1"/>
          </p:cNvPicPr>
          <p:nvPr/>
        </p:nvPicPr>
        <p:blipFill>
          <a:blip r:embed="rId7" cstate="print"/>
          <a:srcRect l="9021" t="7263" r="9021" b="20351"/>
          <a:stretch>
            <a:fillRect/>
          </a:stretch>
        </p:blipFill>
        <p:spPr bwMode="auto">
          <a:xfrm>
            <a:off x="900113" y="2708275"/>
            <a:ext cx="1008062" cy="2141538"/>
          </a:xfrm>
          <a:prstGeom prst="rect">
            <a:avLst/>
          </a:prstGeom>
          <a:noFill/>
          <a:ln w="9525">
            <a:noFill/>
            <a:miter lim="800000"/>
            <a:headEnd/>
            <a:tailEnd/>
          </a:ln>
        </p:spPr>
      </p:pic>
      <p:pic>
        <p:nvPicPr>
          <p:cNvPr id="21" name="Picture 16" descr="coffee%20cup"/>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30400" y="3949700"/>
            <a:ext cx="1416050" cy="1416050"/>
          </a:xfrm>
          <a:prstGeom prst="rect">
            <a:avLst/>
          </a:prstGeom>
          <a:noFill/>
          <a:ln w="9525">
            <a:noFill/>
            <a:miter lim="800000"/>
            <a:headEnd/>
            <a:tailEnd/>
          </a:ln>
        </p:spPr>
      </p:pic>
      <p:sp>
        <p:nvSpPr>
          <p:cNvPr id="38923" name="Curved Down Arrow 19"/>
          <p:cNvSpPr>
            <a:spLocks noChangeArrowheads="1"/>
          </p:cNvSpPr>
          <p:nvPr/>
        </p:nvSpPr>
        <p:spPr bwMode="auto">
          <a:xfrm>
            <a:off x="1979613" y="1844675"/>
            <a:ext cx="2232025" cy="1008063"/>
          </a:xfrm>
          <a:prstGeom prst="curvedDownArrow">
            <a:avLst>
              <a:gd name="adj1" fmla="val 25002"/>
              <a:gd name="adj2" fmla="val 49993"/>
              <a:gd name="adj3" fmla="val 25000"/>
            </a:avLst>
          </a:prstGeom>
          <a:noFill/>
          <a:ln w="9525" algn="ctr">
            <a:noFill/>
            <a:round/>
            <a:headEnd/>
            <a:tailEnd/>
          </a:ln>
        </p:spPr>
        <p:txBody>
          <a:bodyPr>
            <a:spAutoFit/>
          </a:bodyPr>
          <a:lstStyle/>
          <a:p>
            <a:endParaRPr lang="en-US"/>
          </a:p>
        </p:txBody>
      </p:sp>
      <p:sp>
        <p:nvSpPr>
          <p:cNvPr id="38924" name="Curved Down Arrow 20"/>
          <p:cNvSpPr>
            <a:spLocks noChangeArrowheads="1"/>
          </p:cNvSpPr>
          <p:nvPr/>
        </p:nvSpPr>
        <p:spPr bwMode="auto">
          <a:xfrm>
            <a:off x="1920875" y="2289175"/>
            <a:ext cx="3025775" cy="708025"/>
          </a:xfrm>
          <a:prstGeom prst="curvedDownArrow">
            <a:avLst>
              <a:gd name="adj1" fmla="val 25008"/>
              <a:gd name="adj2" fmla="val 50016"/>
              <a:gd name="adj3" fmla="val 25000"/>
            </a:avLst>
          </a:prstGeom>
          <a:solidFill>
            <a:srgbClr val="00B0F0"/>
          </a:solidFill>
          <a:ln w="9525" algn="ctr">
            <a:noFill/>
            <a:round/>
            <a:headEnd/>
            <a:tailEnd/>
          </a:ln>
        </p:spPr>
        <p:txBody>
          <a:bodyPr>
            <a:spAutoFit/>
          </a:bodyPr>
          <a:lstStyle/>
          <a:p>
            <a:r>
              <a:rPr lang="en-US" sz="2000"/>
              <a:t>Order</a:t>
            </a:r>
          </a:p>
          <a:p>
            <a:r>
              <a:rPr lang="en-US" sz="2000"/>
              <a:t>and instructions</a:t>
            </a:r>
          </a:p>
        </p:txBody>
      </p:sp>
      <p:sp>
        <p:nvSpPr>
          <p:cNvPr id="38925" name="Curved Up Arrow 21"/>
          <p:cNvSpPr>
            <a:spLocks noChangeArrowheads="1"/>
          </p:cNvSpPr>
          <p:nvPr/>
        </p:nvSpPr>
        <p:spPr bwMode="auto">
          <a:xfrm flipH="1">
            <a:off x="1908175" y="3789363"/>
            <a:ext cx="2951163" cy="646112"/>
          </a:xfrm>
          <a:prstGeom prst="curvedUpArrow">
            <a:avLst>
              <a:gd name="adj1" fmla="val 24995"/>
              <a:gd name="adj2" fmla="val 49990"/>
              <a:gd name="adj3" fmla="val 25000"/>
            </a:avLst>
          </a:prstGeom>
          <a:solidFill>
            <a:srgbClr val="00B0F0"/>
          </a:solidFill>
          <a:ln w="9525" algn="ctr">
            <a:noFill/>
            <a:round/>
            <a:headEnd/>
            <a:tailEnd/>
          </a:ln>
        </p:spPr>
        <p:txBody>
          <a:bodyPr>
            <a:spAutoFit/>
          </a:bodyPr>
          <a:lstStyle/>
          <a:p>
            <a:r>
              <a:rPr lang="en-US" sz="3600"/>
              <a:t>Coffee</a:t>
            </a:r>
          </a:p>
        </p:txBody>
      </p:sp>
      <p:pic>
        <p:nvPicPr>
          <p:cNvPr id="25" name="Picture 16" descr="coffee%20cup"/>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35338" y="4133850"/>
            <a:ext cx="1008062" cy="1008063"/>
          </a:xfrm>
          <a:prstGeom prst="rect">
            <a:avLst/>
          </a:prstGeom>
          <a:noFill/>
          <a:ln w="9525">
            <a:noFill/>
            <a:miter lim="800000"/>
            <a:headEnd/>
            <a:tailEnd/>
          </a:ln>
        </p:spPr>
      </p:pic>
      <p:pic>
        <p:nvPicPr>
          <p:cNvPr id="26" name="Picture 16" descr="coffee%20cup"/>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84663" y="4005263"/>
            <a:ext cx="647700" cy="647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D61838E6-4E57-460D-A222-67DF7EE7926D}" type="slidenum">
              <a:rPr lang="ru-RU"/>
              <a:pPr/>
              <a:t>12</a:t>
            </a:fld>
            <a:r>
              <a:rPr lang="en-US" dirty="0"/>
              <a:t>  of  </a:t>
            </a:r>
            <a:r>
              <a:rPr lang="en-US" dirty="0" smtClean="0"/>
              <a:t>53</a:t>
            </a:r>
            <a:r>
              <a:rPr lang="en-US" sz="1400" b="0" dirty="0" smtClean="0"/>
              <a:t> </a:t>
            </a:r>
            <a:endParaRPr lang="ru-RU" sz="1400" b="0" dirty="0"/>
          </a:p>
        </p:txBody>
      </p:sp>
      <p:pic>
        <p:nvPicPr>
          <p:cNvPr id="39939" name="Picture 2"/>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4125913" y="1385888"/>
            <a:ext cx="4686300" cy="3389312"/>
          </a:xfrm>
          <a:prstGeom prst="rect">
            <a:avLst/>
          </a:prstGeom>
          <a:noFill/>
          <a:ln w="9525">
            <a:noFill/>
            <a:miter lim="800000"/>
            <a:headEnd/>
            <a:tailEnd/>
          </a:ln>
        </p:spPr>
      </p:pic>
      <p:sp>
        <p:nvSpPr>
          <p:cNvPr id="6" name="Title 1"/>
          <p:cNvSpPr>
            <a:spLocks noGrp="1"/>
          </p:cNvSpPr>
          <p:nvPr>
            <p:ph type="title"/>
          </p:nvPr>
        </p:nvSpPr>
        <p:spPr>
          <a:xfrm>
            <a:off x="800100" y="314325"/>
            <a:ext cx="8256588" cy="503238"/>
          </a:xfrm>
        </p:spPr>
        <p:txBody>
          <a:bodyPr/>
          <a:lstStyle/>
          <a:p>
            <a:pPr eaLnBrk="1" hangingPunct="1">
              <a:defRPr/>
            </a:pPr>
            <a:r>
              <a:rPr lang="en-US" dirty="0" smtClean="0"/>
              <a:t>You may serve the coffee  made by our “Cloud-Coffee-Maker” to others</a:t>
            </a:r>
            <a:endParaRPr lang="en-US" dirty="0"/>
          </a:p>
        </p:txBody>
      </p:sp>
      <p:grpSp>
        <p:nvGrpSpPr>
          <p:cNvPr id="39941" name="Group 7"/>
          <p:cNvGrpSpPr>
            <a:grpSpLocks/>
          </p:cNvGrpSpPr>
          <p:nvPr/>
        </p:nvGrpSpPr>
        <p:grpSpPr bwMode="auto">
          <a:xfrm>
            <a:off x="4284663" y="1582738"/>
            <a:ext cx="1724025" cy="2278062"/>
            <a:chOff x="2109" y="1388"/>
            <a:chExt cx="1201" cy="1725"/>
          </a:xfrm>
        </p:grpSpPr>
        <p:pic>
          <p:nvPicPr>
            <p:cNvPr id="39968" name="Picture 8" descr="delonghi-coffee-maker-primadonn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09" y="1708"/>
              <a:ext cx="1201" cy="1405"/>
            </a:xfrm>
            <a:prstGeom prst="rect">
              <a:avLst/>
            </a:prstGeom>
            <a:noFill/>
            <a:ln w="9525">
              <a:noFill/>
              <a:miter lim="800000"/>
              <a:headEnd/>
              <a:tailEnd/>
            </a:ln>
          </p:spPr>
        </p:pic>
        <p:pic>
          <p:nvPicPr>
            <p:cNvPr id="39969" name="Picture 9" descr="Image:Java Logo.svg">
              <a:hlinkClick r:id="rId4"/>
            </p:cNvPr>
            <p:cNvPicPr>
              <a:picLocks noChangeAspect="1" noChangeArrowheads="1"/>
            </p:cNvPicPr>
            <p:nvPr/>
          </p:nvPicPr>
          <p:blipFill>
            <a:blip r:embed="rId5" cstate="print"/>
            <a:srcRect/>
            <a:stretch>
              <a:fillRect/>
            </a:stretch>
          </p:blipFill>
          <p:spPr bwMode="auto">
            <a:xfrm>
              <a:off x="2282" y="2560"/>
              <a:ext cx="113" cy="217"/>
            </a:xfrm>
            <a:prstGeom prst="rect">
              <a:avLst/>
            </a:prstGeom>
            <a:noFill/>
            <a:ln w="9525">
              <a:noFill/>
              <a:miter lim="800000"/>
              <a:headEnd/>
              <a:tailEnd/>
            </a:ln>
          </p:spPr>
        </p:pic>
        <p:grpSp>
          <p:nvGrpSpPr>
            <p:cNvPr id="39970" name="Group 10"/>
            <p:cNvGrpSpPr>
              <a:grpSpLocks/>
            </p:cNvGrpSpPr>
            <p:nvPr/>
          </p:nvGrpSpPr>
          <p:grpSpPr bwMode="auto">
            <a:xfrm>
              <a:off x="2336" y="1388"/>
              <a:ext cx="298" cy="420"/>
              <a:chOff x="1236" y="869"/>
              <a:chExt cx="680" cy="723"/>
            </a:xfrm>
          </p:grpSpPr>
          <p:sp>
            <p:nvSpPr>
              <p:cNvPr id="39977" name="Oval 12"/>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9978" name="Picture 13" descr="CA0NW12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39971" name="Text Box 13"/>
            <p:cNvSpPr txBox="1">
              <a:spLocks noChangeArrowheads="1"/>
            </p:cNvSpPr>
            <p:nvPr/>
          </p:nvSpPr>
          <p:spPr bwMode="auto">
            <a:xfrm rot="180000">
              <a:off x="2489" y="1874"/>
              <a:ext cx="228" cy="268"/>
            </a:xfrm>
            <a:prstGeom prst="rect">
              <a:avLst/>
            </a:prstGeom>
            <a:solidFill>
              <a:srgbClr val="001686">
                <a:alpha val="52156"/>
              </a:srgbClr>
            </a:solidFill>
            <a:ln w="9525" algn="ctr">
              <a:noFill/>
              <a:miter lim="800000"/>
              <a:headEnd/>
              <a:tailEnd/>
            </a:ln>
          </p:spPr>
          <p:txBody>
            <a:bodyPr lIns="0" tIns="0" rIns="0" bIns="0">
              <a:spAutoFit/>
            </a:bodyPr>
            <a:lstStyle/>
            <a:p>
              <a:pPr>
                <a:lnSpc>
                  <a:spcPct val="70000"/>
                </a:lnSpc>
                <a:spcBef>
                  <a:spcPct val="50000"/>
                </a:spcBef>
              </a:pPr>
              <a:r>
                <a:rPr lang="en-US" b="1">
                  <a:solidFill>
                    <a:srgbClr val="6F8FD7"/>
                  </a:solidFill>
                  <a:latin typeface="Courier New" pitchFamily="49" charset="0"/>
                </a:rPr>
                <a:t>S-APL script</a:t>
              </a:r>
            </a:p>
          </p:txBody>
        </p:sp>
        <p:sp>
          <p:nvSpPr>
            <p:cNvPr id="12" name="Text Box 14"/>
            <p:cNvSpPr txBox="1">
              <a:spLocks noChangeArrowheads="1"/>
            </p:cNvSpPr>
            <p:nvPr/>
          </p:nvSpPr>
          <p:spPr bwMode="auto">
            <a:xfrm rot="180000">
              <a:off x="2242" y="2123"/>
              <a:ext cx="201" cy="280"/>
            </a:xfrm>
            <a:prstGeom prst="rect">
              <a:avLst/>
            </a:prstGeom>
            <a:gradFill rotWithShape="1">
              <a:gsLst>
                <a:gs pos="0">
                  <a:srgbClr val="CBCBCB"/>
                </a:gs>
                <a:gs pos="50000">
                  <a:srgbClr val="AEABB9">
                    <a:alpha val="89000"/>
                  </a:srgbClr>
                </a:gs>
                <a:gs pos="100000">
                  <a:srgbClr val="CBCBCB"/>
                </a:gs>
              </a:gsLst>
              <a:lin ang="5400000" scaled="1"/>
            </a:gradFill>
            <a:ln w="9525" algn="ctr">
              <a:noFill/>
              <a:miter lim="800000"/>
              <a:headEnd/>
              <a:tailEnd/>
            </a:ln>
            <a:effectLst/>
          </p:spPr>
          <p:txBody>
            <a:bodyPr lIns="0" tIns="0" rIns="0" bIns="0">
              <a:spAutoFit/>
            </a:bodyPr>
            <a:lstStyle/>
            <a:p>
              <a:pPr>
                <a:spcBef>
                  <a:spcPct val="50000"/>
                </a:spcBef>
                <a:defRPr/>
              </a:pPr>
              <a:r>
                <a:rPr lang="en-US" b="1" dirty="0">
                  <a:solidFill>
                    <a:srgbClr val="969696"/>
                  </a:solidFill>
                  <a:effectLst>
                    <a:outerShdw blurRad="38100" dist="38100" dir="2700000" algn="tl">
                      <a:srgbClr val="000000"/>
                    </a:outerShdw>
                  </a:effectLst>
                </a:rPr>
                <a:t>UBIWARE</a:t>
              </a:r>
            </a:p>
          </p:txBody>
        </p:sp>
        <p:sp>
          <p:nvSpPr>
            <p:cNvPr id="39975" name="AutoShape 15"/>
            <p:cNvSpPr>
              <a:spLocks noChangeArrowheads="1"/>
            </p:cNvSpPr>
            <p:nvPr/>
          </p:nvSpPr>
          <p:spPr bwMode="auto">
            <a:xfrm rot="180000">
              <a:off x="2541" y="2201"/>
              <a:ext cx="113" cy="35"/>
            </a:xfrm>
            <a:prstGeom prst="roundRect">
              <a:avLst>
                <a:gd name="adj" fmla="val 44444"/>
              </a:avLst>
            </a:prstGeom>
            <a:solidFill>
              <a:srgbClr val="001932"/>
            </a:solidFill>
            <a:ln w="6350" algn="ctr">
              <a:solidFill>
                <a:srgbClr val="B2B2B2"/>
              </a:solidFill>
              <a:round/>
              <a:headEnd/>
              <a:tailEnd/>
            </a:ln>
          </p:spPr>
          <p:txBody>
            <a:bodyPr anchor="ctr">
              <a:spAutoFit/>
            </a:bodyPr>
            <a:lstStyle/>
            <a:p>
              <a:endParaRPr lang="en-US"/>
            </a:p>
          </p:txBody>
        </p:sp>
        <p:sp>
          <p:nvSpPr>
            <p:cNvPr id="39976" name="Text Box 16"/>
            <p:cNvSpPr txBox="1">
              <a:spLocks noChangeArrowheads="1"/>
            </p:cNvSpPr>
            <p:nvPr/>
          </p:nvSpPr>
          <p:spPr bwMode="auto">
            <a:xfrm rot="180000">
              <a:off x="2544" y="2177"/>
              <a:ext cx="100" cy="186"/>
            </a:xfrm>
            <a:prstGeom prst="rect">
              <a:avLst/>
            </a:prstGeom>
            <a:noFill/>
            <a:ln w="9525" algn="ctr">
              <a:noFill/>
              <a:miter lim="800000"/>
              <a:headEnd/>
              <a:tailEnd/>
            </a:ln>
          </p:spPr>
          <p:txBody>
            <a:bodyPr lIns="0" tIns="0" rIns="0" bIns="0">
              <a:spAutoFit/>
            </a:bodyPr>
            <a:lstStyle/>
            <a:p>
              <a:pPr>
                <a:spcBef>
                  <a:spcPct val="50000"/>
                </a:spcBef>
              </a:pPr>
              <a:r>
                <a:rPr lang="en-US" b="1">
                  <a:solidFill>
                    <a:srgbClr val="C0C0C0"/>
                  </a:solidFill>
                  <a:latin typeface="Courier New" pitchFamily="49" charset="0"/>
                </a:rPr>
                <a:t>IOG</a:t>
              </a:r>
            </a:p>
          </p:txBody>
        </p:sp>
      </p:grpSp>
      <p:sp>
        <p:nvSpPr>
          <p:cNvPr id="39942" name="WordArt 58"/>
          <p:cNvSpPr>
            <a:spLocks noChangeArrowheads="1" noChangeShapeType="1" noTextEdit="1"/>
          </p:cNvSpPr>
          <p:nvPr/>
        </p:nvSpPr>
        <p:spPr bwMode="auto">
          <a:xfrm>
            <a:off x="6519863" y="2987675"/>
            <a:ext cx="2449512" cy="776288"/>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UBIWARE-Driven Cloud:</a:t>
            </a:r>
          </a:p>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PRIME / GERI</a:t>
            </a:r>
          </a:p>
        </p:txBody>
      </p:sp>
      <p:sp>
        <p:nvSpPr>
          <p:cNvPr id="39943" name="WordArt 58"/>
          <p:cNvSpPr>
            <a:spLocks noChangeArrowheads="1" noChangeShapeType="1" noTextEdit="1"/>
          </p:cNvSpPr>
          <p:nvPr/>
        </p:nvSpPr>
        <p:spPr bwMode="auto">
          <a:xfrm>
            <a:off x="5292725" y="1243013"/>
            <a:ext cx="3687763" cy="7874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0000"/>
                </a:solidFill>
                <a:effectLst>
                  <a:outerShdw dist="35921" dir="2700000" algn="ctr" rotWithShape="0">
                    <a:srgbClr val="990000"/>
                  </a:outerShdw>
                </a:effectLst>
                <a:latin typeface="Impact"/>
              </a:rPr>
              <a:t>Coffee-Making-as-a-Service </a:t>
            </a:r>
          </a:p>
          <a:p>
            <a:r>
              <a:rPr lang="en-US" sz="3600" kern="10">
                <a:ln w="19050">
                  <a:solidFill>
                    <a:srgbClr val="99CCFF"/>
                  </a:solidFill>
                  <a:round/>
                  <a:headEnd/>
                  <a:tailEnd/>
                </a:ln>
                <a:solidFill>
                  <a:srgbClr val="FF0000"/>
                </a:solidFill>
                <a:effectLst>
                  <a:outerShdw dist="35921" dir="2700000" algn="ctr" rotWithShape="0">
                    <a:srgbClr val="990000"/>
                  </a:outerShdw>
                </a:effectLst>
                <a:latin typeface="Impact"/>
              </a:rPr>
              <a:t>for  service providers</a:t>
            </a:r>
          </a:p>
        </p:txBody>
      </p:sp>
      <p:sp>
        <p:nvSpPr>
          <p:cNvPr id="39944" name="Curved Down Arrow 16"/>
          <p:cNvSpPr>
            <a:spLocks noChangeArrowheads="1"/>
          </p:cNvSpPr>
          <p:nvPr/>
        </p:nvSpPr>
        <p:spPr bwMode="auto">
          <a:xfrm>
            <a:off x="1631950" y="1655763"/>
            <a:ext cx="2232025" cy="1008062"/>
          </a:xfrm>
          <a:prstGeom prst="curvedDownArrow">
            <a:avLst>
              <a:gd name="adj1" fmla="val 25002"/>
              <a:gd name="adj2" fmla="val 49993"/>
              <a:gd name="adj3" fmla="val 25000"/>
            </a:avLst>
          </a:prstGeom>
          <a:noFill/>
          <a:ln w="9525" algn="ctr">
            <a:noFill/>
            <a:round/>
            <a:headEnd/>
            <a:tailEnd/>
          </a:ln>
        </p:spPr>
        <p:txBody>
          <a:bodyPr>
            <a:spAutoFit/>
          </a:bodyPr>
          <a:lstStyle/>
          <a:p>
            <a:endParaRPr lang="en-US"/>
          </a:p>
        </p:txBody>
      </p:sp>
      <p:sp>
        <p:nvSpPr>
          <p:cNvPr id="39945" name="Curved Down Arrow 17"/>
          <p:cNvSpPr>
            <a:spLocks noChangeArrowheads="1"/>
          </p:cNvSpPr>
          <p:nvPr/>
        </p:nvSpPr>
        <p:spPr bwMode="auto">
          <a:xfrm>
            <a:off x="1573213" y="2100263"/>
            <a:ext cx="3024187" cy="708025"/>
          </a:xfrm>
          <a:prstGeom prst="curvedDownArrow">
            <a:avLst>
              <a:gd name="adj1" fmla="val 24995"/>
              <a:gd name="adj2" fmla="val 49990"/>
              <a:gd name="adj3" fmla="val 25000"/>
            </a:avLst>
          </a:prstGeom>
          <a:solidFill>
            <a:srgbClr val="00B0F0"/>
          </a:solidFill>
          <a:ln w="9525" algn="ctr">
            <a:noFill/>
            <a:round/>
            <a:headEnd/>
            <a:tailEnd/>
          </a:ln>
        </p:spPr>
        <p:txBody>
          <a:bodyPr>
            <a:spAutoFit/>
          </a:bodyPr>
          <a:lstStyle/>
          <a:p>
            <a:r>
              <a:rPr lang="en-US" sz="2000"/>
              <a:t>Order</a:t>
            </a:r>
          </a:p>
          <a:p>
            <a:r>
              <a:rPr lang="en-US" sz="2000"/>
              <a:t>and instructions</a:t>
            </a:r>
          </a:p>
        </p:txBody>
      </p:sp>
      <p:sp>
        <p:nvSpPr>
          <p:cNvPr id="39946" name="Curved Up Arrow 18"/>
          <p:cNvSpPr>
            <a:spLocks noChangeArrowheads="1"/>
          </p:cNvSpPr>
          <p:nvPr/>
        </p:nvSpPr>
        <p:spPr bwMode="auto">
          <a:xfrm flipH="1">
            <a:off x="1558925" y="3600450"/>
            <a:ext cx="2952750" cy="646113"/>
          </a:xfrm>
          <a:prstGeom prst="curvedUpArrow">
            <a:avLst>
              <a:gd name="adj1" fmla="val 25008"/>
              <a:gd name="adj2" fmla="val 50016"/>
              <a:gd name="adj3" fmla="val 25000"/>
            </a:avLst>
          </a:prstGeom>
          <a:solidFill>
            <a:srgbClr val="00B0F0"/>
          </a:solidFill>
          <a:ln w="9525" algn="ctr">
            <a:noFill/>
            <a:round/>
            <a:headEnd/>
            <a:tailEnd/>
          </a:ln>
        </p:spPr>
        <p:txBody>
          <a:bodyPr>
            <a:spAutoFit/>
          </a:bodyPr>
          <a:lstStyle/>
          <a:p>
            <a:r>
              <a:rPr lang="en-US" sz="3600"/>
              <a:t>Coffee</a:t>
            </a:r>
          </a:p>
        </p:txBody>
      </p:sp>
      <p:grpSp>
        <p:nvGrpSpPr>
          <p:cNvPr id="39947" name="Group 19"/>
          <p:cNvGrpSpPr>
            <a:grpSpLocks/>
          </p:cNvGrpSpPr>
          <p:nvPr/>
        </p:nvGrpSpPr>
        <p:grpSpPr bwMode="auto">
          <a:xfrm>
            <a:off x="3435350" y="3656013"/>
            <a:ext cx="2449513" cy="1584325"/>
            <a:chOff x="5724128" y="4725144"/>
            <a:chExt cx="3135238" cy="1944216"/>
          </a:xfrm>
        </p:grpSpPr>
        <p:pic>
          <p:nvPicPr>
            <p:cNvPr id="39960"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24128" y="4725144"/>
              <a:ext cx="3135238" cy="1944216"/>
            </a:xfrm>
            <a:prstGeom prst="rect">
              <a:avLst/>
            </a:prstGeom>
            <a:noFill/>
            <a:ln w="9525" algn="ctr">
              <a:noFill/>
              <a:miter lim="800000"/>
              <a:headEnd/>
              <a:tailEnd/>
            </a:ln>
          </p:spPr>
        </p:pic>
        <p:grpSp>
          <p:nvGrpSpPr>
            <p:cNvPr id="39961" name="Group 30"/>
            <p:cNvGrpSpPr>
              <a:grpSpLocks/>
            </p:cNvGrpSpPr>
            <p:nvPr/>
          </p:nvGrpSpPr>
          <p:grpSpPr bwMode="auto">
            <a:xfrm rot="-517019">
              <a:off x="6363310" y="5212246"/>
              <a:ext cx="1766985" cy="1040994"/>
              <a:chOff x="611560" y="4941168"/>
              <a:chExt cx="2808312" cy="1587641"/>
            </a:xfrm>
          </p:grpSpPr>
          <p:pic>
            <p:nvPicPr>
              <p:cNvPr id="39962" name="Picture 14" descr="coffee_cup"/>
              <p:cNvPicPr>
                <a:picLocks noChangeAspect="1" noChangeArrowheads="1"/>
              </p:cNvPicPr>
              <p:nvPr/>
            </p:nvPicPr>
            <p:blipFill>
              <a:blip r:embed="rId8" cstate="print"/>
              <a:srcRect/>
              <a:stretch>
                <a:fillRect/>
              </a:stretch>
            </p:blipFill>
            <p:spPr bwMode="auto">
              <a:xfrm>
                <a:off x="611560" y="4941168"/>
                <a:ext cx="936104" cy="795553"/>
              </a:xfrm>
              <a:prstGeom prst="rect">
                <a:avLst/>
              </a:prstGeom>
              <a:noFill/>
              <a:ln w="9525">
                <a:noFill/>
                <a:miter lim="800000"/>
                <a:headEnd/>
                <a:tailEnd/>
              </a:ln>
            </p:spPr>
          </p:pic>
          <p:pic>
            <p:nvPicPr>
              <p:cNvPr id="39963" name="Picture 14" descr="coffee_cup"/>
              <p:cNvPicPr>
                <a:picLocks noChangeAspect="1" noChangeArrowheads="1"/>
              </p:cNvPicPr>
              <p:nvPr/>
            </p:nvPicPr>
            <p:blipFill>
              <a:blip r:embed="rId8" cstate="print"/>
              <a:srcRect/>
              <a:stretch>
                <a:fillRect/>
              </a:stretch>
            </p:blipFill>
            <p:spPr bwMode="auto">
              <a:xfrm>
                <a:off x="1547664" y="4941168"/>
                <a:ext cx="936104" cy="795553"/>
              </a:xfrm>
              <a:prstGeom prst="rect">
                <a:avLst/>
              </a:prstGeom>
              <a:noFill/>
              <a:ln w="9525">
                <a:noFill/>
                <a:miter lim="800000"/>
                <a:headEnd/>
                <a:tailEnd/>
              </a:ln>
            </p:spPr>
          </p:pic>
          <p:pic>
            <p:nvPicPr>
              <p:cNvPr id="39964" name="Picture 14" descr="coffee_cup"/>
              <p:cNvPicPr>
                <a:picLocks noChangeAspect="1" noChangeArrowheads="1"/>
              </p:cNvPicPr>
              <p:nvPr/>
            </p:nvPicPr>
            <p:blipFill>
              <a:blip r:embed="rId8" cstate="print"/>
              <a:srcRect/>
              <a:stretch>
                <a:fillRect/>
              </a:stretch>
            </p:blipFill>
            <p:spPr bwMode="auto">
              <a:xfrm>
                <a:off x="2483768" y="4941168"/>
                <a:ext cx="936104" cy="795553"/>
              </a:xfrm>
              <a:prstGeom prst="rect">
                <a:avLst/>
              </a:prstGeom>
              <a:noFill/>
              <a:ln w="9525">
                <a:noFill/>
                <a:miter lim="800000"/>
                <a:headEnd/>
                <a:tailEnd/>
              </a:ln>
            </p:spPr>
          </p:pic>
          <p:pic>
            <p:nvPicPr>
              <p:cNvPr id="39965" name="Picture 14" descr="coffee_cup"/>
              <p:cNvPicPr>
                <a:picLocks noChangeAspect="1" noChangeArrowheads="1"/>
              </p:cNvPicPr>
              <p:nvPr/>
            </p:nvPicPr>
            <p:blipFill>
              <a:blip r:embed="rId8" cstate="print"/>
              <a:srcRect/>
              <a:stretch>
                <a:fillRect/>
              </a:stretch>
            </p:blipFill>
            <p:spPr bwMode="auto">
              <a:xfrm>
                <a:off x="611560" y="5733256"/>
                <a:ext cx="936104" cy="795553"/>
              </a:xfrm>
              <a:prstGeom prst="rect">
                <a:avLst/>
              </a:prstGeom>
              <a:noFill/>
              <a:ln w="9525">
                <a:noFill/>
                <a:miter lim="800000"/>
                <a:headEnd/>
                <a:tailEnd/>
              </a:ln>
            </p:spPr>
          </p:pic>
          <p:pic>
            <p:nvPicPr>
              <p:cNvPr id="39966" name="Picture 14" descr="coffee_cup"/>
              <p:cNvPicPr>
                <a:picLocks noChangeAspect="1" noChangeArrowheads="1"/>
              </p:cNvPicPr>
              <p:nvPr/>
            </p:nvPicPr>
            <p:blipFill>
              <a:blip r:embed="rId8" cstate="print"/>
              <a:srcRect/>
              <a:stretch>
                <a:fillRect/>
              </a:stretch>
            </p:blipFill>
            <p:spPr bwMode="auto">
              <a:xfrm>
                <a:off x="1547664" y="5733256"/>
                <a:ext cx="936104" cy="795553"/>
              </a:xfrm>
              <a:prstGeom prst="rect">
                <a:avLst/>
              </a:prstGeom>
              <a:noFill/>
              <a:ln w="9525">
                <a:noFill/>
                <a:miter lim="800000"/>
                <a:headEnd/>
                <a:tailEnd/>
              </a:ln>
            </p:spPr>
          </p:pic>
          <p:pic>
            <p:nvPicPr>
              <p:cNvPr id="39967" name="Picture 14" descr="coffee_cup"/>
              <p:cNvPicPr>
                <a:picLocks noChangeAspect="1" noChangeArrowheads="1"/>
              </p:cNvPicPr>
              <p:nvPr/>
            </p:nvPicPr>
            <p:blipFill>
              <a:blip r:embed="rId8" cstate="print"/>
              <a:srcRect/>
              <a:stretch>
                <a:fillRect/>
              </a:stretch>
            </p:blipFill>
            <p:spPr bwMode="auto">
              <a:xfrm>
                <a:off x="2483768" y="5733256"/>
                <a:ext cx="936104" cy="795553"/>
              </a:xfrm>
              <a:prstGeom prst="rect">
                <a:avLst/>
              </a:prstGeom>
              <a:noFill/>
              <a:ln w="9525">
                <a:noFill/>
                <a:miter lim="800000"/>
                <a:headEnd/>
                <a:tailEnd/>
              </a:ln>
            </p:spPr>
          </p:pic>
        </p:grpSp>
      </p:grpSp>
      <p:pic>
        <p:nvPicPr>
          <p:cNvPr id="39948" name="Picture 18" descr="METSO_Automation"/>
          <p:cNvPicPr>
            <a:picLocks noChangeAspect="1" noChangeArrowheads="1"/>
          </p:cNvPicPr>
          <p:nvPr/>
        </p:nvPicPr>
        <p:blipFill>
          <a:blip r:embed="rId9" cstate="print"/>
          <a:srcRect/>
          <a:stretch>
            <a:fillRect/>
          </a:stretch>
        </p:blipFill>
        <p:spPr bwMode="auto">
          <a:xfrm>
            <a:off x="0" y="2492375"/>
            <a:ext cx="2554288" cy="1128713"/>
          </a:xfrm>
          <a:prstGeom prst="rect">
            <a:avLst/>
          </a:prstGeom>
          <a:noFill/>
          <a:ln w="9525">
            <a:noFill/>
            <a:miter lim="800000"/>
            <a:headEnd/>
            <a:tailEnd/>
          </a:ln>
        </p:spPr>
      </p:pic>
      <p:pic>
        <p:nvPicPr>
          <p:cNvPr id="39949" name="Picture 4"/>
          <p:cNvPicPr>
            <a:picLocks noChangeAspect="1" noChangeArrowheads="1"/>
          </p:cNvPicPr>
          <p:nvPr/>
        </p:nvPicPr>
        <p:blipFill>
          <a:blip r:embed="rId10" cstate="print"/>
          <a:srcRect/>
          <a:stretch>
            <a:fillRect/>
          </a:stretch>
        </p:blipFill>
        <p:spPr bwMode="auto">
          <a:xfrm>
            <a:off x="188913" y="1716088"/>
            <a:ext cx="1295400" cy="900112"/>
          </a:xfrm>
          <a:prstGeom prst="rect">
            <a:avLst/>
          </a:prstGeom>
          <a:noFill/>
          <a:ln w="9525" algn="ctr">
            <a:noFill/>
            <a:miter lim="800000"/>
            <a:headEnd/>
            <a:tailEnd/>
          </a:ln>
        </p:spPr>
      </p:pic>
      <p:pic>
        <p:nvPicPr>
          <p:cNvPr id="39950"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79388" y="5373688"/>
            <a:ext cx="1079500" cy="1419225"/>
          </a:xfrm>
          <a:prstGeom prst="rect">
            <a:avLst/>
          </a:prstGeom>
          <a:noFill/>
          <a:ln w="9525" algn="ctr">
            <a:noFill/>
            <a:miter lim="800000"/>
            <a:headEnd/>
            <a:tailEnd/>
          </a:ln>
        </p:spPr>
      </p:pic>
      <p:pic>
        <p:nvPicPr>
          <p:cNvPr id="39951" name="Picture 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336675" y="5891213"/>
            <a:ext cx="2281238" cy="836612"/>
          </a:xfrm>
          <a:prstGeom prst="rect">
            <a:avLst/>
          </a:prstGeom>
          <a:noFill/>
          <a:ln w="9525" algn="ctr">
            <a:noFill/>
            <a:miter lim="800000"/>
            <a:headEnd/>
            <a:tailEnd/>
          </a:ln>
        </p:spPr>
      </p:pic>
      <p:pic>
        <p:nvPicPr>
          <p:cNvPr id="39952" name="Picture 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660775" y="6092825"/>
            <a:ext cx="1792288" cy="692150"/>
          </a:xfrm>
          <a:prstGeom prst="rect">
            <a:avLst/>
          </a:prstGeom>
          <a:noFill/>
          <a:ln w="9525" algn="ctr">
            <a:noFill/>
            <a:miter lim="800000"/>
            <a:headEnd/>
            <a:tailEnd/>
          </a:ln>
        </p:spPr>
      </p:pic>
      <p:pic>
        <p:nvPicPr>
          <p:cNvPr id="39953" name="Picture 8"/>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810250" y="5302250"/>
            <a:ext cx="2403475" cy="1423988"/>
          </a:xfrm>
          <a:prstGeom prst="rect">
            <a:avLst/>
          </a:prstGeom>
          <a:noFill/>
          <a:ln w="9525" algn="ctr">
            <a:noFill/>
            <a:miter lim="800000"/>
            <a:headEnd/>
            <a:tailEnd/>
          </a:ln>
        </p:spPr>
      </p:pic>
      <p:sp>
        <p:nvSpPr>
          <p:cNvPr id="39954" name="Line 30"/>
          <p:cNvSpPr>
            <a:spLocks noChangeShapeType="1"/>
          </p:cNvSpPr>
          <p:nvPr/>
        </p:nvSpPr>
        <p:spPr bwMode="auto">
          <a:xfrm flipH="1">
            <a:off x="684213" y="3860800"/>
            <a:ext cx="287337" cy="1512888"/>
          </a:xfrm>
          <a:prstGeom prst="line">
            <a:avLst/>
          </a:prstGeom>
          <a:noFill/>
          <a:ln w="38100">
            <a:solidFill>
              <a:srgbClr val="0000FF"/>
            </a:solidFill>
            <a:round/>
            <a:headEnd/>
            <a:tailEnd type="stealth" w="med" len="lg"/>
          </a:ln>
        </p:spPr>
        <p:txBody>
          <a:bodyPr>
            <a:spAutoFit/>
          </a:bodyPr>
          <a:lstStyle/>
          <a:p>
            <a:endParaRPr lang="en-US"/>
          </a:p>
        </p:txBody>
      </p:sp>
      <p:sp>
        <p:nvSpPr>
          <p:cNvPr id="39955" name="Line 30"/>
          <p:cNvSpPr>
            <a:spLocks noChangeShapeType="1"/>
          </p:cNvSpPr>
          <p:nvPr/>
        </p:nvSpPr>
        <p:spPr bwMode="auto">
          <a:xfrm>
            <a:off x="1187450" y="3789363"/>
            <a:ext cx="1008063" cy="2519362"/>
          </a:xfrm>
          <a:prstGeom prst="line">
            <a:avLst/>
          </a:prstGeom>
          <a:noFill/>
          <a:ln w="38100">
            <a:solidFill>
              <a:srgbClr val="0000FF"/>
            </a:solidFill>
            <a:round/>
            <a:headEnd/>
            <a:tailEnd type="stealth" w="med" len="lg"/>
          </a:ln>
        </p:spPr>
        <p:txBody>
          <a:bodyPr>
            <a:spAutoFit/>
          </a:bodyPr>
          <a:lstStyle/>
          <a:p>
            <a:endParaRPr lang="en-US"/>
          </a:p>
        </p:txBody>
      </p:sp>
      <p:sp>
        <p:nvSpPr>
          <p:cNvPr id="39956" name="Line 30"/>
          <p:cNvSpPr>
            <a:spLocks noChangeShapeType="1"/>
          </p:cNvSpPr>
          <p:nvPr/>
        </p:nvSpPr>
        <p:spPr bwMode="auto">
          <a:xfrm>
            <a:off x="1476375" y="3860800"/>
            <a:ext cx="2590800" cy="2376488"/>
          </a:xfrm>
          <a:prstGeom prst="line">
            <a:avLst/>
          </a:prstGeom>
          <a:noFill/>
          <a:ln w="38100">
            <a:solidFill>
              <a:srgbClr val="0000FF"/>
            </a:solidFill>
            <a:round/>
            <a:headEnd/>
            <a:tailEnd type="stealth" w="med" len="lg"/>
          </a:ln>
        </p:spPr>
        <p:txBody>
          <a:bodyPr>
            <a:spAutoFit/>
          </a:bodyPr>
          <a:lstStyle/>
          <a:p>
            <a:endParaRPr lang="en-US"/>
          </a:p>
        </p:txBody>
      </p:sp>
      <p:pic>
        <p:nvPicPr>
          <p:cNvPr id="40" name="Picture 14" descr="coffee_cup"/>
          <p:cNvPicPr>
            <a:picLocks noChangeAspect="1" noChangeArrowheads="1"/>
          </p:cNvPicPr>
          <p:nvPr/>
        </p:nvPicPr>
        <p:blipFill>
          <a:blip r:embed="rId15" cstate="print"/>
          <a:srcRect/>
          <a:stretch>
            <a:fillRect/>
          </a:stretch>
        </p:blipFill>
        <p:spPr bwMode="auto">
          <a:xfrm>
            <a:off x="119063" y="4191000"/>
            <a:ext cx="720725" cy="611188"/>
          </a:xfrm>
          <a:prstGeom prst="rect">
            <a:avLst/>
          </a:prstGeom>
          <a:noFill/>
          <a:ln w="9525">
            <a:noFill/>
            <a:miter lim="800000"/>
            <a:headEnd/>
            <a:tailEnd/>
          </a:ln>
        </p:spPr>
      </p:pic>
      <p:pic>
        <p:nvPicPr>
          <p:cNvPr id="41" name="Picture 16" descr="coffee%20cup"/>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96938" y="4610100"/>
            <a:ext cx="935037" cy="936625"/>
          </a:xfrm>
          <a:prstGeom prst="rect">
            <a:avLst/>
          </a:prstGeom>
          <a:noFill/>
          <a:ln w="9525">
            <a:noFill/>
            <a:miter lim="800000"/>
            <a:headEnd/>
            <a:tailEnd/>
          </a:ln>
        </p:spPr>
      </p:pic>
      <p:pic>
        <p:nvPicPr>
          <p:cNvPr id="42" name="Picture 22" descr="coffee%20cup-web%231%23"/>
          <p:cNvPicPr>
            <a:picLocks noChangeAspect="1" noChangeArrowheads="1"/>
          </p:cNvPicPr>
          <p:nvPr/>
        </p:nvPicPr>
        <p:blipFill>
          <a:blip r:embed="rId17" cstate="print"/>
          <a:srcRect/>
          <a:stretch>
            <a:fillRect/>
          </a:stretch>
        </p:blipFill>
        <p:spPr bwMode="auto">
          <a:xfrm>
            <a:off x="2368550" y="4987925"/>
            <a:ext cx="630238" cy="9445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FEC91508-4FD2-4E3A-9464-017154715076}" type="slidenum">
              <a:rPr lang="ru-RU"/>
              <a:pPr/>
              <a:t>13</a:t>
            </a:fld>
            <a:r>
              <a:rPr lang="en-US" dirty="0"/>
              <a:t>  of  </a:t>
            </a:r>
            <a:r>
              <a:rPr lang="en-US" dirty="0" smtClean="0"/>
              <a:t>53</a:t>
            </a:r>
            <a:r>
              <a:rPr lang="en-US" sz="1400" b="0" dirty="0" smtClean="0"/>
              <a:t> </a:t>
            </a:r>
            <a:endParaRPr lang="ru-RU" sz="1400" b="0" dirty="0"/>
          </a:p>
        </p:txBody>
      </p:sp>
      <p:sp>
        <p:nvSpPr>
          <p:cNvPr id="5" name="Rectangle 2"/>
          <p:cNvSpPr>
            <a:spLocks noGrp="1" noChangeArrowheads="1"/>
          </p:cNvSpPr>
          <p:nvPr>
            <p:ph type="title"/>
          </p:nvPr>
        </p:nvSpPr>
        <p:spPr>
          <a:xfrm>
            <a:off x="1000125" y="125413"/>
            <a:ext cx="8026400" cy="503237"/>
          </a:xfrm>
        </p:spPr>
        <p:txBody>
          <a:bodyPr/>
          <a:lstStyle/>
          <a:p>
            <a:pPr eaLnBrk="1" hangingPunct="1">
              <a:defRPr/>
            </a:pPr>
            <a:r>
              <a:rPr lang="en-US" smtClean="0"/>
              <a:t>Message to the UBIWARE partners</a:t>
            </a:r>
          </a:p>
        </p:txBody>
      </p:sp>
      <p:sp>
        <p:nvSpPr>
          <p:cNvPr id="6" name="Rectangle 3"/>
          <p:cNvSpPr txBox="1">
            <a:spLocks noChangeArrowheads="1"/>
          </p:cNvSpPr>
          <p:nvPr/>
        </p:nvSpPr>
        <p:spPr bwMode="auto">
          <a:xfrm>
            <a:off x="755650" y="1341438"/>
            <a:ext cx="7993063" cy="4175125"/>
          </a:xfrm>
          <a:prstGeom prst="rect">
            <a:avLst/>
          </a:prstGeom>
          <a:noFill/>
          <a:ln w="9525">
            <a:noFill/>
            <a:miter lim="800000"/>
            <a:headEnd/>
            <a:tailEnd/>
          </a:ln>
          <a:effectLst/>
        </p:spPr>
        <p:txBody>
          <a:bodyPr/>
          <a:lstStyle/>
          <a:p>
            <a:pPr marL="342900" indent="-342900" algn="l">
              <a:lnSpc>
                <a:spcPct val="90000"/>
              </a:lnSpc>
              <a:spcBef>
                <a:spcPct val="20000"/>
              </a:spcBef>
              <a:buFontTx/>
              <a:buChar char="•"/>
              <a:defRPr/>
            </a:pPr>
            <a:r>
              <a:rPr lang="en-US" sz="3200" kern="0" dirty="0">
                <a:solidFill>
                  <a:srgbClr val="003366"/>
                </a:solidFill>
                <a:latin typeface="+mn-lt"/>
              </a:rPr>
              <a:t>Do not loose the opportunity, save your resources – select UBIWARE (“make coffee yourself </a:t>
            </a:r>
            <a:r>
              <a:rPr lang="en-US" sz="2000" kern="0" dirty="0">
                <a:solidFill>
                  <a:srgbClr val="003366"/>
                </a:solidFill>
                <a:latin typeface="+mn-lt"/>
              </a:rPr>
              <a:t>(using your or our kitchen infrastructure) </a:t>
            </a:r>
            <a:r>
              <a:rPr lang="en-US" sz="3200" kern="0" dirty="0">
                <a:solidFill>
                  <a:srgbClr val="003366"/>
                </a:solidFill>
                <a:latin typeface="+mn-lt"/>
              </a:rPr>
              <a:t>easily and cheaper whenever you need it and not buy it every time”);</a:t>
            </a:r>
          </a:p>
          <a:p>
            <a:pPr marL="342900" indent="-342900" algn="l">
              <a:lnSpc>
                <a:spcPct val="90000"/>
              </a:lnSpc>
              <a:spcBef>
                <a:spcPct val="20000"/>
              </a:spcBef>
              <a:buFontTx/>
              <a:buChar char="•"/>
              <a:defRPr/>
            </a:pPr>
            <a:r>
              <a:rPr lang="en-US" sz="3200" kern="0" dirty="0">
                <a:solidFill>
                  <a:srgbClr val="003366"/>
                </a:solidFill>
                <a:latin typeface="+mn-lt"/>
              </a:rPr>
              <a:t>Help us to develop the basis of UBIWARE first of all, then you will be able to manage you future (even more sophisticated) cases by yourself.</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339975" y="654050"/>
            <a:ext cx="6761163" cy="1081088"/>
          </a:xfrm>
          <a:prstGeom prst="rect">
            <a:avLst/>
          </a:prstGeom>
          <a:solidFill>
            <a:srgbClr val="FFFFCC">
              <a:alpha val="34901"/>
            </a:srgbClr>
          </a:solidFill>
          <a:ln w="9525">
            <a:noFill/>
            <a:miter lim="800000"/>
            <a:headEnd/>
            <a:tailEnd/>
          </a:ln>
        </p:spPr>
        <p:txBody>
          <a:bodyPr wrap="none" anchor="ctr"/>
          <a:lstStyle/>
          <a:p>
            <a:endParaRPr lang="en-US"/>
          </a:p>
        </p:txBody>
      </p:sp>
      <p:sp>
        <p:nvSpPr>
          <p:cNvPr id="1730563" name="Rectangle 3"/>
          <p:cNvSpPr>
            <a:spLocks noGrp="1" noChangeArrowheads="1"/>
          </p:cNvSpPr>
          <p:nvPr>
            <p:ph type="ctrTitle"/>
          </p:nvPr>
        </p:nvSpPr>
        <p:spPr>
          <a:xfrm>
            <a:off x="1187450" y="519113"/>
            <a:ext cx="7772400" cy="1470025"/>
          </a:xfrm>
        </p:spPr>
        <p:txBody>
          <a:bodyPr/>
          <a:lstStyle/>
          <a:p>
            <a:pPr algn="r" eaLnBrk="1" hangingPunct="1"/>
            <a:r>
              <a:rPr lang="en-US" sz="4800" b="0" i="1" smtClean="0">
                <a:solidFill>
                  <a:srgbClr val="660033"/>
                </a:solidFill>
              </a:rPr>
              <a:t>UBIWARE Project</a:t>
            </a:r>
            <a:r>
              <a:rPr lang="en-US" sz="5400" b="0" i="1" smtClean="0">
                <a:solidFill>
                  <a:srgbClr val="660033"/>
                </a:solidFill>
              </a:rPr>
              <a:t/>
            </a:r>
            <a:br>
              <a:rPr lang="en-US" sz="5400" b="0" i="1" smtClean="0">
                <a:solidFill>
                  <a:srgbClr val="660033"/>
                </a:solidFill>
              </a:rPr>
            </a:br>
            <a:endParaRPr lang="en-US" sz="2400" b="0" smtClean="0">
              <a:solidFill>
                <a:schemeClr val="tx1"/>
              </a:solidFill>
            </a:endParaRPr>
          </a:p>
        </p:txBody>
      </p:sp>
      <p:sp>
        <p:nvSpPr>
          <p:cNvPr id="1730564" name="Text Box 4"/>
          <p:cNvSpPr txBox="1">
            <a:spLocks noChangeArrowheads="1"/>
          </p:cNvSpPr>
          <p:nvPr/>
        </p:nvSpPr>
        <p:spPr bwMode="auto">
          <a:xfrm>
            <a:off x="7373938" y="1341438"/>
            <a:ext cx="1655762" cy="396875"/>
          </a:xfrm>
          <a:prstGeom prst="rect">
            <a:avLst/>
          </a:prstGeom>
          <a:noFill/>
          <a:ln w="9525">
            <a:noFill/>
            <a:miter lim="800000"/>
            <a:headEnd/>
            <a:tailEnd/>
          </a:ln>
          <a:effectLst/>
        </p:spPr>
        <p:txBody>
          <a:bodyPr>
            <a:spAutoFit/>
          </a:bodyPr>
          <a:lstStyle/>
          <a:p>
            <a:pPr algn="r">
              <a:spcBef>
                <a:spcPct val="50000"/>
              </a:spcBef>
              <a:defRPr/>
            </a:pPr>
            <a:r>
              <a:rPr lang="en-US" sz="2000" b="1" i="1">
                <a:solidFill>
                  <a:srgbClr val="660033"/>
                </a:solidFill>
                <a:effectLst>
                  <a:outerShdw blurRad="38100" dist="38100" dir="2700000" algn="tl">
                    <a:srgbClr val="C0C0C0"/>
                  </a:outerShdw>
                </a:effectLst>
                <a:cs typeface="Arial" charset="0"/>
              </a:rPr>
              <a:t>(2007-2010)</a:t>
            </a:r>
          </a:p>
        </p:txBody>
      </p:sp>
      <p:sp>
        <p:nvSpPr>
          <p:cNvPr id="1730565" name="Text Box 5"/>
          <p:cNvSpPr txBox="1">
            <a:spLocks noChangeArrowheads="1"/>
          </p:cNvSpPr>
          <p:nvPr/>
        </p:nvSpPr>
        <p:spPr bwMode="auto">
          <a:xfrm>
            <a:off x="2154238" y="1408113"/>
            <a:ext cx="5749925" cy="304800"/>
          </a:xfrm>
          <a:prstGeom prst="rect">
            <a:avLst/>
          </a:prstGeom>
          <a:noFill/>
          <a:ln w="9525" algn="ctr">
            <a:noFill/>
            <a:miter lim="800000"/>
            <a:headEnd/>
            <a:tailEnd/>
          </a:ln>
          <a:effectLst/>
        </p:spPr>
        <p:txBody>
          <a:bodyPr>
            <a:spAutoFit/>
          </a:bodyPr>
          <a:lstStyle/>
          <a:p>
            <a:pPr>
              <a:spcBef>
                <a:spcPct val="50000"/>
              </a:spcBef>
            </a:pPr>
            <a:r>
              <a:rPr lang="en-US" sz="1400" b="1" i="1">
                <a:solidFill>
                  <a:srgbClr val="660033"/>
                </a:solidFill>
                <a:effectLst>
                  <a:outerShdw blurRad="38100" dist="38100" dir="2700000" algn="tl">
                    <a:srgbClr val="C0C0C0"/>
                  </a:outerShdw>
                </a:effectLst>
                <a:cs typeface="Arial" charset="0"/>
              </a:rPr>
              <a:t>“Smart Semantic Middleware for Ubiquitous Computing”</a:t>
            </a:r>
          </a:p>
        </p:txBody>
      </p:sp>
      <p:sp>
        <p:nvSpPr>
          <p:cNvPr id="44038" name="Rectangle 6"/>
          <p:cNvSpPr>
            <a:spLocks noChangeArrowheads="1"/>
          </p:cNvSpPr>
          <p:nvPr/>
        </p:nvSpPr>
        <p:spPr bwMode="auto">
          <a:xfrm>
            <a:off x="2359025" y="1149350"/>
            <a:ext cx="6778625" cy="584200"/>
          </a:xfrm>
          <a:prstGeom prst="rect">
            <a:avLst/>
          </a:prstGeom>
          <a:solidFill>
            <a:schemeClr val="bg1">
              <a:alpha val="41176"/>
            </a:schemeClr>
          </a:solidFill>
          <a:ln w="38100" cmpd="dbl" algn="ctr">
            <a:solidFill>
              <a:srgbClr val="DDDDDD"/>
            </a:solidFill>
            <a:miter lim="800000"/>
            <a:headEnd/>
            <a:tailEnd/>
          </a:ln>
        </p:spPr>
        <p:txBody>
          <a:bodyPr anchor="ctr">
            <a:spAutoFit/>
          </a:bodyPr>
          <a:lstStyle/>
          <a:p>
            <a:endParaRPr lang="en-US"/>
          </a:p>
        </p:txBody>
      </p:sp>
      <p:sp>
        <p:nvSpPr>
          <p:cNvPr id="44039" name="Text Box 7"/>
          <p:cNvSpPr txBox="1">
            <a:spLocks noChangeArrowheads="1"/>
          </p:cNvSpPr>
          <p:nvPr/>
        </p:nvSpPr>
        <p:spPr bwMode="auto">
          <a:xfrm>
            <a:off x="4810125" y="4305300"/>
            <a:ext cx="776288" cy="304800"/>
          </a:xfrm>
          <a:prstGeom prst="rect">
            <a:avLst/>
          </a:prstGeom>
          <a:noFill/>
          <a:ln w="9525">
            <a:noFill/>
            <a:miter lim="800000"/>
            <a:headEnd/>
            <a:tailEnd/>
          </a:ln>
        </p:spPr>
        <p:txBody>
          <a:bodyPr>
            <a:spAutoFit/>
          </a:bodyPr>
          <a:lstStyle/>
          <a:p>
            <a:pPr algn="r">
              <a:spcBef>
                <a:spcPct val="50000"/>
              </a:spcBef>
            </a:pPr>
            <a:endParaRPr lang="ru-RU" sz="1400" i="1">
              <a:cs typeface="Arial" charset="0"/>
            </a:endParaRPr>
          </a:p>
        </p:txBody>
      </p:sp>
      <p:sp>
        <p:nvSpPr>
          <p:cNvPr id="44040" name="Rectangle 8"/>
          <p:cNvSpPr>
            <a:spLocks noChangeArrowheads="1"/>
          </p:cNvSpPr>
          <p:nvPr/>
        </p:nvSpPr>
        <p:spPr bwMode="auto">
          <a:xfrm>
            <a:off x="0" y="1543050"/>
            <a:ext cx="9144000" cy="0"/>
          </a:xfrm>
          <a:prstGeom prst="rect">
            <a:avLst/>
          </a:prstGeom>
          <a:noFill/>
          <a:ln w="9525" algn="ctr">
            <a:noFill/>
            <a:miter lim="800000"/>
            <a:headEnd/>
            <a:tailEnd/>
          </a:ln>
        </p:spPr>
        <p:txBody>
          <a:bodyPr wrap="none" anchor="ctr">
            <a:spAutoFit/>
          </a:bodyPr>
          <a:lstStyle/>
          <a:p>
            <a:endParaRPr lang="en-US"/>
          </a:p>
        </p:txBody>
      </p:sp>
      <p:sp>
        <p:nvSpPr>
          <p:cNvPr id="1730569" name="Text Box 9"/>
          <p:cNvSpPr txBox="1">
            <a:spLocks noChangeArrowheads="1"/>
          </p:cNvSpPr>
          <p:nvPr/>
        </p:nvSpPr>
        <p:spPr bwMode="auto">
          <a:xfrm>
            <a:off x="827584" y="2924944"/>
            <a:ext cx="7632700" cy="1569660"/>
          </a:xfrm>
          <a:prstGeom prst="rect">
            <a:avLst/>
          </a:prstGeom>
          <a:noFill/>
          <a:ln w="9525" algn="ctr">
            <a:noFill/>
            <a:miter lim="800000"/>
            <a:headEnd/>
            <a:tailEnd/>
          </a:ln>
          <a:effectLst>
            <a:outerShdw dist="35921" dir="2700000" algn="ctr" rotWithShape="0">
              <a:srgbClr val="FF9900">
                <a:alpha val="50000"/>
              </a:srgbClr>
            </a:outerShdw>
          </a:effectLst>
        </p:spPr>
        <p:txBody>
          <a:bodyPr>
            <a:spAutoFit/>
          </a:bodyPr>
          <a:lstStyle/>
          <a:p>
            <a:pPr>
              <a:spcBef>
                <a:spcPct val="50000"/>
              </a:spcBef>
            </a:pPr>
            <a:r>
              <a:rPr lang="it-IT" sz="4800" b="1" dirty="0" smtClean="0">
                <a:solidFill>
                  <a:srgbClr val="993300"/>
                </a:solidFill>
                <a:effectLst>
                  <a:outerShdw blurRad="38100" dist="38100" dir="2700000" algn="tl">
                    <a:srgbClr val="C0C0C0"/>
                  </a:outerShdw>
                </a:effectLst>
                <a:ea typeface="SimSun" pitchFamily="2" charset="-122"/>
                <a:cs typeface="Arial" charset="0"/>
              </a:rPr>
              <a:t>UBIWARE </a:t>
            </a:r>
            <a:r>
              <a:rPr lang="it-IT" sz="4800" b="1" dirty="0" err="1" smtClean="0">
                <a:solidFill>
                  <a:srgbClr val="993300"/>
                </a:solidFill>
                <a:effectLst>
                  <a:outerShdw blurRad="38100" dist="38100" dir="2700000" algn="tl">
                    <a:srgbClr val="C0C0C0"/>
                  </a:outerShdw>
                </a:effectLst>
                <a:ea typeface="SimSun" pitchFamily="2" charset="-122"/>
                <a:cs typeface="Arial" charset="0"/>
              </a:rPr>
              <a:t>Platform</a:t>
            </a:r>
            <a:r>
              <a:rPr lang="it-IT" sz="4800" b="1" dirty="0" smtClean="0">
                <a:solidFill>
                  <a:srgbClr val="993300"/>
                </a:solidFill>
                <a:effectLst>
                  <a:outerShdw blurRad="38100" dist="38100" dir="2700000" algn="tl">
                    <a:srgbClr val="C0C0C0"/>
                  </a:outerShdw>
                </a:effectLst>
                <a:ea typeface="SimSun" pitchFamily="2" charset="-122"/>
                <a:cs typeface="Arial" charset="0"/>
              </a:rPr>
              <a:t> </a:t>
            </a:r>
            <a:r>
              <a:rPr lang="it-IT" sz="4800" b="1" dirty="0" err="1" smtClean="0">
                <a:solidFill>
                  <a:srgbClr val="993300"/>
                </a:solidFill>
                <a:effectLst>
                  <a:outerShdw blurRad="38100" dist="38100" dir="2700000" algn="tl">
                    <a:srgbClr val="C0C0C0"/>
                  </a:outerShdw>
                </a:effectLst>
                <a:ea typeface="SimSun" pitchFamily="2" charset="-122"/>
                <a:cs typeface="Arial" charset="0"/>
              </a:rPr>
              <a:t>Prototype</a:t>
            </a:r>
            <a:r>
              <a:rPr lang="it-IT" sz="4800" b="1" dirty="0" smtClean="0">
                <a:solidFill>
                  <a:srgbClr val="993300"/>
                </a:solidFill>
                <a:effectLst>
                  <a:outerShdw blurRad="38100" dist="38100" dir="2700000" algn="tl">
                    <a:srgbClr val="C0C0C0"/>
                  </a:outerShdw>
                </a:effectLst>
                <a:ea typeface="SimSun" pitchFamily="2" charset="-122"/>
                <a:cs typeface="Arial" charset="0"/>
              </a:rPr>
              <a:t> v. 3.0</a:t>
            </a:r>
            <a:endParaRPr lang="en-US" sz="4800" b="1" dirty="0">
              <a:solidFill>
                <a:srgbClr val="993300"/>
              </a:solidFill>
              <a:effectLst>
                <a:outerShdw blurRad="38100" dist="38100" dir="2700000" algn="tl">
                  <a:srgbClr val="C0C0C0"/>
                </a:outerShdw>
              </a:effectLst>
              <a:ea typeface="SimSun" pitchFamily="2" charset="-122"/>
              <a:cs typeface="Arial" charset="0"/>
            </a:endParaRPr>
          </a:p>
        </p:txBody>
      </p:sp>
      <p:sp>
        <p:nvSpPr>
          <p:cNvPr id="1730573" name="Rectangle 13"/>
          <p:cNvSpPr>
            <a:spLocks noChangeArrowheads="1"/>
          </p:cNvSpPr>
          <p:nvPr/>
        </p:nvSpPr>
        <p:spPr bwMode="auto">
          <a:xfrm>
            <a:off x="3933825" y="1810177"/>
            <a:ext cx="5003800" cy="830997"/>
          </a:xfrm>
          <a:prstGeom prst="rect">
            <a:avLst/>
          </a:prstGeom>
          <a:noFill/>
          <a:ln w="9525" algn="ctr">
            <a:noFill/>
            <a:miter lim="800000"/>
            <a:headEnd/>
            <a:tailEnd/>
          </a:ln>
          <a:effectLst/>
        </p:spPr>
        <p:txBody>
          <a:bodyPr anchor="ctr">
            <a:spAutoFit/>
          </a:bodyPr>
          <a:lstStyle/>
          <a:p>
            <a:pPr algn="r"/>
            <a:r>
              <a:rPr lang="en-US" sz="2400" b="1" i="1" dirty="0" smtClean="0">
                <a:solidFill>
                  <a:srgbClr val="006699"/>
                </a:solidFill>
                <a:effectLst>
                  <a:outerShdw blurRad="38100" dist="38100" dir="2700000" algn="tl">
                    <a:srgbClr val="C0C0C0"/>
                  </a:outerShdw>
                </a:effectLst>
              </a:rPr>
              <a:t>Deliverable: D 3.3</a:t>
            </a:r>
            <a:endParaRPr lang="en-US" sz="2400" b="1" i="1" dirty="0">
              <a:solidFill>
                <a:srgbClr val="006699"/>
              </a:solidFill>
              <a:effectLst>
                <a:outerShdw blurRad="38100" dist="38100" dir="2700000" algn="tl">
                  <a:srgbClr val="C0C0C0"/>
                </a:outerShdw>
              </a:effectLst>
            </a:endParaRPr>
          </a:p>
          <a:p>
            <a:pPr algn="r"/>
            <a:r>
              <a:rPr lang="en-US" sz="2400" b="1" i="1" dirty="0">
                <a:solidFill>
                  <a:srgbClr val="006699"/>
                </a:solidFill>
                <a:effectLst>
                  <a:outerShdw blurRad="38100" dist="38100" dir="2700000" algn="tl">
                    <a:srgbClr val="C0C0C0"/>
                  </a:outerShdw>
                </a:effectLst>
              </a:rPr>
              <a:t> </a:t>
            </a:r>
            <a:endParaRPr lang="en-US" sz="1800" b="1" i="1" dirty="0">
              <a:solidFill>
                <a:srgbClr val="0066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9695F695-3C1E-4192-B604-4A5A5F36D9E9}" type="slidenum">
              <a:rPr lang="ru-RU"/>
              <a:pPr/>
              <a:t>15</a:t>
            </a:fld>
            <a:r>
              <a:rPr lang="en-US" dirty="0"/>
              <a:t>  of  </a:t>
            </a:r>
            <a:r>
              <a:rPr lang="en-US" dirty="0" smtClean="0"/>
              <a:t>53</a:t>
            </a:r>
            <a:r>
              <a:rPr lang="en-US" sz="1400" b="0" dirty="0" smtClean="0"/>
              <a:t> </a:t>
            </a:r>
            <a:endParaRPr lang="ru-RU" sz="1400" b="0" dirty="0"/>
          </a:p>
        </p:txBody>
      </p:sp>
      <p:sp>
        <p:nvSpPr>
          <p:cNvPr id="1729538" name="Rectangle 2"/>
          <p:cNvSpPr>
            <a:spLocks noGrp="1" noChangeArrowheads="1"/>
          </p:cNvSpPr>
          <p:nvPr>
            <p:ph type="title"/>
          </p:nvPr>
        </p:nvSpPr>
        <p:spPr>
          <a:xfrm>
            <a:off x="1189038" y="282575"/>
            <a:ext cx="7594600" cy="503238"/>
          </a:xfrm>
        </p:spPr>
        <p:txBody>
          <a:bodyPr/>
          <a:lstStyle/>
          <a:p>
            <a:pPr eaLnBrk="1" hangingPunct="1">
              <a:defRPr/>
            </a:pPr>
            <a:r>
              <a:rPr lang="en-US" sz="3200" dirty="0" smtClean="0">
                <a:solidFill>
                  <a:srgbClr val="996633"/>
                </a:solidFill>
              </a:rPr>
              <a:t>UBIWARE 3.0</a:t>
            </a:r>
            <a:r>
              <a:rPr lang="en-US" sz="3200" dirty="0" smtClean="0"/>
              <a:t> (2009-2010) vision of future platform (3-rd project year plan)</a:t>
            </a:r>
          </a:p>
        </p:txBody>
      </p:sp>
      <p:sp>
        <p:nvSpPr>
          <p:cNvPr id="64516" name="AutoShape 3"/>
          <p:cNvSpPr>
            <a:spLocks noChangeArrowheads="1"/>
          </p:cNvSpPr>
          <p:nvPr/>
        </p:nvSpPr>
        <p:spPr bwMode="auto">
          <a:xfrm>
            <a:off x="2689225" y="3586163"/>
            <a:ext cx="3276600" cy="3168650"/>
          </a:xfrm>
          <a:prstGeom prst="cube">
            <a:avLst>
              <a:gd name="adj" fmla="val 4796"/>
            </a:avLst>
          </a:prstGeom>
          <a:solidFill>
            <a:srgbClr val="FFCC99"/>
          </a:solidFill>
          <a:ln w="9525">
            <a:solidFill>
              <a:schemeClr val="tx1"/>
            </a:solidFill>
            <a:miter lim="800000"/>
            <a:headEnd/>
            <a:tailEnd/>
          </a:ln>
        </p:spPr>
        <p:txBody>
          <a:bodyPr anchor="ctr">
            <a:spAutoFit/>
          </a:bodyPr>
          <a:lstStyle/>
          <a:p>
            <a:endParaRPr lang="en-US"/>
          </a:p>
        </p:txBody>
      </p:sp>
      <p:grpSp>
        <p:nvGrpSpPr>
          <p:cNvPr id="64517" name="Group 4"/>
          <p:cNvGrpSpPr>
            <a:grpSpLocks/>
          </p:cNvGrpSpPr>
          <p:nvPr/>
        </p:nvGrpSpPr>
        <p:grpSpPr bwMode="auto">
          <a:xfrm>
            <a:off x="4999038" y="4759325"/>
            <a:ext cx="684212" cy="896938"/>
            <a:chOff x="3025" y="2850"/>
            <a:chExt cx="579" cy="848"/>
          </a:xfrm>
        </p:grpSpPr>
        <p:pic>
          <p:nvPicPr>
            <p:cNvPr id="64619" name="Picture 5" descr="block"/>
            <p:cNvPicPr>
              <a:picLocks noChangeAspect="1" noChangeArrowheads="1"/>
            </p:cNvPicPr>
            <p:nvPr/>
          </p:nvPicPr>
          <p:blipFill>
            <a:blip r:embed="rId2" cstate="print"/>
            <a:srcRect/>
            <a:stretch>
              <a:fillRect/>
            </a:stretch>
          </p:blipFill>
          <p:spPr bwMode="auto">
            <a:xfrm>
              <a:off x="3152" y="3385"/>
              <a:ext cx="409" cy="313"/>
            </a:xfrm>
            <a:prstGeom prst="rect">
              <a:avLst/>
            </a:prstGeom>
            <a:noFill/>
            <a:ln w="9525">
              <a:noFill/>
              <a:miter lim="800000"/>
              <a:headEnd/>
              <a:tailEnd/>
            </a:ln>
          </p:spPr>
        </p:pic>
        <p:pic>
          <p:nvPicPr>
            <p:cNvPr id="64620" name="Picture 6" descr="Brai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25" y="2850"/>
              <a:ext cx="579" cy="509"/>
            </a:xfrm>
            <a:prstGeom prst="rect">
              <a:avLst/>
            </a:prstGeom>
            <a:noFill/>
            <a:ln w="9525">
              <a:noFill/>
              <a:miter lim="800000"/>
              <a:headEnd/>
              <a:tailEnd/>
            </a:ln>
          </p:spPr>
        </p:pic>
      </p:grpSp>
      <p:grpSp>
        <p:nvGrpSpPr>
          <p:cNvPr id="64518" name="Group 7"/>
          <p:cNvGrpSpPr>
            <a:grpSpLocks/>
          </p:cNvGrpSpPr>
          <p:nvPr/>
        </p:nvGrpSpPr>
        <p:grpSpPr bwMode="auto">
          <a:xfrm>
            <a:off x="3998913" y="5864225"/>
            <a:ext cx="554037" cy="857250"/>
            <a:chOff x="4444" y="936"/>
            <a:chExt cx="469" cy="811"/>
          </a:xfrm>
        </p:grpSpPr>
        <p:pic>
          <p:nvPicPr>
            <p:cNvPr id="64617" name="Picture 8" descr="block"/>
            <p:cNvPicPr>
              <a:picLocks noChangeAspect="1" noChangeArrowheads="1"/>
            </p:cNvPicPr>
            <p:nvPr/>
          </p:nvPicPr>
          <p:blipFill>
            <a:blip r:embed="rId2" cstate="print"/>
            <a:srcRect/>
            <a:stretch>
              <a:fillRect/>
            </a:stretch>
          </p:blipFill>
          <p:spPr bwMode="auto">
            <a:xfrm>
              <a:off x="4468" y="1434"/>
              <a:ext cx="409" cy="313"/>
            </a:xfrm>
            <a:prstGeom prst="rect">
              <a:avLst/>
            </a:prstGeom>
            <a:noFill/>
            <a:ln w="9525">
              <a:noFill/>
              <a:miter lim="800000"/>
              <a:headEnd/>
              <a:tailEnd/>
            </a:ln>
          </p:spPr>
        </p:pic>
        <p:pic>
          <p:nvPicPr>
            <p:cNvPr id="64618" name="Picture 9" descr="Mathematical Mode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44" y="936"/>
              <a:ext cx="469" cy="507"/>
            </a:xfrm>
            <a:prstGeom prst="rect">
              <a:avLst/>
            </a:prstGeom>
            <a:noFill/>
            <a:ln w="9525">
              <a:noFill/>
              <a:miter lim="800000"/>
              <a:headEnd/>
              <a:tailEnd/>
            </a:ln>
          </p:spPr>
        </p:pic>
      </p:grpSp>
      <p:grpSp>
        <p:nvGrpSpPr>
          <p:cNvPr id="64519" name="Group 10"/>
          <p:cNvGrpSpPr>
            <a:grpSpLocks/>
          </p:cNvGrpSpPr>
          <p:nvPr/>
        </p:nvGrpSpPr>
        <p:grpSpPr bwMode="auto">
          <a:xfrm>
            <a:off x="3933825" y="4740275"/>
            <a:ext cx="652463" cy="906463"/>
            <a:chOff x="2161" y="3430"/>
            <a:chExt cx="552" cy="856"/>
          </a:xfrm>
        </p:grpSpPr>
        <p:pic>
          <p:nvPicPr>
            <p:cNvPr id="64615" name="Picture 11" descr="block"/>
            <p:cNvPicPr>
              <a:picLocks noChangeAspect="1" noChangeArrowheads="1"/>
            </p:cNvPicPr>
            <p:nvPr/>
          </p:nvPicPr>
          <p:blipFill>
            <a:blip r:embed="rId2" cstate="print"/>
            <a:srcRect/>
            <a:stretch>
              <a:fillRect/>
            </a:stretch>
          </p:blipFill>
          <p:spPr bwMode="auto">
            <a:xfrm>
              <a:off x="2236" y="3973"/>
              <a:ext cx="409" cy="313"/>
            </a:xfrm>
            <a:prstGeom prst="rect">
              <a:avLst/>
            </a:prstGeom>
            <a:noFill/>
            <a:ln w="9525">
              <a:noFill/>
              <a:miter lim="800000"/>
              <a:headEnd/>
              <a:tailEnd/>
            </a:ln>
          </p:spPr>
        </p:pic>
        <p:pic>
          <p:nvPicPr>
            <p:cNvPr id="6461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61" y="3430"/>
              <a:ext cx="552" cy="577"/>
            </a:xfrm>
            <a:prstGeom prst="rect">
              <a:avLst/>
            </a:prstGeom>
            <a:noFill/>
            <a:ln w="9525">
              <a:noFill/>
              <a:miter lim="800000"/>
              <a:headEnd/>
              <a:tailEnd/>
            </a:ln>
          </p:spPr>
        </p:pic>
      </p:grpSp>
      <p:grpSp>
        <p:nvGrpSpPr>
          <p:cNvPr id="64520" name="Group 13"/>
          <p:cNvGrpSpPr>
            <a:grpSpLocks/>
          </p:cNvGrpSpPr>
          <p:nvPr/>
        </p:nvGrpSpPr>
        <p:grpSpPr bwMode="auto">
          <a:xfrm>
            <a:off x="2733675" y="4843463"/>
            <a:ext cx="539750" cy="790575"/>
            <a:chOff x="3560" y="1271"/>
            <a:chExt cx="455" cy="748"/>
          </a:xfrm>
        </p:grpSpPr>
        <p:pic>
          <p:nvPicPr>
            <p:cNvPr id="64613" name="Picture 14" descr="block"/>
            <p:cNvPicPr>
              <a:picLocks noChangeAspect="1" noChangeArrowheads="1"/>
            </p:cNvPicPr>
            <p:nvPr/>
          </p:nvPicPr>
          <p:blipFill>
            <a:blip r:embed="rId6" cstate="print"/>
            <a:srcRect/>
            <a:stretch>
              <a:fillRect/>
            </a:stretch>
          </p:blipFill>
          <p:spPr bwMode="auto">
            <a:xfrm>
              <a:off x="3606" y="1706"/>
              <a:ext cx="409" cy="313"/>
            </a:xfrm>
            <a:prstGeom prst="rect">
              <a:avLst/>
            </a:prstGeom>
            <a:noFill/>
            <a:ln w="9525">
              <a:noFill/>
              <a:miter lim="800000"/>
              <a:headEnd/>
              <a:tailEnd/>
            </a:ln>
          </p:spPr>
        </p:pic>
        <p:pic>
          <p:nvPicPr>
            <p:cNvPr id="64614"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60" y="1271"/>
              <a:ext cx="406" cy="443"/>
            </a:xfrm>
            <a:prstGeom prst="rect">
              <a:avLst/>
            </a:prstGeom>
            <a:noFill/>
            <a:ln w="9525">
              <a:noFill/>
              <a:miter lim="800000"/>
              <a:headEnd/>
              <a:tailEnd/>
            </a:ln>
          </p:spPr>
        </p:pic>
      </p:grpSp>
      <p:grpSp>
        <p:nvGrpSpPr>
          <p:cNvPr id="64521" name="Group 16"/>
          <p:cNvGrpSpPr>
            <a:grpSpLocks/>
          </p:cNvGrpSpPr>
          <p:nvPr/>
        </p:nvGrpSpPr>
        <p:grpSpPr bwMode="auto">
          <a:xfrm>
            <a:off x="5148263" y="5853113"/>
            <a:ext cx="581025" cy="849312"/>
            <a:chOff x="3959" y="3122"/>
            <a:chExt cx="491" cy="803"/>
          </a:xfrm>
        </p:grpSpPr>
        <p:pic>
          <p:nvPicPr>
            <p:cNvPr id="64611" name="Picture 17" descr="block"/>
            <p:cNvPicPr>
              <a:picLocks noChangeAspect="1" noChangeArrowheads="1"/>
            </p:cNvPicPr>
            <p:nvPr/>
          </p:nvPicPr>
          <p:blipFill>
            <a:blip r:embed="rId2" cstate="print"/>
            <a:srcRect/>
            <a:stretch>
              <a:fillRect/>
            </a:stretch>
          </p:blipFill>
          <p:spPr bwMode="auto">
            <a:xfrm>
              <a:off x="3969" y="3612"/>
              <a:ext cx="409" cy="313"/>
            </a:xfrm>
            <a:prstGeom prst="rect">
              <a:avLst/>
            </a:prstGeom>
            <a:noFill/>
            <a:ln w="9525">
              <a:noFill/>
              <a:miter lim="800000"/>
              <a:headEnd/>
              <a:tailEnd/>
            </a:ln>
          </p:spPr>
        </p:pic>
        <p:pic>
          <p:nvPicPr>
            <p:cNvPr id="64612"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59" y="3122"/>
              <a:ext cx="491" cy="507"/>
            </a:xfrm>
            <a:prstGeom prst="rect">
              <a:avLst/>
            </a:prstGeom>
            <a:noFill/>
            <a:ln w="9525">
              <a:noFill/>
              <a:miter lim="800000"/>
              <a:headEnd/>
              <a:tailEnd/>
            </a:ln>
          </p:spPr>
        </p:pic>
      </p:grpSp>
      <p:grpSp>
        <p:nvGrpSpPr>
          <p:cNvPr id="64522" name="Group 19"/>
          <p:cNvGrpSpPr>
            <a:grpSpLocks/>
          </p:cNvGrpSpPr>
          <p:nvPr/>
        </p:nvGrpSpPr>
        <p:grpSpPr bwMode="auto">
          <a:xfrm>
            <a:off x="4922838" y="4081463"/>
            <a:ext cx="858837" cy="601662"/>
            <a:chOff x="4703" y="2223"/>
            <a:chExt cx="726" cy="568"/>
          </a:xfrm>
        </p:grpSpPr>
        <p:pic>
          <p:nvPicPr>
            <p:cNvPr id="64609" name="Picture 20" descr="block"/>
            <p:cNvPicPr>
              <a:picLocks noChangeAspect="1" noChangeArrowheads="1"/>
            </p:cNvPicPr>
            <p:nvPr/>
          </p:nvPicPr>
          <p:blipFill>
            <a:blip r:embed="rId2" cstate="print"/>
            <a:srcRect/>
            <a:stretch>
              <a:fillRect/>
            </a:stretch>
          </p:blipFill>
          <p:spPr bwMode="auto">
            <a:xfrm>
              <a:off x="4876" y="2478"/>
              <a:ext cx="409" cy="313"/>
            </a:xfrm>
            <a:prstGeom prst="rect">
              <a:avLst/>
            </a:prstGeom>
            <a:noFill/>
            <a:ln w="9525">
              <a:noFill/>
              <a:miter lim="800000"/>
              <a:headEnd/>
              <a:tailEnd/>
            </a:ln>
          </p:spPr>
        </p:pic>
        <p:pic>
          <p:nvPicPr>
            <p:cNvPr id="64610" name="Picture 21"/>
            <p:cNvPicPr>
              <a:picLocks noChangeAspect="1" noChangeArrowheads="1"/>
            </p:cNvPicPr>
            <p:nvPr/>
          </p:nvPicPr>
          <p:blipFill>
            <a:blip r:embed="rId9" cstate="print">
              <a:clrChange>
                <a:clrFrom>
                  <a:srgbClr val="FFEEEE"/>
                </a:clrFrom>
                <a:clrTo>
                  <a:srgbClr val="FFEEEE">
                    <a:alpha val="0"/>
                  </a:srgbClr>
                </a:clrTo>
              </a:clrChange>
            </a:blip>
            <a:srcRect/>
            <a:stretch>
              <a:fillRect/>
            </a:stretch>
          </p:blipFill>
          <p:spPr bwMode="auto">
            <a:xfrm>
              <a:off x="4703" y="2223"/>
              <a:ext cx="726" cy="267"/>
            </a:xfrm>
            <a:prstGeom prst="rect">
              <a:avLst/>
            </a:prstGeom>
            <a:noFill/>
            <a:ln w="9525">
              <a:noFill/>
              <a:miter lim="800000"/>
              <a:headEnd/>
              <a:tailEnd/>
            </a:ln>
          </p:spPr>
        </p:pic>
      </p:grpSp>
      <p:grpSp>
        <p:nvGrpSpPr>
          <p:cNvPr id="64523" name="Group 22"/>
          <p:cNvGrpSpPr>
            <a:grpSpLocks/>
          </p:cNvGrpSpPr>
          <p:nvPr/>
        </p:nvGrpSpPr>
        <p:grpSpPr bwMode="auto">
          <a:xfrm>
            <a:off x="2774950" y="3824288"/>
            <a:ext cx="484188" cy="885825"/>
            <a:chOff x="2653" y="1544"/>
            <a:chExt cx="409" cy="838"/>
          </a:xfrm>
        </p:grpSpPr>
        <p:pic>
          <p:nvPicPr>
            <p:cNvPr id="64607" name="Picture 23" descr="block"/>
            <p:cNvPicPr>
              <a:picLocks noChangeAspect="1" noChangeArrowheads="1"/>
            </p:cNvPicPr>
            <p:nvPr/>
          </p:nvPicPr>
          <p:blipFill>
            <a:blip r:embed="rId2" cstate="print"/>
            <a:srcRect/>
            <a:stretch>
              <a:fillRect/>
            </a:stretch>
          </p:blipFill>
          <p:spPr bwMode="auto">
            <a:xfrm>
              <a:off x="2653" y="2069"/>
              <a:ext cx="409" cy="313"/>
            </a:xfrm>
            <a:prstGeom prst="rect">
              <a:avLst/>
            </a:prstGeom>
            <a:noFill/>
            <a:ln w="9525">
              <a:noFill/>
              <a:miter lim="800000"/>
              <a:headEnd/>
              <a:tailEnd/>
            </a:ln>
          </p:spPr>
        </p:pic>
        <p:pic>
          <p:nvPicPr>
            <p:cNvPr id="64608"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54" y="1544"/>
              <a:ext cx="397" cy="544"/>
            </a:xfrm>
            <a:prstGeom prst="rect">
              <a:avLst/>
            </a:prstGeom>
            <a:noFill/>
            <a:ln w="9525">
              <a:noFill/>
              <a:miter lim="800000"/>
              <a:headEnd/>
              <a:tailEnd/>
            </a:ln>
          </p:spPr>
        </p:pic>
      </p:grpSp>
      <p:grpSp>
        <p:nvGrpSpPr>
          <p:cNvPr id="64524" name="Group 25"/>
          <p:cNvGrpSpPr>
            <a:grpSpLocks/>
          </p:cNvGrpSpPr>
          <p:nvPr/>
        </p:nvGrpSpPr>
        <p:grpSpPr bwMode="auto">
          <a:xfrm>
            <a:off x="4032250" y="3778250"/>
            <a:ext cx="484188" cy="898525"/>
            <a:chOff x="4840" y="3203"/>
            <a:chExt cx="409" cy="849"/>
          </a:xfrm>
        </p:grpSpPr>
        <p:pic>
          <p:nvPicPr>
            <p:cNvPr id="64605" name="Picture 26" descr="block"/>
            <p:cNvPicPr>
              <a:picLocks noChangeAspect="1" noChangeArrowheads="1"/>
            </p:cNvPicPr>
            <p:nvPr/>
          </p:nvPicPr>
          <p:blipFill>
            <a:blip r:embed="rId2" cstate="print"/>
            <a:srcRect/>
            <a:stretch>
              <a:fillRect/>
            </a:stretch>
          </p:blipFill>
          <p:spPr bwMode="auto">
            <a:xfrm>
              <a:off x="4840" y="3739"/>
              <a:ext cx="409" cy="313"/>
            </a:xfrm>
            <a:prstGeom prst="rect">
              <a:avLst/>
            </a:prstGeom>
            <a:noFill/>
            <a:ln w="9525">
              <a:noFill/>
              <a:miter lim="800000"/>
              <a:headEnd/>
              <a:tailEnd/>
            </a:ln>
          </p:spPr>
        </p:pic>
        <p:pic>
          <p:nvPicPr>
            <p:cNvPr id="64606" name="Picture 27"/>
            <p:cNvPicPr>
              <a:picLocks noChangeAspect="1" noChangeArrowheads="1"/>
            </p:cNvPicPr>
            <p:nvPr/>
          </p:nvPicPr>
          <p:blipFill>
            <a:blip r:embed="rId11" cstate="print">
              <a:clrChange>
                <a:clrFrom>
                  <a:srgbClr val="FFEEEE"/>
                </a:clrFrom>
                <a:clrTo>
                  <a:srgbClr val="FFEEEE">
                    <a:alpha val="0"/>
                  </a:srgbClr>
                </a:clrTo>
              </a:clrChange>
            </a:blip>
            <a:srcRect/>
            <a:stretch>
              <a:fillRect/>
            </a:stretch>
          </p:blipFill>
          <p:spPr bwMode="auto">
            <a:xfrm>
              <a:off x="4876" y="3203"/>
              <a:ext cx="354" cy="528"/>
            </a:xfrm>
            <a:prstGeom prst="rect">
              <a:avLst/>
            </a:prstGeom>
            <a:noFill/>
            <a:ln w="9525">
              <a:noFill/>
              <a:miter lim="800000"/>
              <a:headEnd/>
              <a:tailEnd/>
            </a:ln>
          </p:spPr>
        </p:pic>
      </p:grpSp>
      <p:grpSp>
        <p:nvGrpSpPr>
          <p:cNvPr id="64525" name="Group 28"/>
          <p:cNvGrpSpPr>
            <a:grpSpLocks/>
          </p:cNvGrpSpPr>
          <p:nvPr/>
        </p:nvGrpSpPr>
        <p:grpSpPr bwMode="auto">
          <a:xfrm>
            <a:off x="2774950" y="5824538"/>
            <a:ext cx="484188" cy="906462"/>
            <a:chOff x="975" y="1752"/>
            <a:chExt cx="409" cy="857"/>
          </a:xfrm>
        </p:grpSpPr>
        <p:pic>
          <p:nvPicPr>
            <p:cNvPr id="64603" name="Picture 29"/>
            <p:cNvPicPr>
              <a:picLocks noChangeAspect="1" noChangeArrowheads="1"/>
            </p:cNvPicPr>
            <p:nvPr/>
          </p:nvPicPr>
          <p:blipFill>
            <a:blip r:embed="rId12" cstate="print">
              <a:clrChange>
                <a:clrFrom>
                  <a:srgbClr val="FFEEEE"/>
                </a:clrFrom>
                <a:clrTo>
                  <a:srgbClr val="FFEEEE">
                    <a:alpha val="0"/>
                  </a:srgbClr>
                </a:clrTo>
              </a:clrChange>
            </a:blip>
            <a:srcRect/>
            <a:stretch>
              <a:fillRect/>
            </a:stretch>
          </p:blipFill>
          <p:spPr bwMode="auto">
            <a:xfrm>
              <a:off x="1005" y="1752"/>
              <a:ext cx="320" cy="553"/>
            </a:xfrm>
            <a:prstGeom prst="rect">
              <a:avLst/>
            </a:prstGeom>
            <a:noFill/>
            <a:ln w="9525">
              <a:noFill/>
              <a:miter lim="800000"/>
              <a:headEnd/>
              <a:tailEnd/>
            </a:ln>
          </p:spPr>
        </p:pic>
        <p:pic>
          <p:nvPicPr>
            <p:cNvPr id="64604" name="Picture 30" descr="block"/>
            <p:cNvPicPr>
              <a:picLocks noChangeAspect="1" noChangeArrowheads="1"/>
            </p:cNvPicPr>
            <p:nvPr/>
          </p:nvPicPr>
          <p:blipFill>
            <a:blip r:embed="rId2" cstate="print"/>
            <a:srcRect/>
            <a:stretch>
              <a:fillRect/>
            </a:stretch>
          </p:blipFill>
          <p:spPr bwMode="auto">
            <a:xfrm>
              <a:off x="975" y="2296"/>
              <a:ext cx="409" cy="313"/>
            </a:xfrm>
            <a:prstGeom prst="rect">
              <a:avLst/>
            </a:prstGeom>
            <a:noFill/>
            <a:ln w="9525">
              <a:noFill/>
              <a:miter lim="800000"/>
              <a:headEnd/>
              <a:tailEnd/>
            </a:ln>
          </p:spPr>
        </p:pic>
      </p:grpSp>
      <p:sp>
        <p:nvSpPr>
          <p:cNvPr id="64526" name="Line 31"/>
          <p:cNvSpPr>
            <a:spLocks noChangeShapeType="1"/>
          </p:cNvSpPr>
          <p:nvPr/>
        </p:nvSpPr>
        <p:spPr bwMode="auto">
          <a:xfrm flipH="1">
            <a:off x="4514850" y="4594225"/>
            <a:ext cx="590550" cy="720725"/>
          </a:xfrm>
          <a:prstGeom prst="line">
            <a:avLst/>
          </a:prstGeom>
          <a:noFill/>
          <a:ln w="31750">
            <a:solidFill>
              <a:srgbClr val="0000FF"/>
            </a:solidFill>
            <a:round/>
            <a:headEnd/>
            <a:tailEnd type="stealth" w="med" len="lg"/>
          </a:ln>
        </p:spPr>
        <p:txBody>
          <a:bodyPr>
            <a:spAutoFit/>
          </a:bodyPr>
          <a:lstStyle/>
          <a:p>
            <a:endParaRPr lang="en-US"/>
          </a:p>
        </p:txBody>
      </p:sp>
      <p:sp>
        <p:nvSpPr>
          <p:cNvPr id="64527" name="Line 32"/>
          <p:cNvSpPr>
            <a:spLocks noChangeShapeType="1"/>
          </p:cNvSpPr>
          <p:nvPr/>
        </p:nvSpPr>
        <p:spPr bwMode="auto">
          <a:xfrm flipH="1">
            <a:off x="4514850" y="4498975"/>
            <a:ext cx="590550" cy="0"/>
          </a:xfrm>
          <a:prstGeom prst="line">
            <a:avLst/>
          </a:prstGeom>
          <a:noFill/>
          <a:ln w="31750">
            <a:solidFill>
              <a:srgbClr val="0000FF"/>
            </a:solidFill>
            <a:round/>
            <a:headEnd/>
            <a:tailEnd type="stealth" w="med" len="lg"/>
          </a:ln>
        </p:spPr>
        <p:txBody>
          <a:bodyPr>
            <a:spAutoFit/>
          </a:bodyPr>
          <a:lstStyle/>
          <a:p>
            <a:endParaRPr lang="en-US"/>
          </a:p>
        </p:txBody>
      </p:sp>
      <p:sp>
        <p:nvSpPr>
          <p:cNvPr id="64528" name="Line 33"/>
          <p:cNvSpPr>
            <a:spLocks noChangeShapeType="1"/>
          </p:cNvSpPr>
          <p:nvPr/>
        </p:nvSpPr>
        <p:spPr bwMode="auto">
          <a:xfrm>
            <a:off x="4546600" y="5457825"/>
            <a:ext cx="592138" cy="0"/>
          </a:xfrm>
          <a:prstGeom prst="line">
            <a:avLst/>
          </a:prstGeom>
          <a:noFill/>
          <a:ln w="31750">
            <a:solidFill>
              <a:srgbClr val="0000FF"/>
            </a:solidFill>
            <a:round/>
            <a:headEnd/>
            <a:tailEnd type="stealth" w="med" len="lg"/>
          </a:ln>
        </p:spPr>
        <p:txBody>
          <a:bodyPr>
            <a:spAutoFit/>
          </a:bodyPr>
          <a:lstStyle/>
          <a:p>
            <a:endParaRPr lang="en-US"/>
          </a:p>
        </p:txBody>
      </p:sp>
      <p:sp>
        <p:nvSpPr>
          <p:cNvPr id="64529" name="Line 34"/>
          <p:cNvSpPr>
            <a:spLocks noChangeShapeType="1"/>
          </p:cNvSpPr>
          <p:nvPr/>
        </p:nvSpPr>
        <p:spPr bwMode="auto">
          <a:xfrm flipH="1" flipV="1">
            <a:off x="4514850" y="5554663"/>
            <a:ext cx="590550" cy="0"/>
          </a:xfrm>
          <a:prstGeom prst="line">
            <a:avLst/>
          </a:prstGeom>
          <a:noFill/>
          <a:ln w="31750">
            <a:solidFill>
              <a:srgbClr val="0000FF"/>
            </a:solidFill>
            <a:round/>
            <a:headEnd/>
            <a:tailEnd type="stealth" w="med" len="lg"/>
          </a:ln>
        </p:spPr>
        <p:txBody>
          <a:bodyPr>
            <a:spAutoFit/>
          </a:bodyPr>
          <a:lstStyle/>
          <a:p>
            <a:endParaRPr lang="en-US"/>
          </a:p>
        </p:txBody>
      </p:sp>
      <p:sp>
        <p:nvSpPr>
          <p:cNvPr id="64530" name="Line 35"/>
          <p:cNvSpPr>
            <a:spLocks noChangeShapeType="1"/>
          </p:cNvSpPr>
          <p:nvPr/>
        </p:nvSpPr>
        <p:spPr bwMode="auto">
          <a:xfrm flipH="1">
            <a:off x="3333750" y="5457825"/>
            <a:ext cx="642938" cy="0"/>
          </a:xfrm>
          <a:prstGeom prst="line">
            <a:avLst/>
          </a:prstGeom>
          <a:noFill/>
          <a:ln w="31750">
            <a:solidFill>
              <a:srgbClr val="0000FF"/>
            </a:solidFill>
            <a:round/>
            <a:headEnd/>
            <a:tailEnd type="stealth" w="med" len="lg"/>
          </a:ln>
        </p:spPr>
        <p:txBody>
          <a:bodyPr>
            <a:spAutoFit/>
          </a:bodyPr>
          <a:lstStyle/>
          <a:p>
            <a:endParaRPr lang="en-US"/>
          </a:p>
        </p:txBody>
      </p:sp>
      <p:sp>
        <p:nvSpPr>
          <p:cNvPr id="64531" name="Line 36"/>
          <p:cNvSpPr>
            <a:spLocks noChangeShapeType="1"/>
          </p:cNvSpPr>
          <p:nvPr/>
        </p:nvSpPr>
        <p:spPr bwMode="auto">
          <a:xfrm>
            <a:off x="4568825" y="6515100"/>
            <a:ext cx="536575" cy="0"/>
          </a:xfrm>
          <a:prstGeom prst="line">
            <a:avLst/>
          </a:prstGeom>
          <a:noFill/>
          <a:ln w="31750">
            <a:solidFill>
              <a:srgbClr val="0000FF"/>
            </a:solidFill>
            <a:round/>
            <a:headEnd/>
            <a:tailEnd type="stealth" w="med" len="lg"/>
          </a:ln>
        </p:spPr>
        <p:txBody>
          <a:bodyPr>
            <a:spAutoFit/>
          </a:bodyPr>
          <a:lstStyle/>
          <a:p>
            <a:endParaRPr lang="en-US"/>
          </a:p>
        </p:txBody>
      </p:sp>
      <p:sp>
        <p:nvSpPr>
          <p:cNvPr id="64532" name="Line 37"/>
          <p:cNvSpPr>
            <a:spLocks noChangeShapeType="1"/>
          </p:cNvSpPr>
          <p:nvPr/>
        </p:nvSpPr>
        <p:spPr bwMode="auto">
          <a:xfrm flipV="1">
            <a:off x="3279775" y="5602288"/>
            <a:ext cx="696913" cy="815975"/>
          </a:xfrm>
          <a:prstGeom prst="line">
            <a:avLst/>
          </a:prstGeom>
          <a:noFill/>
          <a:ln w="31750">
            <a:solidFill>
              <a:srgbClr val="0000FF"/>
            </a:solidFill>
            <a:round/>
            <a:headEnd/>
            <a:tailEnd type="stealth" w="med" len="lg"/>
          </a:ln>
        </p:spPr>
        <p:txBody>
          <a:bodyPr>
            <a:spAutoFit/>
          </a:bodyPr>
          <a:lstStyle/>
          <a:p>
            <a:endParaRPr lang="en-US"/>
          </a:p>
        </p:txBody>
      </p:sp>
      <p:sp>
        <p:nvSpPr>
          <p:cNvPr id="64533" name="Line 38"/>
          <p:cNvSpPr>
            <a:spLocks noChangeShapeType="1"/>
          </p:cNvSpPr>
          <p:nvPr/>
        </p:nvSpPr>
        <p:spPr bwMode="auto">
          <a:xfrm>
            <a:off x="3311525" y="6523038"/>
            <a:ext cx="696913" cy="0"/>
          </a:xfrm>
          <a:prstGeom prst="line">
            <a:avLst/>
          </a:prstGeom>
          <a:noFill/>
          <a:ln w="31750">
            <a:solidFill>
              <a:srgbClr val="0000FF"/>
            </a:solidFill>
            <a:round/>
            <a:headEnd/>
            <a:tailEnd type="stealth" w="med" len="lg"/>
          </a:ln>
        </p:spPr>
        <p:txBody>
          <a:bodyPr>
            <a:spAutoFit/>
          </a:bodyPr>
          <a:lstStyle/>
          <a:p>
            <a:endParaRPr lang="en-US"/>
          </a:p>
        </p:txBody>
      </p:sp>
      <p:sp>
        <p:nvSpPr>
          <p:cNvPr id="64534" name="Line 39"/>
          <p:cNvSpPr>
            <a:spLocks noChangeShapeType="1"/>
          </p:cNvSpPr>
          <p:nvPr/>
        </p:nvSpPr>
        <p:spPr bwMode="auto">
          <a:xfrm flipV="1">
            <a:off x="3333750" y="4449763"/>
            <a:ext cx="622300" cy="0"/>
          </a:xfrm>
          <a:prstGeom prst="line">
            <a:avLst/>
          </a:prstGeom>
          <a:noFill/>
          <a:ln w="31750">
            <a:solidFill>
              <a:srgbClr val="0000FF"/>
            </a:solidFill>
            <a:round/>
            <a:headEnd/>
            <a:tailEnd type="stealth" w="med" len="lg"/>
          </a:ln>
        </p:spPr>
        <p:txBody>
          <a:bodyPr>
            <a:spAutoFit/>
          </a:bodyPr>
          <a:lstStyle/>
          <a:p>
            <a:endParaRPr lang="en-US"/>
          </a:p>
        </p:txBody>
      </p:sp>
      <p:sp>
        <p:nvSpPr>
          <p:cNvPr id="64535" name="Line 40"/>
          <p:cNvSpPr>
            <a:spLocks noChangeShapeType="1"/>
          </p:cNvSpPr>
          <p:nvPr/>
        </p:nvSpPr>
        <p:spPr bwMode="auto">
          <a:xfrm flipH="1" flipV="1">
            <a:off x="3333750" y="4546600"/>
            <a:ext cx="588963" cy="0"/>
          </a:xfrm>
          <a:prstGeom prst="line">
            <a:avLst/>
          </a:prstGeom>
          <a:noFill/>
          <a:ln w="31750">
            <a:solidFill>
              <a:srgbClr val="0000FF"/>
            </a:solidFill>
            <a:round/>
            <a:headEnd/>
            <a:tailEnd type="stealth" w="med" len="lg"/>
          </a:ln>
        </p:spPr>
        <p:txBody>
          <a:bodyPr>
            <a:spAutoFit/>
          </a:bodyPr>
          <a:lstStyle/>
          <a:p>
            <a:endParaRPr lang="en-US"/>
          </a:p>
        </p:txBody>
      </p:sp>
      <p:sp>
        <p:nvSpPr>
          <p:cNvPr id="64536" name="Line 41"/>
          <p:cNvSpPr>
            <a:spLocks noChangeShapeType="1"/>
          </p:cNvSpPr>
          <p:nvPr/>
        </p:nvSpPr>
        <p:spPr bwMode="auto">
          <a:xfrm flipH="1">
            <a:off x="4568825" y="5649913"/>
            <a:ext cx="536575" cy="817562"/>
          </a:xfrm>
          <a:prstGeom prst="line">
            <a:avLst/>
          </a:prstGeom>
          <a:noFill/>
          <a:ln w="31750">
            <a:solidFill>
              <a:srgbClr val="0000FF"/>
            </a:solidFill>
            <a:round/>
            <a:headEnd/>
            <a:tailEnd type="stealth" w="med" len="lg"/>
          </a:ln>
        </p:spPr>
        <p:txBody>
          <a:bodyPr>
            <a:spAutoFit/>
          </a:bodyPr>
          <a:lstStyle/>
          <a:p>
            <a:endParaRPr lang="en-US"/>
          </a:p>
        </p:txBody>
      </p:sp>
      <p:sp>
        <p:nvSpPr>
          <p:cNvPr id="64537" name="Line 42"/>
          <p:cNvSpPr>
            <a:spLocks noChangeShapeType="1"/>
          </p:cNvSpPr>
          <p:nvPr/>
        </p:nvSpPr>
        <p:spPr bwMode="auto">
          <a:xfrm flipH="1" flipV="1">
            <a:off x="3279775" y="4738688"/>
            <a:ext cx="642938" cy="623887"/>
          </a:xfrm>
          <a:prstGeom prst="line">
            <a:avLst/>
          </a:prstGeom>
          <a:noFill/>
          <a:ln w="31750">
            <a:solidFill>
              <a:srgbClr val="0000FF"/>
            </a:solidFill>
            <a:round/>
            <a:headEnd/>
            <a:tailEnd type="stealth" w="med" len="lg"/>
          </a:ln>
        </p:spPr>
        <p:txBody>
          <a:bodyPr>
            <a:spAutoFit/>
          </a:bodyPr>
          <a:lstStyle/>
          <a:p>
            <a:endParaRPr lang="en-US"/>
          </a:p>
        </p:txBody>
      </p:sp>
      <p:sp>
        <p:nvSpPr>
          <p:cNvPr id="64538" name="AutoShape 43"/>
          <p:cNvSpPr>
            <a:spLocks noChangeArrowheads="1"/>
          </p:cNvSpPr>
          <p:nvPr/>
        </p:nvSpPr>
        <p:spPr bwMode="auto">
          <a:xfrm>
            <a:off x="2211388" y="4576763"/>
            <a:ext cx="430212" cy="288925"/>
          </a:xfrm>
          <a:prstGeom prst="rightArrow">
            <a:avLst>
              <a:gd name="adj1" fmla="val 50185"/>
              <a:gd name="adj2" fmla="val 67274"/>
            </a:avLst>
          </a:prstGeom>
          <a:solidFill>
            <a:srgbClr val="0000FF"/>
          </a:solidFill>
          <a:ln w="9525" algn="ctr">
            <a:solidFill>
              <a:schemeClr val="tx1"/>
            </a:solidFill>
            <a:miter lim="800000"/>
            <a:headEnd/>
            <a:tailEnd/>
          </a:ln>
        </p:spPr>
        <p:txBody>
          <a:bodyPr wrap="none" anchor="ctr">
            <a:spAutoFit/>
          </a:bodyPr>
          <a:lstStyle/>
          <a:p>
            <a:endParaRPr lang="en-US"/>
          </a:p>
        </p:txBody>
      </p:sp>
      <p:sp>
        <p:nvSpPr>
          <p:cNvPr id="64539" name="AutoShape 44"/>
          <p:cNvSpPr>
            <a:spLocks noChangeArrowheads="1"/>
          </p:cNvSpPr>
          <p:nvPr/>
        </p:nvSpPr>
        <p:spPr bwMode="auto">
          <a:xfrm>
            <a:off x="5884863" y="4576763"/>
            <a:ext cx="430212" cy="288925"/>
          </a:xfrm>
          <a:prstGeom prst="rightArrow">
            <a:avLst>
              <a:gd name="adj1" fmla="val 50185"/>
              <a:gd name="adj2" fmla="val 67274"/>
            </a:avLst>
          </a:prstGeom>
          <a:solidFill>
            <a:srgbClr val="0000FF"/>
          </a:solidFill>
          <a:ln w="9525" algn="ctr">
            <a:solidFill>
              <a:schemeClr val="tx1"/>
            </a:solidFill>
            <a:miter lim="800000"/>
            <a:headEnd/>
            <a:tailEnd/>
          </a:ln>
        </p:spPr>
        <p:txBody>
          <a:bodyPr wrap="none" anchor="ctr">
            <a:spAutoFit/>
          </a:bodyPr>
          <a:lstStyle/>
          <a:p>
            <a:endParaRPr lang="en-US"/>
          </a:p>
        </p:txBody>
      </p:sp>
      <p:grpSp>
        <p:nvGrpSpPr>
          <p:cNvPr id="64540" name="Group 45"/>
          <p:cNvGrpSpPr>
            <a:grpSpLocks/>
          </p:cNvGrpSpPr>
          <p:nvPr/>
        </p:nvGrpSpPr>
        <p:grpSpPr bwMode="auto">
          <a:xfrm>
            <a:off x="423863" y="2598738"/>
            <a:ext cx="576262" cy="576262"/>
            <a:chOff x="567" y="2024"/>
            <a:chExt cx="408" cy="408"/>
          </a:xfrm>
        </p:grpSpPr>
        <p:sp>
          <p:nvSpPr>
            <p:cNvPr id="64601" name="Oval 46"/>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602" name="WordArt 47"/>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1" name="Group 48"/>
          <p:cNvGrpSpPr>
            <a:grpSpLocks/>
          </p:cNvGrpSpPr>
          <p:nvPr/>
        </p:nvGrpSpPr>
        <p:grpSpPr bwMode="auto">
          <a:xfrm>
            <a:off x="2786063" y="4365625"/>
            <a:ext cx="431800" cy="431800"/>
            <a:chOff x="567" y="2024"/>
            <a:chExt cx="408" cy="408"/>
          </a:xfrm>
        </p:grpSpPr>
        <p:sp>
          <p:nvSpPr>
            <p:cNvPr id="64599" name="Oval 49"/>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600" name="WordArt 50"/>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2" name="Group 51"/>
          <p:cNvGrpSpPr>
            <a:grpSpLocks/>
          </p:cNvGrpSpPr>
          <p:nvPr/>
        </p:nvGrpSpPr>
        <p:grpSpPr bwMode="auto">
          <a:xfrm>
            <a:off x="4044950" y="4352925"/>
            <a:ext cx="431800" cy="431800"/>
            <a:chOff x="567" y="2024"/>
            <a:chExt cx="408" cy="408"/>
          </a:xfrm>
        </p:grpSpPr>
        <p:sp>
          <p:nvSpPr>
            <p:cNvPr id="64597" name="Oval 52"/>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598" name="WordArt 53"/>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3" name="Group 54"/>
          <p:cNvGrpSpPr>
            <a:grpSpLocks/>
          </p:cNvGrpSpPr>
          <p:nvPr/>
        </p:nvGrpSpPr>
        <p:grpSpPr bwMode="auto">
          <a:xfrm>
            <a:off x="5133975" y="4335463"/>
            <a:ext cx="431800" cy="431800"/>
            <a:chOff x="567" y="2024"/>
            <a:chExt cx="408" cy="408"/>
          </a:xfrm>
        </p:grpSpPr>
        <p:sp>
          <p:nvSpPr>
            <p:cNvPr id="64595" name="Oval 55"/>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596" name="WordArt 56"/>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4" name="Group 57"/>
          <p:cNvGrpSpPr>
            <a:grpSpLocks/>
          </p:cNvGrpSpPr>
          <p:nvPr/>
        </p:nvGrpSpPr>
        <p:grpSpPr bwMode="auto">
          <a:xfrm>
            <a:off x="2771775" y="6354763"/>
            <a:ext cx="431800" cy="431800"/>
            <a:chOff x="567" y="2024"/>
            <a:chExt cx="408" cy="408"/>
          </a:xfrm>
        </p:grpSpPr>
        <p:sp>
          <p:nvSpPr>
            <p:cNvPr id="64593" name="Oval 58"/>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594" name="WordArt 59"/>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5" name="Group 60"/>
          <p:cNvGrpSpPr>
            <a:grpSpLocks/>
          </p:cNvGrpSpPr>
          <p:nvPr/>
        </p:nvGrpSpPr>
        <p:grpSpPr bwMode="auto">
          <a:xfrm>
            <a:off x="8142288" y="2540000"/>
            <a:ext cx="576262" cy="576263"/>
            <a:chOff x="567" y="2024"/>
            <a:chExt cx="408" cy="408"/>
          </a:xfrm>
        </p:grpSpPr>
        <p:sp>
          <p:nvSpPr>
            <p:cNvPr id="64591" name="Oval 61"/>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592" name="WordArt 62"/>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6" name="Group 63"/>
          <p:cNvGrpSpPr>
            <a:grpSpLocks/>
          </p:cNvGrpSpPr>
          <p:nvPr/>
        </p:nvGrpSpPr>
        <p:grpSpPr bwMode="auto">
          <a:xfrm>
            <a:off x="2230438" y="2630488"/>
            <a:ext cx="576262" cy="576262"/>
            <a:chOff x="567" y="2024"/>
            <a:chExt cx="408" cy="408"/>
          </a:xfrm>
        </p:grpSpPr>
        <p:sp>
          <p:nvSpPr>
            <p:cNvPr id="64589" name="Oval 64"/>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64590" name="WordArt 65"/>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64547" name="Group 66"/>
          <p:cNvGrpSpPr>
            <a:grpSpLocks/>
          </p:cNvGrpSpPr>
          <p:nvPr/>
        </p:nvGrpSpPr>
        <p:grpSpPr bwMode="auto">
          <a:xfrm>
            <a:off x="7912100" y="3186113"/>
            <a:ext cx="1065213" cy="2878137"/>
            <a:chOff x="4921" y="1980"/>
            <a:chExt cx="671" cy="1813"/>
          </a:xfrm>
        </p:grpSpPr>
        <p:sp>
          <p:nvSpPr>
            <p:cNvPr id="64581" name="Rectangle 67"/>
            <p:cNvSpPr>
              <a:spLocks noChangeArrowheads="1"/>
            </p:cNvSpPr>
            <p:nvPr/>
          </p:nvSpPr>
          <p:spPr bwMode="auto">
            <a:xfrm>
              <a:off x="4921" y="1980"/>
              <a:ext cx="671" cy="1813"/>
            </a:xfrm>
            <a:prstGeom prst="rect">
              <a:avLst/>
            </a:prstGeom>
            <a:solidFill>
              <a:srgbClr val="FFFF99"/>
            </a:solidFill>
            <a:ln w="38100" algn="ctr">
              <a:solidFill>
                <a:schemeClr val="tx1"/>
              </a:solidFill>
              <a:miter lim="800000"/>
              <a:headEnd/>
              <a:tailEnd/>
            </a:ln>
          </p:spPr>
          <p:txBody>
            <a:bodyPr anchor="ctr">
              <a:spAutoFit/>
            </a:bodyPr>
            <a:lstStyle/>
            <a:p>
              <a:endParaRPr lang="en-US"/>
            </a:p>
          </p:txBody>
        </p:sp>
        <p:sp>
          <p:nvSpPr>
            <p:cNvPr id="64582" name="Line 68"/>
            <p:cNvSpPr>
              <a:spLocks noChangeShapeType="1"/>
            </p:cNvSpPr>
            <p:nvPr/>
          </p:nvSpPr>
          <p:spPr bwMode="auto">
            <a:xfrm>
              <a:off x="4921" y="2432"/>
              <a:ext cx="671" cy="2"/>
            </a:xfrm>
            <a:prstGeom prst="line">
              <a:avLst/>
            </a:prstGeom>
            <a:noFill/>
            <a:ln w="38100">
              <a:solidFill>
                <a:schemeClr val="tx1"/>
              </a:solidFill>
              <a:round/>
              <a:headEnd/>
              <a:tailEnd/>
            </a:ln>
          </p:spPr>
          <p:txBody>
            <a:bodyPr>
              <a:spAutoFit/>
            </a:bodyPr>
            <a:lstStyle/>
            <a:p>
              <a:endParaRPr lang="en-US"/>
            </a:p>
          </p:txBody>
        </p:sp>
        <p:pic>
          <p:nvPicPr>
            <p:cNvPr id="64583" name="Picture 69"/>
            <p:cNvPicPr>
              <a:picLocks noChangeAspect="1" noChangeArrowheads="1"/>
            </p:cNvPicPr>
            <p:nvPr/>
          </p:nvPicPr>
          <p:blipFill>
            <a:blip r:embed="rId9" cstate="print">
              <a:clrChange>
                <a:clrFrom>
                  <a:srgbClr val="FFEEEE"/>
                </a:clrFrom>
                <a:clrTo>
                  <a:srgbClr val="FFEEEE">
                    <a:alpha val="0"/>
                  </a:srgbClr>
                </a:clrTo>
              </a:clrChange>
            </a:blip>
            <a:srcRect/>
            <a:stretch>
              <a:fillRect/>
            </a:stretch>
          </p:blipFill>
          <p:spPr bwMode="auto">
            <a:xfrm>
              <a:off x="4967" y="2568"/>
              <a:ext cx="541" cy="178"/>
            </a:xfrm>
            <a:prstGeom prst="rect">
              <a:avLst/>
            </a:prstGeom>
            <a:noFill/>
            <a:ln w="9525">
              <a:noFill/>
              <a:miter lim="800000"/>
              <a:headEnd/>
              <a:tailEnd/>
            </a:ln>
          </p:spPr>
        </p:pic>
        <p:sp>
          <p:nvSpPr>
            <p:cNvPr id="64584" name="Line 70"/>
            <p:cNvSpPr>
              <a:spLocks noChangeShapeType="1"/>
            </p:cNvSpPr>
            <p:nvPr/>
          </p:nvSpPr>
          <p:spPr bwMode="auto">
            <a:xfrm>
              <a:off x="4921" y="2913"/>
              <a:ext cx="671" cy="2"/>
            </a:xfrm>
            <a:prstGeom prst="line">
              <a:avLst/>
            </a:prstGeom>
            <a:noFill/>
            <a:ln w="38100">
              <a:solidFill>
                <a:schemeClr val="tx1"/>
              </a:solidFill>
              <a:round/>
              <a:headEnd/>
              <a:tailEnd/>
            </a:ln>
          </p:spPr>
          <p:txBody>
            <a:bodyPr>
              <a:spAutoFit/>
            </a:bodyPr>
            <a:lstStyle/>
            <a:p>
              <a:endParaRPr lang="en-US"/>
            </a:p>
          </p:txBody>
        </p:sp>
        <p:sp>
          <p:nvSpPr>
            <p:cNvPr id="64585" name="Line 71"/>
            <p:cNvSpPr>
              <a:spLocks noChangeShapeType="1"/>
            </p:cNvSpPr>
            <p:nvPr/>
          </p:nvSpPr>
          <p:spPr bwMode="auto">
            <a:xfrm>
              <a:off x="4921" y="3367"/>
              <a:ext cx="671" cy="2"/>
            </a:xfrm>
            <a:prstGeom prst="line">
              <a:avLst/>
            </a:prstGeom>
            <a:noFill/>
            <a:ln w="38100">
              <a:solidFill>
                <a:schemeClr val="tx1"/>
              </a:solidFill>
              <a:round/>
              <a:headEnd/>
              <a:tailEnd/>
            </a:ln>
          </p:spPr>
          <p:txBody>
            <a:bodyPr>
              <a:spAutoFit/>
            </a:bodyPr>
            <a:lstStyle/>
            <a:p>
              <a:endParaRPr lang="en-US"/>
            </a:p>
          </p:txBody>
        </p:sp>
        <p:pic>
          <p:nvPicPr>
            <p:cNvPr id="64586" name="Picture 7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003" y="2051"/>
              <a:ext cx="490" cy="307"/>
            </a:xfrm>
            <a:prstGeom prst="rect">
              <a:avLst/>
            </a:prstGeom>
            <a:noFill/>
            <a:ln w="9525">
              <a:noFill/>
              <a:miter lim="800000"/>
              <a:headEnd/>
              <a:tailEnd/>
            </a:ln>
          </p:spPr>
        </p:pic>
        <p:pic>
          <p:nvPicPr>
            <p:cNvPr id="64587" name="Picture 7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985" y="3475"/>
              <a:ext cx="544" cy="182"/>
            </a:xfrm>
            <a:prstGeom prst="rect">
              <a:avLst/>
            </a:prstGeom>
            <a:noFill/>
            <a:ln w="9525">
              <a:noFill/>
              <a:miter lim="800000"/>
              <a:headEnd/>
              <a:tailEnd/>
            </a:ln>
          </p:spPr>
        </p:pic>
        <p:pic>
          <p:nvPicPr>
            <p:cNvPr id="64588" name="Picture 7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003" y="3022"/>
              <a:ext cx="499" cy="266"/>
            </a:xfrm>
            <a:prstGeom prst="rect">
              <a:avLst/>
            </a:prstGeom>
            <a:noFill/>
            <a:ln w="9525">
              <a:noFill/>
              <a:miter lim="800000"/>
              <a:headEnd/>
              <a:tailEnd/>
            </a:ln>
          </p:spPr>
        </p:pic>
      </p:grpSp>
      <p:grpSp>
        <p:nvGrpSpPr>
          <p:cNvPr id="64548" name="Group 75"/>
          <p:cNvGrpSpPr>
            <a:grpSpLocks/>
          </p:cNvGrpSpPr>
          <p:nvPr/>
        </p:nvGrpSpPr>
        <p:grpSpPr bwMode="auto">
          <a:xfrm>
            <a:off x="323850" y="3244850"/>
            <a:ext cx="793750" cy="2952750"/>
            <a:chOff x="204" y="1873"/>
            <a:chExt cx="500" cy="1860"/>
          </a:xfrm>
        </p:grpSpPr>
        <p:sp>
          <p:nvSpPr>
            <p:cNvPr id="64573" name="Rectangle 76"/>
            <p:cNvSpPr>
              <a:spLocks noChangeArrowheads="1"/>
            </p:cNvSpPr>
            <p:nvPr/>
          </p:nvSpPr>
          <p:spPr bwMode="auto">
            <a:xfrm>
              <a:off x="204" y="1873"/>
              <a:ext cx="499" cy="1860"/>
            </a:xfrm>
            <a:prstGeom prst="rect">
              <a:avLst/>
            </a:prstGeom>
            <a:solidFill>
              <a:srgbClr val="FFFF99"/>
            </a:solidFill>
            <a:ln w="38100" algn="ctr">
              <a:solidFill>
                <a:schemeClr val="tx1"/>
              </a:solidFill>
              <a:miter lim="800000"/>
              <a:headEnd/>
              <a:tailEnd/>
            </a:ln>
          </p:spPr>
          <p:txBody>
            <a:bodyPr anchor="ctr">
              <a:spAutoFit/>
            </a:bodyPr>
            <a:lstStyle/>
            <a:p>
              <a:endParaRPr lang="en-US"/>
            </a:p>
          </p:txBody>
        </p:sp>
        <p:sp>
          <p:nvSpPr>
            <p:cNvPr id="64574" name="Line 77"/>
            <p:cNvSpPr>
              <a:spLocks noChangeShapeType="1"/>
            </p:cNvSpPr>
            <p:nvPr/>
          </p:nvSpPr>
          <p:spPr bwMode="auto">
            <a:xfrm>
              <a:off x="204" y="2327"/>
              <a:ext cx="499" cy="0"/>
            </a:xfrm>
            <a:prstGeom prst="line">
              <a:avLst/>
            </a:prstGeom>
            <a:noFill/>
            <a:ln w="38100">
              <a:solidFill>
                <a:schemeClr val="tx1"/>
              </a:solidFill>
              <a:round/>
              <a:headEnd/>
              <a:tailEnd/>
            </a:ln>
          </p:spPr>
          <p:txBody>
            <a:bodyPr>
              <a:spAutoFit/>
            </a:bodyPr>
            <a:lstStyle/>
            <a:p>
              <a:endParaRPr lang="en-US"/>
            </a:p>
          </p:txBody>
        </p:sp>
        <p:sp>
          <p:nvSpPr>
            <p:cNvPr id="64575" name="Line 78"/>
            <p:cNvSpPr>
              <a:spLocks noChangeShapeType="1"/>
            </p:cNvSpPr>
            <p:nvPr/>
          </p:nvSpPr>
          <p:spPr bwMode="auto">
            <a:xfrm>
              <a:off x="205" y="2796"/>
              <a:ext cx="499" cy="0"/>
            </a:xfrm>
            <a:prstGeom prst="line">
              <a:avLst/>
            </a:prstGeom>
            <a:noFill/>
            <a:ln w="38100">
              <a:solidFill>
                <a:schemeClr val="tx1"/>
              </a:solidFill>
              <a:round/>
              <a:headEnd/>
              <a:tailEnd/>
            </a:ln>
          </p:spPr>
          <p:txBody>
            <a:bodyPr>
              <a:spAutoFit/>
            </a:bodyPr>
            <a:lstStyle/>
            <a:p>
              <a:endParaRPr lang="en-US"/>
            </a:p>
          </p:txBody>
        </p:sp>
        <p:sp>
          <p:nvSpPr>
            <p:cNvPr id="64576" name="Line 79"/>
            <p:cNvSpPr>
              <a:spLocks noChangeShapeType="1"/>
            </p:cNvSpPr>
            <p:nvPr/>
          </p:nvSpPr>
          <p:spPr bwMode="auto">
            <a:xfrm>
              <a:off x="204" y="3252"/>
              <a:ext cx="499" cy="0"/>
            </a:xfrm>
            <a:prstGeom prst="line">
              <a:avLst/>
            </a:prstGeom>
            <a:noFill/>
            <a:ln w="38100">
              <a:solidFill>
                <a:schemeClr val="tx1"/>
              </a:solidFill>
              <a:round/>
              <a:headEnd/>
              <a:tailEnd/>
            </a:ln>
          </p:spPr>
          <p:txBody>
            <a:bodyPr>
              <a:spAutoFit/>
            </a:bodyPr>
            <a:lstStyle/>
            <a:p>
              <a:endParaRPr lang="en-US"/>
            </a:p>
          </p:txBody>
        </p:sp>
        <p:pic>
          <p:nvPicPr>
            <p:cNvPr id="64577" name="Picture 80"/>
            <p:cNvPicPr>
              <a:picLocks noChangeAspect="1" noChangeArrowheads="1"/>
            </p:cNvPicPr>
            <p:nvPr/>
          </p:nvPicPr>
          <p:blipFill>
            <a:blip r:embed="rId11" cstate="print">
              <a:clrChange>
                <a:clrFrom>
                  <a:srgbClr val="FFEEEE"/>
                </a:clrFrom>
                <a:clrTo>
                  <a:srgbClr val="FFEEEE">
                    <a:alpha val="0"/>
                  </a:srgbClr>
                </a:clrTo>
              </a:clrChange>
            </a:blip>
            <a:srcRect/>
            <a:stretch>
              <a:fillRect/>
            </a:stretch>
          </p:blipFill>
          <p:spPr bwMode="auto">
            <a:xfrm>
              <a:off x="295" y="2372"/>
              <a:ext cx="264" cy="352"/>
            </a:xfrm>
            <a:prstGeom prst="rect">
              <a:avLst/>
            </a:prstGeom>
            <a:noFill/>
            <a:ln w="9525">
              <a:noFill/>
              <a:miter lim="800000"/>
              <a:headEnd/>
              <a:tailEnd/>
            </a:ln>
          </p:spPr>
        </p:pic>
        <p:pic>
          <p:nvPicPr>
            <p:cNvPr id="64578" name="Picture 81"/>
            <p:cNvPicPr>
              <a:picLocks noChangeAspect="1" noChangeArrowheads="1"/>
            </p:cNvPicPr>
            <p:nvPr/>
          </p:nvPicPr>
          <p:blipFill>
            <a:blip r:embed="rId12" cstate="print">
              <a:clrChange>
                <a:clrFrom>
                  <a:srgbClr val="FFEEEE"/>
                </a:clrFrom>
                <a:clrTo>
                  <a:srgbClr val="FFEEEE">
                    <a:alpha val="0"/>
                  </a:srgbClr>
                </a:clrTo>
              </a:clrChange>
            </a:blip>
            <a:srcRect/>
            <a:stretch>
              <a:fillRect/>
            </a:stretch>
          </p:blipFill>
          <p:spPr bwMode="auto">
            <a:xfrm>
              <a:off x="313" y="3307"/>
              <a:ext cx="239" cy="368"/>
            </a:xfrm>
            <a:prstGeom prst="rect">
              <a:avLst/>
            </a:prstGeom>
            <a:noFill/>
            <a:ln w="9525">
              <a:noFill/>
              <a:miter lim="800000"/>
              <a:headEnd/>
              <a:tailEnd/>
            </a:ln>
          </p:spPr>
        </p:pic>
        <p:pic>
          <p:nvPicPr>
            <p:cNvPr id="64579" name="Picture 82"/>
            <p:cNvPicPr>
              <a:picLocks noChangeAspect="1" noChangeArrowheads="1"/>
            </p:cNvPicPr>
            <p:nvPr/>
          </p:nvPicPr>
          <p:blipFill>
            <a:blip r:embed="rId16" cstate="print">
              <a:clrChange>
                <a:clrFrom>
                  <a:srgbClr val="FFEEEE"/>
                </a:clrFrom>
                <a:clrTo>
                  <a:srgbClr val="FFEEEE">
                    <a:alpha val="0"/>
                  </a:srgbClr>
                </a:clrTo>
              </a:clrChange>
            </a:blip>
            <a:srcRect/>
            <a:stretch>
              <a:fillRect/>
            </a:stretch>
          </p:blipFill>
          <p:spPr bwMode="auto">
            <a:xfrm>
              <a:off x="304" y="1915"/>
              <a:ext cx="234" cy="371"/>
            </a:xfrm>
            <a:prstGeom prst="rect">
              <a:avLst/>
            </a:prstGeom>
            <a:noFill/>
            <a:ln w="9525">
              <a:noFill/>
              <a:miter lim="800000"/>
              <a:headEnd/>
              <a:tailEnd/>
            </a:ln>
          </p:spPr>
        </p:pic>
        <p:pic>
          <p:nvPicPr>
            <p:cNvPr id="64580" name="Picture 83"/>
            <p:cNvPicPr>
              <a:picLocks noChangeAspect="1" noChangeArrowheads="1"/>
            </p:cNvPicPr>
            <p:nvPr/>
          </p:nvPicPr>
          <p:blipFill>
            <a:blip r:embed="rId17" cstate="print">
              <a:clrChange>
                <a:clrFrom>
                  <a:srgbClr val="FFEEEE"/>
                </a:clrFrom>
                <a:clrTo>
                  <a:srgbClr val="FFEEEE">
                    <a:alpha val="0"/>
                  </a:srgbClr>
                </a:clrTo>
              </a:clrChange>
            </a:blip>
            <a:srcRect/>
            <a:stretch>
              <a:fillRect/>
            </a:stretch>
          </p:blipFill>
          <p:spPr bwMode="auto">
            <a:xfrm>
              <a:off x="304" y="2831"/>
              <a:ext cx="266" cy="398"/>
            </a:xfrm>
            <a:prstGeom prst="rect">
              <a:avLst/>
            </a:prstGeom>
            <a:noFill/>
            <a:ln w="9525">
              <a:noFill/>
              <a:miter lim="800000"/>
              <a:headEnd/>
              <a:tailEnd/>
            </a:ln>
          </p:spPr>
        </p:pic>
      </p:grpSp>
      <p:grpSp>
        <p:nvGrpSpPr>
          <p:cNvPr id="64549" name="Group 84"/>
          <p:cNvGrpSpPr>
            <a:grpSpLocks/>
          </p:cNvGrpSpPr>
          <p:nvPr/>
        </p:nvGrpSpPr>
        <p:grpSpPr bwMode="auto">
          <a:xfrm>
            <a:off x="2878138" y="2606675"/>
            <a:ext cx="2652712" cy="674688"/>
            <a:chOff x="1795" y="1561"/>
            <a:chExt cx="1671" cy="425"/>
          </a:xfrm>
        </p:grpSpPr>
        <p:sp>
          <p:nvSpPr>
            <p:cNvPr id="64567" name="Rectangle 85"/>
            <p:cNvSpPr>
              <a:spLocks noChangeArrowheads="1"/>
            </p:cNvSpPr>
            <p:nvPr/>
          </p:nvSpPr>
          <p:spPr bwMode="auto">
            <a:xfrm>
              <a:off x="1795" y="1567"/>
              <a:ext cx="1671" cy="408"/>
            </a:xfrm>
            <a:prstGeom prst="rect">
              <a:avLst/>
            </a:prstGeom>
            <a:solidFill>
              <a:srgbClr val="FFFF99"/>
            </a:solidFill>
            <a:ln w="38100" algn="ctr">
              <a:solidFill>
                <a:schemeClr val="tx1"/>
              </a:solidFill>
              <a:miter lim="800000"/>
              <a:headEnd/>
              <a:tailEnd/>
            </a:ln>
          </p:spPr>
          <p:txBody>
            <a:bodyPr anchor="ctr">
              <a:spAutoFit/>
            </a:bodyPr>
            <a:lstStyle/>
            <a:p>
              <a:endParaRPr lang="en-US"/>
            </a:p>
          </p:txBody>
        </p:sp>
        <p:sp>
          <p:nvSpPr>
            <p:cNvPr id="64568" name="Line 86"/>
            <p:cNvSpPr>
              <a:spLocks noChangeShapeType="1"/>
            </p:cNvSpPr>
            <p:nvPr/>
          </p:nvSpPr>
          <p:spPr bwMode="auto">
            <a:xfrm flipV="1">
              <a:off x="2368" y="1561"/>
              <a:ext cx="0" cy="408"/>
            </a:xfrm>
            <a:prstGeom prst="line">
              <a:avLst/>
            </a:prstGeom>
            <a:noFill/>
            <a:ln w="38100">
              <a:solidFill>
                <a:schemeClr val="tx1"/>
              </a:solidFill>
              <a:round/>
              <a:headEnd/>
              <a:tailEnd/>
            </a:ln>
          </p:spPr>
          <p:txBody>
            <a:bodyPr>
              <a:spAutoFit/>
            </a:bodyPr>
            <a:lstStyle/>
            <a:p>
              <a:endParaRPr lang="en-US"/>
            </a:p>
          </p:txBody>
        </p:sp>
        <p:sp>
          <p:nvSpPr>
            <p:cNvPr id="64569" name="Line 87"/>
            <p:cNvSpPr>
              <a:spLocks noChangeShapeType="1"/>
            </p:cNvSpPr>
            <p:nvPr/>
          </p:nvSpPr>
          <p:spPr bwMode="auto">
            <a:xfrm flipV="1">
              <a:off x="2918" y="1571"/>
              <a:ext cx="0" cy="408"/>
            </a:xfrm>
            <a:prstGeom prst="line">
              <a:avLst/>
            </a:prstGeom>
            <a:noFill/>
            <a:ln w="38100">
              <a:solidFill>
                <a:schemeClr val="tx1"/>
              </a:solidFill>
              <a:round/>
              <a:headEnd/>
              <a:tailEnd/>
            </a:ln>
          </p:spPr>
          <p:txBody>
            <a:bodyPr>
              <a:spAutoFit/>
            </a:bodyPr>
            <a:lstStyle/>
            <a:p>
              <a:endParaRPr lang="en-US"/>
            </a:p>
          </p:txBody>
        </p:sp>
        <p:pic>
          <p:nvPicPr>
            <p:cNvPr id="64570" name="Picture 88"/>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900" y="1579"/>
              <a:ext cx="333" cy="407"/>
            </a:xfrm>
            <a:prstGeom prst="rect">
              <a:avLst/>
            </a:prstGeom>
            <a:noFill/>
            <a:ln w="9525">
              <a:noFill/>
              <a:miter lim="800000"/>
              <a:headEnd/>
              <a:tailEnd/>
            </a:ln>
          </p:spPr>
        </p:pic>
        <p:pic>
          <p:nvPicPr>
            <p:cNvPr id="64571" name="Picture 89"/>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2988" y="1590"/>
              <a:ext cx="454" cy="360"/>
            </a:xfrm>
            <a:prstGeom prst="rect">
              <a:avLst/>
            </a:prstGeom>
            <a:noFill/>
            <a:ln w="9525">
              <a:noFill/>
              <a:miter lim="800000"/>
              <a:headEnd/>
              <a:tailEnd/>
            </a:ln>
          </p:spPr>
        </p:pic>
        <p:pic>
          <p:nvPicPr>
            <p:cNvPr id="64572" name="Picture 9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2453" y="1570"/>
              <a:ext cx="375" cy="408"/>
            </a:xfrm>
            <a:prstGeom prst="rect">
              <a:avLst/>
            </a:prstGeom>
            <a:noFill/>
            <a:ln w="9525">
              <a:noFill/>
              <a:miter lim="800000"/>
              <a:headEnd/>
              <a:tailEnd/>
            </a:ln>
          </p:spPr>
        </p:pic>
      </p:grpSp>
      <p:sp>
        <p:nvSpPr>
          <p:cNvPr id="64550" name="Line 91"/>
          <p:cNvSpPr>
            <a:spLocks noChangeShapeType="1"/>
          </p:cNvSpPr>
          <p:nvPr/>
        </p:nvSpPr>
        <p:spPr bwMode="auto">
          <a:xfrm>
            <a:off x="1000125" y="5934075"/>
            <a:ext cx="1800225" cy="215900"/>
          </a:xfrm>
          <a:prstGeom prst="line">
            <a:avLst/>
          </a:prstGeom>
          <a:noFill/>
          <a:ln w="25400">
            <a:solidFill>
              <a:srgbClr val="993300"/>
            </a:solidFill>
            <a:prstDash val="dash"/>
            <a:round/>
            <a:headEnd/>
            <a:tailEnd type="stealth" w="lg" len="lg"/>
          </a:ln>
        </p:spPr>
        <p:txBody>
          <a:bodyPr>
            <a:spAutoFit/>
          </a:bodyPr>
          <a:lstStyle/>
          <a:p>
            <a:endParaRPr lang="en-US"/>
          </a:p>
        </p:txBody>
      </p:sp>
      <p:sp>
        <p:nvSpPr>
          <p:cNvPr id="64551" name="Line 92"/>
          <p:cNvSpPr>
            <a:spLocks noChangeShapeType="1"/>
          </p:cNvSpPr>
          <p:nvPr/>
        </p:nvSpPr>
        <p:spPr bwMode="auto">
          <a:xfrm flipH="1">
            <a:off x="3132138" y="3068638"/>
            <a:ext cx="215900" cy="936625"/>
          </a:xfrm>
          <a:prstGeom prst="line">
            <a:avLst/>
          </a:prstGeom>
          <a:noFill/>
          <a:ln w="25400">
            <a:solidFill>
              <a:srgbClr val="993300"/>
            </a:solidFill>
            <a:prstDash val="dash"/>
            <a:round/>
            <a:headEnd/>
            <a:tailEnd type="stealth" w="lg" len="lg"/>
          </a:ln>
        </p:spPr>
        <p:txBody>
          <a:bodyPr>
            <a:spAutoFit/>
          </a:bodyPr>
          <a:lstStyle/>
          <a:p>
            <a:endParaRPr lang="en-US"/>
          </a:p>
        </p:txBody>
      </p:sp>
      <p:sp>
        <p:nvSpPr>
          <p:cNvPr id="64552" name="Line 93"/>
          <p:cNvSpPr>
            <a:spLocks noChangeShapeType="1"/>
          </p:cNvSpPr>
          <p:nvPr/>
        </p:nvSpPr>
        <p:spPr bwMode="auto">
          <a:xfrm flipH="1" flipV="1">
            <a:off x="5724525" y="4076700"/>
            <a:ext cx="2160588" cy="215900"/>
          </a:xfrm>
          <a:prstGeom prst="line">
            <a:avLst/>
          </a:prstGeom>
          <a:noFill/>
          <a:ln w="25400">
            <a:solidFill>
              <a:srgbClr val="993300"/>
            </a:solidFill>
            <a:prstDash val="dash"/>
            <a:round/>
            <a:headEnd/>
            <a:tailEnd type="stealth" w="lg" len="lg"/>
          </a:ln>
        </p:spPr>
        <p:txBody>
          <a:bodyPr>
            <a:spAutoFit/>
          </a:bodyPr>
          <a:lstStyle/>
          <a:p>
            <a:endParaRPr lang="en-US"/>
          </a:p>
        </p:txBody>
      </p:sp>
      <p:cxnSp>
        <p:nvCxnSpPr>
          <p:cNvPr id="64553" name="AutoShape 94"/>
          <p:cNvCxnSpPr>
            <a:cxnSpLocks noChangeShapeType="1"/>
          </p:cNvCxnSpPr>
          <p:nvPr/>
        </p:nvCxnSpPr>
        <p:spPr bwMode="auto">
          <a:xfrm flipV="1">
            <a:off x="1001713" y="3881438"/>
            <a:ext cx="3063875" cy="401637"/>
          </a:xfrm>
          <a:prstGeom prst="curvedConnector4">
            <a:avLst>
              <a:gd name="adj1" fmla="val 18806"/>
              <a:gd name="adj2" fmla="val 194861"/>
            </a:avLst>
          </a:prstGeom>
          <a:noFill/>
          <a:ln w="25400">
            <a:solidFill>
              <a:srgbClr val="993300"/>
            </a:solidFill>
            <a:prstDash val="dash"/>
            <a:round/>
            <a:headEnd/>
            <a:tailEnd type="stealth" w="lg" len="lg"/>
          </a:ln>
        </p:spPr>
      </p:cxnSp>
      <p:sp>
        <p:nvSpPr>
          <p:cNvPr id="64554" name="Text Box 95"/>
          <p:cNvSpPr txBox="1">
            <a:spLocks noChangeArrowheads="1"/>
          </p:cNvSpPr>
          <p:nvPr/>
        </p:nvSpPr>
        <p:spPr bwMode="auto">
          <a:xfrm>
            <a:off x="522288" y="1096963"/>
            <a:ext cx="8353425" cy="1320800"/>
          </a:xfrm>
          <a:prstGeom prst="rect">
            <a:avLst/>
          </a:prstGeom>
          <a:solidFill>
            <a:srgbClr val="C0C0C0"/>
          </a:solidFill>
          <a:ln w="9525" algn="ctr">
            <a:solidFill>
              <a:schemeClr val="tx1"/>
            </a:solidFill>
            <a:miter lim="800000"/>
            <a:headEnd/>
            <a:tailEnd/>
          </a:ln>
        </p:spPr>
        <p:txBody>
          <a:bodyPr>
            <a:spAutoFit/>
          </a:bodyPr>
          <a:lstStyle/>
          <a:p>
            <a:pPr algn="l">
              <a:spcBef>
                <a:spcPct val="50000"/>
              </a:spcBef>
            </a:pPr>
            <a:r>
              <a:rPr lang="en-US" sz="2000">
                <a:solidFill>
                  <a:srgbClr val="0033CC"/>
                </a:solidFill>
              </a:rPr>
              <a:t>UBIWARE 3.0 supposed to be a platform for creating and executing configurable distributed systems based on generalized and reusable business scenarios, which heterogeneous components (actors) are not predefined but can be selected, replaced and configured in runtime.</a:t>
            </a:r>
            <a:r>
              <a:rPr lang="en-US" sz="2000"/>
              <a:t> </a:t>
            </a:r>
          </a:p>
        </p:txBody>
      </p:sp>
      <p:grpSp>
        <p:nvGrpSpPr>
          <p:cNvPr id="64555" name="Group 96"/>
          <p:cNvGrpSpPr>
            <a:grpSpLocks/>
          </p:cNvGrpSpPr>
          <p:nvPr/>
        </p:nvGrpSpPr>
        <p:grpSpPr bwMode="auto">
          <a:xfrm>
            <a:off x="6300788" y="5170488"/>
            <a:ext cx="1468437" cy="1519237"/>
            <a:chOff x="3969" y="3257"/>
            <a:chExt cx="925" cy="957"/>
          </a:xfrm>
        </p:grpSpPr>
        <p:grpSp>
          <p:nvGrpSpPr>
            <p:cNvPr id="64556" name="Group 97"/>
            <p:cNvGrpSpPr>
              <a:grpSpLocks/>
            </p:cNvGrpSpPr>
            <p:nvPr/>
          </p:nvGrpSpPr>
          <p:grpSpPr bwMode="auto">
            <a:xfrm>
              <a:off x="3969" y="3657"/>
              <a:ext cx="539" cy="557"/>
              <a:chOff x="4419" y="2966"/>
              <a:chExt cx="1201" cy="1339"/>
            </a:xfrm>
          </p:grpSpPr>
          <p:pic>
            <p:nvPicPr>
              <p:cNvPr id="64563" name="Picture 98"/>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4558" y="3243"/>
                <a:ext cx="1062" cy="1062"/>
              </a:xfrm>
              <a:prstGeom prst="rect">
                <a:avLst/>
              </a:prstGeom>
              <a:solidFill>
                <a:srgbClr val="CC9900"/>
              </a:solidFill>
              <a:ln w="9525">
                <a:noFill/>
                <a:miter lim="800000"/>
                <a:headEnd/>
                <a:tailEnd/>
              </a:ln>
            </p:spPr>
          </p:pic>
          <p:pic>
            <p:nvPicPr>
              <p:cNvPr id="64564" name="Picture 263" descr="sapl"/>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049" y="3289"/>
                <a:ext cx="485" cy="523"/>
              </a:xfrm>
              <a:prstGeom prst="rect">
                <a:avLst/>
              </a:prstGeom>
              <a:noFill/>
              <a:ln w="9525">
                <a:noFill/>
                <a:miter lim="800000"/>
                <a:headEnd/>
                <a:tailEnd/>
              </a:ln>
            </p:spPr>
          </p:pic>
          <p:pic>
            <p:nvPicPr>
              <p:cNvPr id="64565" name="Picture 100"/>
              <p:cNvPicPr>
                <a:picLocks noChangeAspect="1" noChangeArrowheads="1"/>
              </p:cNvPicPr>
              <p:nvPr/>
            </p:nvPicPr>
            <p:blipFill>
              <a:blip r:embed="rId23" cstate="print"/>
              <a:srcRect/>
              <a:stretch>
                <a:fillRect/>
              </a:stretch>
            </p:blipFill>
            <p:spPr bwMode="auto">
              <a:xfrm>
                <a:off x="4419" y="2966"/>
                <a:ext cx="533" cy="816"/>
              </a:xfrm>
              <a:prstGeom prst="rect">
                <a:avLst/>
              </a:prstGeom>
              <a:noFill/>
              <a:ln w="9525">
                <a:noFill/>
                <a:miter lim="800000"/>
                <a:headEnd/>
                <a:tailEnd/>
              </a:ln>
            </p:spPr>
          </p:pic>
          <p:sp>
            <p:nvSpPr>
              <p:cNvPr id="64566" name="WordArt 101" descr="Paper bag"/>
              <p:cNvSpPr>
                <a:spLocks noChangeArrowheads="1" noChangeShapeType="1" noTextEdit="1"/>
              </p:cNvSpPr>
              <p:nvPr/>
            </p:nvSpPr>
            <p:spPr bwMode="auto">
              <a:xfrm>
                <a:off x="4953" y="4094"/>
                <a:ext cx="635" cy="182"/>
              </a:xfrm>
              <a:prstGeom prst="rect">
                <a:avLst/>
              </a:prstGeom>
            </p:spPr>
            <p:txBody>
              <a:bodyPr wrap="none" fromWordArt="1">
                <a:prstTxWarp prst="textPlain">
                  <a:avLst>
                    <a:gd name="adj" fmla="val 50000"/>
                  </a:avLst>
                </a:prstTxWarp>
              </a:bodyPr>
              <a:lstStyle/>
              <a:p>
                <a:r>
                  <a:rPr lang="en-US" sz="1800" kern="10">
                    <a:ln w="9525">
                      <a:solidFill>
                        <a:srgbClr val="008000"/>
                      </a:solidFill>
                      <a:round/>
                      <a:headEnd/>
                      <a:tailEnd/>
                    </a:ln>
                    <a:blipFill dpi="0" rotWithShape="0">
                      <a:blip r:embed="rId24"/>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SmartComments</a:t>
                </a:r>
              </a:p>
            </p:txBody>
          </p:sp>
        </p:grpSp>
        <p:pic>
          <p:nvPicPr>
            <p:cNvPr id="64557" name="Picture 102" descr="ForI_"/>
            <p:cNvPicPr>
              <a:picLocks noChangeAspect="1" noChangeArrowheads="1"/>
            </p:cNvPicPr>
            <p:nvPr/>
          </p:nvPicPr>
          <p:blipFill>
            <a:blip r:embed="rId25" cstate="print"/>
            <a:srcRect/>
            <a:stretch>
              <a:fillRect/>
            </a:stretch>
          </p:blipFill>
          <p:spPr bwMode="auto">
            <a:xfrm>
              <a:off x="4486" y="3693"/>
              <a:ext cx="408" cy="358"/>
            </a:xfrm>
            <a:prstGeom prst="rect">
              <a:avLst/>
            </a:prstGeom>
            <a:noFill/>
            <a:ln w="9525">
              <a:noFill/>
              <a:miter lim="800000"/>
              <a:headEnd/>
              <a:tailEnd/>
            </a:ln>
          </p:spPr>
        </p:pic>
        <p:grpSp>
          <p:nvGrpSpPr>
            <p:cNvPr id="64558" name="Group 103"/>
            <p:cNvGrpSpPr>
              <a:grpSpLocks/>
            </p:cNvGrpSpPr>
            <p:nvPr/>
          </p:nvGrpSpPr>
          <p:grpSpPr bwMode="auto">
            <a:xfrm>
              <a:off x="4132" y="3257"/>
              <a:ext cx="710" cy="517"/>
              <a:chOff x="3629" y="2840"/>
              <a:chExt cx="1488" cy="1208"/>
            </a:xfrm>
          </p:grpSpPr>
          <p:pic>
            <p:nvPicPr>
              <p:cNvPr id="64559" name="Picture 104" descr="MCj02809030000[1]"/>
              <p:cNvPicPr>
                <a:picLocks noChangeAspect="1" noChangeArrowheads="1"/>
              </p:cNvPicPr>
              <p:nvPr/>
            </p:nvPicPr>
            <p:blipFill>
              <a:blip r:embed="rId26" cstate="print"/>
              <a:srcRect/>
              <a:stretch>
                <a:fillRect/>
              </a:stretch>
            </p:blipFill>
            <p:spPr bwMode="auto">
              <a:xfrm>
                <a:off x="4486" y="3021"/>
                <a:ext cx="631" cy="863"/>
              </a:xfrm>
              <a:prstGeom prst="rect">
                <a:avLst/>
              </a:prstGeom>
              <a:noFill/>
              <a:ln w="9525">
                <a:noFill/>
                <a:miter lim="800000"/>
                <a:headEnd/>
                <a:tailEnd/>
              </a:ln>
            </p:spPr>
          </p:pic>
          <p:pic>
            <p:nvPicPr>
              <p:cNvPr id="64560" name="Picture 105" descr="MCj02809030000[1]"/>
              <p:cNvPicPr>
                <a:picLocks noChangeAspect="1" noChangeArrowheads="1"/>
              </p:cNvPicPr>
              <p:nvPr/>
            </p:nvPicPr>
            <p:blipFill>
              <a:blip r:embed="rId26" cstate="print"/>
              <a:srcRect/>
              <a:stretch>
                <a:fillRect/>
              </a:stretch>
            </p:blipFill>
            <p:spPr bwMode="auto">
              <a:xfrm>
                <a:off x="4114" y="3021"/>
                <a:ext cx="697" cy="953"/>
              </a:xfrm>
              <a:prstGeom prst="rect">
                <a:avLst/>
              </a:prstGeom>
              <a:noFill/>
              <a:ln w="9525">
                <a:noFill/>
                <a:miter lim="800000"/>
                <a:headEnd/>
                <a:tailEnd/>
              </a:ln>
            </p:spPr>
          </p:pic>
          <p:pic>
            <p:nvPicPr>
              <p:cNvPr id="64561" name="Picture 106" descr="MCj02809030000[1]"/>
              <p:cNvPicPr>
                <a:picLocks noChangeAspect="1" noChangeArrowheads="1"/>
              </p:cNvPicPr>
              <p:nvPr/>
            </p:nvPicPr>
            <p:blipFill>
              <a:blip r:embed="rId26" cstate="print"/>
              <a:srcRect/>
              <a:stretch>
                <a:fillRect/>
              </a:stretch>
            </p:blipFill>
            <p:spPr bwMode="auto">
              <a:xfrm>
                <a:off x="3629" y="2840"/>
                <a:ext cx="884" cy="1208"/>
              </a:xfrm>
              <a:prstGeom prst="rect">
                <a:avLst/>
              </a:prstGeom>
              <a:noFill/>
              <a:ln w="9525">
                <a:noFill/>
                <a:miter lim="800000"/>
                <a:headEnd/>
                <a:tailEnd/>
              </a:ln>
            </p:spPr>
          </p:pic>
          <p:pic>
            <p:nvPicPr>
              <p:cNvPr id="64562"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45736E0C-34B6-415A-B51B-202E5DABBEA3}" type="slidenum">
              <a:rPr lang="ru-RU"/>
              <a:pPr/>
              <a:t>16</a:t>
            </a:fld>
            <a:r>
              <a:rPr lang="en-US" dirty="0"/>
              <a:t>  of  </a:t>
            </a:r>
            <a:r>
              <a:rPr lang="en-US" dirty="0" smtClean="0"/>
              <a:t>53</a:t>
            </a:r>
            <a:r>
              <a:rPr lang="en-US" sz="1400" b="0" dirty="0" smtClean="0"/>
              <a:t> </a:t>
            </a:r>
            <a:endParaRPr lang="ru-RU" sz="1400" b="0" dirty="0"/>
          </a:p>
        </p:txBody>
      </p:sp>
      <p:sp>
        <p:nvSpPr>
          <p:cNvPr id="7" name="Rectangle 2"/>
          <p:cNvSpPr>
            <a:spLocks noGrp="1" noChangeArrowheads="1"/>
          </p:cNvSpPr>
          <p:nvPr>
            <p:ph type="title"/>
          </p:nvPr>
        </p:nvSpPr>
        <p:spPr>
          <a:xfrm>
            <a:off x="1312863" y="166688"/>
            <a:ext cx="7594600" cy="503237"/>
          </a:xfrm>
        </p:spPr>
        <p:txBody>
          <a:bodyPr/>
          <a:lstStyle/>
          <a:p>
            <a:pPr eaLnBrk="1" hangingPunct="1">
              <a:defRPr/>
            </a:pPr>
            <a:r>
              <a:rPr lang="en-US" sz="3200" dirty="0" smtClean="0">
                <a:solidFill>
                  <a:srgbClr val="996633"/>
                </a:solidFill>
              </a:rPr>
              <a:t>UBIWARE 3.0</a:t>
            </a:r>
            <a:r>
              <a:rPr lang="en-US" sz="3200" dirty="0" smtClean="0"/>
              <a:t> platform architecture</a:t>
            </a:r>
          </a:p>
        </p:txBody>
      </p:sp>
      <p:sp>
        <p:nvSpPr>
          <p:cNvPr id="65541" name="TextBox 7"/>
          <p:cNvSpPr txBox="1">
            <a:spLocks noChangeArrowheads="1"/>
          </p:cNvSpPr>
          <p:nvPr/>
        </p:nvSpPr>
        <p:spPr bwMode="auto">
          <a:xfrm>
            <a:off x="755650" y="5214938"/>
            <a:ext cx="7975600" cy="1385887"/>
          </a:xfrm>
          <a:prstGeom prst="rect">
            <a:avLst/>
          </a:prstGeom>
          <a:solidFill>
            <a:schemeClr val="accent1"/>
          </a:solidFill>
          <a:ln w="9525">
            <a:solidFill>
              <a:schemeClr val="tx2"/>
            </a:solidFill>
            <a:miter lim="800000"/>
            <a:headEnd/>
            <a:tailEnd/>
          </a:ln>
        </p:spPr>
        <p:txBody>
          <a:bodyPr>
            <a:spAutoFit/>
          </a:bodyPr>
          <a:lstStyle/>
          <a:p>
            <a:pPr algn="l"/>
            <a:r>
              <a:rPr lang="en-US" sz="1400"/>
              <a:t>The UBIWARE 3.0 platform now combines the features of the application server, the semantic web platform and the agent-driven platform, where agent-driven semantic applications can serve to the end customers with the high quality web-based GUIs, enhanced user-friendliness and responsiveness. The platform has become an application-independent runtime environment, where special infrastructure agents take care of the platform itself, not of the applications being run on it.  At the same time, we introduce personal user agents, thus making the platform user-oriented.</a:t>
            </a:r>
          </a:p>
        </p:txBody>
      </p:sp>
      <p:pic>
        <p:nvPicPr>
          <p:cNvPr id="65542" name="Picture 6" descr="C:\MyTemp\Projects\UBIWARE\Meetings\2010.08.31_Steering_Group(JKL)\pictures\Michael\platform_overview_horizontal.png"/>
          <p:cNvPicPr>
            <a:picLocks noChangeAspect="1" noChangeArrowheads="1"/>
          </p:cNvPicPr>
          <p:nvPr/>
        </p:nvPicPr>
        <p:blipFill>
          <a:blip r:embed="rId2" cstate="print"/>
          <a:srcRect/>
          <a:stretch>
            <a:fillRect/>
          </a:stretch>
        </p:blipFill>
        <p:spPr bwMode="auto">
          <a:xfrm>
            <a:off x="689367" y="908720"/>
            <a:ext cx="7987089" cy="4161085"/>
          </a:xfrm>
          <a:prstGeom prst="rect">
            <a:avLst/>
          </a:prstGeom>
          <a:noFill/>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17</a:t>
            </a:fld>
            <a:r>
              <a:rPr lang="en-US" dirty="0" smtClean="0"/>
              <a:t>  of  53</a:t>
            </a:r>
            <a:r>
              <a:rPr lang="en-US" sz="1400" b="0" dirty="0" smtClean="0"/>
              <a:t> </a:t>
            </a:r>
            <a:endParaRPr lang="ru-RU" sz="1400" b="0" dirty="0"/>
          </a:p>
        </p:txBody>
      </p:sp>
      <p:sp>
        <p:nvSpPr>
          <p:cNvPr id="5" name="Rectangle 2"/>
          <p:cNvSpPr>
            <a:spLocks noGrp="1" noChangeArrowheads="1"/>
          </p:cNvSpPr>
          <p:nvPr>
            <p:ph type="title"/>
          </p:nvPr>
        </p:nvSpPr>
        <p:spPr>
          <a:xfrm>
            <a:off x="1312863" y="166688"/>
            <a:ext cx="7594600" cy="503237"/>
          </a:xfrm>
        </p:spPr>
        <p:txBody>
          <a:bodyPr/>
          <a:lstStyle/>
          <a:p>
            <a:pPr eaLnBrk="1" hangingPunct="1">
              <a:defRPr/>
            </a:pPr>
            <a:r>
              <a:rPr lang="en-US" sz="3200" dirty="0" smtClean="0">
                <a:solidFill>
                  <a:srgbClr val="996633"/>
                </a:solidFill>
              </a:rPr>
              <a:t>UBIWARE 3.0</a:t>
            </a:r>
            <a:r>
              <a:rPr lang="en-US" sz="3200" dirty="0" smtClean="0"/>
              <a:t> One-click startup</a:t>
            </a:r>
          </a:p>
        </p:txBody>
      </p:sp>
      <p:pic>
        <p:nvPicPr>
          <p:cNvPr id="6" name="Picture 5" descr="ontology-startup.emf"/>
          <p:cNvPicPr/>
          <p:nvPr/>
        </p:nvPicPr>
        <p:blipFill>
          <a:blip r:embed="rId2" cstate="print"/>
          <a:stretch>
            <a:fillRect/>
          </a:stretch>
        </p:blipFill>
        <p:spPr>
          <a:xfrm>
            <a:off x="1354009" y="980728"/>
            <a:ext cx="6746384" cy="51125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18</a:t>
            </a:fld>
            <a:r>
              <a:rPr lang="en-US" dirty="0" smtClean="0"/>
              <a:t>  of  53</a:t>
            </a:r>
            <a:r>
              <a:rPr lang="en-US" sz="1400" b="0" dirty="0" smtClean="0"/>
              <a:t> </a:t>
            </a:r>
            <a:endParaRPr lang="ru-RU" sz="1400" b="0" dirty="0"/>
          </a:p>
        </p:txBody>
      </p:sp>
      <p:sp>
        <p:nvSpPr>
          <p:cNvPr id="5" name="Rectangle 2"/>
          <p:cNvSpPr>
            <a:spLocks noGrp="1" noChangeArrowheads="1"/>
          </p:cNvSpPr>
          <p:nvPr>
            <p:ph type="title"/>
          </p:nvPr>
        </p:nvSpPr>
        <p:spPr>
          <a:xfrm>
            <a:off x="1312863" y="166688"/>
            <a:ext cx="7594600" cy="503237"/>
          </a:xfrm>
        </p:spPr>
        <p:txBody>
          <a:bodyPr/>
          <a:lstStyle/>
          <a:p>
            <a:pPr eaLnBrk="1" hangingPunct="1">
              <a:defRPr/>
            </a:pPr>
            <a:r>
              <a:rPr lang="en-US" sz="3200" dirty="0" smtClean="0">
                <a:solidFill>
                  <a:srgbClr val="996633"/>
                </a:solidFill>
              </a:rPr>
              <a:t>UBIWARE 3.0</a:t>
            </a:r>
            <a:r>
              <a:rPr lang="en-US" sz="3200" dirty="0" smtClean="0"/>
              <a:t> Action Script</a:t>
            </a:r>
          </a:p>
        </p:txBody>
      </p:sp>
      <p:pic>
        <p:nvPicPr>
          <p:cNvPr id="7" name="Picture 6" descr="action-ontology-actionMessage.emf"/>
          <p:cNvPicPr/>
          <p:nvPr/>
        </p:nvPicPr>
        <p:blipFill>
          <a:blip r:embed="rId2" cstate="print"/>
          <a:stretch>
            <a:fillRect/>
          </a:stretch>
        </p:blipFill>
        <p:spPr>
          <a:xfrm>
            <a:off x="683568" y="1491174"/>
            <a:ext cx="3176228" cy="1258972"/>
          </a:xfrm>
          <a:prstGeom prst="rect">
            <a:avLst/>
          </a:prstGeom>
          <a:ln>
            <a:noFill/>
          </a:ln>
          <a:effectLst>
            <a:outerShdw blurRad="292100" dist="139700" dir="2700000" algn="tl" rotWithShape="0">
              <a:srgbClr val="333333">
                <a:alpha val="65000"/>
              </a:srgbClr>
            </a:outerShdw>
          </a:effectLst>
        </p:spPr>
      </p:pic>
      <p:pic>
        <p:nvPicPr>
          <p:cNvPr id="8" name="Picture 7" descr="action-ontology-handler.emf"/>
          <p:cNvPicPr/>
          <p:nvPr/>
        </p:nvPicPr>
        <p:blipFill>
          <a:blip r:embed="rId3" cstate="print"/>
          <a:stretch>
            <a:fillRect/>
          </a:stretch>
        </p:blipFill>
        <p:spPr>
          <a:xfrm>
            <a:off x="4656782" y="4073301"/>
            <a:ext cx="3875658" cy="1258972"/>
          </a:xfrm>
          <a:prstGeom prst="rect">
            <a:avLst/>
          </a:prstGeom>
          <a:ln>
            <a:noFill/>
          </a:ln>
          <a:effectLst>
            <a:outerShdw blurRad="292100" dist="139700" dir="2700000" algn="tl" rotWithShape="0">
              <a:srgbClr val="333333">
                <a:alpha val="65000"/>
              </a:srgbClr>
            </a:outerShdw>
          </a:effectLst>
        </p:spPr>
      </p:pic>
      <p:sp>
        <p:nvSpPr>
          <p:cNvPr id="141313" name="Rectangle 1"/>
          <p:cNvSpPr>
            <a:spLocks noChangeArrowheads="1"/>
          </p:cNvSpPr>
          <p:nvPr/>
        </p:nvSpPr>
        <p:spPr bwMode="auto">
          <a:xfrm>
            <a:off x="3419872" y="1412776"/>
            <a:ext cx="5472608" cy="144655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:action1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rdf:type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com:Action</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com:hasActionName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soc:getAllMessages</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com:hasActionParams</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com:sender</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agentPeter</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soc:profileID</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54981618</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soc:fromDate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01-06-2010 00-00-00 EEST</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soc:toDate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10-06-2010 12-00-00 EEST</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a:t>
            </a:r>
            <a:r>
              <a:rPr kumimoji="0" lang="en-US" sz="600" b="0" i="0" u="none" strike="noStrike" cap="none" normalizeH="0" baseline="0" dirty="0" smtClean="0">
                <a:ln>
                  <a:noFill/>
                </a:ln>
                <a:solidFill>
                  <a:schemeClr val="tx1"/>
                </a:solidFill>
                <a:effectLst/>
                <a:latin typeface="Arial" pitchFamily="34" charset="0"/>
              </a:rPr>
              <a:t> </a:t>
            </a:r>
            <a:endParaRPr kumimoji="0" lang="en-US" sz="800" b="0" i="0" u="none" strike="noStrike" cap="none" normalizeH="0" baseline="0" dirty="0" smtClean="0">
              <a:ln>
                <a:noFill/>
              </a:ln>
              <a:solidFill>
                <a:schemeClr val="tx1"/>
              </a:solidFill>
              <a:effectLst/>
              <a:latin typeface="Arial" pitchFamily="34" charset="0"/>
            </a:endParaRPr>
          </a:p>
        </p:txBody>
      </p:sp>
      <p:sp>
        <p:nvSpPr>
          <p:cNvPr id="141314" name="Rectangle 2"/>
          <p:cNvSpPr>
            <a:spLocks noChangeArrowheads="1"/>
          </p:cNvSpPr>
          <p:nvPr/>
        </p:nvSpPr>
        <p:spPr bwMode="auto">
          <a:xfrm>
            <a:off x="0" y="4180145"/>
            <a:ext cx="5580112" cy="198515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de-AT"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de-AT"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getAllMessagesHandler</a:t>
            </a:r>
            <a:r>
              <a:rPr kumimoji="0" lang="de-AT"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de-AT"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rdf:type</a:t>
            </a:r>
            <a:r>
              <a:rPr kumimoji="0" lang="de-AT"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de-AT"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com:Handler</a:t>
            </a:r>
            <a:r>
              <a:rPr kumimoji="0" lang="de-AT"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com:handles</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soc:getAllMessages</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com:params</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com:sender</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agentPeter</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soc:profileID</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54981618</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soc:fromDate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01-06-2010 00-00-00 EEST</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soc:toDate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sapl:hasValue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10-06-2010 12-00-00 EEST</a:t>
            </a:r>
            <a:r>
              <a:rPr kumimoji="0" lang="en-US" sz="1100" b="0" i="0" u="none" strike="noStrike" cap="none" normalizeH="0" baseline="0" dirty="0" smtClean="0">
                <a:ln>
                  <a:noFill/>
                </a:ln>
                <a:solidFill>
                  <a:schemeClr val="tx1"/>
                </a:solidFill>
                <a:effectLst/>
                <a:latin typeface="Arial"/>
                <a:ea typeface="Calibri" pitchFamily="34" charset="0"/>
                <a:cs typeface="Courier New" pitchFamily="49" charset="0"/>
              </a:rPr>
              <a:t>”</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 ;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1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com:code</a:t>
            </a:r>
            <a:r>
              <a:rPr kumimoji="0" lang="en-US"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 . . . code . .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600" b="0" i="0" u="none" strike="noStrike" cap="none" normalizeH="0" baseline="0" dirty="0" smtClean="0">
                <a:ln>
                  <a:noFill/>
                </a:ln>
                <a:solidFill>
                  <a:schemeClr val="tx1"/>
                </a:solidFill>
                <a:effectLst/>
                <a:latin typeface="Arial" pitchFamily="34" charset="0"/>
              </a:rPr>
              <a:t> </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19</a:t>
            </a:fld>
            <a:r>
              <a:rPr lang="en-US" dirty="0" smtClean="0"/>
              <a:t>  of  53</a:t>
            </a:r>
            <a:r>
              <a:rPr lang="en-US" sz="1400" b="0" dirty="0" smtClean="0"/>
              <a:t> </a:t>
            </a:r>
            <a:endParaRPr lang="ru-RU" sz="1400" b="0" dirty="0"/>
          </a:p>
        </p:txBody>
      </p:sp>
      <p:sp>
        <p:nvSpPr>
          <p:cNvPr id="5" name="Rectangle 2"/>
          <p:cNvSpPr>
            <a:spLocks noGrp="1" noChangeArrowheads="1"/>
          </p:cNvSpPr>
          <p:nvPr>
            <p:ph type="title"/>
          </p:nvPr>
        </p:nvSpPr>
        <p:spPr>
          <a:xfrm>
            <a:off x="1312863" y="166688"/>
            <a:ext cx="7594600" cy="503237"/>
          </a:xfrm>
        </p:spPr>
        <p:txBody>
          <a:bodyPr/>
          <a:lstStyle/>
          <a:p>
            <a:pPr eaLnBrk="1" hangingPunct="1">
              <a:defRPr/>
            </a:pPr>
            <a:r>
              <a:rPr lang="en-US" sz="3200" dirty="0" smtClean="0">
                <a:solidFill>
                  <a:srgbClr val="996633"/>
                </a:solidFill>
              </a:rPr>
              <a:t>UBIWARE 3.0</a:t>
            </a:r>
            <a:r>
              <a:rPr lang="en-US" sz="3200" dirty="0" smtClean="0"/>
              <a:t> Towards modern web</a:t>
            </a:r>
          </a:p>
        </p:txBody>
      </p:sp>
      <p:pic>
        <p:nvPicPr>
          <p:cNvPr id="177154" name="Picture 2" descr="basic_web_architecture"/>
          <p:cNvPicPr>
            <a:picLocks noChangeAspect="1" noChangeArrowheads="1"/>
          </p:cNvPicPr>
          <p:nvPr/>
        </p:nvPicPr>
        <p:blipFill>
          <a:blip r:embed="rId2" cstate="print"/>
          <a:srcRect/>
          <a:stretch>
            <a:fillRect/>
          </a:stretch>
        </p:blipFill>
        <p:spPr bwMode="auto">
          <a:xfrm>
            <a:off x="1907704" y="1141128"/>
            <a:ext cx="5760640" cy="495216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CC52CF6D-24DF-4AFF-8746-98D4DCE4A704}" type="slidenum">
              <a:rPr lang="ru-RU"/>
              <a:pPr/>
              <a:t>2</a:t>
            </a:fld>
            <a:r>
              <a:rPr lang="en-US" dirty="0"/>
              <a:t>  of  </a:t>
            </a:r>
            <a:r>
              <a:rPr lang="en-US" dirty="0" smtClean="0"/>
              <a:t>53</a:t>
            </a:r>
            <a:r>
              <a:rPr lang="en-US" sz="1400" b="0" dirty="0" smtClean="0"/>
              <a:t> </a:t>
            </a:r>
            <a:endParaRPr lang="ru-RU" sz="1400" b="0" dirty="0"/>
          </a:p>
        </p:txBody>
      </p:sp>
      <p:sp>
        <p:nvSpPr>
          <p:cNvPr id="1700866" name="Rectangle 2"/>
          <p:cNvSpPr>
            <a:spLocks noChangeArrowheads="1"/>
          </p:cNvSpPr>
          <p:nvPr/>
        </p:nvSpPr>
        <p:spPr bwMode="auto">
          <a:xfrm>
            <a:off x="323850" y="4508500"/>
            <a:ext cx="3384550" cy="1873250"/>
          </a:xfrm>
          <a:prstGeom prst="rect">
            <a:avLst/>
          </a:prstGeom>
          <a:noFill/>
          <a:ln w="57150" cmpd="thinThick">
            <a:noFill/>
            <a:miter lim="800000"/>
            <a:headEnd/>
            <a:tailEnd/>
          </a:ln>
        </p:spPr>
        <p:txBody>
          <a:bodyPr/>
          <a:lstStyle/>
          <a:p>
            <a:pPr marL="342900" indent="-342900" algn="l">
              <a:lnSpc>
                <a:spcPct val="90000"/>
              </a:lnSpc>
              <a:spcBef>
                <a:spcPct val="20000"/>
              </a:spcBef>
            </a:pPr>
            <a:r>
              <a:rPr lang="en-US" sz="1800" b="1">
                <a:solidFill>
                  <a:srgbClr val="003366"/>
                </a:solidFill>
              </a:rPr>
              <a:t>Researchers</a:t>
            </a:r>
            <a:endParaRPr lang="en-US" sz="1800" b="1" i="1">
              <a:solidFill>
                <a:srgbClr val="FF3300"/>
              </a:solidFill>
            </a:endParaRPr>
          </a:p>
          <a:p>
            <a:pPr marL="742950" lvl="1" indent="-285750" algn="l">
              <a:lnSpc>
                <a:spcPct val="90000"/>
              </a:lnSpc>
              <a:spcBef>
                <a:spcPct val="20000"/>
              </a:spcBef>
              <a:buClr>
                <a:srgbClr val="003366"/>
              </a:buClr>
              <a:buSzPct val="80000"/>
              <a:buFont typeface="Wingdings" pitchFamily="2" charset="2"/>
              <a:buChar char="q"/>
            </a:pPr>
            <a:r>
              <a:rPr lang="en-US" sz="1800" b="1">
                <a:solidFill>
                  <a:srgbClr val="CC3300"/>
                </a:solidFill>
                <a:effectLst>
                  <a:outerShdw blurRad="38100" dist="38100" dir="2700000" algn="tl">
                    <a:srgbClr val="C0C0C0"/>
                  </a:outerShdw>
                </a:effectLst>
              </a:rPr>
              <a:t>Vagan Terziyan</a:t>
            </a:r>
            <a:r>
              <a:rPr lang="en-US" sz="1600" b="1">
                <a:solidFill>
                  <a:srgbClr val="663300"/>
                </a:solidFill>
              </a:rPr>
              <a:t> (Head)</a:t>
            </a:r>
            <a:endParaRPr lang="en-GB" sz="1600" b="1">
              <a:solidFill>
                <a:srgbClr val="663300"/>
              </a:solidFill>
            </a:endParaRP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Olena Kaykova</a:t>
            </a:r>
            <a:endParaRPr lang="en-GB" sz="1600" b="1">
              <a:solidFill>
                <a:srgbClr val="969696"/>
              </a:solidFill>
            </a:endParaRP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Oleksiy Khriyenko</a:t>
            </a: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Sergiy Nikitin</a:t>
            </a: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Michal Nagy</a:t>
            </a:r>
            <a:endParaRPr lang="en-GB" sz="1600" b="1">
              <a:solidFill>
                <a:srgbClr val="969696"/>
              </a:solidFill>
            </a:endParaRPr>
          </a:p>
          <a:p>
            <a:pPr marL="742950" lvl="1" indent="-285750" algn="l">
              <a:lnSpc>
                <a:spcPct val="90000"/>
              </a:lnSpc>
              <a:spcBef>
                <a:spcPct val="20000"/>
              </a:spcBef>
              <a:buClr>
                <a:srgbClr val="003366"/>
              </a:buClr>
              <a:buSzPct val="80000"/>
              <a:buFont typeface="Wingdings" pitchFamily="2" charset="2"/>
              <a:buNone/>
            </a:pPr>
            <a:endParaRPr lang="en-GB" sz="1600" b="1">
              <a:solidFill>
                <a:srgbClr val="663300"/>
              </a:solidFill>
            </a:endParaRPr>
          </a:p>
        </p:txBody>
      </p:sp>
      <p:sp>
        <p:nvSpPr>
          <p:cNvPr id="1700867" name="Rectangle 3"/>
          <p:cNvSpPr>
            <a:spLocks noChangeArrowheads="1"/>
          </p:cNvSpPr>
          <p:nvPr/>
        </p:nvSpPr>
        <p:spPr bwMode="auto">
          <a:xfrm>
            <a:off x="1431925" y="44450"/>
            <a:ext cx="7461250" cy="609600"/>
          </a:xfrm>
          <a:prstGeom prst="rect">
            <a:avLst/>
          </a:prstGeom>
          <a:noFill/>
          <a:ln w="9525" algn="ctr">
            <a:noFill/>
            <a:miter lim="800000"/>
            <a:headEnd/>
            <a:tailEnd/>
          </a:ln>
          <a:effectLst>
            <a:outerShdw dist="35921" dir="2700000" algn="ctr" rotWithShape="0">
              <a:schemeClr val="bg2">
                <a:alpha val="50000"/>
              </a:schemeClr>
            </a:outerShdw>
          </a:effectLst>
        </p:spPr>
        <p:txBody>
          <a:bodyPr lIns="0" rIns="0" anchor="ctr"/>
          <a:lstStyle/>
          <a:p>
            <a:r>
              <a:rPr lang="en-US" sz="3600" b="1">
                <a:solidFill>
                  <a:srgbClr val="EC8C00"/>
                </a:solidFill>
                <a:effectLst>
                  <a:outerShdw blurRad="38100" dist="38100" dir="2700000" algn="tl">
                    <a:srgbClr val="C0C0C0"/>
                  </a:outerShdw>
                </a:effectLst>
              </a:rPr>
              <a:t>Industrial Ontologies Group</a:t>
            </a:r>
            <a:endParaRPr lang="en-GB" sz="3600" b="1">
              <a:solidFill>
                <a:srgbClr val="EC8C00"/>
              </a:solidFill>
              <a:effectLst>
                <a:outerShdw blurRad="38100" dist="38100" dir="2700000" algn="tl">
                  <a:srgbClr val="C0C0C0"/>
                </a:outerShdw>
              </a:effectLst>
            </a:endParaRPr>
          </a:p>
        </p:txBody>
      </p:sp>
      <p:pic>
        <p:nvPicPr>
          <p:cNvPr id="28677" name="Picture 4" descr="jyu_torch_big"/>
          <p:cNvPicPr>
            <a:picLocks noChangeAspect="1" noChangeArrowheads="1"/>
          </p:cNvPicPr>
          <p:nvPr/>
        </p:nvPicPr>
        <p:blipFill>
          <a:blip r:embed="rId3" cstate="print"/>
          <a:srcRect/>
          <a:stretch>
            <a:fillRect/>
          </a:stretch>
        </p:blipFill>
        <p:spPr bwMode="auto">
          <a:xfrm>
            <a:off x="971550" y="765175"/>
            <a:ext cx="608013" cy="1055688"/>
          </a:xfrm>
          <a:prstGeom prst="rect">
            <a:avLst/>
          </a:prstGeom>
          <a:noFill/>
          <a:ln w="9525">
            <a:noFill/>
            <a:miter lim="800000"/>
            <a:headEnd/>
            <a:tailEnd/>
          </a:ln>
        </p:spPr>
      </p:pic>
      <p:sp>
        <p:nvSpPr>
          <p:cNvPr id="1700869" name="Rectangle 5"/>
          <p:cNvSpPr>
            <a:spLocks noChangeArrowheads="1"/>
          </p:cNvSpPr>
          <p:nvPr/>
        </p:nvSpPr>
        <p:spPr bwMode="auto">
          <a:xfrm>
            <a:off x="5651500" y="4508500"/>
            <a:ext cx="3598863" cy="1873250"/>
          </a:xfrm>
          <a:prstGeom prst="rect">
            <a:avLst/>
          </a:prstGeom>
          <a:noFill/>
          <a:ln w="57150" cmpd="thinThick">
            <a:noFill/>
            <a:miter lim="800000"/>
            <a:headEnd/>
            <a:tailEnd/>
          </a:ln>
        </p:spPr>
        <p:txBody>
          <a:bodyPr/>
          <a:lstStyle/>
          <a:p>
            <a:pPr marL="342900" indent="-342900" algn="l">
              <a:lnSpc>
                <a:spcPct val="90000"/>
              </a:lnSpc>
              <a:spcBef>
                <a:spcPct val="20000"/>
              </a:spcBef>
            </a:pPr>
            <a:r>
              <a:rPr lang="en-US" sz="1800" b="1">
                <a:solidFill>
                  <a:srgbClr val="003366"/>
                </a:solidFill>
              </a:rPr>
              <a:t>Contact Person:</a:t>
            </a:r>
          </a:p>
          <a:p>
            <a:pPr marL="342900" indent="-342900" algn="l">
              <a:lnSpc>
                <a:spcPct val="90000"/>
              </a:lnSpc>
              <a:spcBef>
                <a:spcPct val="20000"/>
              </a:spcBef>
            </a:pPr>
            <a:r>
              <a:rPr lang="en-US" sz="2400" b="1">
                <a:solidFill>
                  <a:srgbClr val="003366"/>
                </a:solidFill>
              </a:rPr>
              <a:t>        </a:t>
            </a:r>
            <a:r>
              <a:rPr lang="en-US" sz="2400" b="1">
                <a:solidFill>
                  <a:srgbClr val="663300"/>
                </a:solidFill>
                <a:effectLst>
                  <a:outerShdw blurRad="38100" dist="38100" dir="2700000" algn="tl">
                    <a:srgbClr val="C0C0C0"/>
                  </a:outerShdw>
                </a:effectLst>
              </a:rPr>
              <a:t>Timo Tiihonen</a:t>
            </a:r>
          </a:p>
          <a:p>
            <a:pPr marL="742950" lvl="1" indent="-285750" algn="l">
              <a:lnSpc>
                <a:spcPct val="90000"/>
              </a:lnSpc>
              <a:spcBef>
                <a:spcPct val="20000"/>
              </a:spcBef>
              <a:buClr>
                <a:srgbClr val="003366"/>
              </a:buClr>
              <a:buSzPct val="80000"/>
              <a:buFont typeface="Wingdings" pitchFamily="2" charset="2"/>
              <a:buChar char="q"/>
            </a:pPr>
            <a:r>
              <a:rPr lang="en-US" sz="1600" b="1">
                <a:solidFill>
                  <a:srgbClr val="003366"/>
                </a:solidFill>
              </a:rPr>
              <a:t>e-mails:</a:t>
            </a:r>
          </a:p>
          <a:p>
            <a:pPr marL="1143000" lvl="2" indent="-228600" algn="l">
              <a:lnSpc>
                <a:spcPct val="90000"/>
              </a:lnSpc>
              <a:spcBef>
                <a:spcPct val="20000"/>
              </a:spcBef>
              <a:buFontTx/>
              <a:buChar char="•"/>
            </a:pPr>
            <a:r>
              <a:rPr lang="en-US" sz="1600" b="1" i="1">
                <a:solidFill>
                  <a:srgbClr val="336699"/>
                </a:solidFill>
                <a:effectLst>
                  <a:outerShdw blurRad="38100" dist="38100" dir="2700000" algn="tl">
                    <a:srgbClr val="C0C0C0"/>
                  </a:outerShdw>
                </a:effectLst>
                <a:hlinkClick r:id="rId4"/>
              </a:rPr>
              <a:t>timo.tiihonen@jyu.fi</a:t>
            </a:r>
            <a:endParaRPr lang="en-US" sz="1600" b="1" i="1">
              <a:solidFill>
                <a:srgbClr val="336699"/>
              </a:solidFill>
              <a:effectLst>
                <a:outerShdw blurRad="38100" dist="38100" dir="2700000" algn="tl">
                  <a:srgbClr val="C0C0C0"/>
                </a:outerShdw>
              </a:effectLst>
            </a:endParaRPr>
          </a:p>
          <a:p>
            <a:pPr marL="1143000" lvl="2" indent="-228600" algn="l">
              <a:lnSpc>
                <a:spcPct val="90000"/>
              </a:lnSpc>
              <a:spcBef>
                <a:spcPct val="20000"/>
              </a:spcBef>
              <a:buFontTx/>
              <a:buChar char="•"/>
            </a:pPr>
            <a:r>
              <a:rPr lang="en-US" sz="1600" b="1" i="1">
                <a:solidFill>
                  <a:srgbClr val="336699"/>
                </a:solidFill>
                <a:effectLst>
                  <a:outerShdw blurRad="38100" dist="38100" dir="2700000" algn="tl">
                    <a:srgbClr val="C0C0C0"/>
                  </a:outerShdw>
                </a:effectLst>
                <a:hlinkClick r:id="rId5"/>
              </a:rPr>
              <a:t>vagan.terziyan@jyu.fi</a:t>
            </a:r>
            <a:endParaRPr lang="en-US" sz="1600" b="1" i="1">
              <a:solidFill>
                <a:srgbClr val="336699"/>
              </a:solidFill>
              <a:effectLst>
                <a:outerShdw blurRad="38100" dist="38100" dir="2700000" algn="tl">
                  <a:srgbClr val="C0C0C0"/>
                </a:outerShdw>
              </a:effectLst>
            </a:endParaRPr>
          </a:p>
          <a:p>
            <a:pPr marL="742950" lvl="1" indent="-285750" algn="l">
              <a:lnSpc>
                <a:spcPct val="90000"/>
              </a:lnSpc>
              <a:spcBef>
                <a:spcPct val="20000"/>
              </a:spcBef>
              <a:buClr>
                <a:srgbClr val="003366"/>
              </a:buClr>
              <a:buSzPct val="80000"/>
              <a:buFont typeface="Wingdings" pitchFamily="2" charset="2"/>
              <a:buNone/>
            </a:pPr>
            <a:r>
              <a:rPr lang="en-US" sz="1600" b="1" i="1">
                <a:solidFill>
                  <a:srgbClr val="336699"/>
                </a:solidFill>
                <a:effectLst>
                  <a:outerShdw blurRad="38100" dist="38100" dir="2700000" algn="tl">
                    <a:srgbClr val="C0C0C0"/>
                  </a:outerShdw>
                </a:effectLst>
              </a:rPr>
              <a:t>                   </a:t>
            </a:r>
            <a:endParaRPr lang="en-US" sz="1600" b="1">
              <a:solidFill>
                <a:srgbClr val="003366"/>
              </a:solidFill>
            </a:endParaRPr>
          </a:p>
          <a:p>
            <a:pPr marL="742950" lvl="1" indent="-285750" algn="l">
              <a:lnSpc>
                <a:spcPct val="90000"/>
              </a:lnSpc>
              <a:spcBef>
                <a:spcPct val="20000"/>
              </a:spcBef>
              <a:buClr>
                <a:srgbClr val="003366"/>
              </a:buClr>
              <a:buSzPct val="80000"/>
              <a:buFont typeface="Wingdings" pitchFamily="2" charset="2"/>
              <a:buChar char="q"/>
            </a:pPr>
            <a:r>
              <a:rPr lang="en-US" sz="1600" b="1">
                <a:solidFill>
                  <a:srgbClr val="003366"/>
                </a:solidFill>
              </a:rPr>
              <a:t>phone: </a:t>
            </a:r>
            <a:r>
              <a:rPr lang="en-US" sz="1600" b="1" i="1">
                <a:solidFill>
                  <a:srgbClr val="336699"/>
                </a:solidFill>
                <a:effectLst>
                  <a:outerShdw blurRad="38100" dist="38100" dir="2700000" algn="tl">
                    <a:srgbClr val="C0C0C0"/>
                  </a:outerShdw>
                </a:effectLst>
              </a:rPr>
              <a:t>+358 14 260 2741</a:t>
            </a:r>
          </a:p>
          <a:p>
            <a:pPr marL="342900" indent="-342900" algn="l">
              <a:lnSpc>
                <a:spcPct val="90000"/>
              </a:lnSpc>
              <a:spcBef>
                <a:spcPct val="20000"/>
              </a:spcBef>
            </a:pPr>
            <a:endParaRPr lang="en-US" sz="1600" b="1" i="1">
              <a:solidFill>
                <a:srgbClr val="FF3300"/>
              </a:solidFill>
            </a:endParaRPr>
          </a:p>
        </p:txBody>
      </p:sp>
      <p:sp>
        <p:nvSpPr>
          <p:cNvPr id="1700870" name="Text Box 6"/>
          <p:cNvSpPr txBox="1">
            <a:spLocks noChangeArrowheads="1"/>
          </p:cNvSpPr>
          <p:nvPr/>
        </p:nvSpPr>
        <p:spPr bwMode="auto">
          <a:xfrm>
            <a:off x="1316038" y="1412875"/>
            <a:ext cx="1800225" cy="244475"/>
          </a:xfrm>
          <a:prstGeom prst="rect">
            <a:avLst/>
          </a:prstGeom>
          <a:noFill/>
          <a:ln w="9525">
            <a:noFill/>
            <a:miter lim="800000"/>
            <a:headEnd/>
            <a:tailEnd/>
          </a:ln>
          <a:effectLst/>
        </p:spPr>
        <p:txBody>
          <a:bodyPr>
            <a:spAutoFit/>
          </a:bodyPr>
          <a:lstStyle/>
          <a:p>
            <a:pPr algn="l">
              <a:spcBef>
                <a:spcPct val="50000"/>
              </a:spcBef>
            </a:pPr>
            <a:r>
              <a:rPr lang="en-US" sz="1000" b="1" i="1">
                <a:solidFill>
                  <a:schemeClr val="hlink"/>
                </a:solidFill>
                <a:effectLst>
                  <a:outerShdw blurRad="38100" dist="38100" dir="2700000" algn="tl">
                    <a:srgbClr val="C0C0C0"/>
                  </a:outerShdw>
                </a:effectLst>
                <a:cs typeface="Arial" charset="0"/>
              </a:rPr>
              <a:t>University of Jyväskylä</a:t>
            </a:r>
          </a:p>
        </p:txBody>
      </p:sp>
      <p:pic>
        <p:nvPicPr>
          <p:cNvPr id="28680" name="Picture 7" descr="agora"/>
          <p:cNvPicPr>
            <a:picLocks noChangeAspect="1" noChangeArrowheads="1"/>
          </p:cNvPicPr>
          <p:nvPr/>
        </p:nvPicPr>
        <p:blipFill>
          <a:blip r:embed="rId6" cstate="print"/>
          <a:srcRect/>
          <a:stretch>
            <a:fillRect/>
          </a:stretch>
        </p:blipFill>
        <p:spPr bwMode="auto">
          <a:xfrm>
            <a:off x="2987675" y="1196975"/>
            <a:ext cx="1655763" cy="482600"/>
          </a:xfrm>
          <a:prstGeom prst="rect">
            <a:avLst/>
          </a:prstGeom>
          <a:noFill/>
          <a:ln w="9525">
            <a:noFill/>
            <a:miter lim="800000"/>
            <a:headEnd/>
            <a:tailEnd/>
          </a:ln>
        </p:spPr>
      </p:pic>
      <p:pic>
        <p:nvPicPr>
          <p:cNvPr id="28681" name="Picture 8" descr="notebg"/>
          <p:cNvPicPr>
            <a:picLocks noChangeAspect="1" noChangeArrowheads="1"/>
          </p:cNvPicPr>
          <p:nvPr/>
        </p:nvPicPr>
        <p:blipFill>
          <a:blip r:embed="rId7" cstate="print">
            <a:lum bright="-6000"/>
          </a:blip>
          <a:srcRect r="2618" b="2684"/>
          <a:stretch>
            <a:fillRect/>
          </a:stretch>
        </p:blipFill>
        <p:spPr bwMode="auto">
          <a:xfrm>
            <a:off x="582613" y="1844675"/>
            <a:ext cx="8453437" cy="2735263"/>
          </a:xfrm>
          <a:prstGeom prst="rect">
            <a:avLst/>
          </a:prstGeom>
          <a:noFill/>
          <a:ln w="9525">
            <a:noFill/>
            <a:miter lim="800000"/>
            <a:headEnd/>
            <a:tailEnd/>
          </a:ln>
        </p:spPr>
      </p:pic>
      <p:pic>
        <p:nvPicPr>
          <p:cNvPr id="28682" name="Picture 9" descr="kaykova_uni"/>
          <p:cNvPicPr>
            <a:picLocks noChangeAspect="1" noChangeArrowheads="1"/>
          </p:cNvPicPr>
          <p:nvPr/>
        </p:nvPicPr>
        <p:blipFill>
          <a:blip r:embed="rId8" cstate="print"/>
          <a:srcRect/>
          <a:stretch>
            <a:fillRect/>
          </a:stretch>
        </p:blipFill>
        <p:spPr bwMode="auto">
          <a:xfrm>
            <a:off x="2511425" y="2060575"/>
            <a:ext cx="873125" cy="1130300"/>
          </a:xfrm>
          <a:prstGeom prst="rect">
            <a:avLst/>
          </a:prstGeom>
          <a:noFill/>
          <a:ln w="9525">
            <a:solidFill>
              <a:schemeClr val="tx1"/>
            </a:solidFill>
            <a:miter lim="800000"/>
            <a:headEnd/>
            <a:tailEnd/>
          </a:ln>
        </p:spPr>
      </p:pic>
      <p:pic>
        <p:nvPicPr>
          <p:cNvPr id="28683" name="Picture 10" descr="terziyan_uni"/>
          <p:cNvPicPr>
            <a:picLocks noChangeAspect="1" noChangeArrowheads="1"/>
          </p:cNvPicPr>
          <p:nvPr/>
        </p:nvPicPr>
        <p:blipFill>
          <a:blip r:embed="rId9" cstate="print"/>
          <a:srcRect/>
          <a:stretch>
            <a:fillRect/>
          </a:stretch>
        </p:blipFill>
        <p:spPr bwMode="auto">
          <a:xfrm>
            <a:off x="784225" y="2349500"/>
            <a:ext cx="1249363" cy="1655763"/>
          </a:xfrm>
          <a:prstGeom prst="rect">
            <a:avLst/>
          </a:prstGeom>
          <a:noFill/>
          <a:ln w="3175" algn="ctr">
            <a:solidFill>
              <a:schemeClr val="tx1"/>
            </a:solidFill>
            <a:miter lim="800000"/>
            <a:headEnd/>
            <a:tailEnd/>
          </a:ln>
        </p:spPr>
      </p:pic>
      <p:pic>
        <p:nvPicPr>
          <p:cNvPr id="1700875" name="Picture 11" descr="Tiihonen"/>
          <p:cNvPicPr>
            <a:picLocks noChangeAspect="1" noChangeArrowheads="1"/>
          </p:cNvPicPr>
          <p:nvPr/>
        </p:nvPicPr>
        <p:blipFill>
          <a:blip r:embed="rId10" cstate="print"/>
          <a:srcRect/>
          <a:stretch>
            <a:fillRect/>
          </a:stretch>
        </p:blipFill>
        <p:spPr bwMode="auto">
          <a:xfrm>
            <a:off x="6842125" y="2349500"/>
            <a:ext cx="1216025" cy="1673225"/>
          </a:xfrm>
          <a:prstGeom prst="rect">
            <a:avLst/>
          </a:prstGeom>
          <a:noFill/>
          <a:ln w="6350" algn="ctr">
            <a:solidFill>
              <a:schemeClr val="tx1"/>
            </a:solidFill>
            <a:miter lim="800000"/>
            <a:headEnd/>
            <a:tailEnd/>
          </a:ln>
          <a:effectLst>
            <a:outerShdw dist="35921" dir="2700000" algn="ctr" rotWithShape="0">
              <a:srgbClr val="808080">
                <a:alpha val="50000"/>
              </a:srgbClr>
            </a:outerShdw>
          </a:effectLst>
        </p:spPr>
      </p:pic>
      <p:pic>
        <p:nvPicPr>
          <p:cNvPr id="28685" name="Picture 12" descr="Nikitin_new"/>
          <p:cNvPicPr>
            <a:picLocks noChangeAspect="1" noChangeArrowheads="1"/>
          </p:cNvPicPr>
          <p:nvPr/>
        </p:nvPicPr>
        <p:blipFill>
          <a:blip r:embed="rId11" cstate="print"/>
          <a:srcRect/>
          <a:stretch>
            <a:fillRect/>
          </a:stretch>
        </p:blipFill>
        <p:spPr bwMode="auto">
          <a:xfrm>
            <a:off x="4525963" y="2060575"/>
            <a:ext cx="854075" cy="1152525"/>
          </a:xfrm>
          <a:prstGeom prst="rect">
            <a:avLst/>
          </a:prstGeom>
          <a:noFill/>
          <a:ln w="9525">
            <a:solidFill>
              <a:schemeClr val="tx1"/>
            </a:solidFill>
            <a:miter lim="800000"/>
            <a:headEnd/>
            <a:tailEnd/>
          </a:ln>
        </p:spPr>
      </p:pic>
      <p:sp>
        <p:nvSpPr>
          <p:cNvPr id="1700877" name="Text Box 13"/>
          <p:cNvSpPr txBox="1">
            <a:spLocks noChangeArrowheads="1"/>
          </p:cNvSpPr>
          <p:nvPr/>
        </p:nvSpPr>
        <p:spPr bwMode="auto">
          <a:xfrm>
            <a:off x="611188" y="6446838"/>
            <a:ext cx="4968875" cy="366712"/>
          </a:xfrm>
          <a:prstGeom prst="rect">
            <a:avLst/>
          </a:prstGeom>
          <a:noFill/>
          <a:ln w="9525" algn="ctr">
            <a:noFill/>
            <a:miter lim="800000"/>
            <a:headEnd/>
            <a:tailEnd/>
          </a:ln>
          <a:effectLst/>
        </p:spPr>
        <p:txBody>
          <a:bodyPr>
            <a:spAutoFit/>
          </a:bodyPr>
          <a:lstStyle/>
          <a:p>
            <a:pPr algn="l">
              <a:spcBef>
                <a:spcPct val="50000"/>
              </a:spcBef>
              <a:defRPr/>
            </a:pPr>
            <a:r>
              <a:rPr lang="en-US" sz="1600" b="1">
                <a:solidFill>
                  <a:srgbClr val="003366"/>
                </a:solidFill>
                <a:cs typeface="Arial" charset="0"/>
              </a:rPr>
              <a:t>URL:</a:t>
            </a:r>
            <a:r>
              <a:rPr lang="en-US" sz="1400" b="1">
                <a:solidFill>
                  <a:srgbClr val="003366"/>
                </a:solidFill>
                <a:cs typeface="Arial" charset="0"/>
              </a:rPr>
              <a:t> </a:t>
            </a:r>
            <a:r>
              <a:rPr lang="en-US" sz="1800">
                <a:solidFill>
                  <a:srgbClr val="336699"/>
                </a:solidFill>
                <a:cs typeface="Arial" charset="0"/>
                <a:hlinkClick r:id="rId12"/>
              </a:rPr>
              <a:t>http://www.mit.jyu.fi/ai/OntoGroup</a:t>
            </a:r>
            <a:r>
              <a:rPr lang="en-US" sz="1800" i="1">
                <a:solidFill>
                  <a:srgbClr val="336699"/>
                </a:solidFill>
                <a:effectLst>
                  <a:outerShdw blurRad="38100" dist="38100" dir="2700000" algn="tl">
                    <a:srgbClr val="C0C0C0"/>
                  </a:outerShdw>
                </a:effectLst>
                <a:cs typeface="Arial" charset="0"/>
              </a:rPr>
              <a:t> </a:t>
            </a:r>
          </a:p>
        </p:txBody>
      </p:sp>
      <p:sp>
        <p:nvSpPr>
          <p:cNvPr id="28687" name="Rectangle 14"/>
          <p:cNvSpPr>
            <a:spLocks noChangeArrowheads="1"/>
          </p:cNvSpPr>
          <p:nvPr/>
        </p:nvSpPr>
        <p:spPr bwMode="auto">
          <a:xfrm>
            <a:off x="3001963" y="5153025"/>
            <a:ext cx="2808287" cy="1296988"/>
          </a:xfrm>
          <a:prstGeom prst="rect">
            <a:avLst/>
          </a:prstGeom>
          <a:noFill/>
          <a:ln w="57150" cmpd="thinThick">
            <a:noFill/>
            <a:miter lim="800000"/>
            <a:headEnd/>
            <a:tailEnd/>
          </a:ln>
        </p:spPr>
        <p:txBody>
          <a:bodyPr/>
          <a:lstStyle/>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Joonas Kesäniemi</a:t>
            </a: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Michael Cochez</a:t>
            </a: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Atte Pulkkis</a:t>
            </a:r>
          </a:p>
          <a:p>
            <a:pPr marL="742950" lvl="1" indent="-285750" algn="l">
              <a:lnSpc>
                <a:spcPct val="90000"/>
              </a:lnSpc>
              <a:spcBef>
                <a:spcPct val="20000"/>
              </a:spcBef>
              <a:buClr>
                <a:srgbClr val="003366"/>
              </a:buClr>
              <a:buSzPct val="80000"/>
              <a:buFont typeface="Wingdings" pitchFamily="2" charset="2"/>
              <a:buChar char="q"/>
            </a:pPr>
            <a:r>
              <a:rPr lang="en-GB" sz="1600" b="1">
                <a:solidFill>
                  <a:srgbClr val="663300"/>
                </a:solidFill>
              </a:rPr>
              <a:t>Toni Piirainen</a:t>
            </a:r>
          </a:p>
        </p:txBody>
      </p:sp>
      <p:pic>
        <p:nvPicPr>
          <p:cNvPr id="28688" name="Picture 15" descr="khriyenko_uni1_i"/>
          <p:cNvPicPr>
            <a:picLocks noChangeAspect="1" noChangeArrowheads="1"/>
          </p:cNvPicPr>
          <p:nvPr/>
        </p:nvPicPr>
        <p:blipFill>
          <a:blip r:embed="rId13" cstate="print">
            <a:lum contrast="-6000"/>
          </a:blip>
          <a:srcRect/>
          <a:stretch>
            <a:fillRect/>
          </a:stretch>
        </p:blipFill>
        <p:spPr bwMode="auto">
          <a:xfrm>
            <a:off x="3530600" y="2060575"/>
            <a:ext cx="865188" cy="1139825"/>
          </a:xfrm>
          <a:prstGeom prst="rect">
            <a:avLst/>
          </a:prstGeom>
          <a:noFill/>
          <a:ln w="9525" algn="ctr">
            <a:solidFill>
              <a:schemeClr val="tx1"/>
            </a:solidFill>
            <a:miter lim="800000"/>
            <a:headEnd/>
            <a:tailEnd/>
          </a:ln>
        </p:spPr>
      </p:pic>
      <p:pic>
        <p:nvPicPr>
          <p:cNvPr id="28689" name="Picture 16" descr="Kesaniemi"/>
          <p:cNvPicPr>
            <a:picLocks noChangeAspect="1" noChangeArrowheads="1"/>
          </p:cNvPicPr>
          <p:nvPr/>
        </p:nvPicPr>
        <p:blipFill>
          <a:blip r:embed="rId14" cstate="print"/>
          <a:srcRect/>
          <a:stretch>
            <a:fillRect/>
          </a:stretch>
        </p:blipFill>
        <p:spPr bwMode="auto">
          <a:xfrm>
            <a:off x="3511550" y="3284538"/>
            <a:ext cx="879475" cy="1152525"/>
          </a:xfrm>
          <a:prstGeom prst="rect">
            <a:avLst/>
          </a:prstGeom>
          <a:noFill/>
          <a:ln w="9525" algn="ctr">
            <a:solidFill>
              <a:schemeClr val="tx1"/>
            </a:solidFill>
            <a:miter lim="800000"/>
            <a:headEnd/>
            <a:tailEnd/>
          </a:ln>
        </p:spPr>
      </p:pic>
      <p:pic>
        <p:nvPicPr>
          <p:cNvPr id="28690" name="Picture 17"/>
          <p:cNvPicPr>
            <a:picLocks noChangeAspect="1" noChangeArrowheads="1"/>
          </p:cNvPicPr>
          <p:nvPr/>
        </p:nvPicPr>
        <p:blipFill>
          <a:blip r:embed="rId15" cstate="print"/>
          <a:srcRect/>
          <a:stretch>
            <a:fillRect/>
          </a:stretch>
        </p:blipFill>
        <p:spPr bwMode="auto">
          <a:xfrm>
            <a:off x="5475288" y="2060575"/>
            <a:ext cx="882650" cy="1152525"/>
          </a:xfrm>
          <a:prstGeom prst="rect">
            <a:avLst/>
          </a:prstGeom>
          <a:noFill/>
          <a:ln w="9525">
            <a:solidFill>
              <a:schemeClr val="tx1"/>
            </a:solidFill>
            <a:miter lim="800000"/>
            <a:headEnd/>
            <a:tailEnd/>
          </a:ln>
        </p:spPr>
      </p:pic>
      <p:pic>
        <p:nvPicPr>
          <p:cNvPr id="28691" name="Picture 18"/>
          <p:cNvPicPr>
            <a:picLocks noChangeAspect="1" noChangeArrowheads="1"/>
          </p:cNvPicPr>
          <p:nvPr/>
        </p:nvPicPr>
        <p:blipFill>
          <a:blip r:embed="rId16" cstate="print">
            <a:lum bright="12000"/>
          </a:blip>
          <a:srcRect/>
          <a:stretch>
            <a:fillRect/>
          </a:stretch>
        </p:blipFill>
        <p:spPr bwMode="auto">
          <a:xfrm>
            <a:off x="2527300" y="3284538"/>
            <a:ext cx="825500" cy="1152525"/>
          </a:xfrm>
          <a:prstGeom prst="rect">
            <a:avLst/>
          </a:prstGeom>
          <a:noFill/>
          <a:ln w="9525">
            <a:solidFill>
              <a:schemeClr val="tx1"/>
            </a:solidFill>
            <a:miter lim="800000"/>
            <a:headEnd/>
            <a:tailEnd/>
          </a:ln>
        </p:spPr>
      </p:pic>
      <p:sp>
        <p:nvSpPr>
          <p:cNvPr id="28692" name="WordArt 19"/>
          <p:cNvSpPr>
            <a:spLocks noChangeArrowheads="1" noChangeShapeType="1" noTextEdit="1"/>
          </p:cNvSpPr>
          <p:nvPr/>
        </p:nvSpPr>
        <p:spPr bwMode="auto">
          <a:xfrm>
            <a:off x="6156325" y="1057275"/>
            <a:ext cx="2771775" cy="5715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UBIWARE Team</a:t>
            </a:r>
          </a:p>
        </p:txBody>
      </p:sp>
      <p:pic>
        <p:nvPicPr>
          <p:cNvPr id="28693" name="Picture 20"/>
          <p:cNvPicPr>
            <a:picLocks noChangeAspect="1" noChangeArrowheads="1"/>
          </p:cNvPicPr>
          <p:nvPr/>
        </p:nvPicPr>
        <p:blipFill>
          <a:blip r:embed="rId17" cstate="print"/>
          <a:srcRect/>
          <a:stretch>
            <a:fillRect/>
          </a:stretch>
        </p:blipFill>
        <p:spPr bwMode="auto">
          <a:xfrm>
            <a:off x="8374063" y="2465388"/>
            <a:ext cx="503237" cy="369887"/>
          </a:xfrm>
          <a:prstGeom prst="rect">
            <a:avLst/>
          </a:prstGeom>
          <a:noFill/>
          <a:ln w="9525">
            <a:solidFill>
              <a:schemeClr val="tx1"/>
            </a:solidFill>
            <a:miter lim="800000"/>
            <a:headEnd/>
            <a:tailEnd/>
          </a:ln>
        </p:spPr>
      </p:pic>
      <p:pic>
        <p:nvPicPr>
          <p:cNvPr id="28694" name="Picture 21"/>
          <p:cNvPicPr>
            <a:picLocks noChangeAspect="1" noChangeArrowheads="1"/>
          </p:cNvPicPr>
          <p:nvPr/>
        </p:nvPicPr>
        <p:blipFill>
          <a:blip r:embed="rId18" cstate="print"/>
          <a:srcRect/>
          <a:stretch>
            <a:fillRect/>
          </a:stretch>
        </p:blipFill>
        <p:spPr bwMode="auto">
          <a:xfrm>
            <a:off x="8374063" y="4049713"/>
            <a:ext cx="503237" cy="376237"/>
          </a:xfrm>
          <a:prstGeom prst="rect">
            <a:avLst/>
          </a:prstGeom>
          <a:noFill/>
          <a:ln w="9525">
            <a:solidFill>
              <a:schemeClr val="tx1"/>
            </a:solidFill>
            <a:miter lim="800000"/>
            <a:headEnd/>
            <a:tailEnd/>
          </a:ln>
        </p:spPr>
      </p:pic>
      <p:pic>
        <p:nvPicPr>
          <p:cNvPr id="28695" name="Picture 22"/>
          <p:cNvPicPr>
            <a:picLocks noChangeAspect="1" noChangeArrowheads="1"/>
          </p:cNvPicPr>
          <p:nvPr/>
        </p:nvPicPr>
        <p:blipFill>
          <a:blip r:embed="rId19" cstate="print"/>
          <a:srcRect/>
          <a:stretch>
            <a:fillRect/>
          </a:stretch>
        </p:blipFill>
        <p:spPr bwMode="auto">
          <a:xfrm>
            <a:off x="8374063" y="2982913"/>
            <a:ext cx="503237" cy="377825"/>
          </a:xfrm>
          <a:prstGeom prst="rect">
            <a:avLst/>
          </a:prstGeom>
          <a:noFill/>
          <a:ln w="9525">
            <a:solidFill>
              <a:schemeClr val="tx1"/>
            </a:solidFill>
            <a:miter lim="800000"/>
            <a:headEnd/>
            <a:tailEnd/>
          </a:ln>
        </p:spPr>
      </p:pic>
      <p:pic>
        <p:nvPicPr>
          <p:cNvPr id="28696" name="Picture 23"/>
          <p:cNvPicPr>
            <a:picLocks noChangeAspect="1" noChangeArrowheads="1"/>
          </p:cNvPicPr>
          <p:nvPr/>
        </p:nvPicPr>
        <p:blipFill>
          <a:blip r:embed="rId20" cstate="print"/>
          <a:srcRect/>
          <a:stretch>
            <a:fillRect/>
          </a:stretch>
        </p:blipFill>
        <p:spPr bwMode="auto">
          <a:xfrm>
            <a:off x="8374063" y="3516313"/>
            <a:ext cx="503237" cy="374650"/>
          </a:xfrm>
          <a:prstGeom prst="rect">
            <a:avLst/>
          </a:prstGeom>
          <a:noFill/>
          <a:ln w="9525">
            <a:solidFill>
              <a:schemeClr val="tx1"/>
            </a:solidFill>
            <a:miter lim="800000"/>
            <a:headEnd/>
            <a:tailEnd/>
          </a:ln>
        </p:spPr>
      </p:pic>
      <p:pic>
        <p:nvPicPr>
          <p:cNvPr id="28697" name="Picture 24"/>
          <p:cNvPicPr>
            <a:picLocks noChangeAspect="1" noChangeArrowheads="1"/>
          </p:cNvPicPr>
          <p:nvPr/>
        </p:nvPicPr>
        <p:blipFill>
          <a:blip r:embed="rId21" cstate="print"/>
          <a:srcRect/>
          <a:stretch>
            <a:fillRect/>
          </a:stretch>
        </p:blipFill>
        <p:spPr bwMode="auto">
          <a:xfrm>
            <a:off x="8374063" y="1960563"/>
            <a:ext cx="503237" cy="360362"/>
          </a:xfrm>
          <a:prstGeom prst="rect">
            <a:avLst/>
          </a:prstGeom>
          <a:noFill/>
          <a:ln w="9525">
            <a:solidFill>
              <a:schemeClr val="tx1"/>
            </a:solidFill>
            <a:miter lim="800000"/>
            <a:headEnd/>
            <a:tailEnd/>
          </a:ln>
        </p:spPr>
      </p:pic>
      <p:pic>
        <p:nvPicPr>
          <p:cNvPr id="28698" name="Picture 25" descr="piirainen_small"/>
          <p:cNvPicPr>
            <a:picLocks noChangeAspect="1" noChangeArrowheads="1"/>
          </p:cNvPicPr>
          <p:nvPr/>
        </p:nvPicPr>
        <p:blipFill>
          <a:blip r:embed="rId22" cstate="print"/>
          <a:srcRect l="27739" t="9256" r="28317" b="13576"/>
          <a:stretch>
            <a:fillRect/>
          </a:stretch>
        </p:blipFill>
        <p:spPr bwMode="auto">
          <a:xfrm>
            <a:off x="4505325" y="3284538"/>
            <a:ext cx="876300" cy="1152525"/>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20</a:t>
            </a:fld>
            <a:r>
              <a:rPr lang="en-US" dirty="0" smtClean="0"/>
              <a:t>  of  53</a:t>
            </a:r>
            <a:r>
              <a:rPr lang="en-US" sz="1400" b="0" dirty="0" smtClean="0"/>
              <a:t> </a:t>
            </a:r>
            <a:endParaRPr lang="ru-RU" sz="1400" b="0" dirty="0"/>
          </a:p>
        </p:txBody>
      </p:sp>
      <p:sp>
        <p:nvSpPr>
          <p:cNvPr id="5" name="Rectangle 2"/>
          <p:cNvSpPr>
            <a:spLocks noGrp="1" noChangeArrowheads="1"/>
          </p:cNvSpPr>
          <p:nvPr>
            <p:ph type="title"/>
          </p:nvPr>
        </p:nvSpPr>
        <p:spPr>
          <a:xfrm>
            <a:off x="1312863" y="166688"/>
            <a:ext cx="7594600" cy="503237"/>
          </a:xfrm>
        </p:spPr>
        <p:txBody>
          <a:bodyPr/>
          <a:lstStyle/>
          <a:p>
            <a:pPr eaLnBrk="1" hangingPunct="1">
              <a:defRPr/>
            </a:pPr>
            <a:r>
              <a:rPr lang="en-US" sz="3200" dirty="0" smtClean="0">
                <a:solidFill>
                  <a:srgbClr val="996633"/>
                </a:solidFill>
              </a:rPr>
              <a:t>UBIWARE 3.0</a:t>
            </a:r>
            <a:r>
              <a:rPr lang="en-US" sz="3200" dirty="0" smtClean="0"/>
              <a:t>  Web desktop</a:t>
            </a:r>
          </a:p>
        </p:txBody>
      </p:sp>
      <p:pic>
        <p:nvPicPr>
          <p:cNvPr id="178178" name="Picture 2" descr="UbiwareDesktop1"/>
          <p:cNvPicPr>
            <a:picLocks noChangeAspect="1" noChangeArrowheads="1"/>
          </p:cNvPicPr>
          <p:nvPr/>
        </p:nvPicPr>
        <p:blipFill>
          <a:blip r:embed="rId2" cstate="print"/>
          <a:srcRect/>
          <a:stretch>
            <a:fillRect/>
          </a:stretch>
        </p:blipFill>
        <p:spPr bwMode="auto">
          <a:xfrm>
            <a:off x="1475656" y="1340768"/>
            <a:ext cx="6677298" cy="482453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21</a:t>
            </a:fld>
            <a:r>
              <a:rPr lang="en-US" dirty="0" smtClean="0"/>
              <a:t>  of  53</a:t>
            </a:r>
            <a:r>
              <a:rPr lang="en-US" sz="1400" b="0" dirty="0" smtClean="0"/>
              <a:t> </a:t>
            </a:r>
            <a:endParaRPr lang="ru-RU" sz="1400" b="0" dirty="0"/>
          </a:p>
        </p:txBody>
      </p:sp>
      <p:pic>
        <p:nvPicPr>
          <p:cNvPr id="182274" name="Picture 2" descr="ui_pic_2"/>
          <p:cNvPicPr>
            <a:picLocks noChangeAspect="1" noChangeArrowheads="1"/>
          </p:cNvPicPr>
          <p:nvPr/>
        </p:nvPicPr>
        <p:blipFill>
          <a:blip r:embed="rId2" cstate="print"/>
          <a:srcRect/>
          <a:stretch>
            <a:fillRect/>
          </a:stretch>
        </p:blipFill>
        <p:spPr bwMode="auto">
          <a:xfrm>
            <a:off x="1193342" y="764704"/>
            <a:ext cx="7339098" cy="5834583"/>
          </a:xfrm>
          <a:prstGeom prst="rect">
            <a:avLst/>
          </a:prstGeom>
          <a:noFill/>
          <a:ln w="9525">
            <a:noFill/>
            <a:miter lim="800000"/>
            <a:headEnd/>
            <a:tailEnd/>
          </a:ln>
        </p:spPr>
      </p:pic>
      <p:sp>
        <p:nvSpPr>
          <p:cNvPr id="6" name="Rectangle 2"/>
          <p:cNvSpPr>
            <a:spLocks noGrp="1" noChangeArrowheads="1"/>
          </p:cNvSpPr>
          <p:nvPr>
            <p:ph type="title"/>
          </p:nvPr>
        </p:nvSpPr>
        <p:spPr>
          <a:xfrm>
            <a:off x="956617" y="166688"/>
            <a:ext cx="8151887" cy="503237"/>
          </a:xfrm>
        </p:spPr>
        <p:txBody>
          <a:bodyPr/>
          <a:lstStyle/>
          <a:p>
            <a:pPr eaLnBrk="1" hangingPunct="1">
              <a:defRPr/>
            </a:pPr>
            <a:r>
              <a:rPr lang="en-US" sz="3200" dirty="0" smtClean="0">
                <a:solidFill>
                  <a:srgbClr val="996633"/>
                </a:solidFill>
              </a:rPr>
              <a:t>UBIWARE 3.0</a:t>
            </a:r>
            <a:r>
              <a:rPr lang="en-US" sz="3200" dirty="0" smtClean="0"/>
              <a:t>  Agent Ontology Manager</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p>
            <a:fld id="{DD10CE29-64D8-4B03-8AE3-B847A99F4BC1}" type="slidenum">
              <a:rPr lang="ru-RU"/>
              <a:pPr/>
              <a:t>22</a:t>
            </a:fld>
            <a:r>
              <a:rPr lang="en-US" dirty="0"/>
              <a:t>  of  </a:t>
            </a:r>
            <a:r>
              <a:rPr lang="en-US" dirty="0" smtClean="0"/>
              <a:t>53</a:t>
            </a:r>
            <a:r>
              <a:rPr lang="en-US" sz="1400" b="0" dirty="0" smtClean="0"/>
              <a:t> </a:t>
            </a:r>
            <a:endParaRPr lang="ru-RU" sz="1400" b="0" dirty="0"/>
          </a:p>
        </p:txBody>
      </p:sp>
      <p:sp>
        <p:nvSpPr>
          <p:cNvPr id="5" name="Rectangle 4"/>
          <p:cNvSpPr txBox="1">
            <a:spLocks noChangeArrowheads="1"/>
          </p:cNvSpPr>
          <p:nvPr/>
        </p:nvSpPr>
        <p:spPr>
          <a:xfrm>
            <a:off x="1295400" y="125413"/>
            <a:ext cx="7631113" cy="503237"/>
          </a:xfrm>
          <a:prstGeom prst="rect">
            <a:avLst/>
          </a:prstGeom>
        </p:spPr>
        <p:txBody>
          <a:bodyPr/>
          <a:lstStyle/>
          <a:p>
            <a:pPr eaLnBrk="0" hangingPunct="0">
              <a:defRPr/>
            </a:pPr>
            <a:r>
              <a:rPr lang="en-US" sz="3200" b="1" kern="0">
                <a:solidFill>
                  <a:srgbClr val="EC8C00"/>
                </a:solidFill>
                <a:latin typeface="+mj-lt"/>
                <a:ea typeface="+mj-ea"/>
                <a:cs typeface="+mj-cs"/>
              </a:rPr>
              <a:t>Presentation Case for UBIWARE 3.0</a:t>
            </a:r>
          </a:p>
        </p:txBody>
      </p:sp>
      <p:pic>
        <p:nvPicPr>
          <p:cNvPr id="66564"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71900" y="3543300"/>
            <a:ext cx="1752600" cy="1298575"/>
          </a:xfrm>
          <a:prstGeom prst="rect">
            <a:avLst/>
          </a:prstGeom>
          <a:noFill/>
          <a:ln w="9525">
            <a:noFill/>
            <a:miter lim="800000"/>
            <a:headEnd/>
            <a:tailEnd/>
          </a:ln>
        </p:spPr>
      </p:pic>
      <p:grpSp>
        <p:nvGrpSpPr>
          <p:cNvPr id="66565" name="Group 18"/>
          <p:cNvGrpSpPr>
            <a:grpSpLocks/>
          </p:cNvGrpSpPr>
          <p:nvPr/>
        </p:nvGrpSpPr>
        <p:grpSpPr bwMode="auto">
          <a:xfrm>
            <a:off x="3429000" y="5270500"/>
            <a:ext cx="2057400" cy="1524000"/>
            <a:chOff x="2304" y="3216"/>
            <a:chExt cx="1488" cy="1104"/>
          </a:xfrm>
        </p:grpSpPr>
        <p:pic>
          <p:nvPicPr>
            <p:cNvPr id="66626"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66627" name="Picture 16"/>
            <p:cNvPicPr>
              <a:picLocks noChangeAspect="1" noChangeArrowheads="1"/>
            </p:cNvPicPr>
            <p:nvPr/>
          </p:nvPicPr>
          <p:blipFill>
            <a:blip r:embed="rId4" cstate="print"/>
            <a:srcRect/>
            <a:stretch>
              <a:fillRect/>
            </a:stretch>
          </p:blipFill>
          <p:spPr bwMode="auto">
            <a:xfrm>
              <a:off x="2304" y="3696"/>
              <a:ext cx="1152" cy="321"/>
            </a:xfrm>
            <a:prstGeom prst="rect">
              <a:avLst/>
            </a:prstGeom>
            <a:noFill/>
            <a:ln w="9525">
              <a:noFill/>
              <a:miter lim="800000"/>
              <a:headEnd/>
              <a:tailEnd/>
            </a:ln>
          </p:spPr>
        </p:pic>
        <p:pic>
          <p:nvPicPr>
            <p:cNvPr id="66628"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nvGrpSpPr>
          <p:cNvPr id="66566" name="Group 20"/>
          <p:cNvGrpSpPr>
            <a:grpSpLocks/>
          </p:cNvGrpSpPr>
          <p:nvPr/>
        </p:nvGrpSpPr>
        <p:grpSpPr bwMode="auto">
          <a:xfrm>
            <a:off x="88900" y="5181600"/>
            <a:ext cx="2755900" cy="1457325"/>
            <a:chOff x="184" y="3264"/>
            <a:chExt cx="1928" cy="918"/>
          </a:xfrm>
        </p:grpSpPr>
        <p:pic>
          <p:nvPicPr>
            <p:cNvPr id="6662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4" y="3264"/>
              <a:ext cx="1928" cy="918"/>
            </a:xfrm>
            <a:prstGeom prst="rect">
              <a:avLst/>
            </a:prstGeom>
            <a:noFill/>
            <a:ln w="9525">
              <a:noFill/>
              <a:miter lim="800000"/>
              <a:headEnd/>
              <a:tailEnd/>
            </a:ln>
          </p:spPr>
        </p:pic>
        <p:pic>
          <p:nvPicPr>
            <p:cNvPr id="66624" name="Picture 6"/>
            <p:cNvPicPr>
              <a:picLocks noChangeAspect="1" noChangeArrowheads="1"/>
            </p:cNvPicPr>
            <p:nvPr/>
          </p:nvPicPr>
          <p:blipFill>
            <a:blip r:embed="rId7" cstate="print"/>
            <a:srcRect/>
            <a:stretch>
              <a:fillRect/>
            </a:stretch>
          </p:blipFill>
          <p:spPr bwMode="auto">
            <a:xfrm>
              <a:off x="1520" y="3415"/>
              <a:ext cx="241" cy="230"/>
            </a:xfrm>
            <a:prstGeom prst="rect">
              <a:avLst/>
            </a:prstGeom>
            <a:noFill/>
            <a:ln w="9525">
              <a:noFill/>
              <a:miter lim="800000"/>
              <a:headEnd/>
              <a:tailEnd/>
            </a:ln>
          </p:spPr>
        </p:pic>
        <p:pic>
          <p:nvPicPr>
            <p:cNvPr id="66625"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2" y="3648"/>
              <a:ext cx="1200" cy="281"/>
            </a:xfrm>
            <a:prstGeom prst="rect">
              <a:avLst/>
            </a:prstGeom>
            <a:noFill/>
            <a:ln w="9525">
              <a:noFill/>
              <a:miter lim="800000"/>
              <a:headEnd/>
              <a:tailEnd/>
            </a:ln>
          </p:spPr>
        </p:pic>
      </p:grpSp>
      <p:grpSp>
        <p:nvGrpSpPr>
          <p:cNvPr id="66567" name="Group 23"/>
          <p:cNvGrpSpPr>
            <a:grpSpLocks/>
          </p:cNvGrpSpPr>
          <p:nvPr/>
        </p:nvGrpSpPr>
        <p:grpSpPr bwMode="auto">
          <a:xfrm>
            <a:off x="5878513" y="5321300"/>
            <a:ext cx="2439987" cy="1357313"/>
            <a:chOff x="4079" y="3120"/>
            <a:chExt cx="1552" cy="951"/>
          </a:xfrm>
        </p:grpSpPr>
        <p:pic>
          <p:nvPicPr>
            <p:cNvPr id="66620"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76" y="3120"/>
              <a:ext cx="1239" cy="816"/>
            </a:xfrm>
            <a:prstGeom prst="rect">
              <a:avLst/>
            </a:prstGeom>
            <a:noFill/>
            <a:ln w="9525">
              <a:noFill/>
              <a:miter lim="800000"/>
              <a:headEnd/>
              <a:tailEnd/>
            </a:ln>
          </p:spPr>
        </p:pic>
        <p:pic>
          <p:nvPicPr>
            <p:cNvPr id="66621" name="Picture 21"/>
            <p:cNvPicPr>
              <a:picLocks noChangeAspect="1" noChangeArrowheads="1"/>
            </p:cNvPicPr>
            <p:nvPr/>
          </p:nvPicPr>
          <p:blipFill>
            <a:blip r:embed="rId10" cstate="print"/>
            <a:srcRect/>
            <a:stretch>
              <a:fillRect/>
            </a:stretch>
          </p:blipFill>
          <p:spPr bwMode="auto">
            <a:xfrm>
              <a:off x="4079" y="3312"/>
              <a:ext cx="332" cy="336"/>
            </a:xfrm>
            <a:prstGeom prst="rect">
              <a:avLst/>
            </a:prstGeom>
            <a:noFill/>
            <a:ln w="9525">
              <a:noFill/>
              <a:miter lim="800000"/>
              <a:headEnd/>
              <a:tailEnd/>
            </a:ln>
          </p:spPr>
        </p:pic>
        <p:pic>
          <p:nvPicPr>
            <p:cNvPr id="66622" name="Picture 22"/>
            <p:cNvPicPr>
              <a:picLocks noChangeAspect="1" noChangeArrowheads="1"/>
            </p:cNvPicPr>
            <p:nvPr/>
          </p:nvPicPr>
          <p:blipFill>
            <a:blip r:embed="rId11" cstate="print"/>
            <a:srcRect/>
            <a:stretch>
              <a:fillRect/>
            </a:stretch>
          </p:blipFill>
          <p:spPr bwMode="auto">
            <a:xfrm>
              <a:off x="4272" y="3648"/>
              <a:ext cx="1359" cy="423"/>
            </a:xfrm>
            <a:prstGeom prst="rect">
              <a:avLst/>
            </a:prstGeom>
            <a:noFill/>
            <a:ln w="9525">
              <a:noFill/>
              <a:miter lim="800000"/>
              <a:headEnd/>
              <a:tailEnd/>
            </a:ln>
          </p:spPr>
        </p:pic>
      </p:grpSp>
      <p:grpSp>
        <p:nvGrpSpPr>
          <p:cNvPr id="66568" name="Group 26"/>
          <p:cNvGrpSpPr>
            <a:grpSpLocks/>
          </p:cNvGrpSpPr>
          <p:nvPr/>
        </p:nvGrpSpPr>
        <p:grpSpPr bwMode="auto">
          <a:xfrm>
            <a:off x="165100" y="3162300"/>
            <a:ext cx="1828800" cy="1447800"/>
            <a:chOff x="192" y="2064"/>
            <a:chExt cx="1398" cy="1121"/>
          </a:xfrm>
        </p:grpSpPr>
        <p:pic>
          <p:nvPicPr>
            <p:cNvPr id="66617"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92" y="2064"/>
              <a:ext cx="1302" cy="1019"/>
            </a:xfrm>
            <a:prstGeom prst="rect">
              <a:avLst/>
            </a:prstGeom>
            <a:noFill/>
            <a:ln w="9525">
              <a:noFill/>
              <a:miter lim="800000"/>
              <a:headEnd/>
              <a:tailEnd/>
            </a:ln>
          </p:spPr>
        </p:pic>
        <p:pic>
          <p:nvPicPr>
            <p:cNvPr id="66618" name="Picture 24"/>
            <p:cNvPicPr>
              <a:picLocks noChangeAspect="1" noChangeArrowheads="1"/>
            </p:cNvPicPr>
            <p:nvPr/>
          </p:nvPicPr>
          <p:blipFill>
            <a:blip r:embed="rId13" cstate="print"/>
            <a:srcRect/>
            <a:stretch>
              <a:fillRect/>
            </a:stretch>
          </p:blipFill>
          <p:spPr bwMode="auto">
            <a:xfrm>
              <a:off x="336" y="2544"/>
              <a:ext cx="1248" cy="641"/>
            </a:xfrm>
            <a:prstGeom prst="rect">
              <a:avLst/>
            </a:prstGeom>
            <a:noFill/>
            <a:ln w="9525">
              <a:noFill/>
              <a:miter lim="800000"/>
              <a:headEnd/>
              <a:tailEnd/>
            </a:ln>
          </p:spPr>
        </p:pic>
        <p:pic>
          <p:nvPicPr>
            <p:cNvPr id="66619" name="Picture 25"/>
            <p:cNvPicPr>
              <a:picLocks noChangeAspect="1" noChangeArrowheads="1"/>
            </p:cNvPicPr>
            <p:nvPr/>
          </p:nvPicPr>
          <p:blipFill>
            <a:blip r:embed="rId14" cstate="print"/>
            <a:srcRect/>
            <a:stretch>
              <a:fillRect/>
            </a:stretch>
          </p:blipFill>
          <p:spPr bwMode="auto">
            <a:xfrm>
              <a:off x="1152" y="2160"/>
              <a:ext cx="438" cy="352"/>
            </a:xfrm>
            <a:prstGeom prst="rect">
              <a:avLst/>
            </a:prstGeom>
            <a:noFill/>
            <a:ln w="9525">
              <a:noFill/>
              <a:miter lim="800000"/>
              <a:headEnd/>
              <a:tailEnd/>
            </a:ln>
          </p:spPr>
        </p:pic>
      </p:grpSp>
      <p:grpSp>
        <p:nvGrpSpPr>
          <p:cNvPr id="66569" name="Group 29"/>
          <p:cNvGrpSpPr>
            <a:grpSpLocks/>
          </p:cNvGrpSpPr>
          <p:nvPr/>
        </p:nvGrpSpPr>
        <p:grpSpPr bwMode="auto">
          <a:xfrm>
            <a:off x="6858000" y="2794000"/>
            <a:ext cx="2171700" cy="2362200"/>
            <a:chOff x="4256" y="1344"/>
            <a:chExt cx="1504" cy="1701"/>
          </a:xfrm>
        </p:grpSpPr>
        <p:pic>
          <p:nvPicPr>
            <p:cNvPr id="66614" name="Picture 1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852" y="1344"/>
              <a:ext cx="908" cy="1596"/>
            </a:xfrm>
            <a:prstGeom prst="rect">
              <a:avLst/>
            </a:prstGeom>
            <a:noFill/>
            <a:ln w="9525">
              <a:noFill/>
              <a:miter lim="800000"/>
              <a:headEnd/>
              <a:tailEnd/>
            </a:ln>
          </p:spPr>
        </p:pic>
        <p:pic>
          <p:nvPicPr>
            <p:cNvPr id="66615" name="Picture 27"/>
            <p:cNvPicPr>
              <a:picLocks noChangeAspect="1" noChangeArrowheads="1"/>
            </p:cNvPicPr>
            <p:nvPr/>
          </p:nvPicPr>
          <p:blipFill>
            <a:blip r:embed="rId16" cstate="print">
              <a:clrChange>
                <a:clrFrom>
                  <a:srgbClr val="FEFEFE"/>
                </a:clrFrom>
                <a:clrTo>
                  <a:srgbClr val="FEFEFE">
                    <a:alpha val="0"/>
                  </a:srgbClr>
                </a:clrTo>
              </a:clrChange>
            </a:blip>
            <a:srcRect/>
            <a:stretch>
              <a:fillRect/>
            </a:stretch>
          </p:blipFill>
          <p:spPr bwMode="auto">
            <a:xfrm>
              <a:off x="4256" y="2152"/>
              <a:ext cx="1419" cy="893"/>
            </a:xfrm>
            <a:prstGeom prst="rect">
              <a:avLst/>
            </a:prstGeom>
            <a:noFill/>
            <a:ln w="9525">
              <a:noFill/>
              <a:miter lim="800000"/>
              <a:headEnd/>
              <a:tailEnd/>
            </a:ln>
          </p:spPr>
        </p:pic>
        <p:pic>
          <p:nvPicPr>
            <p:cNvPr id="66616" name="Picture 28"/>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624" y="1464"/>
              <a:ext cx="432" cy="430"/>
            </a:xfrm>
            <a:prstGeom prst="rect">
              <a:avLst/>
            </a:prstGeom>
            <a:noFill/>
            <a:ln w="9525">
              <a:noFill/>
              <a:miter lim="800000"/>
              <a:headEnd/>
              <a:tailEnd/>
            </a:ln>
          </p:spPr>
        </p:pic>
      </p:grpSp>
      <p:grpSp>
        <p:nvGrpSpPr>
          <p:cNvPr id="66570" name="Group 32"/>
          <p:cNvGrpSpPr>
            <a:grpSpLocks/>
          </p:cNvGrpSpPr>
          <p:nvPr/>
        </p:nvGrpSpPr>
        <p:grpSpPr bwMode="auto">
          <a:xfrm>
            <a:off x="139700" y="1041400"/>
            <a:ext cx="1549400" cy="1447800"/>
            <a:chOff x="80" y="576"/>
            <a:chExt cx="1584" cy="1451"/>
          </a:xfrm>
        </p:grpSpPr>
        <p:pic>
          <p:nvPicPr>
            <p:cNvPr id="66611" name="Picture 12"/>
            <p:cNvPicPr>
              <a:picLocks noChangeAspect="1" noChangeArrowheads="1"/>
            </p:cNvPicPr>
            <p:nvPr/>
          </p:nvPicPr>
          <p:blipFill>
            <a:blip r:embed="rId18" cstate="print">
              <a:clrChange>
                <a:clrFrom>
                  <a:srgbClr val="FCFFC8"/>
                </a:clrFrom>
                <a:clrTo>
                  <a:srgbClr val="FCFFC8">
                    <a:alpha val="0"/>
                  </a:srgbClr>
                </a:clrTo>
              </a:clrChange>
            </a:blip>
            <a:srcRect/>
            <a:stretch>
              <a:fillRect/>
            </a:stretch>
          </p:blipFill>
          <p:spPr bwMode="auto">
            <a:xfrm>
              <a:off x="144" y="576"/>
              <a:ext cx="1337" cy="1344"/>
            </a:xfrm>
            <a:prstGeom prst="rect">
              <a:avLst/>
            </a:prstGeom>
            <a:noFill/>
            <a:ln w="9525">
              <a:noFill/>
              <a:miter lim="800000"/>
              <a:headEnd/>
              <a:tailEnd/>
            </a:ln>
          </p:spPr>
        </p:pic>
        <p:pic>
          <p:nvPicPr>
            <p:cNvPr id="66612" name="Picture 30"/>
            <p:cNvPicPr>
              <a:picLocks noChangeAspect="1" noChangeArrowheads="1"/>
            </p:cNvPicPr>
            <p:nvPr/>
          </p:nvPicPr>
          <p:blipFill>
            <a:blip r:embed="rId19" cstate="print"/>
            <a:srcRect/>
            <a:stretch>
              <a:fillRect/>
            </a:stretch>
          </p:blipFill>
          <p:spPr bwMode="auto">
            <a:xfrm>
              <a:off x="80" y="1336"/>
              <a:ext cx="1584" cy="691"/>
            </a:xfrm>
            <a:prstGeom prst="rect">
              <a:avLst/>
            </a:prstGeom>
            <a:noFill/>
            <a:ln w="9525">
              <a:noFill/>
              <a:miter lim="800000"/>
              <a:headEnd/>
              <a:tailEnd/>
            </a:ln>
          </p:spPr>
        </p:pic>
        <p:pic>
          <p:nvPicPr>
            <p:cNvPr id="66613" name="Picture 31"/>
            <p:cNvPicPr>
              <a:picLocks noChangeAspect="1" noChangeArrowheads="1"/>
            </p:cNvPicPr>
            <p:nvPr/>
          </p:nvPicPr>
          <p:blipFill>
            <a:blip r:embed="rId20" cstate="print"/>
            <a:srcRect/>
            <a:stretch>
              <a:fillRect/>
            </a:stretch>
          </p:blipFill>
          <p:spPr bwMode="auto">
            <a:xfrm>
              <a:off x="1056" y="576"/>
              <a:ext cx="528" cy="368"/>
            </a:xfrm>
            <a:prstGeom prst="rect">
              <a:avLst/>
            </a:prstGeom>
            <a:noFill/>
            <a:ln w="9525">
              <a:noFill/>
              <a:miter lim="800000"/>
              <a:headEnd/>
              <a:tailEnd/>
            </a:ln>
          </p:spPr>
        </p:pic>
      </p:grpSp>
      <p:grpSp>
        <p:nvGrpSpPr>
          <p:cNvPr id="66571" name="Group 37"/>
          <p:cNvGrpSpPr>
            <a:grpSpLocks/>
          </p:cNvGrpSpPr>
          <p:nvPr/>
        </p:nvGrpSpPr>
        <p:grpSpPr bwMode="auto">
          <a:xfrm>
            <a:off x="6400800" y="685800"/>
            <a:ext cx="2695575" cy="1816100"/>
            <a:chOff x="4032" y="432"/>
            <a:chExt cx="1698" cy="1144"/>
          </a:xfrm>
        </p:grpSpPr>
        <p:pic>
          <p:nvPicPr>
            <p:cNvPr id="66607" name="Picture 36"/>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4320" y="432"/>
              <a:ext cx="1344" cy="1144"/>
            </a:xfrm>
            <a:prstGeom prst="rect">
              <a:avLst/>
            </a:prstGeom>
            <a:noFill/>
            <a:ln w="9525">
              <a:noFill/>
              <a:miter lim="800000"/>
              <a:headEnd/>
              <a:tailEnd/>
            </a:ln>
          </p:spPr>
        </p:pic>
        <p:pic>
          <p:nvPicPr>
            <p:cNvPr id="66608" name="Picture 33"/>
            <p:cNvPicPr>
              <a:picLocks noChangeAspect="1" noChangeArrowheads="1"/>
            </p:cNvPicPr>
            <p:nvPr/>
          </p:nvPicPr>
          <p:blipFill>
            <a:blip r:embed="rId22" cstate="print"/>
            <a:srcRect/>
            <a:stretch>
              <a:fillRect/>
            </a:stretch>
          </p:blipFill>
          <p:spPr bwMode="auto">
            <a:xfrm>
              <a:off x="4032" y="1240"/>
              <a:ext cx="1698" cy="271"/>
            </a:xfrm>
            <a:prstGeom prst="rect">
              <a:avLst/>
            </a:prstGeom>
            <a:noFill/>
            <a:ln w="9525">
              <a:noFill/>
              <a:miter lim="800000"/>
              <a:headEnd/>
              <a:tailEnd/>
            </a:ln>
          </p:spPr>
        </p:pic>
        <p:pic>
          <p:nvPicPr>
            <p:cNvPr id="66609" name="Picture 34"/>
            <p:cNvPicPr>
              <a:picLocks noChangeAspect="1" noChangeArrowheads="1"/>
            </p:cNvPicPr>
            <p:nvPr/>
          </p:nvPicPr>
          <p:blipFill>
            <a:blip r:embed="rId23" cstate="print"/>
            <a:srcRect/>
            <a:stretch>
              <a:fillRect/>
            </a:stretch>
          </p:blipFill>
          <p:spPr bwMode="auto">
            <a:xfrm>
              <a:off x="5102" y="672"/>
              <a:ext cx="519" cy="576"/>
            </a:xfrm>
            <a:prstGeom prst="rect">
              <a:avLst/>
            </a:prstGeom>
            <a:noFill/>
            <a:ln w="9525">
              <a:noFill/>
              <a:miter lim="800000"/>
              <a:headEnd/>
              <a:tailEnd/>
            </a:ln>
          </p:spPr>
        </p:pic>
        <p:pic>
          <p:nvPicPr>
            <p:cNvPr id="66610" name="Picture 35"/>
            <p:cNvPicPr>
              <a:picLocks noChangeAspect="1" noChangeArrowheads="1"/>
            </p:cNvPicPr>
            <p:nvPr/>
          </p:nvPicPr>
          <p:blipFill>
            <a:blip r:embed="rId24" cstate="print"/>
            <a:srcRect/>
            <a:stretch>
              <a:fillRect/>
            </a:stretch>
          </p:blipFill>
          <p:spPr bwMode="auto">
            <a:xfrm>
              <a:off x="4128" y="624"/>
              <a:ext cx="384" cy="198"/>
            </a:xfrm>
            <a:prstGeom prst="rect">
              <a:avLst/>
            </a:prstGeom>
            <a:noFill/>
            <a:ln w="9525">
              <a:noFill/>
              <a:miter lim="800000"/>
              <a:headEnd/>
              <a:tailEnd/>
            </a:ln>
          </p:spPr>
        </p:pic>
      </p:grpSp>
      <p:sp>
        <p:nvSpPr>
          <p:cNvPr id="66572" name="AutoShape 60"/>
          <p:cNvSpPr>
            <a:spLocks noChangeArrowheads="1"/>
          </p:cNvSpPr>
          <p:nvPr/>
        </p:nvSpPr>
        <p:spPr bwMode="auto">
          <a:xfrm rot="5400000">
            <a:off x="4283869" y="2701131"/>
            <a:ext cx="730250" cy="255588"/>
          </a:xfrm>
          <a:prstGeom prst="leftRightArrow">
            <a:avLst>
              <a:gd name="adj1" fmla="val 50000"/>
              <a:gd name="adj2" fmla="val 72526"/>
            </a:avLst>
          </a:prstGeom>
          <a:solidFill>
            <a:srgbClr val="0000FF"/>
          </a:solidFill>
          <a:ln w="9525">
            <a:solidFill>
              <a:schemeClr val="tx1"/>
            </a:solidFill>
            <a:miter lim="800000"/>
            <a:headEnd/>
            <a:tailEnd/>
          </a:ln>
        </p:spPr>
        <p:txBody>
          <a:bodyPr rot="10800000" vert="eaVert" wrap="none" anchor="ctr"/>
          <a:lstStyle/>
          <a:p>
            <a:endParaRPr lang="en-US"/>
          </a:p>
        </p:txBody>
      </p:sp>
      <p:pic>
        <p:nvPicPr>
          <p:cNvPr id="66573" name="Picture 21" descr="modulepic_function"/>
          <p:cNvPicPr>
            <a:picLocks noChangeAspect="1" noChangeArrowheads="1"/>
          </p:cNvPicPr>
          <p:nvPr/>
        </p:nvPicPr>
        <p:blipFill>
          <a:blip r:embed="rId25" cstate="print">
            <a:clrChange>
              <a:clrFrom>
                <a:srgbClr val="F2F1EC"/>
              </a:clrFrom>
              <a:clrTo>
                <a:srgbClr val="F2F1EC">
                  <a:alpha val="0"/>
                </a:srgbClr>
              </a:clrTo>
            </a:clrChange>
          </a:blip>
          <a:srcRect/>
          <a:stretch>
            <a:fillRect/>
          </a:stretch>
        </p:blipFill>
        <p:spPr bwMode="auto">
          <a:xfrm>
            <a:off x="4119563" y="762000"/>
            <a:ext cx="1320800" cy="1676400"/>
          </a:xfrm>
          <a:prstGeom prst="rect">
            <a:avLst/>
          </a:prstGeom>
          <a:noFill/>
          <a:ln w="9525">
            <a:noFill/>
            <a:miter lim="800000"/>
            <a:headEnd/>
            <a:tailEnd/>
          </a:ln>
        </p:spPr>
      </p:pic>
      <p:sp>
        <p:nvSpPr>
          <p:cNvPr id="38" name="Rectangle 37"/>
          <p:cNvSpPr/>
          <p:nvPr/>
        </p:nvSpPr>
        <p:spPr>
          <a:xfrm>
            <a:off x="3327400" y="749300"/>
            <a:ext cx="1210588" cy="646331"/>
          </a:xfrm>
          <a:prstGeom prst="rect">
            <a:avLst/>
          </a:prstGeom>
          <a:noFill/>
        </p:spPr>
        <p:txBody>
          <a:bodyPr wrap="none">
            <a:spAutoFit/>
          </a:bodyPr>
          <a:lstStyle/>
          <a:p>
            <a:pPr>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User</a:t>
            </a:r>
          </a:p>
        </p:txBody>
      </p:sp>
      <p:sp>
        <p:nvSpPr>
          <p:cNvPr id="66575" name="WordArt 41"/>
          <p:cNvSpPr>
            <a:spLocks noChangeArrowheads="1" noChangeShapeType="1" noTextEdit="1"/>
          </p:cNvSpPr>
          <p:nvPr/>
        </p:nvSpPr>
        <p:spPr bwMode="auto">
          <a:xfrm>
            <a:off x="3670300" y="3213100"/>
            <a:ext cx="2085975" cy="504825"/>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UBIWARE 3.0</a:t>
            </a:r>
          </a:p>
        </p:txBody>
      </p:sp>
      <p:grpSp>
        <p:nvGrpSpPr>
          <p:cNvPr id="66576" name="Group 47"/>
          <p:cNvGrpSpPr>
            <a:grpSpLocks/>
          </p:cNvGrpSpPr>
          <p:nvPr/>
        </p:nvGrpSpPr>
        <p:grpSpPr bwMode="auto">
          <a:xfrm>
            <a:off x="5562600" y="4419600"/>
            <a:ext cx="304800" cy="346075"/>
            <a:chOff x="3552" y="1584"/>
            <a:chExt cx="285" cy="362"/>
          </a:xfrm>
        </p:grpSpPr>
        <p:pic>
          <p:nvPicPr>
            <p:cNvPr id="66605"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606"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77" name="Group 48"/>
          <p:cNvGrpSpPr>
            <a:grpSpLocks/>
          </p:cNvGrpSpPr>
          <p:nvPr/>
        </p:nvGrpSpPr>
        <p:grpSpPr bwMode="auto">
          <a:xfrm>
            <a:off x="5715000" y="3810000"/>
            <a:ext cx="304800" cy="346075"/>
            <a:chOff x="3552" y="1584"/>
            <a:chExt cx="285" cy="362"/>
          </a:xfrm>
        </p:grpSpPr>
        <p:pic>
          <p:nvPicPr>
            <p:cNvPr id="66603"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604"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78" name="Group 51"/>
          <p:cNvGrpSpPr>
            <a:grpSpLocks/>
          </p:cNvGrpSpPr>
          <p:nvPr/>
        </p:nvGrpSpPr>
        <p:grpSpPr bwMode="auto">
          <a:xfrm>
            <a:off x="5638800" y="2819400"/>
            <a:ext cx="304800" cy="346075"/>
            <a:chOff x="3552" y="1584"/>
            <a:chExt cx="285" cy="362"/>
          </a:xfrm>
        </p:grpSpPr>
        <p:pic>
          <p:nvPicPr>
            <p:cNvPr id="66601"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602"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79" name="Group 54"/>
          <p:cNvGrpSpPr>
            <a:grpSpLocks/>
          </p:cNvGrpSpPr>
          <p:nvPr/>
        </p:nvGrpSpPr>
        <p:grpSpPr bwMode="auto">
          <a:xfrm>
            <a:off x="4419600" y="4445000"/>
            <a:ext cx="304800" cy="346075"/>
            <a:chOff x="3552" y="1584"/>
            <a:chExt cx="285" cy="362"/>
          </a:xfrm>
        </p:grpSpPr>
        <p:pic>
          <p:nvPicPr>
            <p:cNvPr id="66599"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600"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80" name="Group 57"/>
          <p:cNvGrpSpPr>
            <a:grpSpLocks/>
          </p:cNvGrpSpPr>
          <p:nvPr/>
        </p:nvGrpSpPr>
        <p:grpSpPr bwMode="auto">
          <a:xfrm>
            <a:off x="3429000" y="4343400"/>
            <a:ext cx="304800" cy="346075"/>
            <a:chOff x="3552" y="1584"/>
            <a:chExt cx="285" cy="362"/>
          </a:xfrm>
        </p:grpSpPr>
        <p:pic>
          <p:nvPicPr>
            <p:cNvPr id="66597"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598"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81" name="Group 60"/>
          <p:cNvGrpSpPr>
            <a:grpSpLocks/>
          </p:cNvGrpSpPr>
          <p:nvPr/>
        </p:nvGrpSpPr>
        <p:grpSpPr bwMode="auto">
          <a:xfrm>
            <a:off x="3276600" y="3657600"/>
            <a:ext cx="304800" cy="346075"/>
            <a:chOff x="3552" y="1584"/>
            <a:chExt cx="285" cy="362"/>
          </a:xfrm>
        </p:grpSpPr>
        <p:pic>
          <p:nvPicPr>
            <p:cNvPr id="66595"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596"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82" name="Group 63"/>
          <p:cNvGrpSpPr>
            <a:grpSpLocks/>
          </p:cNvGrpSpPr>
          <p:nvPr/>
        </p:nvGrpSpPr>
        <p:grpSpPr bwMode="auto">
          <a:xfrm>
            <a:off x="3276600" y="2971800"/>
            <a:ext cx="304800" cy="346075"/>
            <a:chOff x="3552" y="1584"/>
            <a:chExt cx="285" cy="362"/>
          </a:xfrm>
        </p:grpSpPr>
        <p:pic>
          <p:nvPicPr>
            <p:cNvPr id="66593"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594"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6583" name="Group 66"/>
          <p:cNvGrpSpPr>
            <a:grpSpLocks/>
          </p:cNvGrpSpPr>
          <p:nvPr/>
        </p:nvGrpSpPr>
        <p:grpSpPr bwMode="auto">
          <a:xfrm>
            <a:off x="4749800" y="2806700"/>
            <a:ext cx="304800" cy="346075"/>
            <a:chOff x="3552" y="1584"/>
            <a:chExt cx="285" cy="362"/>
          </a:xfrm>
        </p:grpSpPr>
        <p:pic>
          <p:nvPicPr>
            <p:cNvPr id="66591" name="Picture 106" descr="MCj02809030000[1]"/>
            <p:cNvPicPr>
              <a:picLocks noChangeAspect="1" noChangeArrowheads="1"/>
            </p:cNvPicPr>
            <p:nvPr/>
          </p:nvPicPr>
          <p:blipFill>
            <a:blip r:embed="rId26" cstate="print"/>
            <a:srcRect/>
            <a:stretch>
              <a:fillRect/>
            </a:stretch>
          </p:blipFill>
          <p:spPr bwMode="auto">
            <a:xfrm>
              <a:off x="3552" y="1584"/>
              <a:ext cx="285" cy="362"/>
            </a:xfrm>
            <a:prstGeom prst="rect">
              <a:avLst/>
            </a:prstGeom>
            <a:noFill/>
            <a:ln w="9525">
              <a:noFill/>
              <a:miter lim="800000"/>
              <a:headEnd/>
              <a:tailEnd/>
            </a:ln>
          </p:spPr>
        </p:pic>
        <p:pic>
          <p:nvPicPr>
            <p:cNvPr id="66592"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sp>
        <p:nvSpPr>
          <p:cNvPr id="66584" name="Line 40"/>
          <p:cNvSpPr>
            <a:spLocks noChangeShapeType="1"/>
          </p:cNvSpPr>
          <p:nvPr/>
        </p:nvSpPr>
        <p:spPr bwMode="auto">
          <a:xfrm>
            <a:off x="1676400" y="1427163"/>
            <a:ext cx="1600200" cy="1620837"/>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6585" name="Line 40"/>
          <p:cNvSpPr>
            <a:spLocks noChangeShapeType="1"/>
          </p:cNvSpPr>
          <p:nvPr/>
        </p:nvSpPr>
        <p:spPr bwMode="auto">
          <a:xfrm>
            <a:off x="2057400" y="3505200"/>
            <a:ext cx="1219200" cy="2286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6586" name="Line 40"/>
          <p:cNvSpPr>
            <a:spLocks noChangeShapeType="1"/>
          </p:cNvSpPr>
          <p:nvPr/>
        </p:nvSpPr>
        <p:spPr bwMode="auto">
          <a:xfrm flipV="1">
            <a:off x="2438400" y="4572000"/>
            <a:ext cx="990600" cy="9906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6587" name="Line 40"/>
          <p:cNvSpPr>
            <a:spLocks noChangeShapeType="1"/>
          </p:cNvSpPr>
          <p:nvPr/>
        </p:nvSpPr>
        <p:spPr bwMode="auto">
          <a:xfrm>
            <a:off x="4597400" y="4749800"/>
            <a:ext cx="50800" cy="8128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6588" name="Line 40"/>
          <p:cNvSpPr>
            <a:spLocks noChangeShapeType="1"/>
          </p:cNvSpPr>
          <p:nvPr/>
        </p:nvSpPr>
        <p:spPr bwMode="auto">
          <a:xfrm>
            <a:off x="5791200" y="4724400"/>
            <a:ext cx="381000" cy="9906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6589" name="Line 40"/>
          <p:cNvSpPr>
            <a:spLocks noChangeShapeType="1"/>
          </p:cNvSpPr>
          <p:nvPr/>
        </p:nvSpPr>
        <p:spPr bwMode="auto">
          <a:xfrm flipV="1">
            <a:off x="6019800" y="3124200"/>
            <a:ext cx="1371600" cy="7620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6590" name="Line 40"/>
          <p:cNvSpPr>
            <a:spLocks noChangeShapeType="1"/>
          </p:cNvSpPr>
          <p:nvPr/>
        </p:nvSpPr>
        <p:spPr bwMode="auto">
          <a:xfrm flipV="1">
            <a:off x="5867400" y="1295400"/>
            <a:ext cx="685800" cy="1524000"/>
          </a:xfrm>
          <a:prstGeom prst="line">
            <a:avLst/>
          </a:prstGeom>
          <a:noFill/>
          <a:ln w="76200">
            <a:solidFill>
              <a:srgbClr val="0000FF"/>
            </a:solidFill>
            <a:round/>
            <a:headEnd type="stealth" w="med" len="lg"/>
            <a:tailEnd type="stealth" w="med" len="lg"/>
          </a:ln>
        </p:spPr>
        <p:txBody>
          <a:bodyPr>
            <a:spAutoFit/>
          </a:bodyPr>
          <a:lstStyle/>
          <a:p>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p>
            <a:fld id="{4DBFA1BD-2BC2-4AB4-8ED3-828D0EA2CEF6}" type="slidenum">
              <a:rPr lang="ru-RU"/>
              <a:pPr/>
              <a:t>23</a:t>
            </a:fld>
            <a:r>
              <a:rPr lang="en-US" dirty="0"/>
              <a:t>  of  </a:t>
            </a:r>
            <a:r>
              <a:rPr lang="en-US" dirty="0" smtClean="0"/>
              <a:t>53</a:t>
            </a:r>
            <a:r>
              <a:rPr lang="en-US" sz="1400" b="0" dirty="0" smtClean="0"/>
              <a:t> </a:t>
            </a:r>
            <a:endParaRPr lang="ru-RU" sz="1400" b="0" dirty="0"/>
          </a:p>
        </p:txBody>
      </p:sp>
      <p:sp>
        <p:nvSpPr>
          <p:cNvPr id="5" name="Flowchart: Magnetic Disk 4"/>
          <p:cNvSpPr/>
          <p:nvPr/>
        </p:nvSpPr>
        <p:spPr>
          <a:xfrm>
            <a:off x="2057400" y="3733800"/>
            <a:ext cx="4953000" cy="1981200"/>
          </a:xfrm>
          <a:prstGeom prst="flowChartMagneticDisk">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6" name="Rectangle 4"/>
          <p:cNvSpPr txBox="1">
            <a:spLocks noChangeArrowheads="1"/>
          </p:cNvSpPr>
          <p:nvPr/>
        </p:nvSpPr>
        <p:spPr>
          <a:xfrm>
            <a:off x="1295400" y="125413"/>
            <a:ext cx="7631113" cy="503237"/>
          </a:xfrm>
          <a:prstGeom prst="rect">
            <a:avLst/>
          </a:prstGeom>
        </p:spPr>
        <p:txBody>
          <a:bodyPr/>
          <a:lstStyle/>
          <a:p>
            <a:pPr eaLnBrk="0" hangingPunct="0">
              <a:defRPr/>
            </a:pPr>
            <a:r>
              <a:rPr lang="en-US" sz="3200" b="1" kern="0" dirty="0">
                <a:solidFill>
                  <a:srgbClr val="EC8C00"/>
                </a:solidFill>
                <a:latin typeface="+mj-lt"/>
                <a:ea typeface="+mj-ea"/>
                <a:cs typeface="+mj-cs"/>
              </a:rPr>
              <a:t>Presentation Case for UBIWARE 3.0</a:t>
            </a:r>
          </a:p>
        </p:txBody>
      </p:sp>
      <p:grpSp>
        <p:nvGrpSpPr>
          <p:cNvPr id="67589" name="Group 18"/>
          <p:cNvGrpSpPr>
            <a:grpSpLocks/>
          </p:cNvGrpSpPr>
          <p:nvPr/>
        </p:nvGrpSpPr>
        <p:grpSpPr bwMode="auto">
          <a:xfrm>
            <a:off x="190500" y="2895600"/>
            <a:ext cx="1219200" cy="990600"/>
            <a:chOff x="2304" y="3216"/>
            <a:chExt cx="1488" cy="1104"/>
          </a:xfrm>
        </p:grpSpPr>
        <p:pic>
          <p:nvPicPr>
            <p:cNvPr id="67664"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67665" name="Picture 16"/>
            <p:cNvPicPr>
              <a:picLocks noChangeAspect="1" noChangeArrowheads="1"/>
            </p:cNvPicPr>
            <p:nvPr/>
          </p:nvPicPr>
          <p:blipFill>
            <a:blip r:embed="rId3" cstate="print"/>
            <a:srcRect/>
            <a:stretch>
              <a:fillRect/>
            </a:stretch>
          </p:blipFill>
          <p:spPr bwMode="auto">
            <a:xfrm>
              <a:off x="2304" y="3696"/>
              <a:ext cx="1152" cy="321"/>
            </a:xfrm>
            <a:prstGeom prst="rect">
              <a:avLst/>
            </a:prstGeom>
            <a:noFill/>
            <a:ln w="9525">
              <a:noFill/>
              <a:miter lim="800000"/>
              <a:headEnd/>
              <a:tailEnd/>
            </a:ln>
          </p:spPr>
        </p:pic>
        <p:pic>
          <p:nvPicPr>
            <p:cNvPr id="67666"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nvGrpSpPr>
          <p:cNvPr id="67590" name="Group 20"/>
          <p:cNvGrpSpPr>
            <a:grpSpLocks/>
          </p:cNvGrpSpPr>
          <p:nvPr/>
        </p:nvGrpSpPr>
        <p:grpSpPr bwMode="auto">
          <a:xfrm>
            <a:off x="114300" y="3962400"/>
            <a:ext cx="1231900" cy="838200"/>
            <a:chOff x="184" y="3264"/>
            <a:chExt cx="1928" cy="918"/>
          </a:xfrm>
        </p:grpSpPr>
        <p:pic>
          <p:nvPicPr>
            <p:cNvPr id="6766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4" y="3264"/>
              <a:ext cx="1928" cy="918"/>
            </a:xfrm>
            <a:prstGeom prst="rect">
              <a:avLst/>
            </a:prstGeom>
            <a:noFill/>
            <a:ln w="9525">
              <a:noFill/>
              <a:miter lim="800000"/>
              <a:headEnd/>
              <a:tailEnd/>
            </a:ln>
          </p:spPr>
        </p:pic>
        <p:pic>
          <p:nvPicPr>
            <p:cNvPr id="67662" name="Picture 6"/>
            <p:cNvPicPr>
              <a:picLocks noChangeAspect="1" noChangeArrowheads="1"/>
            </p:cNvPicPr>
            <p:nvPr/>
          </p:nvPicPr>
          <p:blipFill>
            <a:blip r:embed="rId6" cstate="print"/>
            <a:srcRect/>
            <a:stretch>
              <a:fillRect/>
            </a:stretch>
          </p:blipFill>
          <p:spPr bwMode="auto">
            <a:xfrm>
              <a:off x="1520" y="3415"/>
              <a:ext cx="241" cy="230"/>
            </a:xfrm>
            <a:prstGeom prst="rect">
              <a:avLst/>
            </a:prstGeom>
            <a:noFill/>
            <a:ln w="9525">
              <a:noFill/>
              <a:miter lim="800000"/>
              <a:headEnd/>
              <a:tailEnd/>
            </a:ln>
          </p:spPr>
        </p:pic>
        <p:pic>
          <p:nvPicPr>
            <p:cNvPr id="67663"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2" y="3648"/>
              <a:ext cx="1200" cy="281"/>
            </a:xfrm>
            <a:prstGeom prst="rect">
              <a:avLst/>
            </a:prstGeom>
            <a:noFill/>
            <a:ln w="9525">
              <a:noFill/>
              <a:miter lim="800000"/>
              <a:headEnd/>
              <a:tailEnd/>
            </a:ln>
          </p:spPr>
        </p:pic>
      </p:grpSp>
      <p:grpSp>
        <p:nvGrpSpPr>
          <p:cNvPr id="67591" name="Group 23"/>
          <p:cNvGrpSpPr>
            <a:grpSpLocks/>
          </p:cNvGrpSpPr>
          <p:nvPr/>
        </p:nvGrpSpPr>
        <p:grpSpPr bwMode="auto">
          <a:xfrm>
            <a:off x="190500" y="1905000"/>
            <a:ext cx="1055688" cy="850900"/>
            <a:chOff x="4079" y="3120"/>
            <a:chExt cx="1552" cy="951"/>
          </a:xfrm>
        </p:grpSpPr>
        <p:pic>
          <p:nvPicPr>
            <p:cNvPr id="67658"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76" y="3120"/>
              <a:ext cx="1239" cy="816"/>
            </a:xfrm>
            <a:prstGeom prst="rect">
              <a:avLst/>
            </a:prstGeom>
            <a:noFill/>
            <a:ln w="9525">
              <a:noFill/>
              <a:miter lim="800000"/>
              <a:headEnd/>
              <a:tailEnd/>
            </a:ln>
          </p:spPr>
        </p:pic>
        <p:pic>
          <p:nvPicPr>
            <p:cNvPr id="67659" name="Picture 21"/>
            <p:cNvPicPr>
              <a:picLocks noChangeAspect="1" noChangeArrowheads="1"/>
            </p:cNvPicPr>
            <p:nvPr/>
          </p:nvPicPr>
          <p:blipFill>
            <a:blip r:embed="rId9" cstate="print"/>
            <a:srcRect/>
            <a:stretch>
              <a:fillRect/>
            </a:stretch>
          </p:blipFill>
          <p:spPr bwMode="auto">
            <a:xfrm>
              <a:off x="4079" y="3312"/>
              <a:ext cx="332" cy="336"/>
            </a:xfrm>
            <a:prstGeom prst="rect">
              <a:avLst/>
            </a:prstGeom>
            <a:noFill/>
            <a:ln w="9525">
              <a:noFill/>
              <a:miter lim="800000"/>
              <a:headEnd/>
              <a:tailEnd/>
            </a:ln>
          </p:spPr>
        </p:pic>
        <p:pic>
          <p:nvPicPr>
            <p:cNvPr id="67660" name="Picture 22"/>
            <p:cNvPicPr>
              <a:picLocks noChangeAspect="1" noChangeArrowheads="1"/>
            </p:cNvPicPr>
            <p:nvPr/>
          </p:nvPicPr>
          <p:blipFill>
            <a:blip r:embed="rId10" cstate="print"/>
            <a:srcRect/>
            <a:stretch>
              <a:fillRect/>
            </a:stretch>
          </p:blipFill>
          <p:spPr bwMode="auto">
            <a:xfrm>
              <a:off x="4272" y="3648"/>
              <a:ext cx="1359" cy="423"/>
            </a:xfrm>
            <a:prstGeom prst="rect">
              <a:avLst/>
            </a:prstGeom>
            <a:noFill/>
            <a:ln w="9525">
              <a:noFill/>
              <a:miter lim="800000"/>
              <a:headEnd/>
              <a:tailEnd/>
            </a:ln>
          </p:spPr>
        </p:pic>
      </p:grpSp>
      <p:grpSp>
        <p:nvGrpSpPr>
          <p:cNvPr id="67592" name="Group 26"/>
          <p:cNvGrpSpPr>
            <a:grpSpLocks/>
          </p:cNvGrpSpPr>
          <p:nvPr/>
        </p:nvGrpSpPr>
        <p:grpSpPr bwMode="auto">
          <a:xfrm>
            <a:off x="7747000" y="850900"/>
            <a:ext cx="1066800" cy="838200"/>
            <a:chOff x="192" y="2064"/>
            <a:chExt cx="1398" cy="1121"/>
          </a:xfrm>
        </p:grpSpPr>
        <p:pic>
          <p:nvPicPr>
            <p:cNvPr id="67655"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92" y="2064"/>
              <a:ext cx="1302" cy="1019"/>
            </a:xfrm>
            <a:prstGeom prst="rect">
              <a:avLst/>
            </a:prstGeom>
            <a:noFill/>
            <a:ln w="9525">
              <a:noFill/>
              <a:miter lim="800000"/>
              <a:headEnd/>
              <a:tailEnd/>
            </a:ln>
          </p:spPr>
        </p:pic>
        <p:pic>
          <p:nvPicPr>
            <p:cNvPr id="67656" name="Picture 24"/>
            <p:cNvPicPr>
              <a:picLocks noChangeAspect="1" noChangeArrowheads="1"/>
            </p:cNvPicPr>
            <p:nvPr/>
          </p:nvPicPr>
          <p:blipFill>
            <a:blip r:embed="rId12" cstate="print"/>
            <a:srcRect/>
            <a:stretch>
              <a:fillRect/>
            </a:stretch>
          </p:blipFill>
          <p:spPr bwMode="auto">
            <a:xfrm>
              <a:off x="336" y="2544"/>
              <a:ext cx="1248" cy="641"/>
            </a:xfrm>
            <a:prstGeom prst="rect">
              <a:avLst/>
            </a:prstGeom>
            <a:noFill/>
            <a:ln w="9525">
              <a:noFill/>
              <a:miter lim="800000"/>
              <a:headEnd/>
              <a:tailEnd/>
            </a:ln>
          </p:spPr>
        </p:pic>
        <p:pic>
          <p:nvPicPr>
            <p:cNvPr id="67657" name="Picture 25"/>
            <p:cNvPicPr>
              <a:picLocks noChangeAspect="1" noChangeArrowheads="1"/>
            </p:cNvPicPr>
            <p:nvPr/>
          </p:nvPicPr>
          <p:blipFill>
            <a:blip r:embed="rId13" cstate="print"/>
            <a:srcRect/>
            <a:stretch>
              <a:fillRect/>
            </a:stretch>
          </p:blipFill>
          <p:spPr bwMode="auto">
            <a:xfrm>
              <a:off x="1152" y="2160"/>
              <a:ext cx="438" cy="352"/>
            </a:xfrm>
            <a:prstGeom prst="rect">
              <a:avLst/>
            </a:prstGeom>
            <a:noFill/>
            <a:ln w="9525">
              <a:noFill/>
              <a:miter lim="800000"/>
              <a:headEnd/>
              <a:tailEnd/>
            </a:ln>
          </p:spPr>
        </p:pic>
      </p:grpSp>
      <p:grpSp>
        <p:nvGrpSpPr>
          <p:cNvPr id="67593" name="Group 29"/>
          <p:cNvGrpSpPr>
            <a:grpSpLocks/>
          </p:cNvGrpSpPr>
          <p:nvPr/>
        </p:nvGrpSpPr>
        <p:grpSpPr bwMode="auto">
          <a:xfrm>
            <a:off x="127000" y="762000"/>
            <a:ext cx="1079500" cy="1066800"/>
            <a:chOff x="4256" y="1344"/>
            <a:chExt cx="1504" cy="1701"/>
          </a:xfrm>
        </p:grpSpPr>
        <p:pic>
          <p:nvPicPr>
            <p:cNvPr id="67652"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852" y="1344"/>
              <a:ext cx="908" cy="1596"/>
            </a:xfrm>
            <a:prstGeom prst="rect">
              <a:avLst/>
            </a:prstGeom>
            <a:noFill/>
            <a:ln w="9525">
              <a:noFill/>
              <a:miter lim="800000"/>
              <a:headEnd/>
              <a:tailEnd/>
            </a:ln>
          </p:spPr>
        </p:pic>
        <p:pic>
          <p:nvPicPr>
            <p:cNvPr id="67653" name="Picture 27"/>
            <p:cNvPicPr>
              <a:picLocks noChangeAspect="1" noChangeArrowheads="1"/>
            </p:cNvPicPr>
            <p:nvPr/>
          </p:nvPicPr>
          <p:blipFill>
            <a:blip r:embed="rId15" cstate="print">
              <a:clrChange>
                <a:clrFrom>
                  <a:srgbClr val="FEFEFE"/>
                </a:clrFrom>
                <a:clrTo>
                  <a:srgbClr val="FEFEFE">
                    <a:alpha val="0"/>
                  </a:srgbClr>
                </a:clrTo>
              </a:clrChange>
            </a:blip>
            <a:srcRect/>
            <a:stretch>
              <a:fillRect/>
            </a:stretch>
          </p:blipFill>
          <p:spPr bwMode="auto">
            <a:xfrm>
              <a:off x="4256" y="2152"/>
              <a:ext cx="1419" cy="893"/>
            </a:xfrm>
            <a:prstGeom prst="rect">
              <a:avLst/>
            </a:prstGeom>
            <a:noFill/>
            <a:ln w="9525">
              <a:noFill/>
              <a:miter lim="800000"/>
              <a:headEnd/>
              <a:tailEnd/>
            </a:ln>
          </p:spPr>
        </p:pic>
        <p:pic>
          <p:nvPicPr>
            <p:cNvPr id="67654" name="Picture 2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624" y="1464"/>
              <a:ext cx="432" cy="430"/>
            </a:xfrm>
            <a:prstGeom prst="rect">
              <a:avLst/>
            </a:prstGeom>
            <a:noFill/>
            <a:ln w="9525">
              <a:noFill/>
              <a:miter lim="800000"/>
              <a:headEnd/>
              <a:tailEnd/>
            </a:ln>
          </p:spPr>
        </p:pic>
      </p:grpSp>
      <p:grpSp>
        <p:nvGrpSpPr>
          <p:cNvPr id="67594" name="Group 32"/>
          <p:cNvGrpSpPr>
            <a:grpSpLocks/>
          </p:cNvGrpSpPr>
          <p:nvPr/>
        </p:nvGrpSpPr>
        <p:grpSpPr bwMode="auto">
          <a:xfrm>
            <a:off x="292100" y="5867400"/>
            <a:ext cx="1016000" cy="838200"/>
            <a:chOff x="80" y="576"/>
            <a:chExt cx="1584" cy="1451"/>
          </a:xfrm>
        </p:grpSpPr>
        <p:pic>
          <p:nvPicPr>
            <p:cNvPr id="67649" name="Picture 12"/>
            <p:cNvPicPr>
              <a:picLocks noChangeAspect="1" noChangeArrowheads="1"/>
            </p:cNvPicPr>
            <p:nvPr/>
          </p:nvPicPr>
          <p:blipFill>
            <a:blip r:embed="rId17" cstate="print">
              <a:clrChange>
                <a:clrFrom>
                  <a:srgbClr val="FCFFC8"/>
                </a:clrFrom>
                <a:clrTo>
                  <a:srgbClr val="FCFFC8">
                    <a:alpha val="0"/>
                  </a:srgbClr>
                </a:clrTo>
              </a:clrChange>
            </a:blip>
            <a:srcRect/>
            <a:stretch>
              <a:fillRect/>
            </a:stretch>
          </p:blipFill>
          <p:spPr bwMode="auto">
            <a:xfrm>
              <a:off x="144" y="576"/>
              <a:ext cx="1337" cy="1344"/>
            </a:xfrm>
            <a:prstGeom prst="rect">
              <a:avLst/>
            </a:prstGeom>
            <a:noFill/>
            <a:ln w="9525">
              <a:noFill/>
              <a:miter lim="800000"/>
              <a:headEnd/>
              <a:tailEnd/>
            </a:ln>
          </p:spPr>
        </p:pic>
        <p:pic>
          <p:nvPicPr>
            <p:cNvPr id="67650" name="Picture 30"/>
            <p:cNvPicPr>
              <a:picLocks noChangeAspect="1" noChangeArrowheads="1"/>
            </p:cNvPicPr>
            <p:nvPr/>
          </p:nvPicPr>
          <p:blipFill>
            <a:blip r:embed="rId18" cstate="print"/>
            <a:srcRect/>
            <a:stretch>
              <a:fillRect/>
            </a:stretch>
          </p:blipFill>
          <p:spPr bwMode="auto">
            <a:xfrm>
              <a:off x="80" y="1336"/>
              <a:ext cx="1584" cy="691"/>
            </a:xfrm>
            <a:prstGeom prst="rect">
              <a:avLst/>
            </a:prstGeom>
            <a:noFill/>
            <a:ln w="9525">
              <a:noFill/>
              <a:miter lim="800000"/>
              <a:headEnd/>
              <a:tailEnd/>
            </a:ln>
          </p:spPr>
        </p:pic>
        <p:pic>
          <p:nvPicPr>
            <p:cNvPr id="67651" name="Picture 31"/>
            <p:cNvPicPr>
              <a:picLocks noChangeAspect="1" noChangeArrowheads="1"/>
            </p:cNvPicPr>
            <p:nvPr/>
          </p:nvPicPr>
          <p:blipFill>
            <a:blip r:embed="rId19" cstate="print"/>
            <a:srcRect/>
            <a:stretch>
              <a:fillRect/>
            </a:stretch>
          </p:blipFill>
          <p:spPr bwMode="auto">
            <a:xfrm>
              <a:off x="1056" y="576"/>
              <a:ext cx="528" cy="368"/>
            </a:xfrm>
            <a:prstGeom prst="rect">
              <a:avLst/>
            </a:prstGeom>
            <a:noFill/>
            <a:ln w="9525">
              <a:noFill/>
              <a:miter lim="800000"/>
              <a:headEnd/>
              <a:tailEnd/>
            </a:ln>
          </p:spPr>
        </p:pic>
      </p:grpSp>
      <p:grpSp>
        <p:nvGrpSpPr>
          <p:cNvPr id="67595" name="Group 37"/>
          <p:cNvGrpSpPr>
            <a:grpSpLocks/>
          </p:cNvGrpSpPr>
          <p:nvPr/>
        </p:nvGrpSpPr>
        <p:grpSpPr bwMode="auto">
          <a:xfrm>
            <a:off x="228600" y="4800600"/>
            <a:ext cx="1066800" cy="990600"/>
            <a:chOff x="4032" y="432"/>
            <a:chExt cx="1698" cy="1144"/>
          </a:xfrm>
        </p:grpSpPr>
        <p:pic>
          <p:nvPicPr>
            <p:cNvPr id="67645" name="Picture 36"/>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320" y="432"/>
              <a:ext cx="1344" cy="1144"/>
            </a:xfrm>
            <a:prstGeom prst="rect">
              <a:avLst/>
            </a:prstGeom>
            <a:noFill/>
            <a:ln w="9525">
              <a:noFill/>
              <a:miter lim="800000"/>
              <a:headEnd/>
              <a:tailEnd/>
            </a:ln>
          </p:spPr>
        </p:pic>
        <p:pic>
          <p:nvPicPr>
            <p:cNvPr id="67646" name="Picture 33"/>
            <p:cNvPicPr>
              <a:picLocks noChangeAspect="1" noChangeArrowheads="1"/>
            </p:cNvPicPr>
            <p:nvPr/>
          </p:nvPicPr>
          <p:blipFill>
            <a:blip r:embed="rId21" cstate="print"/>
            <a:srcRect/>
            <a:stretch>
              <a:fillRect/>
            </a:stretch>
          </p:blipFill>
          <p:spPr bwMode="auto">
            <a:xfrm>
              <a:off x="4032" y="1240"/>
              <a:ext cx="1698" cy="271"/>
            </a:xfrm>
            <a:prstGeom prst="rect">
              <a:avLst/>
            </a:prstGeom>
            <a:noFill/>
            <a:ln w="9525">
              <a:noFill/>
              <a:miter lim="800000"/>
              <a:headEnd/>
              <a:tailEnd/>
            </a:ln>
          </p:spPr>
        </p:pic>
        <p:pic>
          <p:nvPicPr>
            <p:cNvPr id="67647" name="Picture 34"/>
            <p:cNvPicPr>
              <a:picLocks noChangeAspect="1" noChangeArrowheads="1"/>
            </p:cNvPicPr>
            <p:nvPr/>
          </p:nvPicPr>
          <p:blipFill>
            <a:blip r:embed="rId22" cstate="print"/>
            <a:srcRect/>
            <a:stretch>
              <a:fillRect/>
            </a:stretch>
          </p:blipFill>
          <p:spPr bwMode="auto">
            <a:xfrm>
              <a:off x="5102" y="672"/>
              <a:ext cx="519" cy="576"/>
            </a:xfrm>
            <a:prstGeom prst="rect">
              <a:avLst/>
            </a:prstGeom>
            <a:noFill/>
            <a:ln w="9525">
              <a:noFill/>
              <a:miter lim="800000"/>
              <a:headEnd/>
              <a:tailEnd/>
            </a:ln>
          </p:spPr>
        </p:pic>
        <p:pic>
          <p:nvPicPr>
            <p:cNvPr id="67648" name="Picture 35"/>
            <p:cNvPicPr>
              <a:picLocks noChangeAspect="1" noChangeArrowheads="1"/>
            </p:cNvPicPr>
            <p:nvPr/>
          </p:nvPicPr>
          <p:blipFill>
            <a:blip r:embed="rId23" cstate="print"/>
            <a:srcRect/>
            <a:stretch>
              <a:fillRect/>
            </a:stretch>
          </p:blipFill>
          <p:spPr bwMode="auto">
            <a:xfrm>
              <a:off x="4128" y="624"/>
              <a:ext cx="384" cy="198"/>
            </a:xfrm>
            <a:prstGeom prst="rect">
              <a:avLst/>
            </a:prstGeom>
            <a:noFill/>
            <a:ln w="9525">
              <a:noFill/>
              <a:miter lim="800000"/>
              <a:headEnd/>
              <a:tailEnd/>
            </a:ln>
          </p:spPr>
        </p:pic>
      </p:grpSp>
      <p:pic>
        <p:nvPicPr>
          <p:cNvPr id="67596" name="Picture 21" descr="modulepic_function"/>
          <p:cNvPicPr>
            <a:picLocks noChangeAspect="1" noChangeArrowheads="1"/>
          </p:cNvPicPr>
          <p:nvPr/>
        </p:nvPicPr>
        <p:blipFill>
          <a:blip r:embed="rId24" cstate="print">
            <a:clrChange>
              <a:clrFrom>
                <a:srgbClr val="F2F1EC"/>
              </a:clrFrom>
              <a:clrTo>
                <a:srgbClr val="F2F1EC">
                  <a:alpha val="0"/>
                </a:srgbClr>
              </a:clrTo>
            </a:clrChange>
          </a:blip>
          <a:srcRect/>
          <a:stretch>
            <a:fillRect/>
          </a:stretch>
        </p:blipFill>
        <p:spPr bwMode="auto">
          <a:xfrm>
            <a:off x="3886200" y="723900"/>
            <a:ext cx="720725" cy="914400"/>
          </a:xfrm>
          <a:prstGeom prst="rect">
            <a:avLst/>
          </a:prstGeom>
          <a:noFill/>
          <a:ln w="9525">
            <a:noFill/>
            <a:miter lim="800000"/>
            <a:headEnd/>
            <a:tailEnd/>
          </a:ln>
        </p:spPr>
      </p:pic>
      <p:sp>
        <p:nvSpPr>
          <p:cNvPr id="37" name="Rectangle 36"/>
          <p:cNvSpPr/>
          <p:nvPr/>
        </p:nvSpPr>
        <p:spPr>
          <a:xfrm>
            <a:off x="2590800" y="762000"/>
            <a:ext cx="1210588" cy="646331"/>
          </a:xfrm>
          <a:prstGeom prst="rect">
            <a:avLst/>
          </a:prstGeom>
          <a:noFill/>
        </p:spPr>
        <p:txBody>
          <a:bodyPr wrap="none">
            <a:spAutoFit/>
          </a:bodyPr>
          <a:lstStyle/>
          <a:p>
            <a:pPr>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User</a:t>
            </a:r>
          </a:p>
        </p:txBody>
      </p:sp>
      <p:grpSp>
        <p:nvGrpSpPr>
          <p:cNvPr id="67598" name="Group 34"/>
          <p:cNvGrpSpPr>
            <a:grpSpLocks/>
          </p:cNvGrpSpPr>
          <p:nvPr/>
        </p:nvGrpSpPr>
        <p:grpSpPr bwMode="auto">
          <a:xfrm>
            <a:off x="3403600" y="2057400"/>
            <a:ext cx="2057400" cy="1524000"/>
            <a:chOff x="3403600" y="2057400"/>
            <a:chExt cx="2057400" cy="1524414"/>
          </a:xfrm>
        </p:grpSpPr>
        <p:pic>
          <p:nvPicPr>
            <p:cNvPr id="67643" name="Picture 8"/>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3403600" y="2057400"/>
              <a:ext cx="2057400" cy="1524414"/>
            </a:xfrm>
            <a:prstGeom prst="rect">
              <a:avLst/>
            </a:prstGeom>
            <a:noFill/>
            <a:ln w="9525">
              <a:noFill/>
              <a:miter lim="800000"/>
              <a:headEnd/>
              <a:tailEnd/>
            </a:ln>
          </p:spPr>
        </p:pic>
        <p:sp>
          <p:nvSpPr>
            <p:cNvPr id="67644" name="WordArt 41"/>
            <p:cNvSpPr>
              <a:spLocks noChangeArrowheads="1" noChangeShapeType="1" noTextEdit="1"/>
            </p:cNvSpPr>
            <p:nvPr/>
          </p:nvSpPr>
          <p:spPr bwMode="auto">
            <a:xfrm>
              <a:off x="3962400" y="3136900"/>
              <a:ext cx="990600" cy="276225"/>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UBIWARE 3.0</a:t>
              </a:r>
            </a:p>
          </p:txBody>
        </p:sp>
      </p:grpSp>
      <p:sp>
        <p:nvSpPr>
          <p:cNvPr id="67599" name="Line 40"/>
          <p:cNvSpPr>
            <a:spLocks noChangeShapeType="1"/>
          </p:cNvSpPr>
          <p:nvPr/>
        </p:nvSpPr>
        <p:spPr bwMode="auto">
          <a:xfrm>
            <a:off x="1143000" y="3657600"/>
            <a:ext cx="990600" cy="7620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00" name="Line 40"/>
          <p:cNvSpPr>
            <a:spLocks noChangeShapeType="1"/>
          </p:cNvSpPr>
          <p:nvPr/>
        </p:nvSpPr>
        <p:spPr bwMode="auto">
          <a:xfrm>
            <a:off x="1143000" y="4648200"/>
            <a:ext cx="1066800" cy="762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01" name="Line 40"/>
          <p:cNvSpPr>
            <a:spLocks noChangeShapeType="1"/>
          </p:cNvSpPr>
          <p:nvPr/>
        </p:nvSpPr>
        <p:spPr bwMode="auto">
          <a:xfrm flipV="1">
            <a:off x="1270000" y="5308600"/>
            <a:ext cx="914400" cy="762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02" name="Line 40"/>
          <p:cNvSpPr>
            <a:spLocks noChangeShapeType="1"/>
          </p:cNvSpPr>
          <p:nvPr/>
        </p:nvSpPr>
        <p:spPr bwMode="auto">
          <a:xfrm flipH="1">
            <a:off x="1295400" y="5473700"/>
            <a:ext cx="838200" cy="6985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03" name="Line 40"/>
          <p:cNvSpPr>
            <a:spLocks noChangeShapeType="1"/>
          </p:cNvSpPr>
          <p:nvPr/>
        </p:nvSpPr>
        <p:spPr bwMode="auto">
          <a:xfrm flipH="1" flipV="1">
            <a:off x="1143000" y="1676400"/>
            <a:ext cx="1295400" cy="22098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04" name="Line 40"/>
          <p:cNvSpPr>
            <a:spLocks noChangeShapeType="1"/>
          </p:cNvSpPr>
          <p:nvPr/>
        </p:nvSpPr>
        <p:spPr bwMode="auto">
          <a:xfrm>
            <a:off x="1295400" y="2743200"/>
            <a:ext cx="990600" cy="12954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05" name="Line 40"/>
          <p:cNvSpPr>
            <a:spLocks noChangeShapeType="1"/>
          </p:cNvSpPr>
          <p:nvPr/>
        </p:nvSpPr>
        <p:spPr bwMode="auto">
          <a:xfrm>
            <a:off x="6705600" y="5181600"/>
            <a:ext cx="1066800" cy="685800"/>
          </a:xfrm>
          <a:prstGeom prst="line">
            <a:avLst/>
          </a:prstGeom>
          <a:noFill/>
          <a:ln w="31750">
            <a:solidFill>
              <a:srgbClr val="0000FF"/>
            </a:solidFill>
            <a:round/>
            <a:headEnd type="stealth" w="med" len="lg"/>
            <a:tailEnd type="stealth" w="med" len="lg"/>
          </a:ln>
        </p:spPr>
        <p:txBody>
          <a:bodyPr>
            <a:spAutoFit/>
          </a:bodyPr>
          <a:lstStyle/>
          <a:p>
            <a:endParaRPr lang="en-US"/>
          </a:p>
        </p:txBody>
      </p:sp>
      <p:grpSp>
        <p:nvGrpSpPr>
          <p:cNvPr id="67606" name="Group 44"/>
          <p:cNvGrpSpPr>
            <a:grpSpLocks/>
          </p:cNvGrpSpPr>
          <p:nvPr/>
        </p:nvGrpSpPr>
        <p:grpSpPr bwMode="auto">
          <a:xfrm>
            <a:off x="2184400" y="3911600"/>
            <a:ext cx="1905000" cy="1549400"/>
            <a:chOff x="3810000" y="3098800"/>
            <a:chExt cx="1693862" cy="1424295"/>
          </a:xfrm>
        </p:grpSpPr>
        <p:pic>
          <p:nvPicPr>
            <p:cNvPr id="67639" name="Picture 2"/>
            <p:cNvPicPr>
              <a:picLocks noChangeAspect="1" noChangeArrowheads="1"/>
            </p:cNvPicPr>
            <p:nvPr/>
          </p:nvPicPr>
          <p:blipFill>
            <a:blip r:embed="rId26" cstate="print"/>
            <a:srcRect/>
            <a:stretch>
              <a:fillRect/>
            </a:stretch>
          </p:blipFill>
          <p:spPr bwMode="auto">
            <a:xfrm>
              <a:off x="3810000" y="3352800"/>
              <a:ext cx="1676400" cy="1170295"/>
            </a:xfrm>
            <a:prstGeom prst="rect">
              <a:avLst/>
            </a:prstGeom>
            <a:noFill/>
            <a:ln w="9525">
              <a:solidFill>
                <a:schemeClr val="accent2"/>
              </a:solidFill>
              <a:miter lim="800000"/>
              <a:headEnd/>
              <a:tailEnd/>
            </a:ln>
          </p:spPr>
        </p:pic>
        <p:pic>
          <p:nvPicPr>
            <p:cNvPr id="67640" name="Picture 14"/>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4102100" y="3276600"/>
              <a:ext cx="1206539" cy="1129893"/>
            </a:xfrm>
            <a:prstGeom prst="rect">
              <a:avLst/>
            </a:prstGeom>
            <a:noFill/>
            <a:ln w="9525">
              <a:noFill/>
              <a:miter lim="800000"/>
              <a:headEnd/>
              <a:tailEnd/>
            </a:ln>
          </p:spPr>
        </p:pic>
        <p:pic>
          <p:nvPicPr>
            <p:cNvPr id="67641" name="Picture 3"/>
            <p:cNvPicPr>
              <a:picLocks noChangeAspect="1" noChangeArrowheads="1"/>
            </p:cNvPicPr>
            <p:nvPr/>
          </p:nvPicPr>
          <p:blipFill>
            <a:blip r:embed="rId28" cstate="print"/>
            <a:srcRect/>
            <a:stretch>
              <a:fillRect/>
            </a:stretch>
          </p:blipFill>
          <p:spPr bwMode="auto">
            <a:xfrm>
              <a:off x="4965700" y="3822700"/>
              <a:ext cx="538162" cy="697617"/>
            </a:xfrm>
            <a:prstGeom prst="rect">
              <a:avLst/>
            </a:prstGeom>
            <a:noFill/>
            <a:ln w="9525">
              <a:noFill/>
              <a:miter lim="800000"/>
              <a:headEnd/>
              <a:tailEnd/>
            </a:ln>
          </p:spPr>
        </p:pic>
        <p:sp>
          <p:nvSpPr>
            <p:cNvPr id="67642" name="WordArt 41"/>
            <p:cNvSpPr>
              <a:spLocks noChangeArrowheads="1" noChangeShapeType="1" noTextEdit="1"/>
            </p:cNvSpPr>
            <p:nvPr/>
          </p:nvSpPr>
          <p:spPr bwMode="auto">
            <a:xfrm>
              <a:off x="4038600" y="3098800"/>
              <a:ext cx="1295399" cy="380999"/>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Linked Data</a:t>
              </a:r>
            </a:p>
          </p:txBody>
        </p:sp>
      </p:grpSp>
      <p:grpSp>
        <p:nvGrpSpPr>
          <p:cNvPr id="67607" name="Group 49"/>
          <p:cNvGrpSpPr>
            <a:grpSpLocks/>
          </p:cNvGrpSpPr>
          <p:nvPr/>
        </p:nvGrpSpPr>
        <p:grpSpPr bwMode="auto">
          <a:xfrm>
            <a:off x="4876800" y="3898900"/>
            <a:ext cx="1722438" cy="1574800"/>
            <a:chOff x="4686300" y="3937000"/>
            <a:chExt cx="1723154" cy="1574800"/>
          </a:xfrm>
        </p:grpSpPr>
        <p:pic>
          <p:nvPicPr>
            <p:cNvPr id="67636" name="Picture 5"/>
            <p:cNvPicPr>
              <a:picLocks noChangeAspect="1" noChangeArrowheads="1"/>
            </p:cNvPicPr>
            <p:nvPr/>
          </p:nvPicPr>
          <p:blipFill>
            <a:blip r:embed="rId29" cstate="print"/>
            <a:srcRect/>
            <a:stretch>
              <a:fillRect/>
            </a:stretch>
          </p:blipFill>
          <p:spPr bwMode="auto">
            <a:xfrm>
              <a:off x="4686300" y="4140200"/>
              <a:ext cx="1723154" cy="1371600"/>
            </a:xfrm>
            <a:prstGeom prst="rect">
              <a:avLst/>
            </a:prstGeom>
            <a:noFill/>
            <a:ln w="9525">
              <a:solidFill>
                <a:schemeClr val="accent2"/>
              </a:solidFill>
              <a:miter lim="800000"/>
              <a:headEnd/>
              <a:tailEnd/>
            </a:ln>
          </p:spPr>
        </p:pic>
        <p:pic>
          <p:nvPicPr>
            <p:cNvPr id="67637" name="Picture 3"/>
            <p:cNvPicPr>
              <a:picLocks noChangeAspect="1" noChangeArrowheads="1"/>
            </p:cNvPicPr>
            <p:nvPr/>
          </p:nvPicPr>
          <p:blipFill>
            <a:blip r:embed="rId28" cstate="print"/>
            <a:srcRect/>
            <a:stretch>
              <a:fillRect/>
            </a:stretch>
          </p:blipFill>
          <p:spPr bwMode="auto">
            <a:xfrm>
              <a:off x="5795557" y="4749885"/>
              <a:ext cx="605243" cy="758893"/>
            </a:xfrm>
            <a:prstGeom prst="rect">
              <a:avLst/>
            </a:prstGeom>
            <a:noFill/>
            <a:ln w="9525">
              <a:noFill/>
              <a:miter lim="800000"/>
              <a:headEnd/>
              <a:tailEnd/>
            </a:ln>
          </p:spPr>
        </p:pic>
        <p:sp>
          <p:nvSpPr>
            <p:cNvPr id="67638" name="WordArt 41"/>
            <p:cNvSpPr>
              <a:spLocks noChangeArrowheads="1" noChangeShapeType="1" noTextEdit="1"/>
            </p:cNvSpPr>
            <p:nvPr/>
          </p:nvSpPr>
          <p:spPr bwMode="auto">
            <a:xfrm>
              <a:off x="4803695" y="3937000"/>
              <a:ext cx="1571705" cy="541465"/>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Capabilities</a:t>
              </a:r>
            </a:p>
          </p:txBody>
        </p:sp>
      </p:grpSp>
      <p:sp>
        <p:nvSpPr>
          <p:cNvPr id="67608" name="Line 40"/>
          <p:cNvSpPr>
            <a:spLocks noChangeShapeType="1"/>
          </p:cNvSpPr>
          <p:nvPr/>
        </p:nvSpPr>
        <p:spPr bwMode="auto">
          <a:xfrm>
            <a:off x="6654800" y="4737100"/>
            <a:ext cx="914400" cy="76200"/>
          </a:xfrm>
          <a:prstGeom prst="line">
            <a:avLst/>
          </a:prstGeom>
          <a:noFill/>
          <a:ln w="31750">
            <a:solidFill>
              <a:srgbClr val="0000FF"/>
            </a:solidFill>
            <a:round/>
            <a:headEnd type="stealth" w="med" len="lg"/>
            <a:tailEnd type="stealth" w="med" len="lg"/>
          </a:ln>
        </p:spPr>
        <p:txBody>
          <a:bodyPr>
            <a:spAutoFit/>
          </a:bodyPr>
          <a:lstStyle/>
          <a:p>
            <a:endParaRPr lang="en-US"/>
          </a:p>
        </p:txBody>
      </p:sp>
      <p:grpSp>
        <p:nvGrpSpPr>
          <p:cNvPr id="67609" name="Group 54"/>
          <p:cNvGrpSpPr>
            <a:grpSpLocks/>
          </p:cNvGrpSpPr>
          <p:nvPr/>
        </p:nvGrpSpPr>
        <p:grpSpPr bwMode="auto">
          <a:xfrm>
            <a:off x="7623175" y="4432300"/>
            <a:ext cx="1406525" cy="1252538"/>
            <a:chOff x="7674587" y="4648200"/>
            <a:chExt cx="1405913" cy="1252968"/>
          </a:xfrm>
        </p:grpSpPr>
        <p:pic>
          <p:nvPicPr>
            <p:cNvPr id="67634" name="Picture 15"/>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7848600" y="4648200"/>
              <a:ext cx="1086069" cy="1252968"/>
            </a:xfrm>
            <a:prstGeom prst="rect">
              <a:avLst/>
            </a:prstGeom>
            <a:noFill/>
            <a:ln w="9525">
              <a:noFill/>
              <a:miter lim="800000"/>
              <a:headEnd/>
              <a:tailEnd/>
            </a:ln>
          </p:spPr>
        </p:pic>
        <p:pic>
          <p:nvPicPr>
            <p:cNvPr id="67635" name="Picture 15"/>
            <p:cNvPicPr>
              <a:picLocks noChangeAspect="1" noChangeArrowheads="1"/>
            </p:cNvPicPr>
            <p:nvPr/>
          </p:nvPicPr>
          <p:blipFill>
            <a:blip r:embed="rId31" cstate="print"/>
            <a:srcRect l="2777" t="9137" r="1389"/>
            <a:stretch>
              <a:fillRect/>
            </a:stretch>
          </p:blipFill>
          <p:spPr bwMode="auto">
            <a:xfrm>
              <a:off x="7674587" y="4800600"/>
              <a:ext cx="1405913" cy="800886"/>
            </a:xfrm>
            <a:prstGeom prst="rect">
              <a:avLst/>
            </a:prstGeom>
            <a:noFill/>
            <a:ln w="9525">
              <a:noFill/>
              <a:miter lim="800000"/>
              <a:headEnd/>
              <a:tailEnd/>
            </a:ln>
          </p:spPr>
        </p:pic>
      </p:grpSp>
      <p:grpSp>
        <p:nvGrpSpPr>
          <p:cNvPr id="67610" name="Group 57"/>
          <p:cNvGrpSpPr>
            <a:grpSpLocks/>
          </p:cNvGrpSpPr>
          <p:nvPr/>
        </p:nvGrpSpPr>
        <p:grpSpPr bwMode="auto">
          <a:xfrm>
            <a:off x="7569200" y="3340100"/>
            <a:ext cx="1524000" cy="1030288"/>
            <a:chOff x="7569200" y="3492500"/>
            <a:chExt cx="1524000" cy="1030480"/>
          </a:xfrm>
        </p:grpSpPr>
        <p:pic>
          <p:nvPicPr>
            <p:cNvPr id="67630"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69200" y="3492500"/>
              <a:ext cx="1524000" cy="990600"/>
            </a:xfrm>
            <a:prstGeom prst="rect">
              <a:avLst/>
            </a:prstGeom>
            <a:noFill/>
            <a:ln w="9525">
              <a:noFill/>
              <a:miter lim="800000"/>
              <a:headEnd/>
              <a:tailEnd/>
            </a:ln>
          </p:spPr>
        </p:pic>
        <p:grpSp>
          <p:nvGrpSpPr>
            <p:cNvPr id="67631" name="Group 96"/>
            <p:cNvGrpSpPr>
              <a:grpSpLocks/>
            </p:cNvGrpSpPr>
            <p:nvPr/>
          </p:nvGrpSpPr>
          <p:grpSpPr bwMode="auto">
            <a:xfrm>
              <a:off x="7924800" y="3657597"/>
              <a:ext cx="1066800" cy="865379"/>
              <a:chOff x="7543800" y="2971800"/>
              <a:chExt cx="1219200" cy="1017780"/>
            </a:xfrm>
          </p:grpSpPr>
          <p:pic>
            <p:nvPicPr>
              <p:cNvPr id="67632" name="Picture 10"/>
              <p:cNvPicPr>
                <a:picLocks noChangeAspect="1" noChangeArrowheads="1"/>
              </p:cNvPicPr>
              <p:nvPr/>
            </p:nvPicPr>
            <p:blipFill>
              <a:blip r:embed="rId32" cstate="print"/>
              <a:srcRect/>
              <a:stretch>
                <a:fillRect/>
              </a:stretch>
            </p:blipFill>
            <p:spPr bwMode="auto">
              <a:xfrm>
                <a:off x="7543800" y="2971800"/>
                <a:ext cx="1200150" cy="400050"/>
              </a:xfrm>
              <a:prstGeom prst="rect">
                <a:avLst/>
              </a:prstGeom>
              <a:noFill/>
              <a:ln w="9525">
                <a:noFill/>
                <a:miter lim="800000"/>
                <a:headEnd/>
                <a:tailEnd/>
              </a:ln>
            </p:spPr>
          </p:pic>
          <p:pic>
            <p:nvPicPr>
              <p:cNvPr id="67633" name="Picture 11"/>
              <p:cNvPicPr>
                <a:picLocks noChangeAspect="1" noChangeArrowheads="1"/>
              </p:cNvPicPr>
              <p:nvPr/>
            </p:nvPicPr>
            <p:blipFill>
              <a:blip r:embed="rId33" cstate="print"/>
              <a:srcRect/>
              <a:stretch>
                <a:fillRect/>
              </a:stretch>
            </p:blipFill>
            <p:spPr bwMode="auto">
              <a:xfrm>
                <a:off x="7543800" y="3352800"/>
                <a:ext cx="1219200" cy="636780"/>
              </a:xfrm>
              <a:prstGeom prst="rect">
                <a:avLst/>
              </a:prstGeom>
              <a:noFill/>
              <a:ln w="9525">
                <a:noFill/>
                <a:miter lim="800000"/>
                <a:headEnd/>
                <a:tailEnd/>
              </a:ln>
            </p:spPr>
          </p:pic>
        </p:grpSp>
      </p:grpSp>
      <p:grpSp>
        <p:nvGrpSpPr>
          <p:cNvPr id="67611" name="Group 62"/>
          <p:cNvGrpSpPr>
            <a:grpSpLocks/>
          </p:cNvGrpSpPr>
          <p:nvPr/>
        </p:nvGrpSpPr>
        <p:grpSpPr bwMode="auto">
          <a:xfrm>
            <a:off x="7494588" y="1892300"/>
            <a:ext cx="1535112" cy="1268413"/>
            <a:chOff x="7467600" y="3898900"/>
            <a:chExt cx="1535111" cy="1268969"/>
          </a:xfrm>
        </p:grpSpPr>
        <p:grpSp>
          <p:nvGrpSpPr>
            <p:cNvPr id="67624" name="Group 90"/>
            <p:cNvGrpSpPr>
              <a:grpSpLocks/>
            </p:cNvGrpSpPr>
            <p:nvPr/>
          </p:nvGrpSpPr>
          <p:grpSpPr bwMode="auto">
            <a:xfrm>
              <a:off x="7467600" y="3898905"/>
              <a:ext cx="1524000" cy="1143001"/>
              <a:chOff x="6858000" y="1828800"/>
              <a:chExt cx="2098814" cy="1524000"/>
            </a:xfrm>
          </p:grpSpPr>
          <p:pic>
            <p:nvPicPr>
              <p:cNvPr id="67626" name="Picture 9"/>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6858000" y="1905000"/>
                <a:ext cx="1981200" cy="1338146"/>
              </a:xfrm>
              <a:prstGeom prst="rect">
                <a:avLst/>
              </a:prstGeom>
              <a:noFill/>
              <a:ln w="9525">
                <a:noFill/>
                <a:miter lim="800000"/>
                <a:headEnd/>
                <a:tailEnd/>
              </a:ln>
            </p:spPr>
          </p:pic>
          <p:pic>
            <p:nvPicPr>
              <p:cNvPr id="67627" name="Picture 6"/>
              <p:cNvPicPr>
                <a:picLocks noChangeAspect="1" noChangeArrowheads="1"/>
              </p:cNvPicPr>
              <p:nvPr/>
            </p:nvPicPr>
            <p:blipFill>
              <a:blip r:embed="rId35" cstate="print"/>
              <a:srcRect/>
              <a:stretch>
                <a:fillRect/>
              </a:stretch>
            </p:blipFill>
            <p:spPr bwMode="auto">
              <a:xfrm>
                <a:off x="7391400" y="2819400"/>
                <a:ext cx="1565414" cy="533400"/>
              </a:xfrm>
              <a:prstGeom prst="rect">
                <a:avLst/>
              </a:prstGeom>
              <a:noFill/>
              <a:ln w="9525">
                <a:noFill/>
                <a:miter lim="800000"/>
                <a:headEnd/>
                <a:tailEnd/>
              </a:ln>
            </p:spPr>
          </p:pic>
          <p:pic>
            <p:nvPicPr>
              <p:cNvPr id="67628" name="Picture 7"/>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7112000" y="1828800"/>
                <a:ext cx="1495425" cy="400262"/>
              </a:xfrm>
              <a:prstGeom prst="rect">
                <a:avLst/>
              </a:prstGeom>
              <a:noFill/>
              <a:ln w="9525">
                <a:noFill/>
                <a:miter lim="800000"/>
                <a:headEnd/>
                <a:tailEnd/>
              </a:ln>
            </p:spPr>
          </p:pic>
          <p:pic>
            <p:nvPicPr>
              <p:cNvPr id="67629" name="Picture 8"/>
              <p:cNvPicPr>
                <a:picLocks noChangeAspect="1" noChangeArrowheads="1"/>
              </p:cNvPicPr>
              <p:nvPr/>
            </p:nvPicPr>
            <p:blipFill>
              <a:blip r:embed="rId37" cstate="print"/>
              <a:srcRect/>
              <a:stretch>
                <a:fillRect/>
              </a:stretch>
            </p:blipFill>
            <p:spPr bwMode="auto">
              <a:xfrm>
                <a:off x="7467600" y="2209800"/>
                <a:ext cx="794929" cy="604837"/>
              </a:xfrm>
              <a:prstGeom prst="rect">
                <a:avLst/>
              </a:prstGeom>
              <a:noFill/>
              <a:ln w="9525">
                <a:noFill/>
                <a:miter lim="800000"/>
                <a:headEnd/>
                <a:tailEnd/>
              </a:ln>
            </p:spPr>
          </p:pic>
        </p:grpSp>
        <p:pic>
          <p:nvPicPr>
            <p:cNvPr id="67625" name="Picture 12"/>
            <p:cNvPicPr>
              <a:picLocks noChangeAspect="1" noChangeArrowheads="1"/>
            </p:cNvPicPr>
            <p:nvPr/>
          </p:nvPicPr>
          <p:blipFill>
            <a:blip r:embed="rId38" cstate="print"/>
            <a:srcRect/>
            <a:stretch>
              <a:fillRect/>
            </a:stretch>
          </p:blipFill>
          <p:spPr bwMode="auto">
            <a:xfrm>
              <a:off x="7531100" y="4940300"/>
              <a:ext cx="1471611" cy="227569"/>
            </a:xfrm>
            <a:prstGeom prst="rect">
              <a:avLst/>
            </a:prstGeom>
            <a:noFill/>
            <a:ln w="9525">
              <a:noFill/>
              <a:miter lim="800000"/>
              <a:headEnd/>
              <a:tailEnd/>
            </a:ln>
          </p:spPr>
        </p:pic>
      </p:grpSp>
      <p:sp>
        <p:nvSpPr>
          <p:cNvPr id="67612" name="AutoShape 60"/>
          <p:cNvSpPr>
            <a:spLocks noChangeArrowheads="1"/>
          </p:cNvSpPr>
          <p:nvPr/>
        </p:nvSpPr>
        <p:spPr bwMode="auto">
          <a:xfrm rot="5400000">
            <a:off x="3987800" y="1778000"/>
            <a:ext cx="533400" cy="177800"/>
          </a:xfrm>
          <a:prstGeom prst="leftRightArrow">
            <a:avLst>
              <a:gd name="adj1" fmla="val 50000"/>
              <a:gd name="adj2" fmla="val 72528"/>
            </a:avLst>
          </a:prstGeom>
          <a:solidFill>
            <a:srgbClr val="0000FF"/>
          </a:solidFill>
          <a:ln w="9525">
            <a:solidFill>
              <a:schemeClr val="tx1"/>
            </a:solidFill>
            <a:miter lim="800000"/>
            <a:headEnd/>
            <a:tailEnd/>
          </a:ln>
        </p:spPr>
        <p:txBody>
          <a:bodyPr rot="10800000" vert="eaVert" wrap="none" anchor="ctr"/>
          <a:lstStyle/>
          <a:p>
            <a:endParaRPr lang="en-US"/>
          </a:p>
        </p:txBody>
      </p:sp>
      <p:sp>
        <p:nvSpPr>
          <p:cNvPr id="67613" name="Line 40"/>
          <p:cNvSpPr>
            <a:spLocks noChangeShapeType="1"/>
          </p:cNvSpPr>
          <p:nvPr/>
        </p:nvSpPr>
        <p:spPr bwMode="auto">
          <a:xfrm flipH="1">
            <a:off x="3048000" y="3048000"/>
            <a:ext cx="533400" cy="8382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7614" name="Line 40"/>
          <p:cNvSpPr>
            <a:spLocks noChangeShapeType="1"/>
          </p:cNvSpPr>
          <p:nvPr/>
        </p:nvSpPr>
        <p:spPr bwMode="auto">
          <a:xfrm>
            <a:off x="5334000" y="3276600"/>
            <a:ext cx="533400" cy="609600"/>
          </a:xfrm>
          <a:prstGeom prst="line">
            <a:avLst/>
          </a:prstGeom>
          <a:noFill/>
          <a:ln w="76200">
            <a:solidFill>
              <a:srgbClr val="0000FF"/>
            </a:solidFill>
            <a:round/>
            <a:headEnd type="stealth" w="med" len="lg"/>
            <a:tailEnd type="stealth" w="med" len="lg"/>
          </a:ln>
        </p:spPr>
        <p:txBody>
          <a:bodyPr>
            <a:spAutoFit/>
          </a:bodyPr>
          <a:lstStyle/>
          <a:p>
            <a:endParaRPr lang="en-US"/>
          </a:p>
        </p:txBody>
      </p:sp>
      <p:grpSp>
        <p:nvGrpSpPr>
          <p:cNvPr id="67615" name="Group 72"/>
          <p:cNvGrpSpPr>
            <a:grpSpLocks/>
          </p:cNvGrpSpPr>
          <p:nvPr/>
        </p:nvGrpSpPr>
        <p:grpSpPr bwMode="auto">
          <a:xfrm>
            <a:off x="7645400" y="5778500"/>
            <a:ext cx="1371600" cy="954088"/>
            <a:chOff x="7540566" y="5816600"/>
            <a:chExt cx="1374835" cy="928789"/>
          </a:xfrm>
        </p:grpSpPr>
        <p:pic>
          <p:nvPicPr>
            <p:cNvPr id="67620" name="Picture 12"/>
            <p:cNvPicPr>
              <a:picLocks noChangeAspect="1" noChangeArrowheads="1"/>
            </p:cNvPicPr>
            <p:nvPr/>
          </p:nvPicPr>
          <p:blipFill>
            <a:blip r:embed="rId17" cstate="print">
              <a:clrChange>
                <a:clrFrom>
                  <a:srgbClr val="FCFFC8"/>
                </a:clrFrom>
                <a:clrTo>
                  <a:srgbClr val="FCFFC8">
                    <a:alpha val="0"/>
                  </a:srgbClr>
                </a:clrTo>
              </a:clrChange>
            </a:blip>
            <a:srcRect/>
            <a:stretch>
              <a:fillRect/>
            </a:stretch>
          </p:blipFill>
          <p:spPr bwMode="auto">
            <a:xfrm>
              <a:off x="7540566" y="5816600"/>
              <a:ext cx="1025906" cy="928789"/>
            </a:xfrm>
            <a:prstGeom prst="rect">
              <a:avLst/>
            </a:prstGeom>
            <a:noFill/>
            <a:ln w="9525">
              <a:noFill/>
              <a:miter lim="800000"/>
              <a:headEnd/>
              <a:tailEnd/>
            </a:ln>
          </p:spPr>
        </p:pic>
        <p:grpSp>
          <p:nvGrpSpPr>
            <p:cNvPr id="67621" name="Group 114"/>
            <p:cNvGrpSpPr>
              <a:grpSpLocks/>
            </p:cNvGrpSpPr>
            <p:nvPr/>
          </p:nvGrpSpPr>
          <p:grpSpPr bwMode="auto">
            <a:xfrm>
              <a:off x="7696200" y="6019800"/>
              <a:ext cx="1219201" cy="638175"/>
              <a:chOff x="2819401" y="5743203"/>
              <a:chExt cx="1752600" cy="914772"/>
            </a:xfrm>
          </p:grpSpPr>
          <p:pic>
            <p:nvPicPr>
              <p:cNvPr id="67622" name="Picture 13"/>
              <p:cNvPicPr>
                <a:picLocks noChangeAspect="1" noChangeArrowheads="1"/>
              </p:cNvPicPr>
              <p:nvPr/>
            </p:nvPicPr>
            <p:blipFill>
              <a:blip r:embed="rId39" cstate="print"/>
              <a:srcRect/>
              <a:stretch>
                <a:fillRect/>
              </a:stretch>
            </p:blipFill>
            <p:spPr bwMode="auto">
              <a:xfrm>
                <a:off x="2819401" y="5743203"/>
                <a:ext cx="1752600" cy="914772"/>
              </a:xfrm>
              <a:prstGeom prst="rect">
                <a:avLst/>
              </a:prstGeom>
              <a:noFill/>
              <a:ln w="9525">
                <a:noFill/>
                <a:miter lim="800000"/>
                <a:headEnd/>
                <a:tailEnd/>
              </a:ln>
            </p:spPr>
          </p:pic>
          <p:pic>
            <p:nvPicPr>
              <p:cNvPr id="67623" name="Picture 8" descr="logo"/>
              <p:cNvPicPr>
                <a:picLocks noChangeAspect="1" noChangeArrowheads="1"/>
              </p:cNvPicPr>
              <p:nvPr/>
            </p:nvPicPr>
            <p:blipFill>
              <a:blip r:embed="rId40" cstate="print"/>
              <a:srcRect/>
              <a:stretch>
                <a:fillRect/>
              </a:stretch>
            </p:blipFill>
            <p:spPr bwMode="auto">
              <a:xfrm>
                <a:off x="3429000" y="5841253"/>
                <a:ext cx="1098550" cy="775447"/>
              </a:xfrm>
              <a:prstGeom prst="rect">
                <a:avLst/>
              </a:prstGeom>
              <a:noFill/>
              <a:ln w="9525">
                <a:noFill/>
                <a:miter lim="800000"/>
                <a:headEnd/>
                <a:tailEnd/>
              </a:ln>
            </p:spPr>
          </p:pic>
        </p:grpSp>
      </p:grpSp>
      <p:sp>
        <p:nvSpPr>
          <p:cNvPr id="67616" name="Line 40"/>
          <p:cNvSpPr>
            <a:spLocks noChangeShapeType="1"/>
          </p:cNvSpPr>
          <p:nvPr/>
        </p:nvSpPr>
        <p:spPr bwMode="auto">
          <a:xfrm flipV="1">
            <a:off x="6629400" y="3733800"/>
            <a:ext cx="990600" cy="7620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17" name="Line 40"/>
          <p:cNvSpPr>
            <a:spLocks noChangeShapeType="1"/>
          </p:cNvSpPr>
          <p:nvPr/>
        </p:nvSpPr>
        <p:spPr bwMode="auto">
          <a:xfrm flipH="1">
            <a:off x="6629400" y="2819400"/>
            <a:ext cx="914400" cy="1219200"/>
          </a:xfrm>
          <a:prstGeom prst="line">
            <a:avLst/>
          </a:prstGeom>
          <a:noFill/>
          <a:ln w="31750">
            <a:solidFill>
              <a:srgbClr val="0000FF"/>
            </a:solidFill>
            <a:round/>
            <a:headEnd type="stealth" w="med" len="lg"/>
            <a:tailEnd type="stealth" w="med" len="lg"/>
          </a:ln>
        </p:spPr>
        <p:txBody>
          <a:bodyPr>
            <a:spAutoFit/>
          </a:bodyPr>
          <a:lstStyle/>
          <a:p>
            <a:endParaRPr lang="en-US"/>
          </a:p>
        </p:txBody>
      </p:sp>
      <p:sp>
        <p:nvSpPr>
          <p:cNvPr id="67618" name="Line 40"/>
          <p:cNvSpPr>
            <a:spLocks noChangeShapeType="1"/>
          </p:cNvSpPr>
          <p:nvPr/>
        </p:nvSpPr>
        <p:spPr bwMode="auto">
          <a:xfrm flipH="1">
            <a:off x="6400800" y="1447800"/>
            <a:ext cx="1295400" cy="2438400"/>
          </a:xfrm>
          <a:prstGeom prst="line">
            <a:avLst/>
          </a:prstGeom>
          <a:noFill/>
          <a:ln w="31750">
            <a:solidFill>
              <a:srgbClr val="0000FF"/>
            </a:solidFill>
            <a:round/>
            <a:headEnd type="stealth" w="med" len="lg"/>
            <a:tailEnd type="stealth" w="med" len="lg"/>
          </a:ln>
        </p:spPr>
        <p:txBody>
          <a:bodyPr>
            <a:spAutoFit/>
          </a:bodyPr>
          <a:lstStyle/>
          <a:p>
            <a:endParaRPr lang="en-US"/>
          </a:p>
        </p:txBody>
      </p:sp>
      <p:pic>
        <p:nvPicPr>
          <p:cNvPr id="67619" name="Picture 3"/>
          <p:cNvPicPr>
            <a:picLocks noChangeAspect="1" noChangeArrowheads="1"/>
          </p:cNvPicPr>
          <p:nvPr/>
        </p:nvPicPr>
        <p:blipFill>
          <a:blip r:embed="rId28" cstate="print"/>
          <a:srcRect/>
          <a:stretch>
            <a:fillRect/>
          </a:stretch>
        </p:blipFill>
        <p:spPr bwMode="auto">
          <a:xfrm>
            <a:off x="4724400" y="1905000"/>
            <a:ext cx="452438" cy="568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xfrm>
            <a:off x="8077200" y="6492875"/>
            <a:ext cx="1042988" cy="304800"/>
          </a:xfrm>
          <a:noFill/>
        </p:spPr>
        <p:txBody>
          <a:bodyPr/>
          <a:lstStyle/>
          <a:p>
            <a:fld id="{882CD1C4-C83C-4B53-9DBE-FD9A6EB7F2FF}" type="slidenum">
              <a:rPr lang="ru-RU"/>
              <a:pPr/>
              <a:t>24</a:t>
            </a:fld>
            <a:r>
              <a:rPr lang="en-US" dirty="0"/>
              <a:t>  of  </a:t>
            </a:r>
            <a:r>
              <a:rPr lang="en-US" dirty="0" smtClean="0"/>
              <a:t>53</a:t>
            </a:r>
            <a:r>
              <a:rPr lang="en-US" sz="1400" b="0" dirty="0" smtClean="0"/>
              <a:t> </a:t>
            </a:r>
            <a:endParaRPr lang="ru-RU" sz="1400" b="0" dirty="0"/>
          </a:p>
        </p:txBody>
      </p:sp>
      <p:sp>
        <p:nvSpPr>
          <p:cNvPr id="68611" name="TextBox 6"/>
          <p:cNvSpPr txBox="1">
            <a:spLocks noChangeArrowheads="1"/>
          </p:cNvSpPr>
          <p:nvPr/>
        </p:nvSpPr>
        <p:spPr bwMode="auto">
          <a:xfrm>
            <a:off x="5626100" y="1168400"/>
            <a:ext cx="3429000" cy="5632450"/>
          </a:xfrm>
          <a:prstGeom prst="rect">
            <a:avLst/>
          </a:prstGeom>
          <a:solidFill>
            <a:schemeClr val="accent1">
              <a:alpha val="76077"/>
            </a:schemeClr>
          </a:solidFill>
          <a:ln w="9525">
            <a:solidFill>
              <a:schemeClr val="tx1"/>
            </a:solidFill>
            <a:miter lim="800000"/>
            <a:headEnd/>
            <a:tailEnd/>
          </a:ln>
        </p:spPr>
        <p:txBody>
          <a:bodyPr>
            <a:spAutoFit/>
          </a:bodyPr>
          <a:lstStyle/>
          <a:p>
            <a:pPr algn="l"/>
            <a:r>
              <a:rPr lang="en-US" sz="1800" dirty="0"/>
              <a:t>X1  :</a:t>
            </a:r>
            <a:r>
              <a:rPr lang="en-US" sz="1800" dirty="0" err="1"/>
              <a:t>firstName</a:t>
            </a:r>
            <a:r>
              <a:rPr lang="en-US" sz="1800" dirty="0"/>
              <a:t>    :Vagan</a:t>
            </a:r>
          </a:p>
          <a:p>
            <a:pPr algn="l"/>
            <a:r>
              <a:rPr lang="en-US" sz="1800" dirty="0"/>
              <a:t>X1  :</a:t>
            </a:r>
            <a:r>
              <a:rPr lang="en-US" sz="1800" dirty="0" err="1"/>
              <a:t>lastName</a:t>
            </a:r>
            <a:r>
              <a:rPr lang="en-US" sz="1800" dirty="0"/>
              <a:t>    :Terziyan</a:t>
            </a:r>
          </a:p>
          <a:p>
            <a:pPr algn="l"/>
            <a:r>
              <a:rPr lang="en-US" sz="1800" dirty="0"/>
              <a:t>X1  :sex              :Male</a:t>
            </a:r>
          </a:p>
          <a:p>
            <a:pPr algn="l"/>
            <a:r>
              <a:rPr lang="en-US" sz="1800" dirty="0"/>
              <a:t>X1  :birthday      :27/12/1958</a:t>
            </a:r>
          </a:p>
          <a:p>
            <a:pPr algn="l"/>
            <a:r>
              <a:rPr lang="en-US" sz="1800" dirty="0"/>
              <a:t>X1  :email          :vagan@it.jyu.fi</a:t>
            </a:r>
          </a:p>
          <a:p>
            <a:pPr algn="l"/>
            <a:r>
              <a:rPr lang="en-US" sz="1800" dirty="0"/>
              <a:t>X1  :interest       :fishing</a:t>
            </a:r>
          </a:p>
          <a:p>
            <a:pPr algn="l"/>
            <a:r>
              <a:rPr lang="en-US" sz="1800" dirty="0"/>
              <a:t>X1  :</a:t>
            </a:r>
            <a:r>
              <a:rPr lang="en-US" sz="1800" dirty="0" err="1"/>
              <a:t>hasPhoto</a:t>
            </a:r>
            <a:r>
              <a:rPr lang="en-US" sz="1800" dirty="0"/>
              <a:t>    #vagan.jpg</a:t>
            </a:r>
          </a:p>
          <a:p>
            <a:pPr algn="l"/>
            <a:r>
              <a:rPr lang="en-US" sz="1800" dirty="0"/>
              <a:t>X1  :group          :IOG</a:t>
            </a:r>
          </a:p>
          <a:p>
            <a:pPr algn="l"/>
            <a:r>
              <a:rPr lang="en-US" sz="1800" dirty="0"/>
              <a:t>X1  :group          :</a:t>
            </a:r>
            <a:r>
              <a:rPr lang="en-US" sz="1800" dirty="0" err="1"/>
              <a:t>RuleML</a:t>
            </a:r>
            <a:endParaRPr lang="en-US" sz="1800" dirty="0"/>
          </a:p>
          <a:p>
            <a:pPr algn="l"/>
            <a:r>
              <a:rPr lang="en-US" sz="1800" dirty="0"/>
              <a:t>…</a:t>
            </a:r>
          </a:p>
          <a:p>
            <a:pPr algn="l"/>
            <a:r>
              <a:rPr lang="en-US" sz="1800" dirty="0"/>
              <a:t>X1  :education    :KNURE</a:t>
            </a:r>
          </a:p>
          <a:p>
            <a:pPr algn="l"/>
            <a:r>
              <a:rPr lang="en-US" sz="1800" dirty="0"/>
              <a:t>X1  :position       :professor</a:t>
            </a:r>
          </a:p>
          <a:p>
            <a:pPr algn="l"/>
            <a:r>
              <a:rPr lang="en-US" sz="1800" dirty="0"/>
              <a:t>X1  :</a:t>
            </a:r>
            <a:r>
              <a:rPr lang="en-US" sz="1800" dirty="0" err="1"/>
              <a:t>hasFriend</a:t>
            </a:r>
            <a:r>
              <a:rPr lang="en-US" sz="1800" dirty="0"/>
              <a:t>    X2</a:t>
            </a:r>
          </a:p>
          <a:p>
            <a:pPr algn="l"/>
            <a:r>
              <a:rPr lang="en-US" sz="1800" dirty="0"/>
              <a:t>X2  :</a:t>
            </a:r>
            <a:r>
              <a:rPr lang="en-US" sz="1800" dirty="0" err="1"/>
              <a:t>firstName</a:t>
            </a:r>
            <a:r>
              <a:rPr lang="en-US" sz="1800" dirty="0"/>
              <a:t>    :Alain</a:t>
            </a:r>
          </a:p>
          <a:p>
            <a:pPr algn="l"/>
            <a:r>
              <a:rPr lang="en-US" sz="1800" dirty="0"/>
              <a:t>X2  :</a:t>
            </a:r>
            <a:r>
              <a:rPr lang="en-US" sz="1800" dirty="0" err="1"/>
              <a:t>lastName</a:t>
            </a:r>
            <a:r>
              <a:rPr lang="en-US" sz="1800" dirty="0"/>
              <a:t>    :</a:t>
            </a:r>
            <a:r>
              <a:rPr lang="en-US" sz="1800" dirty="0" err="1"/>
              <a:t>Gourdin</a:t>
            </a:r>
            <a:endParaRPr lang="en-US" sz="1800" dirty="0"/>
          </a:p>
          <a:p>
            <a:pPr algn="l"/>
            <a:r>
              <a:rPr lang="en-US" sz="1800" dirty="0"/>
              <a:t>…</a:t>
            </a:r>
          </a:p>
          <a:p>
            <a:pPr algn="l"/>
            <a:r>
              <a:rPr lang="en-US" sz="1800" dirty="0"/>
              <a:t>X1  :</a:t>
            </a:r>
            <a:r>
              <a:rPr lang="en-US" sz="1800" dirty="0" err="1"/>
              <a:t>hasFriend</a:t>
            </a:r>
            <a:r>
              <a:rPr lang="en-US" sz="1800" dirty="0"/>
              <a:t>    X3</a:t>
            </a:r>
          </a:p>
          <a:p>
            <a:pPr algn="l"/>
            <a:r>
              <a:rPr lang="en-US" sz="1800" dirty="0"/>
              <a:t>X3  :</a:t>
            </a:r>
            <a:r>
              <a:rPr lang="en-US" sz="1800" dirty="0" err="1"/>
              <a:t>firstName</a:t>
            </a:r>
            <a:r>
              <a:rPr lang="en-US" sz="1800" dirty="0"/>
              <a:t>    :</a:t>
            </a:r>
            <a:r>
              <a:rPr lang="en-US" sz="1800" dirty="0" err="1"/>
              <a:t>Mikko</a:t>
            </a:r>
            <a:endParaRPr lang="en-US" sz="1800" dirty="0"/>
          </a:p>
          <a:p>
            <a:pPr algn="l"/>
            <a:r>
              <a:rPr lang="en-US" sz="1800" dirty="0"/>
              <a:t>X3  :</a:t>
            </a:r>
            <a:r>
              <a:rPr lang="en-US" sz="1800" dirty="0" err="1"/>
              <a:t>lastName</a:t>
            </a:r>
            <a:r>
              <a:rPr lang="en-US" sz="1800" dirty="0"/>
              <a:t>    :</a:t>
            </a:r>
            <a:r>
              <a:rPr lang="en-US" sz="1800" dirty="0" err="1"/>
              <a:t>Vapa</a:t>
            </a:r>
            <a:endParaRPr lang="en-US" sz="1800" dirty="0"/>
          </a:p>
          <a:p>
            <a:pPr algn="l"/>
            <a:r>
              <a:rPr lang="en-US" sz="1800" dirty="0"/>
              <a:t>…</a:t>
            </a:r>
          </a:p>
        </p:txBody>
      </p:sp>
      <p:grpSp>
        <p:nvGrpSpPr>
          <p:cNvPr id="68612" name="Group 18"/>
          <p:cNvGrpSpPr>
            <a:grpSpLocks/>
          </p:cNvGrpSpPr>
          <p:nvPr/>
        </p:nvGrpSpPr>
        <p:grpSpPr bwMode="auto">
          <a:xfrm>
            <a:off x="101600" y="609600"/>
            <a:ext cx="5080000" cy="2463800"/>
            <a:chOff x="101600" y="609600"/>
            <a:chExt cx="5080000" cy="2463800"/>
          </a:xfrm>
        </p:grpSpPr>
        <p:grpSp>
          <p:nvGrpSpPr>
            <p:cNvPr id="68635" name="Group 7"/>
            <p:cNvGrpSpPr>
              <a:grpSpLocks/>
            </p:cNvGrpSpPr>
            <p:nvPr/>
          </p:nvGrpSpPr>
          <p:grpSpPr bwMode="auto">
            <a:xfrm>
              <a:off x="101600" y="939800"/>
              <a:ext cx="4927600" cy="2133600"/>
              <a:chOff x="101600" y="812800"/>
              <a:chExt cx="6072554" cy="2611120"/>
            </a:xfrm>
          </p:grpSpPr>
          <p:pic>
            <p:nvPicPr>
              <p:cNvPr id="68640" name="Picture 3"/>
              <p:cNvPicPr>
                <a:picLocks noChangeAspect="1" noChangeArrowheads="1"/>
              </p:cNvPicPr>
              <p:nvPr/>
            </p:nvPicPr>
            <p:blipFill>
              <a:blip r:embed="rId2" cstate="print"/>
              <a:srcRect/>
              <a:stretch>
                <a:fillRect/>
              </a:stretch>
            </p:blipFill>
            <p:spPr bwMode="auto">
              <a:xfrm>
                <a:off x="101600" y="812800"/>
                <a:ext cx="4057796" cy="2605741"/>
              </a:xfrm>
              <a:prstGeom prst="rect">
                <a:avLst/>
              </a:prstGeom>
              <a:noFill/>
              <a:ln w="9525">
                <a:solidFill>
                  <a:schemeClr val="accent1"/>
                </a:solidFill>
                <a:miter lim="800000"/>
                <a:headEnd/>
                <a:tailEnd/>
              </a:ln>
            </p:spPr>
          </p:pic>
          <p:pic>
            <p:nvPicPr>
              <p:cNvPr id="68641" name="Picture 4"/>
              <p:cNvPicPr>
                <a:picLocks noChangeAspect="1" noChangeArrowheads="1"/>
              </p:cNvPicPr>
              <p:nvPr/>
            </p:nvPicPr>
            <p:blipFill>
              <a:blip r:embed="rId3" cstate="print"/>
              <a:srcRect/>
              <a:stretch>
                <a:fillRect/>
              </a:stretch>
            </p:blipFill>
            <p:spPr bwMode="auto">
              <a:xfrm>
                <a:off x="4165600" y="812800"/>
                <a:ext cx="2008554" cy="2611120"/>
              </a:xfrm>
              <a:prstGeom prst="rect">
                <a:avLst/>
              </a:prstGeom>
              <a:noFill/>
              <a:ln w="9525">
                <a:solidFill>
                  <a:schemeClr val="accent1"/>
                </a:solidFill>
                <a:miter lim="800000"/>
                <a:headEnd/>
                <a:tailEnd/>
              </a:ln>
            </p:spPr>
          </p:pic>
        </p:grpSp>
        <p:grpSp>
          <p:nvGrpSpPr>
            <p:cNvPr id="68636" name="Group 18"/>
            <p:cNvGrpSpPr>
              <a:grpSpLocks/>
            </p:cNvGrpSpPr>
            <p:nvPr/>
          </p:nvGrpSpPr>
          <p:grpSpPr bwMode="auto">
            <a:xfrm>
              <a:off x="3962400" y="609600"/>
              <a:ext cx="1219200" cy="990600"/>
              <a:chOff x="2304" y="3216"/>
              <a:chExt cx="1488" cy="1104"/>
            </a:xfrm>
          </p:grpSpPr>
          <p:pic>
            <p:nvPicPr>
              <p:cNvPr id="68637"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68638" name="Picture 16"/>
              <p:cNvPicPr>
                <a:picLocks noChangeAspect="1" noChangeArrowheads="1"/>
              </p:cNvPicPr>
              <p:nvPr/>
            </p:nvPicPr>
            <p:blipFill>
              <a:blip r:embed="rId5" cstate="print"/>
              <a:srcRect/>
              <a:stretch>
                <a:fillRect/>
              </a:stretch>
            </p:blipFill>
            <p:spPr bwMode="auto">
              <a:xfrm>
                <a:off x="2304" y="3696"/>
                <a:ext cx="1152" cy="321"/>
              </a:xfrm>
              <a:prstGeom prst="rect">
                <a:avLst/>
              </a:prstGeom>
              <a:noFill/>
              <a:ln w="9525">
                <a:noFill/>
                <a:miter lim="800000"/>
                <a:headEnd/>
                <a:tailEnd/>
              </a:ln>
            </p:spPr>
          </p:pic>
          <p:pic>
            <p:nvPicPr>
              <p:cNvPr id="68639"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grpSp>
        <p:nvGrpSpPr>
          <p:cNvPr id="68613" name="Group 17"/>
          <p:cNvGrpSpPr>
            <a:grpSpLocks/>
          </p:cNvGrpSpPr>
          <p:nvPr/>
        </p:nvGrpSpPr>
        <p:grpSpPr bwMode="auto">
          <a:xfrm>
            <a:off x="101600" y="3568700"/>
            <a:ext cx="5145088" cy="2908300"/>
            <a:chOff x="101599" y="3568700"/>
            <a:chExt cx="5145089" cy="2908300"/>
          </a:xfrm>
        </p:grpSpPr>
        <p:grpSp>
          <p:nvGrpSpPr>
            <p:cNvPr id="68628" name="Group 8"/>
            <p:cNvGrpSpPr>
              <a:grpSpLocks/>
            </p:cNvGrpSpPr>
            <p:nvPr/>
          </p:nvGrpSpPr>
          <p:grpSpPr bwMode="auto">
            <a:xfrm>
              <a:off x="101599" y="4038600"/>
              <a:ext cx="5003802" cy="2438400"/>
              <a:chOff x="101599" y="3804674"/>
              <a:chExt cx="6070601" cy="2917928"/>
            </a:xfrm>
          </p:grpSpPr>
          <p:pic>
            <p:nvPicPr>
              <p:cNvPr id="68633" name="Picture 5"/>
              <p:cNvPicPr>
                <a:picLocks noChangeAspect="1" noChangeArrowheads="1"/>
              </p:cNvPicPr>
              <p:nvPr/>
            </p:nvPicPr>
            <p:blipFill>
              <a:blip r:embed="rId7" cstate="print"/>
              <a:srcRect/>
              <a:stretch>
                <a:fillRect/>
              </a:stretch>
            </p:blipFill>
            <p:spPr bwMode="auto">
              <a:xfrm>
                <a:off x="101599" y="3810000"/>
                <a:ext cx="3301099" cy="2895600"/>
              </a:xfrm>
              <a:prstGeom prst="rect">
                <a:avLst/>
              </a:prstGeom>
              <a:noFill/>
              <a:ln w="9525">
                <a:solidFill>
                  <a:schemeClr val="accent1"/>
                </a:solidFill>
                <a:miter lim="800000"/>
                <a:headEnd/>
                <a:tailEnd/>
              </a:ln>
            </p:spPr>
          </p:pic>
          <p:pic>
            <p:nvPicPr>
              <p:cNvPr id="68634" name="Picture 6"/>
              <p:cNvPicPr>
                <a:picLocks noChangeAspect="1" noChangeArrowheads="1"/>
              </p:cNvPicPr>
              <p:nvPr/>
            </p:nvPicPr>
            <p:blipFill>
              <a:blip r:embed="rId8" cstate="print"/>
              <a:srcRect/>
              <a:stretch>
                <a:fillRect/>
              </a:stretch>
            </p:blipFill>
            <p:spPr bwMode="auto">
              <a:xfrm>
                <a:off x="3352800" y="3804674"/>
                <a:ext cx="2819400" cy="2917928"/>
              </a:xfrm>
              <a:prstGeom prst="rect">
                <a:avLst/>
              </a:prstGeom>
              <a:noFill/>
              <a:ln w="9525">
                <a:solidFill>
                  <a:schemeClr val="accent1"/>
                </a:solidFill>
                <a:miter lim="800000"/>
                <a:headEnd/>
                <a:tailEnd/>
              </a:ln>
            </p:spPr>
          </p:pic>
        </p:grpSp>
        <p:grpSp>
          <p:nvGrpSpPr>
            <p:cNvPr id="68629" name="Group 23"/>
            <p:cNvGrpSpPr>
              <a:grpSpLocks/>
            </p:cNvGrpSpPr>
            <p:nvPr/>
          </p:nvGrpSpPr>
          <p:grpSpPr bwMode="auto">
            <a:xfrm>
              <a:off x="4191006" y="3568700"/>
              <a:ext cx="1055690" cy="850900"/>
              <a:chOff x="4079" y="3120"/>
              <a:chExt cx="1552" cy="951"/>
            </a:xfrm>
          </p:grpSpPr>
          <p:pic>
            <p:nvPicPr>
              <p:cNvPr id="68630"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76" y="3120"/>
                <a:ext cx="1239" cy="816"/>
              </a:xfrm>
              <a:prstGeom prst="rect">
                <a:avLst/>
              </a:prstGeom>
              <a:noFill/>
              <a:ln w="9525">
                <a:noFill/>
                <a:miter lim="800000"/>
                <a:headEnd/>
                <a:tailEnd/>
              </a:ln>
            </p:spPr>
          </p:pic>
          <p:pic>
            <p:nvPicPr>
              <p:cNvPr id="68631" name="Picture 21"/>
              <p:cNvPicPr>
                <a:picLocks noChangeAspect="1" noChangeArrowheads="1"/>
              </p:cNvPicPr>
              <p:nvPr/>
            </p:nvPicPr>
            <p:blipFill>
              <a:blip r:embed="rId10" cstate="print"/>
              <a:srcRect/>
              <a:stretch>
                <a:fillRect/>
              </a:stretch>
            </p:blipFill>
            <p:spPr bwMode="auto">
              <a:xfrm>
                <a:off x="4079" y="3312"/>
                <a:ext cx="332" cy="336"/>
              </a:xfrm>
              <a:prstGeom prst="rect">
                <a:avLst/>
              </a:prstGeom>
              <a:noFill/>
              <a:ln w="9525">
                <a:noFill/>
                <a:miter lim="800000"/>
                <a:headEnd/>
                <a:tailEnd/>
              </a:ln>
            </p:spPr>
          </p:pic>
          <p:pic>
            <p:nvPicPr>
              <p:cNvPr id="68632" name="Picture 22"/>
              <p:cNvPicPr>
                <a:picLocks noChangeAspect="1" noChangeArrowheads="1"/>
              </p:cNvPicPr>
              <p:nvPr/>
            </p:nvPicPr>
            <p:blipFill>
              <a:blip r:embed="rId11" cstate="print"/>
              <a:srcRect/>
              <a:stretch>
                <a:fillRect/>
              </a:stretch>
            </p:blipFill>
            <p:spPr bwMode="auto">
              <a:xfrm>
                <a:off x="4272" y="3648"/>
                <a:ext cx="1359" cy="423"/>
              </a:xfrm>
              <a:prstGeom prst="rect">
                <a:avLst/>
              </a:prstGeom>
              <a:noFill/>
              <a:ln w="9525">
                <a:noFill/>
                <a:miter lim="800000"/>
                <a:headEnd/>
                <a:tailEnd/>
              </a:ln>
            </p:spPr>
          </p:pic>
        </p:grpSp>
      </p:grpSp>
      <p:grpSp>
        <p:nvGrpSpPr>
          <p:cNvPr id="68614" name="Group 44"/>
          <p:cNvGrpSpPr>
            <a:grpSpLocks/>
          </p:cNvGrpSpPr>
          <p:nvPr/>
        </p:nvGrpSpPr>
        <p:grpSpPr bwMode="auto">
          <a:xfrm>
            <a:off x="7543800" y="76200"/>
            <a:ext cx="1447800" cy="1130300"/>
            <a:chOff x="3810000" y="3098800"/>
            <a:chExt cx="1693862" cy="1424295"/>
          </a:xfrm>
        </p:grpSpPr>
        <p:pic>
          <p:nvPicPr>
            <p:cNvPr id="68624" name="Picture 2"/>
            <p:cNvPicPr>
              <a:picLocks noChangeAspect="1" noChangeArrowheads="1"/>
            </p:cNvPicPr>
            <p:nvPr/>
          </p:nvPicPr>
          <p:blipFill>
            <a:blip r:embed="rId12" cstate="print"/>
            <a:srcRect/>
            <a:stretch>
              <a:fillRect/>
            </a:stretch>
          </p:blipFill>
          <p:spPr bwMode="auto">
            <a:xfrm>
              <a:off x="3810000" y="3352800"/>
              <a:ext cx="1676400" cy="1170295"/>
            </a:xfrm>
            <a:prstGeom prst="rect">
              <a:avLst/>
            </a:prstGeom>
            <a:noFill/>
            <a:ln w="9525">
              <a:solidFill>
                <a:schemeClr val="accent2"/>
              </a:solidFill>
              <a:miter lim="800000"/>
              <a:headEnd/>
              <a:tailEnd/>
            </a:ln>
          </p:spPr>
        </p:pic>
        <p:pic>
          <p:nvPicPr>
            <p:cNvPr id="68625"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102100" y="3276600"/>
              <a:ext cx="1206539" cy="1129893"/>
            </a:xfrm>
            <a:prstGeom prst="rect">
              <a:avLst/>
            </a:prstGeom>
            <a:noFill/>
            <a:ln w="9525">
              <a:noFill/>
              <a:miter lim="800000"/>
              <a:headEnd/>
              <a:tailEnd/>
            </a:ln>
          </p:spPr>
        </p:pic>
        <p:pic>
          <p:nvPicPr>
            <p:cNvPr id="68626" name="Picture 3"/>
            <p:cNvPicPr>
              <a:picLocks noChangeAspect="1" noChangeArrowheads="1"/>
            </p:cNvPicPr>
            <p:nvPr/>
          </p:nvPicPr>
          <p:blipFill>
            <a:blip r:embed="rId14" cstate="print"/>
            <a:srcRect/>
            <a:stretch>
              <a:fillRect/>
            </a:stretch>
          </p:blipFill>
          <p:spPr bwMode="auto">
            <a:xfrm>
              <a:off x="4965700" y="3822700"/>
              <a:ext cx="538162" cy="697617"/>
            </a:xfrm>
            <a:prstGeom prst="rect">
              <a:avLst/>
            </a:prstGeom>
            <a:noFill/>
            <a:ln w="9525">
              <a:noFill/>
              <a:miter lim="800000"/>
              <a:headEnd/>
              <a:tailEnd/>
            </a:ln>
          </p:spPr>
        </p:pic>
        <p:sp>
          <p:nvSpPr>
            <p:cNvPr id="68627" name="WordArt 41"/>
            <p:cNvSpPr>
              <a:spLocks noChangeArrowheads="1" noChangeShapeType="1" noTextEdit="1"/>
            </p:cNvSpPr>
            <p:nvPr/>
          </p:nvSpPr>
          <p:spPr bwMode="auto">
            <a:xfrm>
              <a:off x="4038600" y="3098800"/>
              <a:ext cx="1295399" cy="380999"/>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Linked Data</a:t>
              </a:r>
            </a:p>
          </p:txBody>
        </p:sp>
      </p:grpSp>
      <p:sp>
        <p:nvSpPr>
          <p:cNvPr id="68615" name="Line 40"/>
          <p:cNvSpPr>
            <a:spLocks noChangeShapeType="1"/>
          </p:cNvSpPr>
          <p:nvPr/>
        </p:nvSpPr>
        <p:spPr bwMode="auto">
          <a:xfrm>
            <a:off x="5029200" y="1828800"/>
            <a:ext cx="609600" cy="12192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68616" name="Line 40"/>
          <p:cNvSpPr>
            <a:spLocks noChangeShapeType="1"/>
          </p:cNvSpPr>
          <p:nvPr/>
        </p:nvSpPr>
        <p:spPr bwMode="auto">
          <a:xfrm flipV="1">
            <a:off x="5105400" y="4114800"/>
            <a:ext cx="457200" cy="838200"/>
          </a:xfrm>
          <a:prstGeom prst="line">
            <a:avLst/>
          </a:prstGeom>
          <a:noFill/>
          <a:ln w="76200">
            <a:solidFill>
              <a:srgbClr val="0000FF"/>
            </a:solidFill>
            <a:round/>
            <a:headEnd type="stealth" w="med" len="lg"/>
            <a:tailEnd type="stealth" w="med" len="lg"/>
          </a:ln>
        </p:spPr>
        <p:txBody>
          <a:bodyPr>
            <a:spAutoFit/>
          </a:bodyPr>
          <a:lstStyle/>
          <a:p>
            <a:endParaRPr lang="en-US"/>
          </a:p>
        </p:txBody>
      </p:sp>
      <p:sp>
        <p:nvSpPr>
          <p:cNvPr id="29" name="Rectangle 4"/>
          <p:cNvSpPr txBox="1">
            <a:spLocks noChangeArrowheads="1"/>
          </p:cNvSpPr>
          <p:nvPr/>
        </p:nvSpPr>
        <p:spPr>
          <a:xfrm>
            <a:off x="571500" y="87313"/>
            <a:ext cx="4495800" cy="503237"/>
          </a:xfrm>
          <a:prstGeom prst="rect">
            <a:avLst/>
          </a:prstGeom>
        </p:spPr>
        <p:txBody>
          <a:bodyPr/>
          <a:lstStyle/>
          <a:p>
            <a:pPr eaLnBrk="0" hangingPunct="0">
              <a:defRPr/>
            </a:pPr>
            <a:r>
              <a:rPr lang="en-US" sz="3200" b="1" kern="0" dirty="0">
                <a:solidFill>
                  <a:srgbClr val="EC8C00"/>
                </a:solidFill>
                <a:latin typeface="+mj-lt"/>
                <a:ea typeface="+mj-ea"/>
                <a:cs typeface="+mj-cs"/>
              </a:rPr>
              <a:t>Linked Data</a:t>
            </a:r>
          </a:p>
        </p:txBody>
      </p:sp>
      <p:grpSp>
        <p:nvGrpSpPr>
          <p:cNvPr id="68618" name="Group 63"/>
          <p:cNvGrpSpPr>
            <a:grpSpLocks/>
          </p:cNvGrpSpPr>
          <p:nvPr/>
        </p:nvGrpSpPr>
        <p:grpSpPr bwMode="auto">
          <a:xfrm>
            <a:off x="5334000" y="2120900"/>
            <a:ext cx="304800" cy="346075"/>
            <a:chOff x="3552" y="1584"/>
            <a:chExt cx="285" cy="362"/>
          </a:xfrm>
        </p:grpSpPr>
        <p:pic>
          <p:nvPicPr>
            <p:cNvPr id="68622" name="Picture 106" descr="MCj02809030000[1]"/>
            <p:cNvPicPr>
              <a:picLocks noChangeAspect="1" noChangeArrowheads="1"/>
            </p:cNvPicPr>
            <p:nvPr/>
          </p:nvPicPr>
          <p:blipFill>
            <a:blip r:embed="rId15" cstate="print"/>
            <a:srcRect/>
            <a:stretch>
              <a:fillRect/>
            </a:stretch>
          </p:blipFill>
          <p:spPr bwMode="auto">
            <a:xfrm>
              <a:off x="3552" y="1584"/>
              <a:ext cx="285" cy="362"/>
            </a:xfrm>
            <a:prstGeom prst="rect">
              <a:avLst/>
            </a:prstGeom>
            <a:noFill/>
            <a:ln w="9525">
              <a:noFill/>
              <a:miter lim="800000"/>
              <a:headEnd/>
              <a:tailEnd/>
            </a:ln>
          </p:spPr>
        </p:pic>
        <p:pic>
          <p:nvPicPr>
            <p:cNvPr id="68623" name="Picture 263" descr="sapl"/>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grpSp>
        <p:nvGrpSpPr>
          <p:cNvPr id="68619" name="Group 63"/>
          <p:cNvGrpSpPr>
            <a:grpSpLocks/>
          </p:cNvGrpSpPr>
          <p:nvPr/>
        </p:nvGrpSpPr>
        <p:grpSpPr bwMode="auto">
          <a:xfrm>
            <a:off x="5257800" y="4724400"/>
            <a:ext cx="304800" cy="346075"/>
            <a:chOff x="3552" y="1584"/>
            <a:chExt cx="285" cy="362"/>
          </a:xfrm>
        </p:grpSpPr>
        <p:pic>
          <p:nvPicPr>
            <p:cNvPr id="68620" name="Picture 106" descr="MCj02809030000[1]"/>
            <p:cNvPicPr>
              <a:picLocks noChangeAspect="1" noChangeArrowheads="1"/>
            </p:cNvPicPr>
            <p:nvPr/>
          </p:nvPicPr>
          <p:blipFill>
            <a:blip r:embed="rId15" cstate="print"/>
            <a:srcRect/>
            <a:stretch>
              <a:fillRect/>
            </a:stretch>
          </p:blipFill>
          <p:spPr bwMode="auto">
            <a:xfrm>
              <a:off x="3552" y="1584"/>
              <a:ext cx="285" cy="362"/>
            </a:xfrm>
            <a:prstGeom prst="rect">
              <a:avLst/>
            </a:prstGeom>
            <a:noFill/>
            <a:ln w="9525">
              <a:noFill/>
              <a:miter lim="800000"/>
              <a:headEnd/>
              <a:tailEnd/>
            </a:ln>
          </p:spPr>
        </p:pic>
        <p:pic>
          <p:nvPicPr>
            <p:cNvPr id="68621" name="Picture 263" descr="sapl"/>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591" y="1750"/>
              <a:ext cx="105" cy="101"/>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25413"/>
            <a:ext cx="8099425" cy="503237"/>
          </a:xfrm>
        </p:spPr>
        <p:txBody>
          <a:bodyPr/>
          <a:lstStyle/>
          <a:p>
            <a:pPr>
              <a:defRPr/>
            </a:pPr>
            <a:r>
              <a:rPr lang="en-US" sz="2800" dirty="0" smtClean="0"/>
              <a:t>“</a:t>
            </a:r>
            <a:r>
              <a:rPr lang="en-US" sz="2400" dirty="0" err="1" smtClean="0"/>
              <a:t>Mashupper</a:t>
            </a:r>
            <a:r>
              <a:rPr lang="en-US" sz="2400" dirty="0" smtClean="0"/>
              <a:t>” and GUI for the Ontonuts Activation</a:t>
            </a:r>
            <a:endParaRPr lang="en-US" sz="2400" dirty="0"/>
          </a:p>
        </p:txBody>
      </p:sp>
      <p:sp>
        <p:nvSpPr>
          <p:cNvPr id="69635" name="Slide Number Placeholder 3"/>
          <p:cNvSpPr>
            <a:spLocks noGrp="1"/>
          </p:cNvSpPr>
          <p:nvPr>
            <p:ph type="sldNum" sz="quarter" idx="12"/>
          </p:nvPr>
        </p:nvSpPr>
        <p:spPr>
          <a:noFill/>
        </p:spPr>
        <p:txBody>
          <a:bodyPr/>
          <a:lstStyle/>
          <a:p>
            <a:fld id="{7E44A35F-309D-40DE-8E48-A2E46D585057}" type="slidenum">
              <a:rPr lang="ru-RU"/>
              <a:pPr/>
              <a:t>25</a:t>
            </a:fld>
            <a:r>
              <a:rPr lang="en-US"/>
              <a:t>  of  46</a:t>
            </a:r>
            <a:r>
              <a:rPr lang="en-US" sz="1400" b="0"/>
              <a:t> </a:t>
            </a:r>
            <a:endParaRPr lang="ru-RU" sz="1400" b="0"/>
          </a:p>
        </p:txBody>
      </p:sp>
      <p:pic>
        <p:nvPicPr>
          <p:cNvPr id="69636" name="Picture 2" descr="pun_edit2"/>
          <p:cNvPicPr>
            <a:picLocks noChangeAspect="1" noChangeArrowheads="1"/>
          </p:cNvPicPr>
          <p:nvPr/>
        </p:nvPicPr>
        <p:blipFill>
          <a:blip r:embed="rId2" cstate="print"/>
          <a:srcRect/>
          <a:stretch>
            <a:fillRect/>
          </a:stretch>
        </p:blipFill>
        <p:spPr bwMode="auto">
          <a:xfrm>
            <a:off x="55563" y="723900"/>
            <a:ext cx="4483100" cy="2273300"/>
          </a:xfrm>
          <a:prstGeom prst="rect">
            <a:avLst/>
          </a:prstGeom>
          <a:noFill/>
          <a:ln w="9525">
            <a:solidFill>
              <a:schemeClr val="tx1"/>
            </a:solidFill>
            <a:miter lim="800000"/>
            <a:headEnd/>
            <a:tailEnd/>
          </a:ln>
        </p:spPr>
      </p:pic>
      <p:pic>
        <p:nvPicPr>
          <p:cNvPr id="69637" name="Picture 3" descr="oauth2"/>
          <p:cNvPicPr>
            <a:picLocks noChangeAspect="1" noChangeArrowheads="1"/>
          </p:cNvPicPr>
          <p:nvPr/>
        </p:nvPicPr>
        <p:blipFill>
          <a:blip r:embed="rId3" cstate="print"/>
          <a:srcRect/>
          <a:stretch>
            <a:fillRect/>
          </a:stretch>
        </p:blipFill>
        <p:spPr bwMode="auto">
          <a:xfrm>
            <a:off x="4608513" y="2351088"/>
            <a:ext cx="4321175" cy="1249362"/>
          </a:xfrm>
          <a:prstGeom prst="rect">
            <a:avLst/>
          </a:prstGeom>
          <a:noFill/>
          <a:ln w="9525">
            <a:solidFill>
              <a:schemeClr val="tx1"/>
            </a:solidFill>
            <a:miter lim="800000"/>
            <a:headEnd/>
            <a:tailEnd/>
          </a:ln>
        </p:spPr>
      </p:pic>
      <p:pic>
        <p:nvPicPr>
          <p:cNvPr id="69638" name="Picture 4" descr="oauth3"/>
          <p:cNvPicPr>
            <a:picLocks noChangeAspect="1" noChangeArrowheads="1"/>
          </p:cNvPicPr>
          <p:nvPr/>
        </p:nvPicPr>
        <p:blipFill>
          <a:blip r:embed="rId4" cstate="print"/>
          <a:srcRect/>
          <a:stretch>
            <a:fillRect/>
          </a:stretch>
        </p:blipFill>
        <p:spPr bwMode="auto">
          <a:xfrm>
            <a:off x="46038" y="3151188"/>
            <a:ext cx="4483100" cy="1223962"/>
          </a:xfrm>
          <a:prstGeom prst="rect">
            <a:avLst/>
          </a:prstGeom>
          <a:noFill/>
          <a:ln w="9525">
            <a:solidFill>
              <a:schemeClr val="tx1"/>
            </a:solidFill>
            <a:miter lim="800000"/>
            <a:headEnd/>
            <a:tailEnd/>
          </a:ln>
        </p:spPr>
      </p:pic>
      <p:pic>
        <p:nvPicPr>
          <p:cNvPr id="69639" name="Picture 5" descr="pun_edit_afterfirstupdate2"/>
          <p:cNvPicPr>
            <a:picLocks noChangeAspect="1" noChangeArrowheads="1"/>
          </p:cNvPicPr>
          <p:nvPr/>
        </p:nvPicPr>
        <p:blipFill>
          <a:blip r:embed="rId5" cstate="print"/>
          <a:srcRect/>
          <a:stretch>
            <a:fillRect/>
          </a:stretch>
        </p:blipFill>
        <p:spPr bwMode="auto">
          <a:xfrm>
            <a:off x="4606925" y="3754438"/>
            <a:ext cx="4392613" cy="1176337"/>
          </a:xfrm>
          <a:prstGeom prst="rect">
            <a:avLst/>
          </a:prstGeom>
          <a:noFill/>
          <a:ln w="9525">
            <a:solidFill>
              <a:schemeClr val="tx1"/>
            </a:solidFill>
            <a:miter lim="800000"/>
            <a:headEnd/>
            <a:tailEnd/>
          </a:ln>
        </p:spPr>
      </p:pic>
      <p:pic>
        <p:nvPicPr>
          <p:cNvPr id="69640" name="Picture 6" descr="pun_edit3_updated2"/>
          <p:cNvPicPr>
            <a:picLocks noChangeAspect="1" noChangeArrowheads="1"/>
          </p:cNvPicPr>
          <p:nvPr/>
        </p:nvPicPr>
        <p:blipFill>
          <a:blip r:embed="rId6" cstate="print"/>
          <a:srcRect/>
          <a:stretch>
            <a:fillRect/>
          </a:stretch>
        </p:blipFill>
        <p:spPr bwMode="auto">
          <a:xfrm>
            <a:off x="74613" y="4519613"/>
            <a:ext cx="4473575" cy="2276475"/>
          </a:xfrm>
          <a:prstGeom prst="rect">
            <a:avLst/>
          </a:prstGeom>
          <a:noFill/>
          <a:ln w="9525">
            <a:solidFill>
              <a:schemeClr val="tx1"/>
            </a:solidFill>
            <a:miter lim="800000"/>
            <a:headEnd/>
            <a:tailEnd/>
          </a:ln>
        </p:spPr>
      </p:pic>
      <p:pic>
        <p:nvPicPr>
          <p:cNvPr id="69641" name="Picture 8"/>
          <p:cNvPicPr>
            <a:picLocks noChangeAspect="1" noChangeArrowheads="1"/>
          </p:cNvPicPr>
          <p:nvPr/>
        </p:nvPicPr>
        <p:blipFill>
          <a:blip r:embed="rId7" cstate="print"/>
          <a:srcRect/>
          <a:stretch>
            <a:fillRect/>
          </a:stretch>
        </p:blipFill>
        <p:spPr bwMode="auto">
          <a:xfrm>
            <a:off x="4618038" y="5026025"/>
            <a:ext cx="2181225" cy="1428750"/>
          </a:xfrm>
          <a:prstGeom prst="rect">
            <a:avLst/>
          </a:prstGeom>
          <a:noFill/>
          <a:ln w="9525" algn="ctr">
            <a:solidFill>
              <a:schemeClr val="tx1"/>
            </a:solidFill>
            <a:miter lim="800000"/>
            <a:headEnd/>
            <a:tailEnd/>
          </a:ln>
        </p:spPr>
      </p:pic>
      <p:pic>
        <p:nvPicPr>
          <p:cNvPr id="69642" name="Picture 9" descr="profile_panel2"/>
          <p:cNvPicPr>
            <a:picLocks noChangeAspect="1" noChangeArrowheads="1"/>
          </p:cNvPicPr>
          <p:nvPr/>
        </p:nvPicPr>
        <p:blipFill>
          <a:blip r:embed="rId8" cstate="print"/>
          <a:srcRect/>
          <a:stretch>
            <a:fillRect/>
          </a:stretch>
        </p:blipFill>
        <p:spPr bwMode="auto">
          <a:xfrm>
            <a:off x="5957888" y="5121275"/>
            <a:ext cx="2911475" cy="1682750"/>
          </a:xfrm>
          <a:prstGeom prst="rect">
            <a:avLst/>
          </a:prstGeom>
          <a:noFill/>
          <a:ln w="9525">
            <a:solidFill>
              <a:schemeClr val="tx1"/>
            </a:solidFill>
            <a:miter lim="800000"/>
            <a:headEnd/>
            <a:tailEnd/>
          </a:ln>
        </p:spPr>
      </p:pic>
      <p:sp>
        <p:nvSpPr>
          <p:cNvPr id="69643" name="TextBox 12"/>
          <p:cNvSpPr txBox="1">
            <a:spLocks noChangeArrowheads="1"/>
          </p:cNvSpPr>
          <p:nvPr/>
        </p:nvSpPr>
        <p:spPr bwMode="auto">
          <a:xfrm>
            <a:off x="4643438" y="730250"/>
            <a:ext cx="4392612" cy="1384300"/>
          </a:xfrm>
          <a:prstGeom prst="rect">
            <a:avLst/>
          </a:prstGeom>
          <a:solidFill>
            <a:schemeClr val="accent1"/>
          </a:solidFill>
          <a:ln w="9525">
            <a:solidFill>
              <a:schemeClr val="tx1"/>
            </a:solidFill>
            <a:miter lim="800000"/>
            <a:headEnd/>
            <a:tailEnd/>
          </a:ln>
        </p:spPr>
        <p:txBody>
          <a:bodyPr>
            <a:spAutoFit/>
          </a:bodyPr>
          <a:lstStyle/>
          <a:p>
            <a:pPr algn="l"/>
            <a:r>
              <a:rPr lang="en-US" sz="1200"/>
              <a:t>A </a:t>
            </a:r>
            <a:r>
              <a:rPr lang="en-US" sz="1200" i="1"/>
              <a:t>Mashupper</a:t>
            </a:r>
            <a:r>
              <a:rPr lang="en-US" sz="1200"/>
              <a:t> is a mashup application that focuses on the concept of Personal User Network (PUN), which is defined as the combination of different kinds of human connections one particular user has in the social web. PUN is used to link the different online identities or profiles into one and same connection, through which the user can observe the integrated presence of that connection in the current web2.0 landscape.</a:t>
            </a:r>
          </a:p>
        </p:txBody>
      </p:sp>
      <p:pic>
        <p:nvPicPr>
          <p:cNvPr id="69644" name="Picture 10" descr="profile_panel_hover"/>
          <p:cNvPicPr>
            <a:picLocks noChangeAspect="1" noChangeArrowheads="1"/>
          </p:cNvPicPr>
          <p:nvPr/>
        </p:nvPicPr>
        <p:blipFill>
          <a:blip r:embed="rId9" cstate="print"/>
          <a:srcRect/>
          <a:stretch>
            <a:fillRect/>
          </a:stretch>
        </p:blipFill>
        <p:spPr bwMode="auto">
          <a:xfrm>
            <a:off x="7058025" y="6164263"/>
            <a:ext cx="2019300" cy="577850"/>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25413"/>
            <a:ext cx="7594600" cy="503237"/>
          </a:xfrm>
        </p:spPr>
        <p:txBody>
          <a:bodyPr/>
          <a:lstStyle/>
          <a:p>
            <a:pPr>
              <a:defRPr/>
            </a:pPr>
            <a:r>
              <a:rPr lang="en-US" dirty="0" smtClean="0"/>
              <a:t>Samples of </a:t>
            </a:r>
            <a:r>
              <a:rPr lang="en-US" dirty="0" err="1" smtClean="0"/>
              <a:t>mashups</a:t>
            </a:r>
            <a:r>
              <a:rPr lang="en-US" dirty="0" smtClean="0"/>
              <a:t> generated</a:t>
            </a:r>
            <a:endParaRPr lang="en-US" dirty="0"/>
          </a:p>
        </p:txBody>
      </p:sp>
      <p:sp>
        <p:nvSpPr>
          <p:cNvPr id="70659" name="Slide Number Placeholder 3"/>
          <p:cNvSpPr>
            <a:spLocks noGrp="1"/>
          </p:cNvSpPr>
          <p:nvPr>
            <p:ph type="sldNum" sz="quarter" idx="12"/>
          </p:nvPr>
        </p:nvSpPr>
        <p:spPr>
          <a:noFill/>
        </p:spPr>
        <p:txBody>
          <a:bodyPr/>
          <a:lstStyle/>
          <a:p>
            <a:fld id="{9AB39513-E25B-4CE4-8E87-D4B36AED3B53}" type="slidenum">
              <a:rPr lang="ru-RU"/>
              <a:pPr/>
              <a:t>26</a:t>
            </a:fld>
            <a:r>
              <a:rPr lang="en-US" dirty="0"/>
              <a:t>  of  </a:t>
            </a:r>
            <a:r>
              <a:rPr lang="en-US" dirty="0" smtClean="0"/>
              <a:t>53</a:t>
            </a:r>
            <a:r>
              <a:rPr lang="en-US" sz="1400" b="0" dirty="0" smtClean="0"/>
              <a:t> </a:t>
            </a:r>
            <a:endParaRPr lang="ru-RU" sz="1400" b="0" dirty="0"/>
          </a:p>
        </p:txBody>
      </p:sp>
      <p:pic>
        <p:nvPicPr>
          <p:cNvPr id="70660" name="Picture 2" descr="map_panel"/>
          <p:cNvPicPr>
            <a:picLocks noChangeAspect="1" noChangeArrowheads="1"/>
          </p:cNvPicPr>
          <p:nvPr/>
        </p:nvPicPr>
        <p:blipFill>
          <a:blip r:embed="rId2" cstate="print"/>
          <a:srcRect/>
          <a:stretch>
            <a:fillRect/>
          </a:stretch>
        </p:blipFill>
        <p:spPr bwMode="auto">
          <a:xfrm>
            <a:off x="179388" y="765175"/>
            <a:ext cx="5486400" cy="3754438"/>
          </a:xfrm>
          <a:prstGeom prst="rect">
            <a:avLst/>
          </a:prstGeom>
          <a:noFill/>
          <a:ln w="9525">
            <a:noFill/>
            <a:miter lim="800000"/>
            <a:headEnd/>
            <a:tailEnd/>
          </a:ln>
        </p:spPr>
      </p:pic>
      <p:pic>
        <p:nvPicPr>
          <p:cNvPr id="70661" name="Picture 3" descr="timeline_panel"/>
          <p:cNvPicPr>
            <a:picLocks noChangeAspect="1" noChangeArrowheads="1"/>
          </p:cNvPicPr>
          <p:nvPr/>
        </p:nvPicPr>
        <p:blipFill>
          <a:blip r:embed="rId3" cstate="print"/>
          <a:srcRect/>
          <a:stretch>
            <a:fillRect/>
          </a:stretch>
        </p:blipFill>
        <p:spPr bwMode="auto">
          <a:xfrm>
            <a:off x="3924300" y="3278188"/>
            <a:ext cx="5054600" cy="32988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Mashupper</a:t>
            </a:r>
            <a:r>
              <a:rPr lang="en-US" dirty="0" smtClean="0"/>
              <a:t>: Social Ontology</a:t>
            </a:r>
            <a:endParaRPr lang="en-US" dirty="0"/>
          </a:p>
        </p:txBody>
      </p:sp>
      <p:sp>
        <p:nvSpPr>
          <p:cNvPr id="4" name="Slide Number Placeholder 3"/>
          <p:cNvSpPr>
            <a:spLocks noGrp="1"/>
          </p:cNvSpPr>
          <p:nvPr>
            <p:ph type="sldNum" sz="quarter" idx="12"/>
          </p:nvPr>
        </p:nvSpPr>
        <p:spPr/>
        <p:txBody>
          <a:bodyPr/>
          <a:lstStyle/>
          <a:p>
            <a:fld id="{12FD0D47-BC00-4FD8-9061-FD740193DE93}" type="slidenum">
              <a:rPr lang="ru-RU" smtClean="0"/>
              <a:pPr/>
              <a:t>27</a:t>
            </a:fld>
            <a:r>
              <a:rPr lang="en-US" dirty="0" smtClean="0"/>
              <a:t>  of  53</a:t>
            </a:r>
            <a:r>
              <a:rPr lang="en-US" sz="1400" b="0" dirty="0" smtClean="0"/>
              <a:t> </a:t>
            </a:r>
            <a:endParaRPr lang="ru-RU" sz="1400" b="0" dirty="0"/>
          </a:p>
        </p:txBody>
      </p:sp>
      <p:pic>
        <p:nvPicPr>
          <p:cNvPr id="179202" name="Picture 2" descr="social-ontology2"/>
          <p:cNvPicPr>
            <a:picLocks noChangeAspect="1" noChangeArrowheads="1"/>
          </p:cNvPicPr>
          <p:nvPr/>
        </p:nvPicPr>
        <p:blipFill>
          <a:blip r:embed="rId2" cstate="print"/>
          <a:srcRect/>
          <a:stretch>
            <a:fillRect/>
          </a:stretch>
        </p:blipFill>
        <p:spPr bwMode="auto">
          <a:xfrm>
            <a:off x="1547664" y="774705"/>
            <a:ext cx="6624736" cy="575063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25413"/>
            <a:ext cx="7234833" cy="503237"/>
          </a:xfrm>
        </p:spPr>
        <p:txBody>
          <a:bodyPr/>
          <a:lstStyle/>
          <a:p>
            <a:r>
              <a:rPr lang="en-US" dirty="0" err="1" smtClean="0"/>
              <a:t>Mashupper</a:t>
            </a:r>
            <a:r>
              <a:rPr lang="en-US" dirty="0" smtClean="0"/>
              <a:t>: Agent architecture</a:t>
            </a:r>
            <a:endParaRPr lang="en-US" dirty="0"/>
          </a:p>
        </p:txBody>
      </p:sp>
      <p:sp>
        <p:nvSpPr>
          <p:cNvPr id="4" name="Slide Number Placeholder 3"/>
          <p:cNvSpPr>
            <a:spLocks noGrp="1"/>
          </p:cNvSpPr>
          <p:nvPr>
            <p:ph type="sldNum" sz="quarter" idx="12"/>
          </p:nvPr>
        </p:nvSpPr>
        <p:spPr/>
        <p:txBody>
          <a:bodyPr/>
          <a:lstStyle/>
          <a:p>
            <a:fld id="{12FD0D47-BC00-4FD8-9061-FD740193DE93}" type="slidenum">
              <a:rPr lang="ru-RU" smtClean="0"/>
              <a:pPr/>
              <a:t>28</a:t>
            </a:fld>
            <a:r>
              <a:rPr lang="en-US" dirty="0" smtClean="0"/>
              <a:t>  of  53</a:t>
            </a:r>
            <a:r>
              <a:rPr lang="en-US" sz="1400" b="0" dirty="0" smtClean="0"/>
              <a:t> </a:t>
            </a:r>
            <a:endParaRPr lang="ru-RU" sz="1400" b="0" dirty="0"/>
          </a:p>
        </p:txBody>
      </p:sp>
      <p:pic>
        <p:nvPicPr>
          <p:cNvPr id="180226" name="Picture 2" descr="social-all-agents"/>
          <p:cNvPicPr>
            <a:picLocks noChangeAspect="1" noChangeArrowheads="1"/>
          </p:cNvPicPr>
          <p:nvPr/>
        </p:nvPicPr>
        <p:blipFill>
          <a:blip r:embed="rId2" cstate="print"/>
          <a:srcRect/>
          <a:stretch>
            <a:fillRect/>
          </a:stretch>
        </p:blipFill>
        <p:spPr bwMode="auto">
          <a:xfrm>
            <a:off x="1097475" y="1382638"/>
            <a:ext cx="7434965" cy="38465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5413"/>
            <a:ext cx="7810897" cy="503237"/>
          </a:xfrm>
        </p:spPr>
        <p:txBody>
          <a:bodyPr/>
          <a:lstStyle/>
          <a:p>
            <a:r>
              <a:rPr lang="en-US" dirty="0" err="1" smtClean="0"/>
              <a:t>Mashupper</a:t>
            </a:r>
            <a:r>
              <a:rPr lang="en-US" dirty="0" smtClean="0"/>
              <a:t>: Agent communication</a:t>
            </a:r>
            <a:endParaRPr lang="en-US" dirty="0"/>
          </a:p>
        </p:txBody>
      </p:sp>
      <p:sp>
        <p:nvSpPr>
          <p:cNvPr id="4" name="Slide Number Placeholder 3"/>
          <p:cNvSpPr>
            <a:spLocks noGrp="1"/>
          </p:cNvSpPr>
          <p:nvPr>
            <p:ph type="sldNum" sz="quarter" idx="12"/>
          </p:nvPr>
        </p:nvSpPr>
        <p:spPr/>
        <p:txBody>
          <a:bodyPr/>
          <a:lstStyle/>
          <a:p>
            <a:fld id="{12FD0D47-BC00-4FD8-9061-FD740193DE93}" type="slidenum">
              <a:rPr lang="ru-RU" smtClean="0"/>
              <a:pPr/>
              <a:t>29</a:t>
            </a:fld>
            <a:r>
              <a:rPr lang="en-US" dirty="0" smtClean="0"/>
              <a:t>  of  53</a:t>
            </a:r>
            <a:r>
              <a:rPr lang="en-US" sz="1400" b="0" dirty="0" smtClean="0"/>
              <a:t> </a:t>
            </a:r>
            <a:endParaRPr lang="ru-RU" sz="1400" b="0" dirty="0"/>
          </a:p>
        </p:txBody>
      </p:sp>
      <p:pic>
        <p:nvPicPr>
          <p:cNvPr id="181250" name="Picture 2" descr="social-agents-communication"/>
          <p:cNvPicPr>
            <a:picLocks noChangeAspect="1" noChangeArrowheads="1"/>
          </p:cNvPicPr>
          <p:nvPr/>
        </p:nvPicPr>
        <p:blipFill>
          <a:blip r:embed="rId2" cstate="print"/>
          <a:srcRect/>
          <a:stretch>
            <a:fillRect/>
          </a:stretch>
        </p:blipFill>
        <p:spPr bwMode="auto">
          <a:xfrm>
            <a:off x="1475656" y="980728"/>
            <a:ext cx="6542757" cy="549815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ctrTitle"/>
          </p:nvPr>
        </p:nvSpPr>
        <p:spPr/>
        <p:txBody>
          <a:bodyPr/>
          <a:lstStyle/>
          <a:p>
            <a:pPr eaLnBrk="1" hangingPunct="1">
              <a:defRPr/>
            </a:pPr>
            <a:r>
              <a:rPr lang="en-US" smtClean="0"/>
              <a:t>What is UBIWARE ?</a:t>
            </a:r>
          </a:p>
        </p:txBody>
      </p:sp>
      <p:sp>
        <p:nvSpPr>
          <p:cNvPr id="1591299" name="Rectangle 3"/>
          <p:cNvSpPr>
            <a:spLocks noGrp="1" noChangeArrowheads="1"/>
          </p:cNvSpPr>
          <p:nvPr>
            <p:ph type="subTitle" idx="1"/>
          </p:nvPr>
        </p:nvSpPr>
        <p:spPr>
          <a:xfrm>
            <a:off x="1042988" y="3332163"/>
            <a:ext cx="7016750" cy="1752600"/>
          </a:xfrm>
        </p:spPr>
        <p:txBody>
          <a:bodyPr/>
          <a:lstStyle/>
          <a:p>
            <a:pPr eaLnBrk="1" hangingPunct="1">
              <a:defRPr/>
            </a:pPr>
            <a:r>
              <a:rPr lang="en-US" sz="2800" b="1" i="1" smtClean="0">
                <a:solidFill>
                  <a:srgbClr val="336699"/>
                </a:solidFill>
                <a:effectLst>
                  <a:outerShdw blurRad="38100" dist="38100" dir="2700000" algn="tl">
                    <a:srgbClr val="C0C0C0"/>
                  </a:outerShdw>
                </a:effectLst>
                <a:latin typeface="Verdana" pitchFamily="34" charset="0"/>
              </a:rPr>
              <a:t>Just a reminder or short Introduction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30</a:t>
            </a:fld>
            <a:r>
              <a:rPr lang="en-US" dirty="0" smtClean="0"/>
              <a:t>  of  53</a:t>
            </a:r>
            <a:r>
              <a:rPr lang="en-US" sz="1400" b="0" dirty="0" smtClean="0"/>
              <a:t> </a:t>
            </a:r>
            <a:endParaRPr lang="ru-RU" sz="1400" b="0" dirty="0"/>
          </a:p>
        </p:txBody>
      </p:sp>
      <p:pic>
        <p:nvPicPr>
          <p:cNvPr id="124930" name="Picture 2" descr="policyEnforcement_new"/>
          <p:cNvPicPr>
            <a:picLocks noChangeAspect="1" noChangeArrowheads="1"/>
          </p:cNvPicPr>
          <p:nvPr/>
        </p:nvPicPr>
        <p:blipFill>
          <a:blip r:embed="rId2" cstate="print"/>
          <a:srcRect/>
          <a:stretch>
            <a:fillRect/>
          </a:stretch>
        </p:blipFill>
        <p:spPr bwMode="auto">
          <a:xfrm>
            <a:off x="1115616" y="1062412"/>
            <a:ext cx="7128792" cy="5162158"/>
          </a:xfrm>
          <a:prstGeom prst="rect">
            <a:avLst/>
          </a:prstGeom>
          <a:noFill/>
          <a:ln w="9525">
            <a:noFill/>
            <a:miter lim="800000"/>
            <a:headEnd/>
            <a:tailEnd/>
          </a:ln>
        </p:spPr>
      </p:pic>
      <p:sp>
        <p:nvSpPr>
          <p:cNvPr id="6" name="Title 1"/>
          <p:cNvSpPr>
            <a:spLocks noGrp="1"/>
          </p:cNvSpPr>
          <p:nvPr>
            <p:ph type="title"/>
          </p:nvPr>
        </p:nvSpPr>
        <p:spPr>
          <a:xfrm>
            <a:off x="1115616" y="125413"/>
            <a:ext cx="7810897" cy="503237"/>
          </a:xfrm>
        </p:spPr>
        <p:txBody>
          <a:bodyPr/>
          <a:lstStyle/>
          <a:p>
            <a:r>
              <a:rPr lang="en-US" dirty="0" smtClean="0"/>
              <a:t>Policies in UBIWARE 3.0</a:t>
            </a:r>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D0D47-BC00-4FD8-9061-FD740193DE93}" type="slidenum">
              <a:rPr lang="ru-RU" smtClean="0"/>
              <a:pPr/>
              <a:t>31</a:t>
            </a:fld>
            <a:r>
              <a:rPr lang="en-US" dirty="0" smtClean="0"/>
              <a:t>  of  53</a:t>
            </a:r>
            <a:r>
              <a:rPr lang="en-US" sz="1400" b="0" dirty="0" smtClean="0"/>
              <a:t> </a:t>
            </a:r>
            <a:endParaRPr lang="ru-RU" sz="1400" b="0" dirty="0"/>
          </a:p>
        </p:txBody>
      </p:sp>
      <p:sp>
        <p:nvSpPr>
          <p:cNvPr id="5" name="Title 1"/>
          <p:cNvSpPr>
            <a:spLocks noGrp="1"/>
          </p:cNvSpPr>
          <p:nvPr>
            <p:ph type="title"/>
          </p:nvPr>
        </p:nvSpPr>
        <p:spPr>
          <a:xfrm>
            <a:off x="2678112" y="188640"/>
            <a:ext cx="6502400" cy="503237"/>
          </a:xfrm>
        </p:spPr>
        <p:txBody>
          <a:bodyPr/>
          <a:lstStyle/>
          <a:p>
            <a:r>
              <a:rPr lang="en-US" dirty="0" smtClean="0"/>
              <a:t>4i Browser: RDF Convertor</a:t>
            </a:r>
            <a:endParaRPr lang="en-US" dirty="0"/>
          </a:p>
        </p:txBody>
      </p:sp>
      <p:sp>
        <p:nvSpPr>
          <p:cNvPr id="6" name="Rectangle 5"/>
          <p:cNvSpPr/>
          <p:nvPr/>
        </p:nvSpPr>
        <p:spPr bwMode="auto">
          <a:xfrm>
            <a:off x="1907704" y="126876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683568" y="1052736"/>
            <a:ext cx="8280920" cy="1938992"/>
          </a:xfrm>
          <a:prstGeom prst="rect">
            <a:avLst/>
          </a:prstGeom>
          <a:noFill/>
        </p:spPr>
        <p:txBody>
          <a:bodyPr wrap="square" rtlCol="0">
            <a:spAutoFit/>
          </a:bodyPr>
          <a:lstStyle/>
          <a:p>
            <a:pPr algn="just"/>
            <a:r>
              <a:rPr lang="en-US" sz="2000" i="1" dirty="0" smtClean="0">
                <a:solidFill>
                  <a:srgbClr val="336699"/>
                </a:solidFill>
                <a:effectLst>
                  <a:outerShdw blurRad="38100" dist="38100" dir="2700000" algn="tl">
                    <a:srgbClr val="C0C0C0"/>
                  </a:outerShdw>
                </a:effectLst>
                <a:latin typeface="+mn-lt"/>
                <a:ea typeface="SimSun" pitchFamily="2" charset="-122"/>
                <a:cs typeface="Times New Roman" pitchFamily="18" charset="0"/>
              </a:rPr>
              <a:t>Regarding to the 4I (FOR EYE) Browser extension and with a purpose to allow user to import any repository (in RDF or N-triple format) him(she)self, we elaborated general adapter. Adapter is supplied with a graphical interface that helps user to configure adapter with a respect to supported data fields of internal format to be browsed through 4I Browser in the context of close/similar resources.</a:t>
            </a:r>
          </a:p>
        </p:txBody>
      </p:sp>
      <p:pic>
        <p:nvPicPr>
          <p:cNvPr id="8" name="Picture 6" descr="5"/>
          <p:cNvPicPr>
            <a:picLocks noChangeAspect="1" noChangeArrowheads="1"/>
          </p:cNvPicPr>
          <p:nvPr/>
        </p:nvPicPr>
        <p:blipFill>
          <a:blip r:embed="rId2" cstate="print"/>
          <a:srcRect/>
          <a:stretch>
            <a:fillRect/>
          </a:stretch>
        </p:blipFill>
        <p:spPr bwMode="auto">
          <a:xfrm>
            <a:off x="771105" y="2996952"/>
            <a:ext cx="6825231" cy="3240360"/>
          </a:xfrm>
          <a:prstGeom prst="rect">
            <a:avLst/>
          </a:prstGeom>
          <a:noFill/>
          <a:ln w="9525">
            <a:noFill/>
            <a:miter lim="800000"/>
            <a:headEnd/>
            <a:tailEnd/>
          </a:ln>
          <a:effectLst>
            <a:outerShdw blurRad="76200" dist="101600" dir="7020000" sx="101000" sy="101000" algn="tr" rotWithShape="0">
              <a:prstClr val="black">
                <a:alpha val="28000"/>
              </a:prstClr>
            </a:outerShdw>
          </a:effectLst>
        </p:spPr>
      </p:pic>
      <p:pic>
        <p:nvPicPr>
          <p:cNvPr id="10" name="Picture 4" descr="3"/>
          <p:cNvPicPr>
            <a:picLocks noChangeAspect="1" noChangeArrowheads="1"/>
          </p:cNvPicPr>
          <p:nvPr/>
        </p:nvPicPr>
        <p:blipFill>
          <a:blip r:embed="rId3" cstate="print"/>
          <a:srcRect/>
          <a:stretch>
            <a:fillRect/>
          </a:stretch>
        </p:blipFill>
        <p:spPr bwMode="auto">
          <a:xfrm>
            <a:off x="7164288" y="4293096"/>
            <a:ext cx="1872208" cy="805234"/>
          </a:xfrm>
          <a:prstGeom prst="rect">
            <a:avLst/>
          </a:prstGeom>
          <a:noFill/>
          <a:ln w="9525">
            <a:noFill/>
            <a:miter lim="800000"/>
            <a:headEnd/>
            <a:tailEnd/>
          </a:ln>
          <a:effectLst>
            <a:outerShdw blurRad="76200" dist="101600" dir="7020000" sx="101000" sy="101000" algn="tr" rotWithShape="0">
              <a:prstClr val="black">
                <a:alpha val="28000"/>
              </a:prstClr>
            </a:outerShdw>
          </a:effectLst>
        </p:spPr>
      </p:pic>
      <p:pic>
        <p:nvPicPr>
          <p:cNvPr id="9" name="Picture 3" descr="2"/>
          <p:cNvPicPr>
            <a:picLocks noChangeAspect="1" noChangeArrowheads="1"/>
          </p:cNvPicPr>
          <p:nvPr/>
        </p:nvPicPr>
        <p:blipFill>
          <a:blip r:embed="rId4" cstate="print"/>
          <a:srcRect/>
          <a:stretch>
            <a:fillRect/>
          </a:stretch>
        </p:blipFill>
        <p:spPr bwMode="auto">
          <a:xfrm>
            <a:off x="6732240" y="4941168"/>
            <a:ext cx="1944216" cy="860351"/>
          </a:xfrm>
          <a:prstGeom prst="rect">
            <a:avLst/>
          </a:prstGeom>
          <a:noFill/>
          <a:ln w="9525">
            <a:noFill/>
            <a:miter lim="800000"/>
            <a:headEnd/>
            <a:tailEnd/>
          </a:ln>
          <a:effectLst>
            <a:outerShdw blurRad="76200" dist="101600" dir="7020000" sx="101000" sy="101000" algn="tr" rotWithShape="0">
              <a:prstClr val="black">
                <a:alpha val="28000"/>
              </a:prstClr>
            </a:outerShdw>
          </a:effectLst>
        </p:spPr>
      </p:pic>
      <p:pic>
        <p:nvPicPr>
          <p:cNvPr id="11" name="Picture 5" descr="4"/>
          <p:cNvPicPr>
            <a:picLocks noChangeAspect="1" noChangeArrowheads="1"/>
          </p:cNvPicPr>
          <p:nvPr/>
        </p:nvPicPr>
        <p:blipFill>
          <a:blip r:embed="rId5" cstate="print"/>
          <a:srcRect/>
          <a:stretch>
            <a:fillRect/>
          </a:stretch>
        </p:blipFill>
        <p:spPr bwMode="auto">
          <a:xfrm>
            <a:off x="5940152" y="5517232"/>
            <a:ext cx="2016224" cy="890930"/>
          </a:xfrm>
          <a:prstGeom prst="rect">
            <a:avLst/>
          </a:prstGeom>
          <a:noFill/>
          <a:ln w="9525">
            <a:noFill/>
            <a:miter lim="800000"/>
            <a:headEnd/>
            <a:tailEnd/>
          </a:ln>
          <a:effectLst>
            <a:outerShdw blurRad="76200" dist="101600" dir="7020000" sx="101000" sy="101000" algn="tr" rotWithShape="0">
              <a:prstClr val="black">
                <a:alpha val="28000"/>
              </a:prstClr>
            </a:outerShdw>
          </a:effectLst>
        </p:spPr>
      </p:pic>
      <p:pic>
        <p:nvPicPr>
          <p:cNvPr id="12" name="Picture 7" descr="6"/>
          <p:cNvPicPr>
            <a:picLocks noChangeAspect="1" noChangeArrowheads="1"/>
          </p:cNvPicPr>
          <p:nvPr/>
        </p:nvPicPr>
        <p:blipFill>
          <a:blip r:embed="rId6" cstate="print"/>
          <a:srcRect/>
          <a:stretch>
            <a:fillRect/>
          </a:stretch>
        </p:blipFill>
        <p:spPr bwMode="auto">
          <a:xfrm>
            <a:off x="4856339" y="5852889"/>
            <a:ext cx="1799701" cy="901410"/>
          </a:xfrm>
          <a:prstGeom prst="rect">
            <a:avLst/>
          </a:prstGeom>
          <a:noFill/>
          <a:ln w="9525">
            <a:noFill/>
            <a:miter lim="800000"/>
            <a:headEnd/>
            <a:tailEnd/>
          </a:ln>
          <a:effectLst>
            <a:outerShdw blurRad="76200" dist="101600" dir="7020000" sx="101000" sy="101000" algn="tr" rotWithShape="0">
              <a:prstClr val="black">
                <a:alpha val="28000"/>
              </a:prstClr>
            </a:outerShdw>
          </a:effec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5A62A5E8-4299-41DB-B6F1-986F983FCF9E}" type="slidenum">
              <a:rPr lang="ru-RU"/>
              <a:pPr/>
              <a:t>32</a:t>
            </a:fld>
            <a:r>
              <a:rPr lang="en-US" dirty="0"/>
              <a:t>  of  </a:t>
            </a:r>
            <a:r>
              <a:rPr lang="en-US" dirty="0" smtClean="0"/>
              <a:t>53</a:t>
            </a:r>
            <a:r>
              <a:rPr lang="en-US" sz="1400" b="0" dirty="0" smtClean="0"/>
              <a:t> </a:t>
            </a:r>
            <a:endParaRPr lang="ru-RU" sz="1400" b="0" dirty="0"/>
          </a:p>
        </p:txBody>
      </p:sp>
      <p:sp>
        <p:nvSpPr>
          <p:cNvPr id="5" name="Rectangle 2"/>
          <p:cNvSpPr>
            <a:spLocks noChangeArrowheads="1"/>
          </p:cNvSpPr>
          <p:nvPr/>
        </p:nvSpPr>
        <p:spPr bwMode="auto">
          <a:xfrm>
            <a:off x="1189038" y="282575"/>
            <a:ext cx="7343775" cy="503238"/>
          </a:xfrm>
          <a:prstGeom prst="rect">
            <a:avLst/>
          </a:prstGeom>
          <a:noFill/>
          <a:ln w="9525">
            <a:noFill/>
            <a:miter lim="800000"/>
            <a:headEnd/>
            <a:tailEnd/>
          </a:ln>
          <a:effectLst>
            <a:outerShdw dist="35921" dir="2700000" algn="ctr" rotWithShape="0">
              <a:schemeClr val="bg2"/>
            </a:outerShdw>
          </a:effectLst>
        </p:spPr>
        <p:txBody>
          <a:bodyPr anchor="ctr"/>
          <a:lstStyle/>
          <a:p>
            <a:pPr>
              <a:defRPr/>
            </a:pPr>
            <a:r>
              <a:rPr lang="en-US" sz="3200" b="1">
                <a:solidFill>
                  <a:srgbClr val="996633"/>
                </a:solidFill>
                <a:effectLst>
                  <a:outerShdw blurRad="38100" dist="38100" dir="2700000" algn="tl">
                    <a:srgbClr val="C0C0C0"/>
                  </a:outerShdw>
                </a:effectLst>
              </a:rPr>
              <a:t>UBIWARE 3.1</a:t>
            </a:r>
            <a:r>
              <a:rPr lang="en-US" sz="3200" b="1">
                <a:solidFill>
                  <a:srgbClr val="EC8C00"/>
                </a:solidFill>
                <a:effectLst>
                  <a:outerShdw blurRad="38100" dist="38100" dir="2700000" algn="tl">
                    <a:srgbClr val="C0C0C0"/>
                  </a:outerShdw>
                </a:effectLst>
              </a:rPr>
              <a:t> platform</a:t>
            </a:r>
            <a:br>
              <a:rPr lang="en-US" sz="3200" b="1">
                <a:solidFill>
                  <a:srgbClr val="EC8C00"/>
                </a:solidFill>
                <a:effectLst>
                  <a:outerShdw blurRad="38100" dist="38100" dir="2700000" algn="tl">
                    <a:srgbClr val="C0C0C0"/>
                  </a:outerShdw>
                </a:effectLst>
              </a:rPr>
            </a:br>
            <a:r>
              <a:rPr lang="en-US" sz="3200" b="1">
                <a:solidFill>
                  <a:srgbClr val="EC8C00"/>
                </a:solidFill>
                <a:effectLst>
                  <a:outerShdw blurRad="38100" dist="38100" dir="2700000" algn="tl">
                    <a:srgbClr val="C0C0C0"/>
                  </a:outerShdw>
                </a:effectLst>
              </a:rPr>
              <a:t>(ready in December 2010)</a:t>
            </a:r>
          </a:p>
        </p:txBody>
      </p:sp>
      <p:sp>
        <p:nvSpPr>
          <p:cNvPr id="71684" name="AutoShape 3"/>
          <p:cNvSpPr>
            <a:spLocks noChangeArrowheads="1"/>
          </p:cNvSpPr>
          <p:nvPr/>
        </p:nvSpPr>
        <p:spPr bwMode="auto">
          <a:xfrm>
            <a:off x="2689225" y="3586163"/>
            <a:ext cx="3276600" cy="3168650"/>
          </a:xfrm>
          <a:prstGeom prst="cube">
            <a:avLst>
              <a:gd name="adj" fmla="val 4796"/>
            </a:avLst>
          </a:prstGeom>
          <a:solidFill>
            <a:srgbClr val="FFCC99"/>
          </a:solidFill>
          <a:ln w="9525">
            <a:solidFill>
              <a:schemeClr val="tx1"/>
            </a:solidFill>
            <a:miter lim="800000"/>
            <a:headEnd/>
            <a:tailEnd/>
          </a:ln>
        </p:spPr>
        <p:txBody>
          <a:bodyPr anchor="ctr">
            <a:spAutoFit/>
          </a:bodyPr>
          <a:lstStyle/>
          <a:p>
            <a:endParaRPr lang="en-US"/>
          </a:p>
        </p:txBody>
      </p:sp>
      <p:grpSp>
        <p:nvGrpSpPr>
          <p:cNvPr id="71685" name="Group 4"/>
          <p:cNvGrpSpPr>
            <a:grpSpLocks/>
          </p:cNvGrpSpPr>
          <p:nvPr/>
        </p:nvGrpSpPr>
        <p:grpSpPr bwMode="auto">
          <a:xfrm>
            <a:off x="4999038" y="4759325"/>
            <a:ext cx="684212" cy="896938"/>
            <a:chOff x="3025" y="2850"/>
            <a:chExt cx="579" cy="848"/>
          </a:xfrm>
        </p:grpSpPr>
        <p:pic>
          <p:nvPicPr>
            <p:cNvPr id="71787" name="Picture 5" descr="block"/>
            <p:cNvPicPr>
              <a:picLocks noChangeAspect="1" noChangeArrowheads="1"/>
            </p:cNvPicPr>
            <p:nvPr/>
          </p:nvPicPr>
          <p:blipFill>
            <a:blip r:embed="rId2" cstate="print"/>
            <a:srcRect/>
            <a:stretch>
              <a:fillRect/>
            </a:stretch>
          </p:blipFill>
          <p:spPr bwMode="auto">
            <a:xfrm>
              <a:off x="3152" y="3385"/>
              <a:ext cx="409" cy="313"/>
            </a:xfrm>
            <a:prstGeom prst="rect">
              <a:avLst/>
            </a:prstGeom>
            <a:noFill/>
            <a:ln w="9525">
              <a:noFill/>
              <a:miter lim="800000"/>
              <a:headEnd/>
              <a:tailEnd/>
            </a:ln>
          </p:spPr>
        </p:pic>
        <p:pic>
          <p:nvPicPr>
            <p:cNvPr id="71788" name="Picture 6" descr="Brai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25" y="2850"/>
              <a:ext cx="579" cy="509"/>
            </a:xfrm>
            <a:prstGeom prst="rect">
              <a:avLst/>
            </a:prstGeom>
            <a:noFill/>
            <a:ln w="9525">
              <a:noFill/>
              <a:miter lim="800000"/>
              <a:headEnd/>
              <a:tailEnd/>
            </a:ln>
          </p:spPr>
        </p:pic>
      </p:grpSp>
      <p:grpSp>
        <p:nvGrpSpPr>
          <p:cNvPr id="71686" name="Group 7"/>
          <p:cNvGrpSpPr>
            <a:grpSpLocks/>
          </p:cNvGrpSpPr>
          <p:nvPr/>
        </p:nvGrpSpPr>
        <p:grpSpPr bwMode="auto">
          <a:xfrm>
            <a:off x="3998913" y="5864225"/>
            <a:ext cx="554037" cy="857250"/>
            <a:chOff x="4444" y="936"/>
            <a:chExt cx="469" cy="811"/>
          </a:xfrm>
        </p:grpSpPr>
        <p:pic>
          <p:nvPicPr>
            <p:cNvPr id="71785" name="Picture 8" descr="block"/>
            <p:cNvPicPr>
              <a:picLocks noChangeAspect="1" noChangeArrowheads="1"/>
            </p:cNvPicPr>
            <p:nvPr/>
          </p:nvPicPr>
          <p:blipFill>
            <a:blip r:embed="rId2" cstate="print"/>
            <a:srcRect/>
            <a:stretch>
              <a:fillRect/>
            </a:stretch>
          </p:blipFill>
          <p:spPr bwMode="auto">
            <a:xfrm>
              <a:off x="4468" y="1434"/>
              <a:ext cx="409" cy="313"/>
            </a:xfrm>
            <a:prstGeom prst="rect">
              <a:avLst/>
            </a:prstGeom>
            <a:noFill/>
            <a:ln w="9525">
              <a:noFill/>
              <a:miter lim="800000"/>
              <a:headEnd/>
              <a:tailEnd/>
            </a:ln>
          </p:spPr>
        </p:pic>
        <p:pic>
          <p:nvPicPr>
            <p:cNvPr id="71786" name="Picture 9" descr="Mathematical Mode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44" y="936"/>
              <a:ext cx="469" cy="507"/>
            </a:xfrm>
            <a:prstGeom prst="rect">
              <a:avLst/>
            </a:prstGeom>
            <a:noFill/>
            <a:ln w="9525">
              <a:noFill/>
              <a:miter lim="800000"/>
              <a:headEnd/>
              <a:tailEnd/>
            </a:ln>
          </p:spPr>
        </p:pic>
      </p:grpSp>
      <p:grpSp>
        <p:nvGrpSpPr>
          <p:cNvPr id="71687" name="Group 10"/>
          <p:cNvGrpSpPr>
            <a:grpSpLocks/>
          </p:cNvGrpSpPr>
          <p:nvPr/>
        </p:nvGrpSpPr>
        <p:grpSpPr bwMode="auto">
          <a:xfrm>
            <a:off x="3933825" y="4740275"/>
            <a:ext cx="652463" cy="906463"/>
            <a:chOff x="2161" y="3430"/>
            <a:chExt cx="552" cy="856"/>
          </a:xfrm>
        </p:grpSpPr>
        <p:pic>
          <p:nvPicPr>
            <p:cNvPr id="71783" name="Picture 11" descr="block"/>
            <p:cNvPicPr>
              <a:picLocks noChangeAspect="1" noChangeArrowheads="1"/>
            </p:cNvPicPr>
            <p:nvPr/>
          </p:nvPicPr>
          <p:blipFill>
            <a:blip r:embed="rId2" cstate="print"/>
            <a:srcRect/>
            <a:stretch>
              <a:fillRect/>
            </a:stretch>
          </p:blipFill>
          <p:spPr bwMode="auto">
            <a:xfrm>
              <a:off x="2236" y="3973"/>
              <a:ext cx="409" cy="313"/>
            </a:xfrm>
            <a:prstGeom prst="rect">
              <a:avLst/>
            </a:prstGeom>
            <a:noFill/>
            <a:ln w="9525">
              <a:noFill/>
              <a:miter lim="800000"/>
              <a:headEnd/>
              <a:tailEnd/>
            </a:ln>
          </p:spPr>
        </p:pic>
        <p:pic>
          <p:nvPicPr>
            <p:cNvPr id="71784"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61" y="3430"/>
              <a:ext cx="552" cy="577"/>
            </a:xfrm>
            <a:prstGeom prst="rect">
              <a:avLst/>
            </a:prstGeom>
            <a:noFill/>
            <a:ln w="9525">
              <a:noFill/>
              <a:miter lim="800000"/>
              <a:headEnd/>
              <a:tailEnd/>
            </a:ln>
          </p:spPr>
        </p:pic>
      </p:grpSp>
      <p:grpSp>
        <p:nvGrpSpPr>
          <p:cNvPr id="71688" name="Group 13"/>
          <p:cNvGrpSpPr>
            <a:grpSpLocks/>
          </p:cNvGrpSpPr>
          <p:nvPr/>
        </p:nvGrpSpPr>
        <p:grpSpPr bwMode="auto">
          <a:xfrm>
            <a:off x="2733675" y="4843463"/>
            <a:ext cx="539750" cy="790575"/>
            <a:chOff x="3560" y="1271"/>
            <a:chExt cx="455" cy="748"/>
          </a:xfrm>
        </p:grpSpPr>
        <p:pic>
          <p:nvPicPr>
            <p:cNvPr id="71781" name="Picture 14" descr="block"/>
            <p:cNvPicPr>
              <a:picLocks noChangeAspect="1" noChangeArrowheads="1"/>
            </p:cNvPicPr>
            <p:nvPr/>
          </p:nvPicPr>
          <p:blipFill>
            <a:blip r:embed="rId6" cstate="print"/>
            <a:srcRect/>
            <a:stretch>
              <a:fillRect/>
            </a:stretch>
          </p:blipFill>
          <p:spPr bwMode="auto">
            <a:xfrm>
              <a:off x="3606" y="1706"/>
              <a:ext cx="409" cy="313"/>
            </a:xfrm>
            <a:prstGeom prst="rect">
              <a:avLst/>
            </a:prstGeom>
            <a:noFill/>
            <a:ln w="9525">
              <a:noFill/>
              <a:miter lim="800000"/>
              <a:headEnd/>
              <a:tailEnd/>
            </a:ln>
          </p:spPr>
        </p:pic>
        <p:pic>
          <p:nvPicPr>
            <p:cNvPr id="71782"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60" y="1271"/>
              <a:ext cx="406" cy="443"/>
            </a:xfrm>
            <a:prstGeom prst="rect">
              <a:avLst/>
            </a:prstGeom>
            <a:noFill/>
            <a:ln w="9525">
              <a:noFill/>
              <a:miter lim="800000"/>
              <a:headEnd/>
              <a:tailEnd/>
            </a:ln>
          </p:spPr>
        </p:pic>
      </p:grpSp>
      <p:grpSp>
        <p:nvGrpSpPr>
          <p:cNvPr id="71689" name="Group 16"/>
          <p:cNvGrpSpPr>
            <a:grpSpLocks/>
          </p:cNvGrpSpPr>
          <p:nvPr/>
        </p:nvGrpSpPr>
        <p:grpSpPr bwMode="auto">
          <a:xfrm>
            <a:off x="5148263" y="5853113"/>
            <a:ext cx="581025" cy="849312"/>
            <a:chOff x="3959" y="3122"/>
            <a:chExt cx="491" cy="803"/>
          </a:xfrm>
        </p:grpSpPr>
        <p:pic>
          <p:nvPicPr>
            <p:cNvPr id="71779" name="Picture 17" descr="block"/>
            <p:cNvPicPr>
              <a:picLocks noChangeAspect="1" noChangeArrowheads="1"/>
            </p:cNvPicPr>
            <p:nvPr/>
          </p:nvPicPr>
          <p:blipFill>
            <a:blip r:embed="rId2" cstate="print"/>
            <a:srcRect/>
            <a:stretch>
              <a:fillRect/>
            </a:stretch>
          </p:blipFill>
          <p:spPr bwMode="auto">
            <a:xfrm>
              <a:off x="3969" y="3612"/>
              <a:ext cx="409" cy="313"/>
            </a:xfrm>
            <a:prstGeom prst="rect">
              <a:avLst/>
            </a:prstGeom>
            <a:noFill/>
            <a:ln w="9525">
              <a:noFill/>
              <a:miter lim="800000"/>
              <a:headEnd/>
              <a:tailEnd/>
            </a:ln>
          </p:spPr>
        </p:pic>
        <p:pic>
          <p:nvPicPr>
            <p:cNvPr id="71780"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59" y="3122"/>
              <a:ext cx="491" cy="507"/>
            </a:xfrm>
            <a:prstGeom prst="rect">
              <a:avLst/>
            </a:prstGeom>
            <a:noFill/>
            <a:ln w="9525">
              <a:noFill/>
              <a:miter lim="800000"/>
              <a:headEnd/>
              <a:tailEnd/>
            </a:ln>
          </p:spPr>
        </p:pic>
      </p:grpSp>
      <p:grpSp>
        <p:nvGrpSpPr>
          <p:cNvPr id="71690" name="Group 19"/>
          <p:cNvGrpSpPr>
            <a:grpSpLocks/>
          </p:cNvGrpSpPr>
          <p:nvPr/>
        </p:nvGrpSpPr>
        <p:grpSpPr bwMode="auto">
          <a:xfrm>
            <a:off x="4922838" y="4081463"/>
            <a:ext cx="858837" cy="601662"/>
            <a:chOff x="4703" y="2223"/>
            <a:chExt cx="726" cy="568"/>
          </a:xfrm>
        </p:grpSpPr>
        <p:pic>
          <p:nvPicPr>
            <p:cNvPr id="71777" name="Picture 20" descr="block"/>
            <p:cNvPicPr>
              <a:picLocks noChangeAspect="1" noChangeArrowheads="1"/>
            </p:cNvPicPr>
            <p:nvPr/>
          </p:nvPicPr>
          <p:blipFill>
            <a:blip r:embed="rId2" cstate="print"/>
            <a:srcRect/>
            <a:stretch>
              <a:fillRect/>
            </a:stretch>
          </p:blipFill>
          <p:spPr bwMode="auto">
            <a:xfrm>
              <a:off x="4876" y="2478"/>
              <a:ext cx="409" cy="313"/>
            </a:xfrm>
            <a:prstGeom prst="rect">
              <a:avLst/>
            </a:prstGeom>
            <a:noFill/>
            <a:ln w="9525">
              <a:noFill/>
              <a:miter lim="800000"/>
              <a:headEnd/>
              <a:tailEnd/>
            </a:ln>
          </p:spPr>
        </p:pic>
        <p:pic>
          <p:nvPicPr>
            <p:cNvPr id="71778" name="Picture 21"/>
            <p:cNvPicPr>
              <a:picLocks noChangeAspect="1" noChangeArrowheads="1"/>
            </p:cNvPicPr>
            <p:nvPr/>
          </p:nvPicPr>
          <p:blipFill>
            <a:blip r:embed="rId9" cstate="print">
              <a:clrChange>
                <a:clrFrom>
                  <a:srgbClr val="FFEEEE"/>
                </a:clrFrom>
                <a:clrTo>
                  <a:srgbClr val="FFEEEE">
                    <a:alpha val="0"/>
                  </a:srgbClr>
                </a:clrTo>
              </a:clrChange>
            </a:blip>
            <a:srcRect/>
            <a:stretch>
              <a:fillRect/>
            </a:stretch>
          </p:blipFill>
          <p:spPr bwMode="auto">
            <a:xfrm>
              <a:off x="4703" y="2223"/>
              <a:ext cx="726" cy="267"/>
            </a:xfrm>
            <a:prstGeom prst="rect">
              <a:avLst/>
            </a:prstGeom>
            <a:noFill/>
            <a:ln w="9525">
              <a:noFill/>
              <a:miter lim="800000"/>
              <a:headEnd/>
              <a:tailEnd/>
            </a:ln>
          </p:spPr>
        </p:pic>
      </p:grpSp>
      <p:grpSp>
        <p:nvGrpSpPr>
          <p:cNvPr id="71691" name="Group 22"/>
          <p:cNvGrpSpPr>
            <a:grpSpLocks/>
          </p:cNvGrpSpPr>
          <p:nvPr/>
        </p:nvGrpSpPr>
        <p:grpSpPr bwMode="auto">
          <a:xfrm>
            <a:off x="2774950" y="3824288"/>
            <a:ext cx="484188" cy="885825"/>
            <a:chOff x="2653" y="1544"/>
            <a:chExt cx="409" cy="838"/>
          </a:xfrm>
        </p:grpSpPr>
        <p:pic>
          <p:nvPicPr>
            <p:cNvPr id="71775" name="Picture 23" descr="block"/>
            <p:cNvPicPr>
              <a:picLocks noChangeAspect="1" noChangeArrowheads="1"/>
            </p:cNvPicPr>
            <p:nvPr/>
          </p:nvPicPr>
          <p:blipFill>
            <a:blip r:embed="rId2" cstate="print"/>
            <a:srcRect/>
            <a:stretch>
              <a:fillRect/>
            </a:stretch>
          </p:blipFill>
          <p:spPr bwMode="auto">
            <a:xfrm>
              <a:off x="2653" y="2069"/>
              <a:ext cx="409" cy="313"/>
            </a:xfrm>
            <a:prstGeom prst="rect">
              <a:avLst/>
            </a:prstGeom>
            <a:noFill/>
            <a:ln w="9525">
              <a:noFill/>
              <a:miter lim="800000"/>
              <a:headEnd/>
              <a:tailEnd/>
            </a:ln>
          </p:spPr>
        </p:pic>
        <p:pic>
          <p:nvPicPr>
            <p:cNvPr id="71776"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54" y="1544"/>
              <a:ext cx="397" cy="544"/>
            </a:xfrm>
            <a:prstGeom prst="rect">
              <a:avLst/>
            </a:prstGeom>
            <a:noFill/>
            <a:ln w="9525">
              <a:noFill/>
              <a:miter lim="800000"/>
              <a:headEnd/>
              <a:tailEnd/>
            </a:ln>
          </p:spPr>
        </p:pic>
      </p:grpSp>
      <p:grpSp>
        <p:nvGrpSpPr>
          <p:cNvPr id="71692" name="Group 25"/>
          <p:cNvGrpSpPr>
            <a:grpSpLocks/>
          </p:cNvGrpSpPr>
          <p:nvPr/>
        </p:nvGrpSpPr>
        <p:grpSpPr bwMode="auto">
          <a:xfrm>
            <a:off x="4032250" y="3778250"/>
            <a:ext cx="484188" cy="898525"/>
            <a:chOff x="4840" y="3203"/>
            <a:chExt cx="409" cy="849"/>
          </a:xfrm>
        </p:grpSpPr>
        <p:pic>
          <p:nvPicPr>
            <p:cNvPr id="71773" name="Picture 26" descr="block"/>
            <p:cNvPicPr>
              <a:picLocks noChangeAspect="1" noChangeArrowheads="1"/>
            </p:cNvPicPr>
            <p:nvPr/>
          </p:nvPicPr>
          <p:blipFill>
            <a:blip r:embed="rId2" cstate="print"/>
            <a:srcRect/>
            <a:stretch>
              <a:fillRect/>
            </a:stretch>
          </p:blipFill>
          <p:spPr bwMode="auto">
            <a:xfrm>
              <a:off x="4840" y="3739"/>
              <a:ext cx="409" cy="313"/>
            </a:xfrm>
            <a:prstGeom prst="rect">
              <a:avLst/>
            </a:prstGeom>
            <a:noFill/>
            <a:ln w="9525">
              <a:noFill/>
              <a:miter lim="800000"/>
              <a:headEnd/>
              <a:tailEnd/>
            </a:ln>
          </p:spPr>
        </p:pic>
        <p:pic>
          <p:nvPicPr>
            <p:cNvPr id="71774" name="Picture 27"/>
            <p:cNvPicPr>
              <a:picLocks noChangeAspect="1" noChangeArrowheads="1"/>
            </p:cNvPicPr>
            <p:nvPr/>
          </p:nvPicPr>
          <p:blipFill>
            <a:blip r:embed="rId11" cstate="print">
              <a:clrChange>
                <a:clrFrom>
                  <a:srgbClr val="FFEEEE"/>
                </a:clrFrom>
                <a:clrTo>
                  <a:srgbClr val="FFEEEE">
                    <a:alpha val="0"/>
                  </a:srgbClr>
                </a:clrTo>
              </a:clrChange>
            </a:blip>
            <a:srcRect/>
            <a:stretch>
              <a:fillRect/>
            </a:stretch>
          </p:blipFill>
          <p:spPr bwMode="auto">
            <a:xfrm>
              <a:off x="4876" y="3203"/>
              <a:ext cx="354" cy="528"/>
            </a:xfrm>
            <a:prstGeom prst="rect">
              <a:avLst/>
            </a:prstGeom>
            <a:noFill/>
            <a:ln w="9525">
              <a:noFill/>
              <a:miter lim="800000"/>
              <a:headEnd/>
              <a:tailEnd/>
            </a:ln>
          </p:spPr>
        </p:pic>
      </p:grpSp>
      <p:grpSp>
        <p:nvGrpSpPr>
          <p:cNvPr id="71693" name="Group 28"/>
          <p:cNvGrpSpPr>
            <a:grpSpLocks/>
          </p:cNvGrpSpPr>
          <p:nvPr/>
        </p:nvGrpSpPr>
        <p:grpSpPr bwMode="auto">
          <a:xfrm>
            <a:off x="2774950" y="5824538"/>
            <a:ext cx="484188" cy="906462"/>
            <a:chOff x="975" y="1752"/>
            <a:chExt cx="409" cy="857"/>
          </a:xfrm>
        </p:grpSpPr>
        <p:pic>
          <p:nvPicPr>
            <p:cNvPr id="71771" name="Picture 29"/>
            <p:cNvPicPr>
              <a:picLocks noChangeAspect="1" noChangeArrowheads="1"/>
            </p:cNvPicPr>
            <p:nvPr/>
          </p:nvPicPr>
          <p:blipFill>
            <a:blip r:embed="rId12" cstate="print">
              <a:clrChange>
                <a:clrFrom>
                  <a:srgbClr val="FFEEEE"/>
                </a:clrFrom>
                <a:clrTo>
                  <a:srgbClr val="FFEEEE">
                    <a:alpha val="0"/>
                  </a:srgbClr>
                </a:clrTo>
              </a:clrChange>
            </a:blip>
            <a:srcRect/>
            <a:stretch>
              <a:fillRect/>
            </a:stretch>
          </p:blipFill>
          <p:spPr bwMode="auto">
            <a:xfrm>
              <a:off x="1005" y="1752"/>
              <a:ext cx="320" cy="553"/>
            </a:xfrm>
            <a:prstGeom prst="rect">
              <a:avLst/>
            </a:prstGeom>
            <a:noFill/>
            <a:ln w="9525">
              <a:noFill/>
              <a:miter lim="800000"/>
              <a:headEnd/>
              <a:tailEnd/>
            </a:ln>
          </p:spPr>
        </p:pic>
        <p:pic>
          <p:nvPicPr>
            <p:cNvPr id="71772" name="Picture 30" descr="block"/>
            <p:cNvPicPr>
              <a:picLocks noChangeAspect="1" noChangeArrowheads="1"/>
            </p:cNvPicPr>
            <p:nvPr/>
          </p:nvPicPr>
          <p:blipFill>
            <a:blip r:embed="rId2" cstate="print"/>
            <a:srcRect/>
            <a:stretch>
              <a:fillRect/>
            </a:stretch>
          </p:blipFill>
          <p:spPr bwMode="auto">
            <a:xfrm>
              <a:off x="975" y="2296"/>
              <a:ext cx="409" cy="313"/>
            </a:xfrm>
            <a:prstGeom prst="rect">
              <a:avLst/>
            </a:prstGeom>
            <a:noFill/>
            <a:ln w="9525">
              <a:noFill/>
              <a:miter lim="800000"/>
              <a:headEnd/>
              <a:tailEnd/>
            </a:ln>
          </p:spPr>
        </p:pic>
      </p:grpSp>
      <p:sp>
        <p:nvSpPr>
          <p:cNvPr id="71694" name="Line 31"/>
          <p:cNvSpPr>
            <a:spLocks noChangeShapeType="1"/>
          </p:cNvSpPr>
          <p:nvPr/>
        </p:nvSpPr>
        <p:spPr bwMode="auto">
          <a:xfrm flipH="1">
            <a:off x="4514850" y="4594225"/>
            <a:ext cx="590550" cy="720725"/>
          </a:xfrm>
          <a:prstGeom prst="line">
            <a:avLst/>
          </a:prstGeom>
          <a:noFill/>
          <a:ln w="31750">
            <a:solidFill>
              <a:srgbClr val="0000FF"/>
            </a:solidFill>
            <a:round/>
            <a:headEnd/>
            <a:tailEnd type="stealth" w="med" len="lg"/>
          </a:ln>
        </p:spPr>
        <p:txBody>
          <a:bodyPr>
            <a:spAutoFit/>
          </a:bodyPr>
          <a:lstStyle/>
          <a:p>
            <a:endParaRPr lang="en-US"/>
          </a:p>
        </p:txBody>
      </p:sp>
      <p:sp>
        <p:nvSpPr>
          <p:cNvPr id="71695" name="Line 32"/>
          <p:cNvSpPr>
            <a:spLocks noChangeShapeType="1"/>
          </p:cNvSpPr>
          <p:nvPr/>
        </p:nvSpPr>
        <p:spPr bwMode="auto">
          <a:xfrm flipH="1">
            <a:off x="4514850" y="4498975"/>
            <a:ext cx="590550" cy="0"/>
          </a:xfrm>
          <a:prstGeom prst="line">
            <a:avLst/>
          </a:prstGeom>
          <a:noFill/>
          <a:ln w="31750">
            <a:solidFill>
              <a:srgbClr val="0000FF"/>
            </a:solidFill>
            <a:round/>
            <a:headEnd/>
            <a:tailEnd type="stealth" w="med" len="lg"/>
          </a:ln>
        </p:spPr>
        <p:txBody>
          <a:bodyPr>
            <a:spAutoFit/>
          </a:bodyPr>
          <a:lstStyle/>
          <a:p>
            <a:endParaRPr lang="en-US"/>
          </a:p>
        </p:txBody>
      </p:sp>
      <p:sp>
        <p:nvSpPr>
          <p:cNvPr id="71696" name="Line 33"/>
          <p:cNvSpPr>
            <a:spLocks noChangeShapeType="1"/>
          </p:cNvSpPr>
          <p:nvPr/>
        </p:nvSpPr>
        <p:spPr bwMode="auto">
          <a:xfrm>
            <a:off x="4546600" y="5457825"/>
            <a:ext cx="592138" cy="0"/>
          </a:xfrm>
          <a:prstGeom prst="line">
            <a:avLst/>
          </a:prstGeom>
          <a:noFill/>
          <a:ln w="31750">
            <a:solidFill>
              <a:srgbClr val="0000FF"/>
            </a:solidFill>
            <a:round/>
            <a:headEnd/>
            <a:tailEnd type="stealth" w="med" len="lg"/>
          </a:ln>
        </p:spPr>
        <p:txBody>
          <a:bodyPr>
            <a:spAutoFit/>
          </a:bodyPr>
          <a:lstStyle/>
          <a:p>
            <a:endParaRPr lang="en-US"/>
          </a:p>
        </p:txBody>
      </p:sp>
      <p:sp>
        <p:nvSpPr>
          <p:cNvPr id="71697" name="Line 34"/>
          <p:cNvSpPr>
            <a:spLocks noChangeShapeType="1"/>
          </p:cNvSpPr>
          <p:nvPr/>
        </p:nvSpPr>
        <p:spPr bwMode="auto">
          <a:xfrm flipH="1" flipV="1">
            <a:off x="4514850" y="5554663"/>
            <a:ext cx="590550" cy="0"/>
          </a:xfrm>
          <a:prstGeom prst="line">
            <a:avLst/>
          </a:prstGeom>
          <a:noFill/>
          <a:ln w="31750">
            <a:solidFill>
              <a:srgbClr val="0000FF"/>
            </a:solidFill>
            <a:round/>
            <a:headEnd/>
            <a:tailEnd type="stealth" w="med" len="lg"/>
          </a:ln>
        </p:spPr>
        <p:txBody>
          <a:bodyPr>
            <a:spAutoFit/>
          </a:bodyPr>
          <a:lstStyle/>
          <a:p>
            <a:endParaRPr lang="en-US"/>
          </a:p>
        </p:txBody>
      </p:sp>
      <p:sp>
        <p:nvSpPr>
          <p:cNvPr id="71698" name="Line 35"/>
          <p:cNvSpPr>
            <a:spLocks noChangeShapeType="1"/>
          </p:cNvSpPr>
          <p:nvPr/>
        </p:nvSpPr>
        <p:spPr bwMode="auto">
          <a:xfrm flipH="1">
            <a:off x="3333750" y="5457825"/>
            <a:ext cx="642938" cy="0"/>
          </a:xfrm>
          <a:prstGeom prst="line">
            <a:avLst/>
          </a:prstGeom>
          <a:noFill/>
          <a:ln w="31750">
            <a:solidFill>
              <a:srgbClr val="0000FF"/>
            </a:solidFill>
            <a:round/>
            <a:headEnd/>
            <a:tailEnd type="stealth" w="med" len="lg"/>
          </a:ln>
        </p:spPr>
        <p:txBody>
          <a:bodyPr>
            <a:spAutoFit/>
          </a:bodyPr>
          <a:lstStyle/>
          <a:p>
            <a:endParaRPr lang="en-US"/>
          </a:p>
        </p:txBody>
      </p:sp>
      <p:sp>
        <p:nvSpPr>
          <p:cNvPr id="71699" name="Line 36"/>
          <p:cNvSpPr>
            <a:spLocks noChangeShapeType="1"/>
          </p:cNvSpPr>
          <p:nvPr/>
        </p:nvSpPr>
        <p:spPr bwMode="auto">
          <a:xfrm>
            <a:off x="4568825" y="6515100"/>
            <a:ext cx="536575" cy="0"/>
          </a:xfrm>
          <a:prstGeom prst="line">
            <a:avLst/>
          </a:prstGeom>
          <a:noFill/>
          <a:ln w="31750">
            <a:solidFill>
              <a:srgbClr val="0000FF"/>
            </a:solidFill>
            <a:round/>
            <a:headEnd/>
            <a:tailEnd type="stealth" w="med" len="lg"/>
          </a:ln>
        </p:spPr>
        <p:txBody>
          <a:bodyPr>
            <a:spAutoFit/>
          </a:bodyPr>
          <a:lstStyle/>
          <a:p>
            <a:endParaRPr lang="en-US"/>
          </a:p>
        </p:txBody>
      </p:sp>
      <p:sp>
        <p:nvSpPr>
          <p:cNvPr id="71700" name="Line 37"/>
          <p:cNvSpPr>
            <a:spLocks noChangeShapeType="1"/>
          </p:cNvSpPr>
          <p:nvPr/>
        </p:nvSpPr>
        <p:spPr bwMode="auto">
          <a:xfrm flipV="1">
            <a:off x="3279775" y="5602288"/>
            <a:ext cx="696913" cy="815975"/>
          </a:xfrm>
          <a:prstGeom prst="line">
            <a:avLst/>
          </a:prstGeom>
          <a:noFill/>
          <a:ln w="31750">
            <a:solidFill>
              <a:srgbClr val="0000FF"/>
            </a:solidFill>
            <a:round/>
            <a:headEnd/>
            <a:tailEnd type="stealth" w="med" len="lg"/>
          </a:ln>
        </p:spPr>
        <p:txBody>
          <a:bodyPr>
            <a:spAutoFit/>
          </a:bodyPr>
          <a:lstStyle/>
          <a:p>
            <a:endParaRPr lang="en-US"/>
          </a:p>
        </p:txBody>
      </p:sp>
      <p:sp>
        <p:nvSpPr>
          <p:cNvPr id="71701" name="Line 38"/>
          <p:cNvSpPr>
            <a:spLocks noChangeShapeType="1"/>
          </p:cNvSpPr>
          <p:nvPr/>
        </p:nvSpPr>
        <p:spPr bwMode="auto">
          <a:xfrm>
            <a:off x="3311525" y="6523038"/>
            <a:ext cx="696913" cy="0"/>
          </a:xfrm>
          <a:prstGeom prst="line">
            <a:avLst/>
          </a:prstGeom>
          <a:noFill/>
          <a:ln w="31750">
            <a:solidFill>
              <a:srgbClr val="0000FF"/>
            </a:solidFill>
            <a:round/>
            <a:headEnd/>
            <a:tailEnd type="stealth" w="med" len="lg"/>
          </a:ln>
        </p:spPr>
        <p:txBody>
          <a:bodyPr>
            <a:spAutoFit/>
          </a:bodyPr>
          <a:lstStyle/>
          <a:p>
            <a:endParaRPr lang="en-US"/>
          </a:p>
        </p:txBody>
      </p:sp>
      <p:sp>
        <p:nvSpPr>
          <p:cNvPr id="71702" name="Line 39"/>
          <p:cNvSpPr>
            <a:spLocks noChangeShapeType="1"/>
          </p:cNvSpPr>
          <p:nvPr/>
        </p:nvSpPr>
        <p:spPr bwMode="auto">
          <a:xfrm flipV="1">
            <a:off x="3333750" y="4449763"/>
            <a:ext cx="622300" cy="0"/>
          </a:xfrm>
          <a:prstGeom prst="line">
            <a:avLst/>
          </a:prstGeom>
          <a:noFill/>
          <a:ln w="31750">
            <a:solidFill>
              <a:srgbClr val="0000FF"/>
            </a:solidFill>
            <a:round/>
            <a:headEnd/>
            <a:tailEnd type="stealth" w="med" len="lg"/>
          </a:ln>
        </p:spPr>
        <p:txBody>
          <a:bodyPr>
            <a:spAutoFit/>
          </a:bodyPr>
          <a:lstStyle/>
          <a:p>
            <a:endParaRPr lang="en-US"/>
          </a:p>
        </p:txBody>
      </p:sp>
      <p:sp>
        <p:nvSpPr>
          <p:cNvPr id="71703" name="Line 40"/>
          <p:cNvSpPr>
            <a:spLocks noChangeShapeType="1"/>
          </p:cNvSpPr>
          <p:nvPr/>
        </p:nvSpPr>
        <p:spPr bwMode="auto">
          <a:xfrm flipH="1" flipV="1">
            <a:off x="3333750" y="4546600"/>
            <a:ext cx="588963" cy="0"/>
          </a:xfrm>
          <a:prstGeom prst="line">
            <a:avLst/>
          </a:prstGeom>
          <a:noFill/>
          <a:ln w="31750">
            <a:solidFill>
              <a:srgbClr val="0000FF"/>
            </a:solidFill>
            <a:round/>
            <a:headEnd/>
            <a:tailEnd type="stealth" w="med" len="lg"/>
          </a:ln>
        </p:spPr>
        <p:txBody>
          <a:bodyPr>
            <a:spAutoFit/>
          </a:bodyPr>
          <a:lstStyle/>
          <a:p>
            <a:endParaRPr lang="en-US"/>
          </a:p>
        </p:txBody>
      </p:sp>
      <p:sp>
        <p:nvSpPr>
          <p:cNvPr id="71704" name="Line 41"/>
          <p:cNvSpPr>
            <a:spLocks noChangeShapeType="1"/>
          </p:cNvSpPr>
          <p:nvPr/>
        </p:nvSpPr>
        <p:spPr bwMode="auto">
          <a:xfrm flipH="1">
            <a:off x="4568825" y="5649913"/>
            <a:ext cx="536575" cy="817562"/>
          </a:xfrm>
          <a:prstGeom prst="line">
            <a:avLst/>
          </a:prstGeom>
          <a:noFill/>
          <a:ln w="31750">
            <a:solidFill>
              <a:srgbClr val="0000FF"/>
            </a:solidFill>
            <a:round/>
            <a:headEnd/>
            <a:tailEnd type="stealth" w="med" len="lg"/>
          </a:ln>
        </p:spPr>
        <p:txBody>
          <a:bodyPr>
            <a:spAutoFit/>
          </a:bodyPr>
          <a:lstStyle/>
          <a:p>
            <a:endParaRPr lang="en-US"/>
          </a:p>
        </p:txBody>
      </p:sp>
      <p:sp>
        <p:nvSpPr>
          <p:cNvPr id="71705" name="Line 42"/>
          <p:cNvSpPr>
            <a:spLocks noChangeShapeType="1"/>
          </p:cNvSpPr>
          <p:nvPr/>
        </p:nvSpPr>
        <p:spPr bwMode="auto">
          <a:xfrm flipH="1" flipV="1">
            <a:off x="3279775" y="4738688"/>
            <a:ext cx="642938" cy="623887"/>
          </a:xfrm>
          <a:prstGeom prst="line">
            <a:avLst/>
          </a:prstGeom>
          <a:noFill/>
          <a:ln w="31750">
            <a:solidFill>
              <a:srgbClr val="0000FF"/>
            </a:solidFill>
            <a:round/>
            <a:headEnd/>
            <a:tailEnd type="stealth" w="med" len="lg"/>
          </a:ln>
        </p:spPr>
        <p:txBody>
          <a:bodyPr>
            <a:spAutoFit/>
          </a:bodyPr>
          <a:lstStyle/>
          <a:p>
            <a:endParaRPr lang="en-US"/>
          </a:p>
        </p:txBody>
      </p:sp>
      <p:sp>
        <p:nvSpPr>
          <p:cNvPr id="71706" name="AutoShape 43"/>
          <p:cNvSpPr>
            <a:spLocks noChangeArrowheads="1"/>
          </p:cNvSpPr>
          <p:nvPr/>
        </p:nvSpPr>
        <p:spPr bwMode="auto">
          <a:xfrm>
            <a:off x="2211388" y="4576763"/>
            <a:ext cx="430212" cy="288925"/>
          </a:xfrm>
          <a:prstGeom prst="rightArrow">
            <a:avLst>
              <a:gd name="adj1" fmla="val 50185"/>
              <a:gd name="adj2" fmla="val 67274"/>
            </a:avLst>
          </a:prstGeom>
          <a:solidFill>
            <a:srgbClr val="0000FF"/>
          </a:solidFill>
          <a:ln w="9525" algn="ctr">
            <a:solidFill>
              <a:schemeClr val="tx1"/>
            </a:solidFill>
            <a:miter lim="800000"/>
            <a:headEnd/>
            <a:tailEnd/>
          </a:ln>
        </p:spPr>
        <p:txBody>
          <a:bodyPr wrap="none" anchor="ctr">
            <a:spAutoFit/>
          </a:bodyPr>
          <a:lstStyle/>
          <a:p>
            <a:endParaRPr lang="en-US"/>
          </a:p>
        </p:txBody>
      </p:sp>
      <p:sp>
        <p:nvSpPr>
          <p:cNvPr id="71707" name="AutoShape 44"/>
          <p:cNvSpPr>
            <a:spLocks noChangeArrowheads="1"/>
          </p:cNvSpPr>
          <p:nvPr/>
        </p:nvSpPr>
        <p:spPr bwMode="auto">
          <a:xfrm>
            <a:off x="5884863" y="4576763"/>
            <a:ext cx="430212" cy="288925"/>
          </a:xfrm>
          <a:prstGeom prst="rightArrow">
            <a:avLst>
              <a:gd name="adj1" fmla="val 50185"/>
              <a:gd name="adj2" fmla="val 67274"/>
            </a:avLst>
          </a:prstGeom>
          <a:solidFill>
            <a:srgbClr val="0000FF"/>
          </a:solidFill>
          <a:ln w="9525" algn="ctr">
            <a:solidFill>
              <a:schemeClr val="tx1"/>
            </a:solidFill>
            <a:miter lim="800000"/>
            <a:headEnd/>
            <a:tailEnd/>
          </a:ln>
        </p:spPr>
        <p:txBody>
          <a:bodyPr wrap="none" anchor="ctr">
            <a:spAutoFit/>
          </a:bodyPr>
          <a:lstStyle/>
          <a:p>
            <a:endParaRPr lang="en-US"/>
          </a:p>
        </p:txBody>
      </p:sp>
      <p:grpSp>
        <p:nvGrpSpPr>
          <p:cNvPr id="71708" name="Group 45"/>
          <p:cNvGrpSpPr>
            <a:grpSpLocks/>
          </p:cNvGrpSpPr>
          <p:nvPr/>
        </p:nvGrpSpPr>
        <p:grpSpPr bwMode="auto">
          <a:xfrm>
            <a:off x="423863" y="2598738"/>
            <a:ext cx="576262" cy="576262"/>
            <a:chOff x="567" y="2024"/>
            <a:chExt cx="408" cy="408"/>
          </a:xfrm>
        </p:grpSpPr>
        <p:sp>
          <p:nvSpPr>
            <p:cNvPr id="71769" name="Oval 46"/>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70" name="WordArt 47"/>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09" name="Group 48"/>
          <p:cNvGrpSpPr>
            <a:grpSpLocks/>
          </p:cNvGrpSpPr>
          <p:nvPr/>
        </p:nvGrpSpPr>
        <p:grpSpPr bwMode="auto">
          <a:xfrm>
            <a:off x="2786063" y="4365625"/>
            <a:ext cx="431800" cy="431800"/>
            <a:chOff x="567" y="2024"/>
            <a:chExt cx="408" cy="408"/>
          </a:xfrm>
        </p:grpSpPr>
        <p:sp>
          <p:nvSpPr>
            <p:cNvPr id="71767" name="Oval 49"/>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68" name="WordArt 50"/>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10" name="Group 51"/>
          <p:cNvGrpSpPr>
            <a:grpSpLocks/>
          </p:cNvGrpSpPr>
          <p:nvPr/>
        </p:nvGrpSpPr>
        <p:grpSpPr bwMode="auto">
          <a:xfrm>
            <a:off x="4044950" y="4352925"/>
            <a:ext cx="431800" cy="431800"/>
            <a:chOff x="567" y="2024"/>
            <a:chExt cx="408" cy="408"/>
          </a:xfrm>
        </p:grpSpPr>
        <p:sp>
          <p:nvSpPr>
            <p:cNvPr id="71765" name="Oval 52"/>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66" name="WordArt 53"/>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11" name="Group 54"/>
          <p:cNvGrpSpPr>
            <a:grpSpLocks/>
          </p:cNvGrpSpPr>
          <p:nvPr/>
        </p:nvGrpSpPr>
        <p:grpSpPr bwMode="auto">
          <a:xfrm>
            <a:off x="5133975" y="4335463"/>
            <a:ext cx="431800" cy="431800"/>
            <a:chOff x="567" y="2024"/>
            <a:chExt cx="408" cy="408"/>
          </a:xfrm>
        </p:grpSpPr>
        <p:sp>
          <p:nvSpPr>
            <p:cNvPr id="71763" name="Oval 55"/>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64" name="WordArt 56"/>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12" name="Group 57"/>
          <p:cNvGrpSpPr>
            <a:grpSpLocks/>
          </p:cNvGrpSpPr>
          <p:nvPr/>
        </p:nvGrpSpPr>
        <p:grpSpPr bwMode="auto">
          <a:xfrm>
            <a:off x="2771775" y="6354763"/>
            <a:ext cx="431800" cy="431800"/>
            <a:chOff x="567" y="2024"/>
            <a:chExt cx="408" cy="408"/>
          </a:xfrm>
        </p:grpSpPr>
        <p:sp>
          <p:nvSpPr>
            <p:cNvPr id="71761" name="Oval 58"/>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62" name="WordArt 59"/>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13" name="Group 60"/>
          <p:cNvGrpSpPr>
            <a:grpSpLocks/>
          </p:cNvGrpSpPr>
          <p:nvPr/>
        </p:nvGrpSpPr>
        <p:grpSpPr bwMode="auto">
          <a:xfrm>
            <a:off x="8142288" y="2540000"/>
            <a:ext cx="576262" cy="576263"/>
            <a:chOff x="567" y="2024"/>
            <a:chExt cx="408" cy="408"/>
          </a:xfrm>
        </p:grpSpPr>
        <p:sp>
          <p:nvSpPr>
            <p:cNvPr id="71759" name="Oval 61"/>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60" name="WordArt 62"/>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14" name="Group 63"/>
          <p:cNvGrpSpPr>
            <a:grpSpLocks/>
          </p:cNvGrpSpPr>
          <p:nvPr/>
        </p:nvGrpSpPr>
        <p:grpSpPr bwMode="auto">
          <a:xfrm>
            <a:off x="2230438" y="2630488"/>
            <a:ext cx="576262" cy="576262"/>
            <a:chOff x="567" y="2024"/>
            <a:chExt cx="408" cy="408"/>
          </a:xfrm>
        </p:grpSpPr>
        <p:sp>
          <p:nvSpPr>
            <p:cNvPr id="71757" name="Oval 64"/>
            <p:cNvSpPr>
              <a:spLocks noChangeArrowheads="1"/>
            </p:cNvSpPr>
            <p:nvPr/>
          </p:nvSpPr>
          <p:spPr bwMode="auto">
            <a:xfrm>
              <a:off x="567" y="2024"/>
              <a:ext cx="408" cy="408"/>
            </a:xfrm>
            <a:prstGeom prst="ellipse">
              <a:avLst/>
            </a:prstGeom>
            <a:gradFill rotWithShape="1">
              <a:gsLst>
                <a:gs pos="0">
                  <a:srgbClr val="007676"/>
                </a:gs>
                <a:gs pos="50000">
                  <a:srgbClr val="00FFFF"/>
                </a:gs>
                <a:gs pos="100000">
                  <a:srgbClr val="007676"/>
                </a:gs>
              </a:gsLst>
              <a:lin ang="5400000" scaled="1"/>
            </a:gradFill>
            <a:ln w="25400" algn="ctr">
              <a:solidFill>
                <a:schemeClr val="tx1"/>
              </a:solidFill>
              <a:round/>
              <a:headEnd/>
              <a:tailEnd/>
            </a:ln>
          </p:spPr>
          <p:txBody>
            <a:bodyPr wrap="none" anchor="ctr">
              <a:spAutoFit/>
            </a:bodyPr>
            <a:lstStyle/>
            <a:p>
              <a:endParaRPr lang="en-US"/>
            </a:p>
          </p:txBody>
        </p:sp>
        <p:sp>
          <p:nvSpPr>
            <p:cNvPr id="71758" name="WordArt 65"/>
            <p:cNvSpPr>
              <a:spLocks noChangeArrowheads="1" noChangeShapeType="1" noTextEdit="1"/>
            </p:cNvSpPr>
            <p:nvPr/>
          </p:nvSpPr>
          <p:spPr bwMode="auto">
            <a:xfrm>
              <a:off x="703" y="2115"/>
              <a:ext cx="120" cy="270"/>
            </a:xfrm>
            <a:prstGeom prst="rect">
              <a:avLst/>
            </a:prstGeom>
          </p:spPr>
          <p:txBody>
            <a:bodyPr wrap="none" fromWordArt="1">
              <a:prstTxWarp prst="textPlain">
                <a:avLst>
                  <a:gd name="adj" fmla="val 50000"/>
                </a:avLst>
              </a:prstTxWarp>
            </a:bodyPr>
            <a:lstStyle/>
            <a:p>
              <a:r>
                <a:rPr lang="en-US" sz="2800" kern="10">
                  <a:ln w="19050">
                    <a:solidFill>
                      <a:srgbClr val="99CCFF"/>
                    </a:solidFill>
                    <a:round/>
                    <a:headEnd/>
                    <a:tailEnd/>
                  </a:ln>
                  <a:solidFill>
                    <a:srgbClr val="0066CC"/>
                  </a:solidFill>
                  <a:effectLst>
                    <a:outerShdw dist="35921" dir="2700000" algn="ctr" rotWithShape="0">
                      <a:srgbClr val="990000"/>
                    </a:outerShdw>
                  </a:effectLst>
                  <a:latin typeface="Impact"/>
                </a:rPr>
                <a:t>C</a:t>
              </a:r>
            </a:p>
          </p:txBody>
        </p:sp>
      </p:grpSp>
      <p:grpSp>
        <p:nvGrpSpPr>
          <p:cNvPr id="71715" name="Group 66"/>
          <p:cNvGrpSpPr>
            <a:grpSpLocks/>
          </p:cNvGrpSpPr>
          <p:nvPr/>
        </p:nvGrpSpPr>
        <p:grpSpPr bwMode="auto">
          <a:xfrm>
            <a:off x="7912100" y="3186113"/>
            <a:ext cx="1065213" cy="2878137"/>
            <a:chOff x="4921" y="1980"/>
            <a:chExt cx="671" cy="1813"/>
          </a:xfrm>
        </p:grpSpPr>
        <p:sp>
          <p:nvSpPr>
            <p:cNvPr id="71749" name="Rectangle 67"/>
            <p:cNvSpPr>
              <a:spLocks noChangeArrowheads="1"/>
            </p:cNvSpPr>
            <p:nvPr/>
          </p:nvSpPr>
          <p:spPr bwMode="auto">
            <a:xfrm>
              <a:off x="4921" y="1980"/>
              <a:ext cx="671" cy="1813"/>
            </a:xfrm>
            <a:prstGeom prst="rect">
              <a:avLst/>
            </a:prstGeom>
            <a:solidFill>
              <a:srgbClr val="FFFF99"/>
            </a:solidFill>
            <a:ln w="38100" algn="ctr">
              <a:solidFill>
                <a:schemeClr val="tx1"/>
              </a:solidFill>
              <a:miter lim="800000"/>
              <a:headEnd/>
              <a:tailEnd/>
            </a:ln>
          </p:spPr>
          <p:txBody>
            <a:bodyPr anchor="ctr">
              <a:spAutoFit/>
            </a:bodyPr>
            <a:lstStyle/>
            <a:p>
              <a:endParaRPr lang="en-US"/>
            </a:p>
          </p:txBody>
        </p:sp>
        <p:sp>
          <p:nvSpPr>
            <p:cNvPr id="71750" name="Line 68"/>
            <p:cNvSpPr>
              <a:spLocks noChangeShapeType="1"/>
            </p:cNvSpPr>
            <p:nvPr/>
          </p:nvSpPr>
          <p:spPr bwMode="auto">
            <a:xfrm>
              <a:off x="4921" y="2432"/>
              <a:ext cx="671" cy="2"/>
            </a:xfrm>
            <a:prstGeom prst="line">
              <a:avLst/>
            </a:prstGeom>
            <a:noFill/>
            <a:ln w="38100">
              <a:solidFill>
                <a:schemeClr val="tx1"/>
              </a:solidFill>
              <a:round/>
              <a:headEnd/>
              <a:tailEnd/>
            </a:ln>
          </p:spPr>
          <p:txBody>
            <a:bodyPr>
              <a:spAutoFit/>
            </a:bodyPr>
            <a:lstStyle/>
            <a:p>
              <a:endParaRPr lang="en-US"/>
            </a:p>
          </p:txBody>
        </p:sp>
        <p:pic>
          <p:nvPicPr>
            <p:cNvPr id="71751" name="Picture 69"/>
            <p:cNvPicPr>
              <a:picLocks noChangeAspect="1" noChangeArrowheads="1"/>
            </p:cNvPicPr>
            <p:nvPr/>
          </p:nvPicPr>
          <p:blipFill>
            <a:blip r:embed="rId9" cstate="print">
              <a:clrChange>
                <a:clrFrom>
                  <a:srgbClr val="FFEEEE"/>
                </a:clrFrom>
                <a:clrTo>
                  <a:srgbClr val="FFEEEE">
                    <a:alpha val="0"/>
                  </a:srgbClr>
                </a:clrTo>
              </a:clrChange>
            </a:blip>
            <a:srcRect/>
            <a:stretch>
              <a:fillRect/>
            </a:stretch>
          </p:blipFill>
          <p:spPr bwMode="auto">
            <a:xfrm>
              <a:off x="4967" y="2568"/>
              <a:ext cx="541" cy="178"/>
            </a:xfrm>
            <a:prstGeom prst="rect">
              <a:avLst/>
            </a:prstGeom>
            <a:noFill/>
            <a:ln w="9525">
              <a:noFill/>
              <a:miter lim="800000"/>
              <a:headEnd/>
              <a:tailEnd/>
            </a:ln>
          </p:spPr>
        </p:pic>
        <p:sp>
          <p:nvSpPr>
            <p:cNvPr id="71752" name="Line 70"/>
            <p:cNvSpPr>
              <a:spLocks noChangeShapeType="1"/>
            </p:cNvSpPr>
            <p:nvPr/>
          </p:nvSpPr>
          <p:spPr bwMode="auto">
            <a:xfrm>
              <a:off x="4921" y="2913"/>
              <a:ext cx="671" cy="2"/>
            </a:xfrm>
            <a:prstGeom prst="line">
              <a:avLst/>
            </a:prstGeom>
            <a:noFill/>
            <a:ln w="38100">
              <a:solidFill>
                <a:schemeClr val="tx1"/>
              </a:solidFill>
              <a:round/>
              <a:headEnd/>
              <a:tailEnd/>
            </a:ln>
          </p:spPr>
          <p:txBody>
            <a:bodyPr>
              <a:spAutoFit/>
            </a:bodyPr>
            <a:lstStyle/>
            <a:p>
              <a:endParaRPr lang="en-US"/>
            </a:p>
          </p:txBody>
        </p:sp>
        <p:sp>
          <p:nvSpPr>
            <p:cNvPr id="71753" name="Line 71"/>
            <p:cNvSpPr>
              <a:spLocks noChangeShapeType="1"/>
            </p:cNvSpPr>
            <p:nvPr/>
          </p:nvSpPr>
          <p:spPr bwMode="auto">
            <a:xfrm>
              <a:off x="4921" y="3367"/>
              <a:ext cx="671" cy="2"/>
            </a:xfrm>
            <a:prstGeom prst="line">
              <a:avLst/>
            </a:prstGeom>
            <a:noFill/>
            <a:ln w="38100">
              <a:solidFill>
                <a:schemeClr val="tx1"/>
              </a:solidFill>
              <a:round/>
              <a:headEnd/>
              <a:tailEnd/>
            </a:ln>
          </p:spPr>
          <p:txBody>
            <a:bodyPr>
              <a:spAutoFit/>
            </a:bodyPr>
            <a:lstStyle/>
            <a:p>
              <a:endParaRPr lang="en-US"/>
            </a:p>
          </p:txBody>
        </p:sp>
        <p:pic>
          <p:nvPicPr>
            <p:cNvPr id="71754" name="Picture 7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003" y="2051"/>
              <a:ext cx="490" cy="307"/>
            </a:xfrm>
            <a:prstGeom prst="rect">
              <a:avLst/>
            </a:prstGeom>
            <a:noFill/>
            <a:ln w="9525">
              <a:noFill/>
              <a:miter lim="800000"/>
              <a:headEnd/>
              <a:tailEnd/>
            </a:ln>
          </p:spPr>
        </p:pic>
        <p:pic>
          <p:nvPicPr>
            <p:cNvPr id="71755" name="Picture 7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985" y="3475"/>
              <a:ext cx="544" cy="182"/>
            </a:xfrm>
            <a:prstGeom prst="rect">
              <a:avLst/>
            </a:prstGeom>
            <a:noFill/>
            <a:ln w="9525">
              <a:noFill/>
              <a:miter lim="800000"/>
              <a:headEnd/>
              <a:tailEnd/>
            </a:ln>
          </p:spPr>
        </p:pic>
        <p:pic>
          <p:nvPicPr>
            <p:cNvPr id="71756" name="Picture 7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003" y="3022"/>
              <a:ext cx="499" cy="266"/>
            </a:xfrm>
            <a:prstGeom prst="rect">
              <a:avLst/>
            </a:prstGeom>
            <a:noFill/>
            <a:ln w="9525">
              <a:noFill/>
              <a:miter lim="800000"/>
              <a:headEnd/>
              <a:tailEnd/>
            </a:ln>
          </p:spPr>
        </p:pic>
      </p:grpSp>
      <p:grpSp>
        <p:nvGrpSpPr>
          <p:cNvPr id="71716" name="Group 75"/>
          <p:cNvGrpSpPr>
            <a:grpSpLocks/>
          </p:cNvGrpSpPr>
          <p:nvPr/>
        </p:nvGrpSpPr>
        <p:grpSpPr bwMode="auto">
          <a:xfrm>
            <a:off x="323850" y="3244850"/>
            <a:ext cx="793750" cy="2952750"/>
            <a:chOff x="204" y="1873"/>
            <a:chExt cx="500" cy="1860"/>
          </a:xfrm>
        </p:grpSpPr>
        <p:sp>
          <p:nvSpPr>
            <p:cNvPr id="71741" name="Rectangle 76"/>
            <p:cNvSpPr>
              <a:spLocks noChangeArrowheads="1"/>
            </p:cNvSpPr>
            <p:nvPr/>
          </p:nvSpPr>
          <p:spPr bwMode="auto">
            <a:xfrm>
              <a:off x="204" y="1873"/>
              <a:ext cx="499" cy="1860"/>
            </a:xfrm>
            <a:prstGeom prst="rect">
              <a:avLst/>
            </a:prstGeom>
            <a:solidFill>
              <a:srgbClr val="FFFF99"/>
            </a:solidFill>
            <a:ln w="38100" algn="ctr">
              <a:solidFill>
                <a:schemeClr val="tx1"/>
              </a:solidFill>
              <a:miter lim="800000"/>
              <a:headEnd/>
              <a:tailEnd/>
            </a:ln>
          </p:spPr>
          <p:txBody>
            <a:bodyPr anchor="ctr">
              <a:spAutoFit/>
            </a:bodyPr>
            <a:lstStyle/>
            <a:p>
              <a:endParaRPr lang="en-US"/>
            </a:p>
          </p:txBody>
        </p:sp>
        <p:sp>
          <p:nvSpPr>
            <p:cNvPr id="71742" name="Line 77"/>
            <p:cNvSpPr>
              <a:spLocks noChangeShapeType="1"/>
            </p:cNvSpPr>
            <p:nvPr/>
          </p:nvSpPr>
          <p:spPr bwMode="auto">
            <a:xfrm>
              <a:off x="204" y="2327"/>
              <a:ext cx="499" cy="0"/>
            </a:xfrm>
            <a:prstGeom prst="line">
              <a:avLst/>
            </a:prstGeom>
            <a:noFill/>
            <a:ln w="38100">
              <a:solidFill>
                <a:schemeClr val="tx1"/>
              </a:solidFill>
              <a:round/>
              <a:headEnd/>
              <a:tailEnd/>
            </a:ln>
          </p:spPr>
          <p:txBody>
            <a:bodyPr>
              <a:spAutoFit/>
            </a:bodyPr>
            <a:lstStyle/>
            <a:p>
              <a:endParaRPr lang="en-US"/>
            </a:p>
          </p:txBody>
        </p:sp>
        <p:sp>
          <p:nvSpPr>
            <p:cNvPr id="71743" name="Line 78"/>
            <p:cNvSpPr>
              <a:spLocks noChangeShapeType="1"/>
            </p:cNvSpPr>
            <p:nvPr/>
          </p:nvSpPr>
          <p:spPr bwMode="auto">
            <a:xfrm>
              <a:off x="205" y="2796"/>
              <a:ext cx="499" cy="0"/>
            </a:xfrm>
            <a:prstGeom prst="line">
              <a:avLst/>
            </a:prstGeom>
            <a:noFill/>
            <a:ln w="38100">
              <a:solidFill>
                <a:schemeClr val="tx1"/>
              </a:solidFill>
              <a:round/>
              <a:headEnd/>
              <a:tailEnd/>
            </a:ln>
          </p:spPr>
          <p:txBody>
            <a:bodyPr>
              <a:spAutoFit/>
            </a:bodyPr>
            <a:lstStyle/>
            <a:p>
              <a:endParaRPr lang="en-US"/>
            </a:p>
          </p:txBody>
        </p:sp>
        <p:sp>
          <p:nvSpPr>
            <p:cNvPr id="71744" name="Line 79"/>
            <p:cNvSpPr>
              <a:spLocks noChangeShapeType="1"/>
            </p:cNvSpPr>
            <p:nvPr/>
          </p:nvSpPr>
          <p:spPr bwMode="auto">
            <a:xfrm>
              <a:off x="204" y="3252"/>
              <a:ext cx="499" cy="0"/>
            </a:xfrm>
            <a:prstGeom prst="line">
              <a:avLst/>
            </a:prstGeom>
            <a:noFill/>
            <a:ln w="38100">
              <a:solidFill>
                <a:schemeClr val="tx1"/>
              </a:solidFill>
              <a:round/>
              <a:headEnd/>
              <a:tailEnd/>
            </a:ln>
          </p:spPr>
          <p:txBody>
            <a:bodyPr>
              <a:spAutoFit/>
            </a:bodyPr>
            <a:lstStyle/>
            <a:p>
              <a:endParaRPr lang="en-US"/>
            </a:p>
          </p:txBody>
        </p:sp>
        <p:pic>
          <p:nvPicPr>
            <p:cNvPr id="71745" name="Picture 80"/>
            <p:cNvPicPr>
              <a:picLocks noChangeAspect="1" noChangeArrowheads="1"/>
            </p:cNvPicPr>
            <p:nvPr/>
          </p:nvPicPr>
          <p:blipFill>
            <a:blip r:embed="rId11" cstate="print">
              <a:clrChange>
                <a:clrFrom>
                  <a:srgbClr val="FFEEEE"/>
                </a:clrFrom>
                <a:clrTo>
                  <a:srgbClr val="FFEEEE">
                    <a:alpha val="0"/>
                  </a:srgbClr>
                </a:clrTo>
              </a:clrChange>
            </a:blip>
            <a:srcRect/>
            <a:stretch>
              <a:fillRect/>
            </a:stretch>
          </p:blipFill>
          <p:spPr bwMode="auto">
            <a:xfrm>
              <a:off x="295" y="2372"/>
              <a:ext cx="264" cy="352"/>
            </a:xfrm>
            <a:prstGeom prst="rect">
              <a:avLst/>
            </a:prstGeom>
            <a:noFill/>
            <a:ln w="9525">
              <a:noFill/>
              <a:miter lim="800000"/>
              <a:headEnd/>
              <a:tailEnd/>
            </a:ln>
          </p:spPr>
        </p:pic>
        <p:pic>
          <p:nvPicPr>
            <p:cNvPr id="71746" name="Picture 81"/>
            <p:cNvPicPr>
              <a:picLocks noChangeAspect="1" noChangeArrowheads="1"/>
            </p:cNvPicPr>
            <p:nvPr/>
          </p:nvPicPr>
          <p:blipFill>
            <a:blip r:embed="rId12" cstate="print">
              <a:clrChange>
                <a:clrFrom>
                  <a:srgbClr val="FFEEEE"/>
                </a:clrFrom>
                <a:clrTo>
                  <a:srgbClr val="FFEEEE">
                    <a:alpha val="0"/>
                  </a:srgbClr>
                </a:clrTo>
              </a:clrChange>
            </a:blip>
            <a:srcRect/>
            <a:stretch>
              <a:fillRect/>
            </a:stretch>
          </p:blipFill>
          <p:spPr bwMode="auto">
            <a:xfrm>
              <a:off x="313" y="3307"/>
              <a:ext cx="239" cy="368"/>
            </a:xfrm>
            <a:prstGeom prst="rect">
              <a:avLst/>
            </a:prstGeom>
            <a:noFill/>
            <a:ln w="9525">
              <a:noFill/>
              <a:miter lim="800000"/>
              <a:headEnd/>
              <a:tailEnd/>
            </a:ln>
          </p:spPr>
        </p:pic>
        <p:pic>
          <p:nvPicPr>
            <p:cNvPr id="71747" name="Picture 82"/>
            <p:cNvPicPr>
              <a:picLocks noChangeAspect="1" noChangeArrowheads="1"/>
            </p:cNvPicPr>
            <p:nvPr/>
          </p:nvPicPr>
          <p:blipFill>
            <a:blip r:embed="rId16" cstate="print">
              <a:clrChange>
                <a:clrFrom>
                  <a:srgbClr val="FFEEEE"/>
                </a:clrFrom>
                <a:clrTo>
                  <a:srgbClr val="FFEEEE">
                    <a:alpha val="0"/>
                  </a:srgbClr>
                </a:clrTo>
              </a:clrChange>
            </a:blip>
            <a:srcRect/>
            <a:stretch>
              <a:fillRect/>
            </a:stretch>
          </p:blipFill>
          <p:spPr bwMode="auto">
            <a:xfrm>
              <a:off x="304" y="1915"/>
              <a:ext cx="234" cy="371"/>
            </a:xfrm>
            <a:prstGeom prst="rect">
              <a:avLst/>
            </a:prstGeom>
            <a:noFill/>
            <a:ln w="9525">
              <a:noFill/>
              <a:miter lim="800000"/>
              <a:headEnd/>
              <a:tailEnd/>
            </a:ln>
          </p:spPr>
        </p:pic>
        <p:pic>
          <p:nvPicPr>
            <p:cNvPr id="71748" name="Picture 83"/>
            <p:cNvPicPr>
              <a:picLocks noChangeAspect="1" noChangeArrowheads="1"/>
            </p:cNvPicPr>
            <p:nvPr/>
          </p:nvPicPr>
          <p:blipFill>
            <a:blip r:embed="rId17" cstate="print">
              <a:clrChange>
                <a:clrFrom>
                  <a:srgbClr val="FFEEEE"/>
                </a:clrFrom>
                <a:clrTo>
                  <a:srgbClr val="FFEEEE">
                    <a:alpha val="0"/>
                  </a:srgbClr>
                </a:clrTo>
              </a:clrChange>
            </a:blip>
            <a:srcRect/>
            <a:stretch>
              <a:fillRect/>
            </a:stretch>
          </p:blipFill>
          <p:spPr bwMode="auto">
            <a:xfrm>
              <a:off x="304" y="2831"/>
              <a:ext cx="266" cy="398"/>
            </a:xfrm>
            <a:prstGeom prst="rect">
              <a:avLst/>
            </a:prstGeom>
            <a:noFill/>
            <a:ln w="9525">
              <a:noFill/>
              <a:miter lim="800000"/>
              <a:headEnd/>
              <a:tailEnd/>
            </a:ln>
          </p:spPr>
        </p:pic>
      </p:grpSp>
      <p:grpSp>
        <p:nvGrpSpPr>
          <p:cNvPr id="71717" name="Group 84"/>
          <p:cNvGrpSpPr>
            <a:grpSpLocks/>
          </p:cNvGrpSpPr>
          <p:nvPr/>
        </p:nvGrpSpPr>
        <p:grpSpPr bwMode="auto">
          <a:xfrm>
            <a:off x="2878138" y="2606675"/>
            <a:ext cx="2652712" cy="674688"/>
            <a:chOff x="1795" y="1561"/>
            <a:chExt cx="1671" cy="425"/>
          </a:xfrm>
        </p:grpSpPr>
        <p:sp>
          <p:nvSpPr>
            <p:cNvPr id="71735" name="Rectangle 85"/>
            <p:cNvSpPr>
              <a:spLocks noChangeArrowheads="1"/>
            </p:cNvSpPr>
            <p:nvPr/>
          </p:nvSpPr>
          <p:spPr bwMode="auto">
            <a:xfrm>
              <a:off x="1795" y="1567"/>
              <a:ext cx="1671" cy="408"/>
            </a:xfrm>
            <a:prstGeom prst="rect">
              <a:avLst/>
            </a:prstGeom>
            <a:solidFill>
              <a:srgbClr val="FFFF99"/>
            </a:solidFill>
            <a:ln w="38100" algn="ctr">
              <a:solidFill>
                <a:schemeClr val="tx1"/>
              </a:solidFill>
              <a:miter lim="800000"/>
              <a:headEnd/>
              <a:tailEnd/>
            </a:ln>
          </p:spPr>
          <p:txBody>
            <a:bodyPr anchor="ctr">
              <a:spAutoFit/>
            </a:bodyPr>
            <a:lstStyle/>
            <a:p>
              <a:endParaRPr lang="en-US"/>
            </a:p>
          </p:txBody>
        </p:sp>
        <p:sp>
          <p:nvSpPr>
            <p:cNvPr id="71736" name="Line 86"/>
            <p:cNvSpPr>
              <a:spLocks noChangeShapeType="1"/>
            </p:cNvSpPr>
            <p:nvPr/>
          </p:nvSpPr>
          <p:spPr bwMode="auto">
            <a:xfrm flipV="1">
              <a:off x="2368" y="1561"/>
              <a:ext cx="0" cy="408"/>
            </a:xfrm>
            <a:prstGeom prst="line">
              <a:avLst/>
            </a:prstGeom>
            <a:noFill/>
            <a:ln w="38100">
              <a:solidFill>
                <a:schemeClr val="tx1"/>
              </a:solidFill>
              <a:round/>
              <a:headEnd/>
              <a:tailEnd/>
            </a:ln>
          </p:spPr>
          <p:txBody>
            <a:bodyPr>
              <a:spAutoFit/>
            </a:bodyPr>
            <a:lstStyle/>
            <a:p>
              <a:endParaRPr lang="en-US"/>
            </a:p>
          </p:txBody>
        </p:sp>
        <p:sp>
          <p:nvSpPr>
            <p:cNvPr id="71737" name="Line 87"/>
            <p:cNvSpPr>
              <a:spLocks noChangeShapeType="1"/>
            </p:cNvSpPr>
            <p:nvPr/>
          </p:nvSpPr>
          <p:spPr bwMode="auto">
            <a:xfrm flipV="1">
              <a:off x="2918" y="1571"/>
              <a:ext cx="0" cy="408"/>
            </a:xfrm>
            <a:prstGeom prst="line">
              <a:avLst/>
            </a:prstGeom>
            <a:noFill/>
            <a:ln w="38100">
              <a:solidFill>
                <a:schemeClr val="tx1"/>
              </a:solidFill>
              <a:round/>
              <a:headEnd/>
              <a:tailEnd/>
            </a:ln>
          </p:spPr>
          <p:txBody>
            <a:bodyPr>
              <a:spAutoFit/>
            </a:bodyPr>
            <a:lstStyle/>
            <a:p>
              <a:endParaRPr lang="en-US"/>
            </a:p>
          </p:txBody>
        </p:sp>
        <p:pic>
          <p:nvPicPr>
            <p:cNvPr id="71738" name="Picture 88"/>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900" y="1579"/>
              <a:ext cx="333" cy="407"/>
            </a:xfrm>
            <a:prstGeom prst="rect">
              <a:avLst/>
            </a:prstGeom>
            <a:noFill/>
            <a:ln w="9525">
              <a:noFill/>
              <a:miter lim="800000"/>
              <a:headEnd/>
              <a:tailEnd/>
            </a:ln>
          </p:spPr>
        </p:pic>
        <p:pic>
          <p:nvPicPr>
            <p:cNvPr id="71739" name="Picture 89"/>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2988" y="1590"/>
              <a:ext cx="454" cy="360"/>
            </a:xfrm>
            <a:prstGeom prst="rect">
              <a:avLst/>
            </a:prstGeom>
            <a:noFill/>
            <a:ln w="9525">
              <a:noFill/>
              <a:miter lim="800000"/>
              <a:headEnd/>
              <a:tailEnd/>
            </a:ln>
          </p:spPr>
        </p:pic>
        <p:pic>
          <p:nvPicPr>
            <p:cNvPr id="71740" name="Picture 9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2453" y="1570"/>
              <a:ext cx="375" cy="408"/>
            </a:xfrm>
            <a:prstGeom prst="rect">
              <a:avLst/>
            </a:prstGeom>
            <a:noFill/>
            <a:ln w="9525">
              <a:noFill/>
              <a:miter lim="800000"/>
              <a:headEnd/>
              <a:tailEnd/>
            </a:ln>
          </p:spPr>
        </p:pic>
      </p:grpSp>
      <p:sp>
        <p:nvSpPr>
          <p:cNvPr id="71718" name="Line 91"/>
          <p:cNvSpPr>
            <a:spLocks noChangeShapeType="1"/>
          </p:cNvSpPr>
          <p:nvPr/>
        </p:nvSpPr>
        <p:spPr bwMode="auto">
          <a:xfrm>
            <a:off x="1000125" y="5934075"/>
            <a:ext cx="1800225" cy="215900"/>
          </a:xfrm>
          <a:prstGeom prst="line">
            <a:avLst/>
          </a:prstGeom>
          <a:noFill/>
          <a:ln w="25400">
            <a:solidFill>
              <a:srgbClr val="993300"/>
            </a:solidFill>
            <a:prstDash val="dash"/>
            <a:round/>
            <a:headEnd/>
            <a:tailEnd type="stealth" w="lg" len="lg"/>
          </a:ln>
        </p:spPr>
        <p:txBody>
          <a:bodyPr>
            <a:spAutoFit/>
          </a:bodyPr>
          <a:lstStyle/>
          <a:p>
            <a:endParaRPr lang="en-US"/>
          </a:p>
        </p:txBody>
      </p:sp>
      <p:sp>
        <p:nvSpPr>
          <p:cNvPr id="71719" name="Line 92"/>
          <p:cNvSpPr>
            <a:spLocks noChangeShapeType="1"/>
          </p:cNvSpPr>
          <p:nvPr/>
        </p:nvSpPr>
        <p:spPr bwMode="auto">
          <a:xfrm flipH="1">
            <a:off x="3132138" y="3068638"/>
            <a:ext cx="215900" cy="936625"/>
          </a:xfrm>
          <a:prstGeom prst="line">
            <a:avLst/>
          </a:prstGeom>
          <a:noFill/>
          <a:ln w="25400">
            <a:solidFill>
              <a:srgbClr val="993300"/>
            </a:solidFill>
            <a:prstDash val="dash"/>
            <a:round/>
            <a:headEnd/>
            <a:tailEnd type="stealth" w="lg" len="lg"/>
          </a:ln>
        </p:spPr>
        <p:txBody>
          <a:bodyPr>
            <a:spAutoFit/>
          </a:bodyPr>
          <a:lstStyle/>
          <a:p>
            <a:endParaRPr lang="en-US"/>
          </a:p>
        </p:txBody>
      </p:sp>
      <p:sp>
        <p:nvSpPr>
          <p:cNvPr id="71720" name="Line 93"/>
          <p:cNvSpPr>
            <a:spLocks noChangeShapeType="1"/>
          </p:cNvSpPr>
          <p:nvPr/>
        </p:nvSpPr>
        <p:spPr bwMode="auto">
          <a:xfrm flipH="1" flipV="1">
            <a:off x="5724525" y="4076700"/>
            <a:ext cx="2160588" cy="215900"/>
          </a:xfrm>
          <a:prstGeom prst="line">
            <a:avLst/>
          </a:prstGeom>
          <a:noFill/>
          <a:ln w="25400">
            <a:solidFill>
              <a:srgbClr val="993300"/>
            </a:solidFill>
            <a:prstDash val="dash"/>
            <a:round/>
            <a:headEnd/>
            <a:tailEnd type="stealth" w="lg" len="lg"/>
          </a:ln>
        </p:spPr>
        <p:txBody>
          <a:bodyPr>
            <a:spAutoFit/>
          </a:bodyPr>
          <a:lstStyle/>
          <a:p>
            <a:endParaRPr lang="en-US"/>
          </a:p>
        </p:txBody>
      </p:sp>
      <p:cxnSp>
        <p:nvCxnSpPr>
          <p:cNvPr id="71721" name="AutoShape 94"/>
          <p:cNvCxnSpPr>
            <a:cxnSpLocks noChangeShapeType="1"/>
          </p:cNvCxnSpPr>
          <p:nvPr/>
        </p:nvCxnSpPr>
        <p:spPr bwMode="auto">
          <a:xfrm flipV="1">
            <a:off x="1001713" y="3881438"/>
            <a:ext cx="3063875" cy="401637"/>
          </a:xfrm>
          <a:prstGeom prst="curvedConnector4">
            <a:avLst>
              <a:gd name="adj1" fmla="val 18806"/>
              <a:gd name="adj2" fmla="val 194861"/>
            </a:avLst>
          </a:prstGeom>
          <a:noFill/>
          <a:ln w="25400">
            <a:solidFill>
              <a:srgbClr val="993300"/>
            </a:solidFill>
            <a:prstDash val="dash"/>
            <a:round/>
            <a:headEnd/>
            <a:tailEnd type="stealth" w="lg" len="lg"/>
          </a:ln>
        </p:spPr>
      </p:cxnSp>
      <p:sp>
        <p:nvSpPr>
          <p:cNvPr id="71722" name="Text Box 95"/>
          <p:cNvSpPr txBox="1">
            <a:spLocks noChangeArrowheads="1"/>
          </p:cNvSpPr>
          <p:nvPr/>
        </p:nvSpPr>
        <p:spPr bwMode="auto">
          <a:xfrm>
            <a:off x="522288" y="1096963"/>
            <a:ext cx="8353425" cy="1320800"/>
          </a:xfrm>
          <a:prstGeom prst="rect">
            <a:avLst/>
          </a:prstGeom>
          <a:solidFill>
            <a:srgbClr val="C0C0C0"/>
          </a:solidFill>
          <a:ln w="9525" algn="ctr">
            <a:solidFill>
              <a:schemeClr val="tx1"/>
            </a:solidFill>
            <a:miter lim="800000"/>
            <a:headEnd/>
            <a:tailEnd/>
          </a:ln>
        </p:spPr>
        <p:txBody>
          <a:bodyPr>
            <a:spAutoFit/>
          </a:bodyPr>
          <a:lstStyle/>
          <a:p>
            <a:pPr>
              <a:spcBef>
                <a:spcPct val="50000"/>
              </a:spcBef>
            </a:pPr>
            <a:r>
              <a:rPr lang="en-US" sz="2000">
                <a:solidFill>
                  <a:srgbClr val="0033CC"/>
                </a:solidFill>
              </a:rPr>
              <a:t>UBIWARE 3.1 will be based on Cloud Computing architecture and will provide both ontology-driven component- and scenario-based application design and configuration environment for the end-users and also platform-as-a-service to enable continuous run of the applications.</a:t>
            </a:r>
            <a:endParaRPr lang="en-US" sz="2000"/>
          </a:p>
        </p:txBody>
      </p:sp>
      <p:grpSp>
        <p:nvGrpSpPr>
          <p:cNvPr id="71723" name="Group 96"/>
          <p:cNvGrpSpPr>
            <a:grpSpLocks/>
          </p:cNvGrpSpPr>
          <p:nvPr/>
        </p:nvGrpSpPr>
        <p:grpSpPr bwMode="auto">
          <a:xfrm>
            <a:off x="6300788" y="5170488"/>
            <a:ext cx="1468437" cy="1519237"/>
            <a:chOff x="3969" y="3257"/>
            <a:chExt cx="925" cy="957"/>
          </a:xfrm>
        </p:grpSpPr>
        <p:grpSp>
          <p:nvGrpSpPr>
            <p:cNvPr id="71724" name="Group 97"/>
            <p:cNvGrpSpPr>
              <a:grpSpLocks/>
            </p:cNvGrpSpPr>
            <p:nvPr/>
          </p:nvGrpSpPr>
          <p:grpSpPr bwMode="auto">
            <a:xfrm>
              <a:off x="3969" y="3657"/>
              <a:ext cx="539" cy="557"/>
              <a:chOff x="4419" y="2966"/>
              <a:chExt cx="1201" cy="1339"/>
            </a:xfrm>
          </p:grpSpPr>
          <p:pic>
            <p:nvPicPr>
              <p:cNvPr id="71731" name="Picture 98"/>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4558" y="3243"/>
                <a:ext cx="1062" cy="1062"/>
              </a:xfrm>
              <a:prstGeom prst="rect">
                <a:avLst/>
              </a:prstGeom>
              <a:solidFill>
                <a:srgbClr val="CC9900"/>
              </a:solidFill>
              <a:ln w="9525">
                <a:noFill/>
                <a:miter lim="800000"/>
                <a:headEnd/>
                <a:tailEnd/>
              </a:ln>
            </p:spPr>
          </p:pic>
          <p:pic>
            <p:nvPicPr>
              <p:cNvPr id="71732" name="Picture 263" descr="sapl"/>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049" y="3289"/>
                <a:ext cx="485" cy="523"/>
              </a:xfrm>
              <a:prstGeom prst="rect">
                <a:avLst/>
              </a:prstGeom>
              <a:noFill/>
              <a:ln w="9525">
                <a:noFill/>
                <a:miter lim="800000"/>
                <a:headEnd/>
                <a:tailEnd/>
              </a:ln>
            </p:spPr>
          </p:pic>
          <p:pic>
            <p:nvPicPr>
              <p:cNvPr id="71733" name="Picture 100"/>
              <p:cNvPicPr>
                <a:picLocks noChangeAspect="1" noChangeArrowheads="1"/>
              </p:cNvPicPr>
              <p:nvPr/>
            </p:nvPicPr>
            <p:blipFill>
              <a:blip r:embed="rId23" cstate="print"/>
              <a:srcRect/>
              <a:stretch>
                <a:fillRect/>
              </a:stretch>
            </p:blipFill>
            <p:spPr bwMode="auto">
              <a:xfrm>
                <a:off x="4419" y="2966"/>
                <a:ext cx="533" cy="816"/>
              </a:xfrm>
              <a:prstGeom prst="rect">
                <a:avLst/>
              </a:prstGeom>
              <a:noFill/>
              <a:ln w="9525">
                <a:noFill/>
                <a:miter lim="800000"/>
                <a:headEnd/>
                <a:tailEnd/>
              </a:ln>
            </p:spPr>
          </p:pic>
          <p:sp>
            <p:nvSpPr>
              <p:cNvPr id="71734" name="WordArt 101" descr="Paper bag"/>
              <p:cNvSpPr>
                <a:spLocks noChangeArrowheads="1" noChangeShapeType="1" noTextEdit="1"/>
              </p:cNvSpPr>
              <p:nvPr/>
            </p:nvSpPr>
            <p:spPr bwMode="auto">
              <a:xfrm>
                <a:off x="4953" y="4094"/>
                <a:ext cx="635" cy="182"/>
              </a:xfrm>
              <a:prstGeom prst="rect">
                <a:avLst/>
              </a:prstGeom>
            </p:spPr>
            <p:txBody>
              <a:bodyPr wrap="none" fromWordArt="1">
                <a:prstTxWarp prst="textPlain">
                  <a:avLst>
                    <a:gd name="adj" fmla="val 50000"/>
                  </a:avLst>
                </a:prstTxWarp>
              </a:bodyPr>
              <a:lstStyle/>
              <a:p>
                <a:r>
                  <a:rPr lang="en-US" kern="10">
                    <a:ln w="9525">
                      <a:solidFill>
                        <a:srgbClr val="008000"/>
                      </a:solidFill>
                      <a:round/>
                      <a:headEnd/>
                      <a:tailEnd/>
                    </a:ln>
                    <a:blipFill dpi="0" rotWithShape="0">
                      <a:blip r:embed="rId24"/>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SmartComments</a:t>
                </a:r>
              </a:p>
            </p:txBody>
          </p:sp>
        </p:grpSp>
        <p:pic>
          <p:nvPicPr>
            <p:cNvPr id="71725" name="Picture 102" descr="ForI_"/>
            <p:cNvPicPr>
              <a:picLocks noChangeAspect="1" noChangeArrowheads="1"/>
            </p:cNvPicPr>
            <p:nvPr/>
          </p:nvPicPr>
          <p:blipFill>
            <a:blip r:embed="rId25" cstate="print"/>
            <a:srcRect/>
            <a:stretch>
              <a:fillRect/>
            </a:stretch>
          </p:blipFill>
          <p:spPr bwMode="auto">
            <a:xfrm>
              <a:off x="4486" y="3693"/>
              <a:ext cx="408" cy="358"/>
            </a:xfrm>
            <a:prstGeom prst="rect">
              <a:avLst/>
            </a:prstGeom>
            <a:noFill/>
            <a:ln w="9525">
              <a:noFill/>
              <a:miter lim="800000"/>
              <a:headEnd/>
              <a:tailEnd/>
            </a:ln>
          </p:spPr>
        </p:pic>
        <p:grpSp>
          <p:nvGrpSpPr>
            <p:cNvPr id="71726" name="Group 103"/>
            <p:cNvGrpSpPr>
              <a:grpSpLocks/>
            </p:cNvGrpSpPr>
            <p:nvPr/>
          </p:nvGrpSpPr>
          <p:grpSpPr bwMode="auto">
            <a:xfrm>
              <a:off x="4131" y="3254"/>
              <a:ext cx="709" cy="516"/>
              <a:chOff x="3629" y="2840"/>
              <a:chExt cx="1488" cy="1208"/>
            </a:xfrm>
          </p:grpSpPr>
          <p:pic>
            <p:nvPicPr>
              <p:cNvPr id="71727" name="Picture 104" descr="MCj02809030000[1]"/>
              <p:cNvPicPr>
                <a:picLocks noChangeAspect="1" noChangeArrowheads="1"/>
              </p:cNvPicPr>
              <p:nvPr/>
            </p:nvPicPr>
            <p:blipFill>
              <a:blip r:embed="rId26" cstate="print"/>
              <a:srcRect/>
              <a:stretch>
                <a:fillRect/>
              </a:stretch>
            </p:blipFill>
            <p:spPr bwMode="auto">
              <a:xfrm>
                <a:off x="4486" y="3021"/>
                <a:ext cx="631" cy="863"/>
              </a:xfrm>
              <a:prstGeom prst="rect">
                <a:avLst/>
              </a:prstGeom>
              <a:noFill/>
              <a:ln w="9525">
                <a:noFill/>
                <a:miter lim="800000"/>
                <a:headEnd/>
                <a:tailEnd/>
              </a:ln>
            </p:spPr>
          </p:pic>
          <p:pic>
            <p:nvPicPr>
              <p:cNvPr id="71728" name="Picture 105" descr="MCj02809030000[1]"/>
              <p:cNvPicPr>
                <a:picLocks noChangeAspect="1" noChangeArrowheads="1"/>
              </p:cNvPicPr>
              <p:nvPr/>
            </p:nvPicPr>
            <p:blipFill>
              <a:blip r:embed="rId26" cstate="print"/>
              <a:srcRect/>
              <a:stretch>
                <a:fillRect/>
              </a:stretch>
            </p:blipFill>
            <p:spPr bwMode="auto">
              <a:xfrm>
                <a:off x="4114" y="3021"/>
                <a:ext cx="697" cy="953"/>
              </a:xfrm>
              <a:prstGeom prst="rect">
                <a:avLst/>
              </a:prstGeom>
              <a:noFill/>
              <a:ln w="9525">
                <a:noFill/>
                <a:miter lim="800000"/>
                <a:headEnd/>
                <a:tailEnd/>
              </a:ln>
            </p:spPr>
          </p:pic>
          <p:pic>
            <p:nvPicPr>
              <p:cNvPr id="71729" name="Picture 106" descr="MCj02809030000[1]"/>
              <p:cNvPicPr>
                <a:picLocks noChangeAspect="1" noChangeArrowheads="1"/>
              </p:cNvPicPr>
              <p:nvPr/>
            </p:nvPicPr>
            <p:blipFill>
              <a:blip r:embed="rId26" cstate="print"/>
              <a:srcRect/>
              <a:stretch>
                <a:fillRect/>
              </a:stretch>
            </p:blipFill>
            <p:spPr bwMode="auto">
              <a:xfrm>
                <a:off x="3629" y="2840"/>
                <a:ext cx="884" cy="1208"/>
              </a:xfrm>
              <a:prstGeom prst="rect">
                <a:avLst/>
              </a:prstGeom>
              <a:noFill/>
              <a:ln w="9525">
                <a:noFill/>
                <a:miter lim="800000"/>
                <a:headEnd/>
                <a:tailEnd/>
              </a:ln>
            </p:spPr>
          </p:pic>
          <p:pic>
            <p:nvPicPr>
              <p:cNvPr id="71730" name="Picture 263" descr="sapl"/>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956A2425-93CF-4DB8-BC04-8F80AC05602C}" type="slidenum">
              <a:rPr lang="ru-RU"/>
              <a:pPr/>
              <a:t>33</a:t>
            </a:fld>
            <a:r>
              <a:rPr lang="en-US" dirty="0"/>
              <a:t>  of  </a:t>
            </a:r>
            <a:r>
              <a:rPr lang="en-US" dirty="0" smtClean="0"/>
              <a:t>53</a:t>
            </a:r>
            <a:r>
              <a:rPr lang="en-US" sz="1400" b="0" dirty="0" smtClean="0"/>
              <a:t> </a:t>
            </a:r>
            <a:endParaRPr lang="ru-RU" sz="1400" b="0" dirty="0"/>
          </a:p>
        </p:txBody>
      </p:sp>
      <p:sp>
        <p:nvSpPr>
          <p:cNvPr id="1728514" name="Rectangle 2"/>
          <p:cNvSpPr>
            <a:spLocks noGrp="1" noChangeArrowheads="1"/>
          </p:cNvSpPr>
          <p:nvPr>
            <p:ph type="title"/>
          </p:nvPr>
        </p:nvSpPr>
        <p:spPr/>
        <p:txBody>
          <a:bodyPr/>
          <a:lstStyle/>
          <a:p>
            <a:pPr eaLnBrk="1" hangingPunct="1">
              <a:defRPr/>
            </a:pPr>
            <a:r>
              <a:rPr lang="en-US" sz="3200" smtClean="0"/>
              <a:t>UBIWARE: Future</a:t>
            </a:r>
          </a:p>
        </p:txBody>
      </p:sp>
      <p:sp>
        <p:nvSpPr>
          <p:cNvPr id="1728515" name="Rectangle 3"/>
          <p:cNvSpPr>
            <a:spLocks noGrp="1" noChangeArrowheads="1"/>
          </p:cNvSpPr>
          <p:nvPr>
            <p:ph type="body" idx="1"/>
          </p:nvPr>
        </p:nvSpPr>
        <p:spPr>
          <a:xfrm>
            <a:off x="900113" y="981075"/>
            <a:ext cx="7715250" cy="4641850"/>
          </a:xfrm>
        </p:spPr>
        <p:txBody>
          <a:bodyPr/>
          <a:lstStyle/>
          <a:p>
            <a:pPr eaLnBrk="1" hangingPunct="1"/>
            <a:r>
              <a:rPr lang="en-US" sz="2800" i="1" smtClean="0">
                <a:solidFill>
                  <a:srgbClr val="336699"/>
                </a:solidFill>
                <a:effectLst>
                  <a:outerShdw blurRad="38100" dist="38100" dir="2700000" algn="tl">
                    <a:srgbClr val="C0C0C0"/>
                  </a:outerShdw>
                </a:effectLst>
                <a:ea typeface="SimSun" pitchFamily="2" charset="-122"/>
                <a:cs typeface="Times New Roman" pitchFamily="18" charset="0"/>
              </a:rPr>
              <a:t>UBIWARE Oy</a:t>
            </a:r>
          </a:p>
          <a:p>
            <a:pPr eaLnBrk="1" hangingPunct="1"/>
            <a:endParaRPr lang="en-US" sz="2800" i="1" smtClean="0">
              <a:solidFill>
                <a:srgbClr val="336699"/>
              </a:solidFill>
              <a:effectLst>
                <a:outerShdw blurRad="38100" dist="38100" dir="2700000" algn="tl">
                  <a:srgbClr val="C0C0C0"/>
                </a:outerShdw>
              </a:effectLst>
              <a:ea typeface="SimSun" pitchFamily="2" charset="-122"/>
              <a:cs typeface="Times New Roman" pitchFamily="18" charset="0"/>
            </a:endParaRPr>
          </a:p>
          <a:p>
            <a:pPr eaLnBrk="1" hangingPunct="1"/>
            <a:r>
              <a:rPr lang="en-US" sz="2800" i="1" smtClean="0">
                <a:solidFill>
                  <a:srgbClr val="336699"/>
                </a:solidFill>
                <a:effectLst>
                  <a:outerShdw blurRad="38100" dist="38100" dir="2700000" algn="tl">
                    <a:srgbClr val="C0C0C0"/>
                  </a:outerShdw>
                </a:effectLst>
                <a:ea typeface="SimSun" pitchFamily="2" charset="-122"/>
                <a:cs typeface="Times New Roman" pitchFamily="18" charset="0"/>
              </a:rPr>
              <a:t>GERI (new Tekes application)</a:t>
            </a:r>
          </a:p>
          <a:p>
            <a:pPr lvl="1" eaLnBrk="1" hangingPunct="1"/>
            <a:r>
              <a:rPr lang="en-US" sz="2400" i="1" smtClean="0">
                <a:solidFill>
                  <a:srgbClr val="336699"/>
                </a:solidFill>
                <a:effectLst>
                  <a:outerShdw blurRad="38100" dist="38100" dir="2700000" algn="tl">
                    <a:srgbClr val="C0C0C0"/>
                  </a:outerShdw>
                </a:effectLst>
                <a:ea typeface="SimSun" pitchFamily="2" charset="-122"/>
                <a:cs typeface="Times New Roman" pitchFamily="18" charset="0"/>
              </a:rPr>
              <a:t>GERI: Global Enterprise Resource Integration based on UBIWARE-driven Cloud Architecture</a:t>
            </a:r>
          </a:p>
          <a:p>
            <a:pPr eaLnBrk="1" hangingPunct="1"/>
            <a:endParaRPr lang="en-US" sz="2800" i="1" smtClean="0">
              <a:solidFill>
                <a:srgbClr val="336699"/>
              </a:solidFill>
              <a:effectLst>
                <a:outerShdw blurRad="38100" dist="38100" dir="2700000" algn="tl">
                  <a:srgbClr val="C0C0C0"/>
                </a:outerShdw>
              </a:effectLst>
              <a:ea typeface="SimSun" pitchFamily="2" charset="-122"/>
              <a:cs typeface="Times New Roman" pitchFamily="18" charset="0"/>
            </a:endParaRPr>
          </a:p>
          <a:p>
            <a:pPr eaLnBrk="1" hangingPunct="1"/>
            <a:r>
              <a:rPr lang="en-US" sz="2800" i="1" smtClean="0">
                <a:solidFill>
                  <a:srgbClr val="336699"/>
                </a:solidFill>
                <a:effectLst>
                  <a:outerShdw blurRad="38100" dist="38100" dir="2700000" algn="tl">
                    <a:srgbClr val="C0C0C0"/>
                  </a:outerShdw>
                </a:effectLst>
                <a:ea typeface="SimSun" pitchFamily="2" charset="-122"/>
                <a:cs typeface="Times New Roman" pitchFamily="18" charset="0"/>
              </a:rPr>
              <a:t>PRIME (FP7)</a:t>
            </a:r>
          </a:p>
          <a:p>
            <a:pPr eaLnBrk="1" hangingPunct="1"/>
            <a:endParaRPr lang="en-US" sz="2800" i="1" smtClean="0">
              <a:solidFill>
                <a:srgbClr val="336699"/>
              </a:solidFill>
              <a:effectLst>
                <a:outerShdw blurRad="38100" dist="38100" dir="2700000" algn="tl">
                  <a:srgbClr val="C0C0C0"/>
                </a:outerShdw>
              </a:effectLst>
              <a:ea typeface="SimSun" pitchFamily="2" charset="-122"/>
              <a:cs typeface="Times New Roman" pitchFamily="18" charset="0"/>
            </a:endParaRPr>
          </a:p>
          <a:p>
            <a:pPr eaLnBrk="1" hangingPunct="1"/>
            <a:r>
              <a:rPr lang="en-US" sz="2800" i="1" smtClean="0">
                <a:solidFill>
                  <a:srgbClr val="336699"/>
                </a:solidFill>
                <a:effectLst>
                  <a:outerShdw blurRad="38100" dist="38100" dir="2700000" algn="tl">
                    <a:srgbClr val="C0C0C0"/>
                  </a:outerShdw>
                </a:effectLst>
                <a:ea typeface="SimSun" pitchFamily="2" charset="-122"/>
                <a:cs typeface="Times New Roman" pitchFamily="18" charset="0"/>
              </a:rPr>
              <a:t>Academy</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9679D4B8-B662-4094-8295-21EC4C5286C8}" type="slidenum">
              <a:rPr lang="ru-RU"/>
              <a:pPr/>
              <a:t>34</a:t>
            </a:fld>
            <a:r>
              <a:rPr lang="en-US" dirty="0"/>
              <a:t>  of  </a:t>
            </a:r>
            <a:r>
              <a:rPr lang="en-US" dirty="0" smtClean="0"/>
              <a:t>53</a:t>
            </a:r>
            <a:r>
              <a:rPr lang="en-US" sz="1400" b="0" dirty="0" smtClean="0"/>
              <a:t> </a:t>
            </a:r>
            <a:endParaRPr lang="ru-RU" sz="1400" b="0" dirty="0"/>
          </a:p>
        </p:txBody>
      </p:sp>
      <p:sp>
        <p:nvSpPr>
          <p:cNvPr id="5" name="Rectangle 4"/>
          <p:cNvSpPr txBox="1">
            <a:spLocks noChangeArrowheads="1"/>
          </p:cNvSpPr>
          <p:nvPr/>
        </p:nvSpPr>
        <p:spPr bwMode="auto">
          <a:xfrm>
            <a:off x="1624013" y="1044575"/>
            <a:ext cx="6192837" cy="1470025"/>
          </a:xfrm>
          <a:prstGeom prst="rect">
            <a:avLst/>
          </a:prstGeom>
          <a:noFill/>
          <a:ln w="9525">
            <a:noFill/>
            <a:miter lim="800000"/>
            <a:headEnd/>
            <a:tailEnd/>
          </a:ln>
          <a:effectLst>
            <a:outerShdw dist="35921" dir="2700000" algn="ctr" rotWithShape="0">
              <a:schemeClr val="bg2"/>
            </a:outerShdw>
          </a:effectLst>
        </p:spPr>
        <p:txBody>
          <a:bodyPr anchor="ctr"/>
          <a:lstStyle/>
          <a:p>
            <a:pPr algn="l">
              <a:defRPr/>
            </a:pPr>
            <a:r>
              <a:rPr lang="en-US" sz="3600" b="1" kern="0" dirty="0">
                <a:solidFill>
                  <a:srgbClr val="C00000"/>
                </a:solidFill>
                <a:effectLst>
                  <a:outerShdw blurRad="38100" dist="38100" dir="2700000" algn="tl">
                    <a:srgbClr val="C0C0C0"/>
                  </a:outerShdw>
                </a:effectLst>
                <a:latin typeface="+mj-lt"/>
                <a:ea typeface="+mj-ea"/>
                <a:cs typeface="+mj-cs"/>
              </a:rPr>
              <a:t>GERI:</a:t>
            </a:r>
            <a:r>
              <a:rPr lang="en-US" sz="3600" b="1" kern="0" dirty="0">
                <a:solidFill>
                  <a:srgbClr val="EC8C00"/>
                </a:solidFill>
                <a:effectLst>
                  <a:outerShdw blurRad="38100" dist="38100" dir="2700000" algn="tl">
                    <a:srgbClr val="C0C0C0"/>
                  </a:outerShdw>
                </a:effectLst>
                <a:latin typeface="+mj-lt"/>
                <a:ea typeface="+mj-ea"/>
                <a:cs typeface="+mj-cs"/>
              </a:rPr>
              <a:t> Global Enterprise Resource Integration</a:t>
            </a:r>
            <a:br>
              <a:rPr lang="en-US" sz="3600" b="1" kern="0" dirty="0">
                <a:solidFill>
                  <a:srgbClr val="EC8C00"/>
                </a:solidFill>
                <a:effectLst>
                  <a:outerShdw blurRad="38100" dist="38100" dir="2700000" algn="tl">
                    <a:srgbClr val="C0C0C0"/>
                  </a:outerShdw>
                </a:effectLst>
                <a:latin typeface="+mj-lt"/>
                <a:ea typeface="+mj-ea"/>
                <a:cs typeface="+mj-cs"/>
              </a:rPr>
            </a:br>
            <a:r>
              <a:rPr lang="en-US" sz="1800" b="1" kern="0" dirty="0">
                <a:solidFill>
                  <a:srgbClr val="EC8C00"/>
                </a:solidFill>
                <a:effectLst>
                  <a:outerShdw blurRad="38100" dist="38100" dir="2700000" algn="tl">
                    <a:srgbClr val="C0C0C0"/>
                  </a:outerShdw>
                </a:effectLst>
                <a:latin typeface="+mj-lt"/>
                <a:ea typeface="+mj-ea"/>
                <a:cs typeface="+mj-cs"/>
              </a:rPr>
              <a:t>     with case study on:</a:t>
            </a:r>
          </a:p>
          <a:p>
            <a:pPr algn="l">
              <a:defRPr/>
            </a:pPr>
            <a:r>
              <a:rPr lang="en-US" sz="1800" b="1" kern="0" dirty="0">
                <a:solidFill>
                  <a:srgbClr val="EC8C00"/>
                </a:solidFill>
                <a:effectLst>
                  <a:outerShdw blurRad="38100" dist="38100" dir="2700000" algn="tl">
                    <a:srgbClr val="C0C0C0"/>
                  </a:outerShdw>
                </a:effectLst>
                <a:latin typeface="+mj-lt"/>
                <a:ea typeface="+mj-ea"/>
                <a:cs typeface="+mj-cs"/>
              </a:rPr>
              <a:t>(a) Mobile-Ecosystem-as-a-Service;</a:t>
            </a:r>
          </a:p>
          <a:p>
            <a:pPr algn="l">
              <a:defRPr/>
            </a:pPr>
            <a:r>
              <a:rPr lang="en-US" sz="1800" b="1" kern="0" dirty="0">
                <a:solidFill>
                  <a:srgbClr val="EC8C00"/>
                </a:solidFill>
                <a:effectLst>
                  <a:outerShdw blurRad="38100" dist="38100" dir="2700000" algn="tl">
                    <a:srgbClr val="C0C0C0"/>
                  </a:outerShdw>
                </a:effectLst>
                <a:latin typeface="+mj-lt"/>
                <a:ea typeface="+mj-ea"/>
                <a:cs typeface="+mj-cs"/>
              </a:rPr>
              <a:t>(b) Enhancement of industrial systems with public/social context and services.</a:t>
            </a:r>
          </a:p>
        </p:txBody>
      </p:sp>
      <p:sp>
        <p:nvSpPr>
          <p:cNvPr id="6" name="Rectangle 5"/>
          <p:cNvSpPr txBox="1">
            <a:spLocks noChangeArrowheads="1"/>
          </p:cNvSpPr>
          <p:nvPr/>
        </p:nvSpPr>
        <p:spPr bwMode="auto">
          <a:xfrm>
            <a:off x="755650" y="2997200"/>
            <a:ext cx="7161213" cy="1176338"/>
          </a:xfrm>
          <a:prstGeom prst="rect">
            <a:avLst/>
          </a:prstGeom>
          <a:noFill/>
          <a:ln w="9525">
            <a:noFill/>
            <a:miter lim="800000"/>
            <a:headEnd/>
            <a:tailEnd/>
          </a:ln>
          <a:effectLst/>
        </p:spPr>
        <p:txBody>
          <a:bodyPr/>
          <a:lstStyle/>
          <a:p>
            <a:pPr marL="342900" indent="-342900" algn="l">
              <a:spcBef>
                <a:spcPct val="20000"/>
              </a:spcBef>
              <a:buFontTx/>
              <a:buChar char="•"/>
              <a:defRPr/>
            </a:pPr>
            <a:r>
              <a:rPr lang="en-US" sz="2400" kern="0" dirty="0">
                <a:solidFill>
                  <a:srgbClr val="003366"/>
                </a:solidFill>
                <a:latin typeface="+mn-lt"/>
              </a:rPr>
              <a:t>New Tekes Proposal:</a:t>
            </a:r>
          </a:p>
          <a:p>
            <a:pPr marL="342900" indent="-342900" algn="l">
              <a:spcBef>
                <a:spcPct val="20000"/>
              </a:spcBef>
              <a:buFontTx/>
              <a:buChar char="•"/>
              <a:defRPr/>
            </a:pPr>
            <a:r>
              <a:rPr lang="en-US" sz="2400" kern="0" dirty="0">
                <a:solidFill>
                  <a:srgbClr val="003366"/>
                </a:solidFill>
                <a:latin typeface="+mn-lt"/>
              </a:rPr>
              <a:t>According to IOG roadmap towards GUN:</a:t>
            </a:r>
          </a:p>
          <a:p>
            <a:pPr marL="342900" indent="-342900" algn="l">
              <a:spcBef>
                <a:spcPct val="20000"/>
              </a:spcBef>
              <a:buFontTx/>
              <a:buChar char="•"/>
              <a:defRPr/>
            </a:pPr>
            <a:r>
              <a:rPr lang="en-US" sz="2400" kern="0" dirty="0">
                <a:solidFill>
                  <a:srgbClr val="003366"/>
                </a:solidFill>
                <a:latin typeface="+mn-lt"/>
              </a:rPr>
              <a:t>SmartResource-UBIWARE-</a:t>
            </a:r>
            <a:r>
              <a:rPr lang="en-US" sz="2400" b="1" kern="0" dirty="0">
                <a:solidFill>
                  <a:srgbClr val="FF3300"/>
                </a:solidFill>
                <a:latin typeface="+mn-lt"/>
              </a:rPr>
              <a:t>GERI</a:t>
            </a:r>
            <a:r>
              <a:rPr lang="en-US" sz="2400" kern="0" dirty="0">
                <a:solidFill>
                  <a:srgbClr val="003366"/>
                </a:solidFill>
                <a:latin typeface="+mn-lt"/>
              </a:rPr>
              <a:t>-GUN</a:t>
            </a:r>
          </a:p>
        </p:txBody>
      </p:sp>
      <p:pic>
        <p:nvPicPr>
          <p:cNvPr id="73733"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2800" y="330200"/>
            <a:ext cx="1876425" cy="1603375"/>
          </a:xfrm>
          <a:prstGeom prst="rect">
            <a:avLst/>
          </a:prstGeom>
          <a:noFill/>
          <a:ln w="9525">
            <a:noFill/>
            <a:miter lim="800000"/>
            <a:headEnd/>
            <a:tailEnd/>
          </a:ln>
        </p:spPr>
      </p:pic>
      <p:pic>
        <p:nvPicPr>
          <p:cNvPr id="73734" name="Picture 5"/>
          <p:cNvPicPr>
            <a:picLocks noChangeAspect="1" noChangeArrowheads="1"/>
          </p:cNvPicPr>
          <p:nvPr/>
        </p:nvPicPr>
        <p:blipFill>
          <a:blip r:embed="rId3" cstate="print"/>
          <a:srcRect/>
          <a:stretch>
            <a:fillRect/>
          </a:stretch>
        </p:blipFill>
        <p:spPr bwMode="auto">
          <a:xfrm>
            <a:off x="25400" y="4333875"/>
            <a:ext cx="3609975" cy="2511425"/>
          </a:xfrm>
          <a:prstGeom prst="rect">
            <a:avLst/>
          </a:prstGeom>
          <a:noFill/>
          <a:ln w="9525">
            <a:noFill/>
            <a:miter lim="800000"/>
            <a:headEnd/>
            <a:tailEnd/>
          </a:ln>
        </p:spPr>
      </p:pic>
      <p:pic>
        <p:nvPicPr>
          <p:cNvPr id="73735" name="Picture 11" descr="tek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99375" y="5135563"/>
            <a:ext cx="1295400" cy="1333500"/>
          </a:xfrm>
          <a:prstGeom prst="rect">
            <a:avLst/>
          </a:prstGeom>
          <a:noFill/>
          <a:ln w="9525">
            <a:noFill/>
            <a:miter lim="800000"/>
            <a:headEnd/>
            <a:tailEnd/>
          </a:ln>
        </p:spPr>
      </p:pic>
      <p:grpSp>
        <p:nvGrpSpPr>
          <p:cNvPr id="73736" name="Group 4"/>
          <p:cNvGrpSpPr>
            <a:grpSpLocks/>
          </p:cNvGrpSpPr>
          <p:nvPr/>
        </p:nvGrpSpPr>
        <p:grpSpPr bwMode="auto">
          <a:xfrm>
            <a:off x="4373563" y="5630863"/>
            <a:ext cx="3276600" cy="892175"/>
            <a:chOff x="0" y="3758"/>
            <a:chExt cx="2064" cy="562"/>
          </a:xfrm>
        </p:grpSpPr>
        <p:sp>
          <p:nvSpPr>
            <p:cNvPr id="73737" name="Text Box 5"/>
            <p:cNvSpPr txBox="1">
              <a:spLocks noChangeArrowheads="1"/>
            </p:cNvSpPr>
            <p:nvPr/>
          </p:nvSpPr>
          <p:spPr bwMode="auto">
            <a:xfrm>
              <a:off x="111" y="4062"/>
              <a:ext cx="1953" cy="250"/>
            </a:xfrm>
            <a:prstGeom prst="rect">
              <a:avLst/>
            </a:prstGeom>
            <a:noFill/>
            <a:ln w="12700">
              <a:noFill/>
              <a:miter lim="800000"/>
              <a:headEnd/>
              <a:tailEnd/>
            </a:ln>
          </p:spPr>
          <p:txBody>
            <a:bodyPr>
              <a:spAutoFit/>
            </a:bodyPr>
            <a:lstStyle/>
            <a:p>
              <a:pPr algn="l">
                <a:spcBef>
                  <a:spcPct val="50000"/>
                </a:spcBef>
              </a:pPr>
              <a:r>
                <a:rPr lang="en-US" sz="1600" b="1" i="1">
                  <a:solidFill>
                    <a:schemeClr val="accent2"/>
                  </a:solidFill>
                  <a:cs typeface="Arial" charset="0"/>
                </a:rPr>
                <a:t>Industrial Ontologies Group</a:t>
              </a:r>
              <a:r>
                <a:rPr lang="en-US" sz="2000" b="1" i="1">
                  <a:solidFill>
                    <a:schemeClr val="accent2"/>
                  </a:solidFill>
                  <a:cs typeface="Arial" charset="0"/>
                </a:rPr>
                <a:t>  </a:t>
              </a:r>
              <a:r>
                <a:rPr lang="en-US" sz="1800" b="1" i="1">
                  <a:solidFill>
                    <a:schemeClr val="accent2"/>
                  </a:solidFill>
                  <a:cs typeface="Arial" charset="0"/>
                </a:rPr>
                <a:t>                  </a:t>
              </a:r>
              <a:endParaRPr lang="en-US" sz="2000" b="1" i="1">
                <a:solidFill>
                  <a:schemeClr val="accent2"/>
                </a:solidFill>
                <a:cs typeface="Arial" charset="0"/>
              </a:endParaRPr>
            </a:p>
          </p:txBody>
        </p:sp>
        <p:pic>
          <p:nvPicPr>
            <p:cNvPr id="73738" name="Picture 6" descr="IOg-shadow"/>
            <p:cNvPicPr>
              <a:picLocks noChangeAspect="1" noChangeArrowheads="1"/>
            </p:cNvPicPr>
            <p:nvPr/>
          </p:nvPicPr>
          <p:blipFill>
            <a:blip r:embed="rId5" cstate="print"/>
            <a:srcRect/>
            <a:stretch>
              <a:fillRect/>
            </a:stretch>
          </p:blipFill>
          <p:spPr bwMode="auto">
            <a:xfrm>
              <a:off x="0" y="3758"/>
              <a:ext cx="703" cy="562"/>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xfrm>
            <a:off x="8077200" y="6550025"/>
            <a:ext cx="1042988" cy="276999"/>
          </a:xfrm>
          <a:noFill/>
        </p:spPr>
        <p:txBody>
          <a:bodyPr/>
          <a:lstStyle/>
          <a:p>
            <a:fld id="{71E878AE-2B92-4F2B-BB8B-011F98EC6581}" type="slidenum">
              <a:rPr lang="ru-RU"/>
              <a:pPr/>
              <a:t>35</a:t>
            </a:fld>
            <a:r>
              <a:rPr lang="en-US" dirty="0"/>
              <a:t>  of </a:t>
            </a:r>
            <a:r>
              <a:rPr lang="en-US" dirty="0" smtClean="0"/>
              <a:t> 53</a:t>
            </a:r>
            <a:endParaRPr lang="ru-RU" sz="1400" b="0" dirty="0"/>
          </a:p>
        </p:txBody>
      </p:sp>
      <p:sp>
        <p:nvSpPr>
          <p:cNvPr id="5" name="Rectangle 2"/>
          <p:cNvSpPr>
            <a:spLocks noGrp="1" noChangeArrowheads="1"/>
          </p:cNvSpPr>
          <p:nvPr>
            <p:ph type="title"/>
          </p:nvPr>
        </p:nvSpPr>
        <p:spPr/>
        <p:txBody>
          <a:bodyPr/>
          <a:lstStyle/>
          <a:p>
            <a:pPr eaLnBrk="1" hangingPunct="1">
              <a:defRPr/>
            </a:pPr>
            <a:r>
              <a:rPr lang="en-US" sz="3200" smtClean="0"/>
              <a:t>GERI objectives</a:t>
            </a:r>
          </a:p>
        </p:txBody>
      </p:sp>
      <p:sp>
        <p:nvSpPr>
          <p:cNvPr id="6" name="Rectangle 3"/>
          <p:cNvSpPr txBox="1">
            <a:spLocks noChangeArrowheads="1"/>
          </p:cNvSpPr>
          <p:nvPr/>
        </p:nvSpPr>
        <p:spPr bwMode="auto">
          <a:xfrm>
            <a:off x="914400" y="746125"/>
            <a:ext cx="8075613" cy="5851525"/>
          </a:xfrm>
          <a:prstGeom prst="rect">
            <a:avLst/>
          </a:prstGeom>
          <a:noFill/>
          <a:ln w="9525">
            <a:noFill/>
            <a:miter lim="800000"/>
            <a:headEnd/>
            <a:tailEnd/>
          </a:ln>
          <a:effectLst/>
        </p:spPr>
        <p:txBody>
          <a:bodyPr/>
          <a:lstStyle/>
          <a:p>
            <a:pPr marL="342900" indent="-342900" algn="l">
              <a:lnSpc>
                <a:spcPct val="80000"/>
              </a:lnSpc>
              <a:spcBef>
                <a:spcPct val="20000"/>
              </a:spcBef>
              <a:buFontTx/>
              <a:buChar char="•"/>
            </a:pPr>
            <a:r>
              <a:rPr lang="en-US" sz="2800">
                <a:solidFill>
                  <a:srgbClr val="003366"/>
                </a:solidFill>
              </a:rPr>
              <a:t>“Ecosystems Factory”: Ontology-Driven Ecosystem (InterCloudWare) and Web-Based Application Development Platform on top of various heterogeneous and distributed ecosystems and application development platforms provided by different vendors;</a:t>
            </a:r>
          </a:p>
          <a:p>
            <a:pPr marL="342900" indent="-342900" algn="l">
              <a:lnSpc>
                <a:spcPct val="80000"/>
              </a:lnSpc>
              <a:spcBef>
                <a:spcPct val="20000"/>
              </a:spcBef>
              <a:buFontTx/>
              <a:buChar char="•"/>
            </a:pPr>
            <a:r>
              <a:rPr lang="en-US" sz="2800">
                <a:solidFill>
                  <a:srgbClr val="003366"/>
                </a:solidFill>
              </a:rPr>
              <a:t>APIaaS: API-as-a-Service</a:t>
            </a:r>
          </a:p>
          <a:p>
            <a:pPr marL="342900" indent="-342900" algn="l">
              <a:lnSpc>
                <a:spcPct val="80000"/>
              </a:lnSpc>
              <a:spcBef>
                <a:spcPct val="20000"/>
              </a:spcBef>
              <a:buFontTx/>
              <a:buChar char="•"/>
            </a:pPr>
            <a:r>
              <a:rPr lang="en-US" sz="2800">
                <a:solidFill>
                  <a:srgbClr val="003366"/>
                </a:solidFill>
              </a:rPr>
              <a:t>ESaaS:  EcoSystem-as-a-Service;</a:t>
            </a:r>
          </a:p>
          <a:p>
            <a:pPr marL="342900" indent="-342900" algn="l">
              <a:lnSpc>
                <a:spcPct val="80000"/>
              </a:lnSpc>
              <a:spcBef>
                <a:spcPct val="20000"/>
              </a:spcBef>
              <a:buFontTx/>
              <a:buChar char="•"/>
            </a:pPr>
            <a:r>
              <a:rPr lang="en-US" sz="2800">
                <a:solidFill>
                  <a:srgbClr val="003366"/>
                </a:solidFill>
              </a:rPr>
              <a:t>INTaaS: Integration-as-a-Service;</a:t>
            </a:r>
          </a:p>
          <a:p>
            <a:pPr marL="342900" indent="-342900" algn="l">
              <a:lnSpc>
                <a:spcPct val="80000"/>
              </a:lnSpc>
              <a:spcBef>
                <a:spcPct val="20000"/>
              </a:spcBef>
              <a:buFontTx/>
              <a:buChar char="•"/>
            </a:pPr>
            <a:r>
              <a:rPr lang="en-US" sz="2800">
                <a:solidFill>
                  <a:srgbClr val="003366"/>
                </a:solidFill>
              </a:rPr>
              <a:t>Integrating Cloud Computing and SOA architectures;</a:t>
            </a:r>
          </a:p>
          <a:p>
            <a:pPr marL="342900" indent="-342900" algn="l">
              <a:lnSpc>
                <a:spcPct val="80000"/>
              </a:lnSpc>
              <a:spcBef>
                <a:spcPct val="20000"/>
              </a:spcBef>
              <a:buFontTx/>
              <a:buChar char="•"/>
            </a:pPr>
            <a:r>
              <a:rPr lang="en-US" sz="2800">
                <a:solidFill>
                  <a:srgbClr val="003366"/>
                </a:solidFill>
              </a:rPr>
              <a:t>Utilizing Semantic and Agent Technologies;</a:t>
            </a:r>
          </a:p>
          <a:p>
            <a:pPr marL="342900" indent="-342900" algn="l">
              <a:lnSpc>
                <a:spcPct val="80000"/>
              </a:lnSpc>
              <a:spcBef>
                <a:spcPct val="20000"/>
              </a:spcBef>
              <a:buFontTx/>
              <a:buChar char="•"/>
            </a:pPr>
            <a:r>
              <a:rPr lang="en-US" sz="2800">
                <a:solidFill>
                  <a:srgbClr val="003366"/>
                </a:solidFill>
              </a:rPr>
              <a:t>Providing solution, which will break the borders between competing technology platforms and provide to the end-users seamless access to a variety of services worldwide.</a:t>
            </a:r>
          </a:p>
          <a:p>
            <a:pPr marL="342900" indent="-342900" algn="l">
              <a:lnSpc>
                <a:spcPct val="80000"/>
              </a:lnSpc>
              <a:spcBef>
                <a:spcPct val="20000"/>
              </a:spcBef>
              <a:buFontTx/>
              <a:buChar char="•"/>
            </a:pPr>
            <a:endParaRPr lang="en-US" sz="2800">
              <a:solidFill>
                <a:srgbClr val="003366"/>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62F4095A-A123-49A4-926B-7631AE0A2169}" type="slidenum">
              <a:rPr lang="ru-RU"/>
              <a:pPr/>
              <a:t>36</a:t>
            </a:fld>
            <a:r>
              <a:rPr lang="en-US" dirty="0"/>
              <a:t>  of  </a:t>
            </a:r>
            <a:r>
              <a:rPr lang="en-US" dirty="0" smtClean="0"/>
              <a:t>53</a:t>
            </a:r>
            <a:r>
              <a:rPr lang="en-US" sz="1400" b="0" dirty="0" smtClean="0"/>
              <a:t> </a:t>
            </a:r>
            <a:endParaRPr lang="ru-RU" sz="1400" b="0" dirty="0"/>
          </a:p>
        </p:txBody>
      </p:sp>
      <p:sp>
        <p:nvSpPr>
          <p:cNvPr id="5" name="Rectangle 2"/>
          <p:cNvSpPr>
            <a:spLocks noGrp="1" noChangeArrowheads="1"/>
          </p:cNvSpPr>
          <p:nvPr>
            <p:ph type="title"/>
          </p:nvPr>
        </p:nvSpPr>
        <p:spPr/>
        <p:txBody>
          <a:bodyPr/>
          <a:lstStyle/>
          <a:p>
            <a:pPr eaLnBrk="1" hangingPunct="1"/>
            <a:r>
              <a:rPr lang="en-US" sz="3200" smtClean="0"/>
              <a:t>GERI impact</a:t>
            </a:r>
            <a:endParaRPr lang="ru-RU" sz="3200" smtClean="0"/>
          </a:p>
        </p:txBody>
      </p:sp>
      <p:sp>
        <p:nvSpPr>
          <p:cNvPr id="6" name="Rectangle 3"/>
          <p:cNvSpPr txBox="1">
            <a:spLocks noChangeArrowheads="1"/>
          </p:cNvSpPr>
          <p:nvPr/>
        </p:nvSpPr>
        <p:spPr bwMode="auto">
          <a:xfrm>
            <a:off x="700088" y="1141413"/>
            <a:ext cx="8075612" cy="4641850"/>
          </a:xfrm>
          <a:prstGeom prst="rect">
            <a:avLst/>
          </a:prstGeom>
          <a:noFill/>
          <a:ln w="9525">
            <a:noFill/>
            <a:miter lim="800000"/>
            <a:headEnd/>
            <a:tailEnd/>
          </a:ln>
          <a:effectLst/>
        </p:spPr>
        <p:txBody>
          <a:bodyPr/>
          <a:lstStyle/>
          <a:p>
            <a:pPr marL="342900" indent="-342900" algn="l">
              <a:lnSpc>
                <a:spcPct val="80000"/>
              </a:lnSpc>
              <a:spcBef>
                <a:spcPct val="20000"/>
              </a:spcBef>
              <a:buFontTx/>
              <a:buChar char="•"/>
            </a:pPr>
            <a:r>
              <a:rPr lang="en-GB" sz="2000">
                <a:solidFill>
                  <a:srgbClr val="003366"/>
                </a:solidFill>
              </a:rPr>
              <a:t>The concept of </a:t>
            </a:r>
            <a:r>
              <a:rPr lang="en-GB" sz="2000" i="1">
                <a:solidFill>
                  <a:srgbClr val="003366"/>
                </a:solidFill>
              </a:rPr>
              <a:t>GERI</a:t>
            </a:r>
            <a:r>
              <a:rPr lang="en-GB" sz="2000">
                <a:solidFill>
                  <a:srgbClr val="003366"/>
                </a:solidFill>
              </a:rPr>
              <a:t>, which allows utilization of functionality of several different existing ecosystems as virtually one to connect heterogeneous components.</a:t>
            </a:r>
          </a:p>
          <a:p>
            <a:pPr marL="342900" indent="-342900" algn="l">
              <a:lnSpc>
                <a:spcPct val="80000"/>
              </a:lnSpc>
              <a:spcBef>
                <a:spcPct val="20000"/>
              </a:spcBef>
              <a:buFontTx/>
              <a:buChar char="•"/>
            </a:pPr>
            <a:r>
              <a:rPr lang="en-GB" sz="2000">
                <a:solidFill>
                  <a:srgbClr val="003366"/>
                </a:solidFill>
              </a:rPr>
              <a:t>Essentially extended view to the </a:t>
            </a:r>
            <a:r>
              <a:rPr lang="en-GB" sz="2000" i="1">
                <a:solidFill>
                  <a:srgbClr val="003366"/>
                </a:solidFill>
              </a:rPr>
              <a:t>Enterprise Application Integration</a:t>
            </a:r>
            <a:r>
              <a:rPr lang="en-GB" sz="2000">
                <a:solidFill>
                  <a:srgbClr val="003366"/>
                </a:solidFill>
              </a:rPr>
              <a:t> towards </a:t>
            </a:r>
            <a:r>
              <a:rPr lang="en-GB" sz="2000" i="1">
                <a:solidFill>
                  <a:srgbClr val="003366"/>
                </a:solidFill>
              </a:rPr>
              <a:t>Global Enterprise Resource Integration</a:t>
            </a:r>
            <a:r>
              <a:rPr lang="en-GB" sz="2000">
                <a:solidFill>
                  <a:srgbClr val="003366"/>
                </a:solidFill>
              </a:rPr>
              <a:t> which can be seen as:</a:t>
            </a:r>
            <a:endParaRPr lang="ru-RU" sz="2000">
              <a:solidFill>
                <a:srgbClr val="003366"/>
              </a:solidFill>
            </a:endParaRPr>
          </a:p>
          <a:p>
            <a:pPr marL="742950" lvl="1" indent="-285750" algn="l">
              <a:lnSpc>
                <a:spcPct val="80000"/>
              </a:lnSpc>
              <a:spcBef>
                <a:spcPct val="20000"/>
              </a:spcBef>
              <a:buClr>
                <a:srgbClr val="003366"/>
              </a:buClr>
              <a:buSzPct val="80000"/>
              <a:buFont typeface="Wingdings" pitchFamily="2" charset="2"/>
              <a:buChar char="q"/>
            </a:pPr>
            <a:r>
              <a:rPr lang="en-GB" sz="1800" i="1">
                <a:solidFill>
                  <a:srgbClr val="003366"/>
                </a:solidFill>
              </a:rPr>
              <a:t>Global Enterprise</a:t>
            </a:r>
            <a:r>
              <a:rPr lang="en-GB" sz="1800">
                <a:solidFill>
                  <a:srgbClr val="003366"/>
                </a:solidFill>
              </a:rPr>
              <a:t> (globally distributed units, partners and operations);</a:t>
            </a:r>
          </a:p>
          <a:p>
            <a:pPr marL="742950" lvl="1" indent="-285750" algn="l">
              <a:lnSpc>
                <a:spcPct val="80000"/>
              </a:lnSpc>
              <a:spcBef>
                <a:spcPct val="20000"/>
              </a:spcBef>
              <a:buClr>
                <a:srgbClr val="003366"/>
              </a:buClr>
              <a:buSzPct val="80000"/>
              <a:buFont typeface="Wingdings" pitchFamily="2" charset="2"/>
              <a:buChar char="q"/>
            </a:pPr>
            <a:r>
              <a:rPr lang="en-GB" sz="1800" i="1">
                <a:solidFill>
                  <a:srgbClr val="003366"/>
                </a:solidFill>
              </a:rPr>
              <a:t>Global Resource</a:t>
            </a:r>
            <a:r>
              <a:rPr lang="en-GB" sz="1800">
                <a:solidFill>
                  <a:srgbClr val="003366"/>
                </a:solidFill>
              </a:rPr>
              <a:t> (highly heterogeneous and massively distributed);</a:t>
            </a:r>
            <a:endParaRPr lang="ru-RU" sz="1800">
              <a:solidFill>
                <a:srgbClr val="003366"/>
              </a:solidFill>
            </a:endParaRPr>
          </a:p>
          <a:p>
            <a:pPr marL="742950" lvl="1" indent="-285750" algn="l">
              <a:lnSpc>
                <a:spcPct val="80000"/>
              </a:lnSpc>
              <a:spcBef>
                <a:spcPct val="20000"/>
              </a:spcBef>
              <a:buClr>
                <a:srgbClr val="003366"/>
              </a:buClr>
              <a:buSzPct val="80000"/>
              <a:buFont typeface="Wingdings" pitchFamily="2" charset="2"/>
              <a:buChar char="q"/>
            </a:pPr>
            <a:r>
              <a:rPr lang="en-GB" sz="1800" i="1">
                <a:solidFill>
                  <a:srgbClr val="003366"/>
                </a:solidFill>
              </a:rPr>
              <a:t>Global Integration </a:t>
            </a:r>
            <a:r>
              <a:rPr lang="en-GB" sz="1800">
                <a:solidFill>
                  <a:srgbClr val="003366"/>
                </a:solidFill>
              </a:rPr>
              <a:t>(intra- and inter-enterprise integration and networking, where each component resource is autonomous, proactive, cooperative and aware of own and others descriptions of basic functionality, goals, behaviours and roles in different scenarios).</a:t>
            </a:r>
          </a:p>
          <a:p>
            <a:pPr marL="342900" indent="-342900" algn="l">
              <a:lnSpc>
                <a:spcPct val="80000"/>
              </a:lnSpc>
              <a:spcBef>
                <a:spcPct val="20000"/>
              </a:spcBef>
              <a:buFontTx/>
              <a:buChar char="•"/>
            </a:pPr>
            <a:r>
              <a:rPr lang="en-GB" sz="2000">
                <a:solidFill>
                  <a:srgbClr val="003366"/>
                </a:solidFill>
              </a:rPr>
              <a:t>Extending the </a:t>
            </a:r>
            <a:r>
              <a:rPr lang="en-GB" sz="2000" i="1">
                <a:solidFill>
                  <a:srgbClr val="003366"/>
                </a:solidFill>
              </a:rPr>
              <a:t>Service-Oriented Architecture</a:t>
            </a:r>
            <a:r>
              <a:rPr lang="en-GB" sz="2000">
                <a:solidFill>
                  <a:srgbClr val="003366"/>
                </a:solidFill>
              </a:rPr>
              <a:t> concept by exposing Web-services as resources managed by proactive agents, and therefore able to co-ordinate, participate as components in several business processes, and negotiate their roles and settings in appropriate scenarios.</a:t>
            </a:r>
            <a:endParaRPr lang="ru-RU" sz="2000">
              <a:solidFill>
                <a:srgbClr val="003366"/>
              </a:solidFill>
            </a:endParaRPr>
          </a:p>
        </p:txBody>
      </p:sp>
      <p:sp>
        <p:nvSpPr>
          <p:cNvPr id="75781" name="Rounded Rectangle 4"/>
          <p:cNvSpPr>
            <a:spLocks noChangeArrowheads="1"/>
          </p:cNvSpPr>
          <p:nvPr/>
        </p:nvSpPr>
        <p:spPr bwMode="auto">
          <a:xfrm>
            <a:off x="989013" y="5688013"/>
            <a:ext cx="6783387" cy="987425"/>
          </a:xfrm>
          <a:prstGeom prst="roundRect">
            <a:avLst>
              <a:gd name="adj" fmla="val 16667"/>
            </a:avLst>
          </a:prstGeom>
          <a:solidFill>
            <a:schemeClr val="accent1"/>
          </a:solidFill>
          <a:ln w="31750" algn="ctr">
            <a:solidFill>
              <a:schemeClr val="tx1"/>
            </a:solidFill>
            <a:round/>
            <a:headEnd/>
            <a:tailEnd type="triangle" w="med" len="med"/>
          </a:ln>
        </p:spPr>
        <p:txBody>
          <a:bodyPr>
            <a:spAutoFit/>
          </a:bodyPr>
          <a:lstStyle/>
          <a:p>
            <a:r>
              <a:rPr lang="en-US" sz="2400"/>
              <a:t>GERI is a cloud of proactive (agent-driven) Semantic Web -enabled </a:t>
            </a:r>
            <a:r>
              <a:rPr lang="en-US" sz="2800" b="1">
                <a:solidFill>
                  <a:srgbClr val="FF0000"/>
                </a:solidFill>
              </a:rPr>
              <a:t>API-as-a Service</a:t>
            </a:r>
            <a:r>
              <a:rPr lang="en-US"/>
              <a:t>(s)</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p:spPr>
        <p:txBody>
          <a:bodyPr/>
          <a:lstStyle/>
          <a:p>
            <a:fld id="{FE0EA6C9-34D8-4435-AD9A-29D26DEE8281}" type="slidenum">
              <a:rPr lang="ru-RU"/>
              <a:pPr/>
              <a:t>37</a:t>
            </a:fld>
            <a:r>
              <a:rPr lang="en-US" dirty="0"/>
              <a:t>  of  </a:t>
            </a:r>
            <a:r>
              <a:rPr lang="en-US" dirty="0" smtClean="0"/>
              <a:t>53</a:t>
            </a:r>
            <a:r>
              <a:rPr lang="en-US" sz="1400" b="0" dirty="0" smtClean="0"/>
              <a:t> </a:t>
            </a:r>
            <a:endParaRPr lang="ru-RU" sz="1400" b="0" dirty="0"/>
          </a:p>
        </p:txBody>
      </p:sp>
      <p:sp>
        <p:nvSpPr>
          <p:cNvPr id="5" name="Title 1"/>
          <p:cNvSpPr>
            <a:spLocks noGrp="1"/>
          </p:cNvSpPr>
          <p:nvPr>
            <p:ph type="title"/>
          </p:nvPr>
        </p:nvSpPr>
        <p:spPr>
          <a:xfrm>
            <a:off x="1447800" y="125413"/>
            <a:ext cx="7478713" cy="865187"/>
          </a:xfrm>
        </p:spPr>
        <p:txBody>
          <a:bodyPr/>
          <a:lstStyle/>
          <a:p>
            <a:pPr eaLnBrk="1" hangingPunct="1">
              <a:defRPr/>
            </a:pPr>
            <a:r>
              <a:rPr lang="en-US" dirty="0" smtClean="0"/>
              <a:t>GERI as a Cloud of Ontonuts to External Ecosystems</a:t>
            </a:r>
            <a:endParaRPr lang="en-US" dirty="0"/>
          </a:p>
        </p:txBody>
      </p:sp>
      <p:grpSp>
        <p:nvGrpSpPr>
          <p:cNvPr id="76804" name="Group 48"/>
          <p:cNvGrpSpPr>
            <a:grpSpLocks/>
          </p:cNvGrpSpPr>
          <p:nvPr/>
        </p:nvGrpSpPr>
        <p:grpSpPr bwMode="auto">
          <a:xfrm>
            <a:off x="952500" y="1460500"/>
            <a:ext cx="7239000" cy="4953000"/>
            <a:chOff x="2590800" y="2286000"/>
            <a:chExt cx="4173537" cy="2495550"/>
          </a:xfrm>
        </p:grpSpPr>
        <p:pic>
          <p:nvPicPr>
            <p:cNvPr id="76820" name="Picture 14"/>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3048000" y="2438400"/>
              <a:ext cx="3255963" cy="2057400"/>
            </a:xfrm>
            <a:prstGeom prst="rect">
              <a:avLst/>
            </a:prstGeom>
            <a:noFill/>
            <a:ln w="9525">
              <a:noFill/>
              <a:miter lim="800000"/>
              <a:headEnd/>
              <a:tailEnd/>
            </a:ln>
          </p:spPr>
        </p:pic>
        <p:grpSp>
          <p:nvGrpSpPr>
            <p:cNvPr id="76821" name="Group 103"/>
            <p:cNvGrpSpPr>
              <a:grpSpLocks/>
            </p:cNvGrpSpPr>
            <p:nvPr/>
          </p:nvGrpSpPr>
          <p:grpSpPr bwMode="auto">
            <a:xfrm>
              <a:off x="3886196" y="2285996"/>
              <a:ext cx="1125536" cy="819148"/>
              <a:chOff x="3629" y="2840"/>
              <a:chExt cx="1488" cy="1208"/>
            </a:xfrm>
          </p:grpSpPr>
          <p:pic>
            <p:nvPicPr>
              <p:cNvPr id="76847"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76848"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76849"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76850"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76822" name="Group 103"/>
            <p:cNvGrpSpPr>
              <a:grpSpLocks/>
            </p:cNvGrpSpPr>
            <p:nvPr/>
          </p:nvGrpSpPr>
          <p:grpSpPr bwMode="auto">
            <a:xfrm>
              <a:off x="5181596" y="2362196"/>
              <a:ext cx="1125536" cy="819148"/>
              <a:chOff x="3629" y="2840"/>
              <a:chExt cx="1488" cy="1208"/>
            </a:xfrm>
          </p:grpSpPr>
          <p:pic>
            <p:nvPicPr>
              <p:cNvPr id="76843"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76844"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76845"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76846"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76823" name="Group 103"/>
            <p:cNvGrpSpPr>
              <a:grpSpLocks/>
            </p:cNvGrpSpPr>
            <p:nvPr/>
          </p:nvGrpSpPr>
          <p:grpSpPr bwMode="auto">
            <a:xfrm>
              <a:off x="5638796" y="3200396"/>
              <a:ext cx="1125536" cy="819148"/>
              <a:chOff x="3629" y="2840"/>
              <a:chExt cx="1488" cy="1208"/>
            </a:xfrm>
          </p:grpSpPr>
          <p:pic>
            <p:nvPicPr>
              <p:cNvPr id="76839"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76840"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76841"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76842"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76824" name="Group 103"/>
            <p:cNvGrpSpPr>
              <a:grpSpLocks/>
            </p:cNvGrpSpPr>
            <p:nvPr/>
          </p:nvGrpSpPr>
          <p:grpSpPr bwMode="auto">
            <a:xfrm>
              <a:off x="4952996" y="3962396"/>
              <a:ext cx="1125536" cy="819148"/>
              <a:chOff x="3629" y="2840"/>
              <a:chExt cx="1488" cy="1208"/>
            </a:xfrm>
          </p:grpSpPr>
          <p:pic>
            <p:nvPicPr>
              <p:cNvPr id="76835"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76836"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76837"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76838"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76825" name="Group 103"/>
            <p:cNvGrpSpPr>
              <a:grpSpLocks/>
            </p:cNvGrpSpPr>
            <p:nvPr/>
          </p:nvGrpSpPr>
          <p:grpSpPr bwMode="auto">
            <a:xfrm>
              <a:off x="2590796" y="2590796"/>
              <a:ext cx="1125536" cy="819148"/>
              <a:chOff x="3629" y="2840"/>
              <a:chExt cx="1488" cy="1208"/>
            </a:xfrm>
          </p:grpSpPr>
          <p:pic>
            <p:nvPicPr>
              <p:cNvPr id="76831"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76832"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76833"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76834"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76826" name="Group 103"/>
            <p:cNvGrpSpPr>
              <a:grpSpLocks/>
            </p:cNvGrpSpPr>
            <p:nvPr/>
          </p:nvGrpSpPr>
          <p:grpSpPr bwMode="auto">
            <a:xfrm>
              <a:off x="2895596" y="3581396"/>
              <a:ext cx="1125536" cy="819148"/>
              <a:chOff x="3629" y="2840"/>
              <a:chExt cx="1488" cy="1208"/>
            </a:xfrm>
          </p:grpSpPr>
          <p:pic>
            <p:nvPicPr>
              <p:cNvPr id="76827"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76828"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76829"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76830"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grpSp>
        <p:nvGrpSpPr>
          <p:cNvPr id="76805" name="Group 50"/>
          <p:cNvGrpSpPr>
            <a:grpSpLocks/>
          </p:cNvGrpSpPr>
          <p:nvPr/>
        </p:nvGrpSpPr>
        <p:grpSpPr bwMode="auto">
          <a:xfrm>
            <a:off x="3467100" y="3136900"/>
            <a:ext cx="2311400" cy="1371600"/>
            <a:chOff x="3098800" y="4800600"/>
            <a:chExt cx="2843213" cy="1776413"/>
          </a:xfrm>
        </p:grpSpPr>
        <p:grpSp>
          <p:nvGrpSpPr>
            <p:cNvPr id="76808" name="Group 49"/>
            <p:cNvGrpSpPr>
              <a:grpSpLocks/>
            </p:cNvGrpSpPr>
            <p:nvPr/>
          </p:nvGrpSpPr>
          <p:grpSpPr bwMode="auto">
            <a:xfrm>
              <a:off x="3098800" y="4946650"/>
              <a:ext cx="1303337" cy="1004887"/>
              <a:chOff x="2362200" y="5010150"/>
              <a:chExt cx="1303337" cy="1004887"/>
            </a:xfrm>
          </p:grpSpPr>
          <p:grpSp>
            <p:nvGrpSpPr>
              <p:cNvPr id="76814" name="Group 97"/>
              <p:cNvGrpSpPr>
                <a:grpSpLocks/>
              </p:cNvGrpSpPr>
              <p:nvPr/>
            </p:nvGrpSpPr>
            <p:grpSpPr bwMode="auto">
              <a:xfrm>
                <a:off x="2362200" y="5130800"/>
                <a:ext cx="855662" cy="884237"/>
                <a:chOff x="4419" y="2966"/>
                <a:chExt cx="1201" cy="1339"/>
              </a:xfrm>
            </p:grpSpPr>
            <p:pic>
              <p:nvPicPr>
                <p:cNvPr id="76816" name="Picture 9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58" y="3243"/>
                  <a:ext cx="1062" cy="1062"/>
                </a:xfrm>
                <a:prstGeom prst="rect">
                  <a:avLst/>
                </a:prstGeom>
                <a:solidFill>
                  <a:srgbClr val="CC9900"/>
                </a:solidFill>
                <a:ln w="9525">
                  <a:noFill/>
                  <a:miter lim="800000"/>
                  <a:headEnd/>
                  <a:tailEnd/>
                </a:ln>
              </p:spPr>
            </p:pic>
            <p:pic>
              <p:nvPicPr>
                <p:cNvPr id="76817" name="Picture 263" descr="sapl"/>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49" y="3289"/>
                  <a:ext cx="485" cy="523"/>
                </a:xfrm>
                <a:prstGeom prst="rect">
                  <a:avLst/>
                </a:prstGeom>
                <a:noFill/>
                <a:ln w="9525">
                  <a:noFill/>
                  <a:miter lim="800000"/>
                  <a:headEnd/>
                  <a:tailEnd/>
                </a:ln>
              </p:spPr>
            </p:pic>
            <p:pic>
              <p:nvPicPr>
                <p:cNvPr id="76818" name="Picture 100"/>
                <p:cNvPicPr>
                  <a:picLocks noChangeAspect="1" noChangeArrowheads="1"/>
                </p:cNvPicPr>
                <p:nvPr/>
              </p:nvPicPr>
              <p:blipFill>
                <a:blip r:embed="rId7" cstate="print"/>
                <a:srcRect/>
                <a:stretch>
                  <a:fillRect/>
                </a:stretch>
              </p:blipFill>
              <p:spPr bwMode="auto">
                <a:xfrm>
                  <a:off x="4419" y="2966"/>
                  <a:ext cx="533" cy="816"/>
                </a:xfrm>
                <a:prstGeom prst="rect">
                  <a:avLst/>
                </a:prstGeom>
                <a:noFill/>
                <a:ln w="9525">
                  <a:noFill/>
                  <a:miter lim="800000"/>
                  <a:headEnd/>
                  <a:tailEnd/>
                </a:ln>
              </p:spPr>
            </p:pic>
            <p:sp>
              <p:nvSpPr>
                <p:cNvPr id="76819" name="WordArt 101" descr="Paper bag"/>
                <p:cNvSpPr>
                  <a:spLocks noChangeArrowheads="1" noChangeShapeType="1" noTextEdit="1"/>
                </p:cNvSpPr>
                <p:nvPr/>
              </p:nvSpPr>
              <p:spPr bwMode="auto">
                <a:xfrm>
                  <a:off x="4953" y="4094"/>
                  <a:ext cx="635" cy="182"/>
                </a:xfrm>
                <a:prstGeom prst="rect">
                  <a:avLst/>
                </a:prstGeom>
              </p:spPr>
              <p:txBody>
                <a:bodyPr wrap="none" fromWordArt="1">
                  <a:prstTxWarp prst="textPlain">
                    <a:avLst>
                      <a:gd name="adj" fmla="val 50000"/>
                    </a:avLst>
                  </a:prstTxWarp>
                </a:bodyPr>
                <a:lstStyle/>
                <a:p>
                  <a:r>
                    <a:rPr lang="en-US" kern="1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SmartComments</a:t>
                  </a:r>
                </a:p>
              </p:txBody>
            </p:sp>
          </p:grpSp>
          <p:pic>
            <p:nvPicPr>
              <p:cNvPr id="76815" name="Picture 102" descr="ForI_"/>
              <p:cNvPicPr>
                <a:picLocks noChangeAspect="1" noChangeArrowheads="1"/>
              </p:cNvPicPr>
              <p:nvPr/>
            </p:nvPicPr>
            <p:blipFill>
              <a:blip r:embed="rId9" cstate="print"/>
              <a:srcRect/>
              <a:stretch>
                <a:fillRect/>
              </a:stretch>
            </p:blipFill>
            <p:spPr bwMode="auto">
              <a:xfrm>
                <a:off x="3017837" y="5010150"/>
                <a:ext cx="647700" cy="568325"/>
              </a:xfrm>
              <a:prstGeom prst="rect">
                <a:avLst/>
              </a:prstGeom>
              <a:noFill/>
              <a:ln w="9525">
                <a:noFill/>
                <a:miter lim="800000"/>
                <a:headEnd/>
                <a:tailEnd/>
              </a:ln>
            </p:spPr>
          </p:pic>
        </p:grpSp>
        <p:grpSp>
          <p:nvGrpSpPr>
            <p:cNvPr id="76809" name="Group 9"/>
            <p:cNvGrpSpPr>
              <a:grpSpLocks/>
            </p:cNvGrpSpPr>
            <p:nvPr/>
          </p:nvGrpSpPr>
          <p:grpSpPr bwMode="auto">
            <a:xfrm>
              <a:off x="3429000" y="4800601"/>
              <a:ext cx="2513013" cy="1776414"/>
              <a:chOff x="2386" y="1536"/>
              <a:chExt cx="1546" cy="1119"/>
            </a:xfrm>
          </p:grpSpPr>
          <p:pic>
            <p:nvPicPr>
              <p:cNvPr id="76810"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76" y="1536"/>
                <a:ext cx="952" cy="649"/>
              </a:xfrm>
              <a:prstGeom prst="rect">
                <a:avLst/>
              </a:prstGeom>
              <a:noFill/>
              <a:ln w="9525">
                <a:noFill/>
                <a:miter lim="800000"/>
                <a:headEnd/>
                <a:tailEnd/>
              </a:ln>
            </p:spPr>
          </p:pic>
          <p:sp>
            <p:nvSpPr>
              <p:cNvPr id="76811" name="WordArt 6"/>
              <p:cNvSpPr>
                <a:spLocks noChangeArrowheads="1" noChangeShapeType="1" noTextEdit="1"/>
              </p:cNvSpPr>
              <p:nvPr/>
            </p:nvSpPr>
            <p:spPr bwMode="auto">
              <a:xfrm>
                <a:off x="2747" y="2002"/>
                <a:ext cx="708" cy="36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GERI</a:t>
                </a:r>
              </a:p>
            </p:txBody>
          </p:sp>
          <p:sp>
            <p:nvSpPr>
              <p:cNvPr id="76812" name="WordArt 7"/>
              <p:cNvSpPr>
                <a:spLocks noChangeArrowheads="1" noChangeShapeType="1" noTextEdit="1"/>
              </p:cNvSpPr>
              <p:nvPr/>
            </p:nvSpPr>
            <p:spPr bwMode="auto">
              <a:xfrm>
                <a:off x="2386" y="2347"/>
                <a:ext cx="1080" cy="204"/>
              </a:xfrm>
              <a:prstGeom prst="rect">
                <a:avLst/>
              </a:prstGeom>
            </p:spPr>
            <p:txBody>
              <a:bodyPr wrap="none" fromWordArt="1">
                <a:prstTxWarp prst="textPlain">
                  <a:avLst>
                    <a:gd name="adj" fmla="val 50000"/>
                  </a:avLst>
                </a:prstTxWarp>
              </a:bodyPr>
              <a:lstStyle/>
              <a:p>
                <a:r>
                  <a:rPr lang="en-US" sz="2000" kern="10">
                    <a:ln w="19050">
                      <a:solidFill>
                        <a:srgbClr val="99CCFF"/>
                      </a:solidFill>
                      <a:round/>
                      <a:headEnd/>
                      <a:tailEnd/>
                    </a:ln>
                    <a:solidFill>
                      <a:srgbClr val="FF0000"/>
                    </a:solidFill>
                    <a:effectLst>
                      <a:outerShdw dist="35921" dir="2700000" algn="ctr" rotWithShape="0">
                        <a:srgbClr val="990000"/>
                      </a:outerShdw>
                    </a:effectLst>
                    <a:latin typeface="Impact"/>
                  </a:rPr>
                  <a:t>UBIWARE-driven</a:t>
                </a:r>
              </a:p>
            </p:txBody>
          </p:sp>
          <p:pic>
            <p:nvPicPr>
              <p:cNvPr id="76813" name="Picture 263" descr="sapl"/>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11" y="2201"/>
                <a:ext cx="421" cy="454"/>
              </a:xfrm>
              <a:prstGeom prst="rect">
                <a:avLst/>
              </a:prstGeom>
              <a:noFill/>
              <a:ln w="9525">
                <a:noFill/>
                <a:miter lim="800000"/>
                <a:headEnd/>
                <a:tailEnd/>
              </a:ln>
            </p:spPr>
          </p:pic>
        </p:grpSp>
      </p:grpSp>
      <p:sp>
        <p:nvSpPr>
          <p:cNvPr id="76806" name="Rounded Rectangular Callout 47"/>
          <p:cNvSpPr>
            <a:spLocks noChangeArrowheads="1"/>
          </p:cNvSpPr>
          <p:nvPr/>
        </p:nvSpPr>
        <p:spPr bwMode="auto">
          <a:xfrm>
            <a:off x="468313" y="5661025"/>
            <a:ext cx="2590800" cy="442913"/>
          </a:xfrm>
          <a:prstGeom prst="wedgeRoundRectCallout">
            <a:avLst>
              <a:gd name="adj1" fmla="val 11083"/>
              <a:gd name="adj2" fmla="val -81477"/>
              <a:gd name="adj3" fmla="val 16667"/>
            </a:avLst>
          </a:prstGeom>
          <a:solidFill>
            <a:schemeClr val="accent1"/>
          </a:solidFill>
          <a:ln w="25400" algn="ctr">
            <a:solidFill>
              <a:schemeClr val="tx1"/>
            </a:solidFill>
            <a:round/>
            <a:headEnd/>
            <a:tailEnd type="triangle" w="med" len="med"/>
          </a:ln>
        </p:spPr>
        <p:txBody>
          <a:bodyPr>
            <a:spAutoFit/>
          </a:bodyPr>
          <a:lstStyle/>
          <a:p>
            <a:r>
              <a:rPr lang="en-US" sz="2000"/>
              <a:t>API-as-a-Service</a:t>
            </a:r>
          </a:p>
        </p:txBody>
      </p:sp>
      <p:sp>
        <p:nvSpPr>
          <p:cNvPr id="76807" name="Rounded Rectangular Callout 48"/>
          <p:cNvSpPr>
            <a:spLocks noChangeArrowheads="1"/>
          </p:cNvSpPr>
          <p:nvPr/>
        </p:nvSpPr>
        <p:spPr bwMode="auto">
          <a:xfrm>
            <a:off x="249238" y="6267450"/>
            <a:ext cx="5329237" cy="374650"/>
          </a:xfrm>
          <a:prstGeom prst="wedgeRoundRectCallout">
            <a:avLst>
              <a:gd name="adj1" fmla="val -12569"/>
              <a:gd name="adj2" fmla="val -108856"/>
              <a:gd name="adj3" fmla="val 16667"/>
            </a:avLst>
          </a:prstGeom>
          <a:solidFill>
            <a:srgbClr val="FFFF99"/>
          </a:solidFill>
          <a:ln w="25400" algn="ctr">
            <a:solidFill>
              <a:schemeClr val="tx1"/>
            </a:solidFill>
            <a:round/>
            <a:headEnd/>
            <a:tailEnd type="triangle" w="med" len="med"/>
          </a:ln>
        </p:spPr>
        <p:txBody>
          <a:bodyPr>
            <a:spAutoFit/>
          </a:bodyPr>
          <a:lstStyle/>
          <a:p>
            <a:r>
              <a:rPr lang="en-US" sz="1600" b="1">
                <a:solidFill>
                  <a:srgbClr val="FF0000"/>
                </a:solidFill>
              </a:rPr>
              <a:t>Service</a:t>
            </a:r>
            <a:r>
              <a:rPr lang="en-US" sz="1600"/>
              <a:t> = Proactive Semantic Web Enabled Service</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8A7BB4E1-5521-4ED9-A66B-F18C592119E5}" type="slidenum">
              <a:rPr lang="ru-RU"/>
              <a:pPr/>
              <a:t>38</a:t>
            </a:fld>
            <a:r>
              <a:rPr lang="en-US" dirty="0"/>
              <a:t>  of  </a:t>
            </a:r>
            <a:r>
              <a:rPr lang="en-US" dirty="0" smtClean="0"/>
              <a:t>53</a:t>
            </a:r>
            <a:r>
              <a:rPr lang="en-US" sz="1400" b="0" dirty="0" smtClean="0"/>
              <a:t> </a:t>
            </a:r>
            <a:endParaRPr lang="ru-RU" sz="1400" b="0" dirty="0"/>
          </a:p>
        </p:txBody>
      </p:sp>
      <p:pic>
        <p:nvPicPr>
          <p:cNvPr id="77827" name="Picture 14"/>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50800" y="1524000"/>
            <a:ext cx="9093200" cy="3810000"/>
          </a:xfrm>
          <a:prstGeom prst="rect">
            <a:avLst/>
          </a:prstGeom>
          <a:noFill/>
          <a:ln w="9525">
            <a:noFill/>
            <a:miter lim="800000"/>
            <a:headEnd/>
            <a:tailEnd/>
          </a:ln>
        </p:spPr>
      </p:pic>
      <p:sp>
        <p:nvSpPr>
          <p:cNvPr id="6" name="Title 1"/>
          <p:cNvSpPr>
            <a:spLocks noGrp="1"/>
          </p:cNvSpPr>
          <p:nvPr>
            <p:ph type="title"/>
          </p:nvPr>
        </p:nvSpPr>
        <p:spPr>
          <a:xfrm>
            <a:off x="1382713" y="201613"/>
            <a:ext cx="6502400" cy="503237"/>
          </a:xfrm>
        </p:spPr>
        <p:txBody>
          <a:bodyPr/>
          <a:lstStyle/>
          <a:p>
            <a:r>
              <a:rPr lang="en-US" smtClean="0"/>
              <a:t>S-APL as a language for “Linked Capabilities”</a:t>
            </a:r>
          </a:p>
        </p:txBody>
      </p:sp>
      <p:grpSp>
        <p:nvGrpSpPr>
          <p:cNvPr id="77829" name="Group 10"/>
          <p:cNvGrpSpPr>
            <a:grpSpLocks/>
          </p:cNvGrpSpPr>
          <p:nvPr/>
        </p:nvGrpSpPr>
        <p:grpSpPr bwMode="auto">
          <a:xfrm>
            <a:off x="3962400" y="5245100"/>
            <a:ext cx="1304925" cy="1471613"/>
            <a:chOff x="4694" y="645"/>
            <a:chExt cx="725" cy="757"/>
          </a:xfrm>
        </p:grpSpPr>
        <p:pic>
          <p:nvPicPr>
            <p:cNvPr id="77884" name="Picture 11" descr="images"/>
            <p:cNvPicPr>
              <a:picLocks noChangeAspect="1" noChangeArrowheads="1"/>
            </p:cNvPicPr>
            <p:nvPr/>
          </p:nvPicPr>
          <p:blipFill>
            <a:blip r:embed="rId3" cstate="print"/>
            <a:srcRect/>
            <a:stretch>
              <a:fillRect/>
            </a:stretch>
          </p:blipFill>
          <p:spPr bwMode="auto">
            <a:xfrm>
              <a:off x="4736" y="645"/>
              <a:ext cx="638" cy="727"/>
            </a:xfrm>
            <a:prstGeom prst="rect">
              <a:avLst/>
            </a:prstGeom>
            <a:noFill/>
            <a:ln w="9525">
              <a:noFill/>
              <a:miter lim="800000"/>
              <a:headEnd/>
              <a:tailEnd/>
            </a:ln>
          </p:spPr>
        </p:pic>
        <p:sp>
          <p:nvSpPr>
            <p:cNvPr id="77885" name="Rectangle 12"/>
            <p:cNvSpPr>
              <a:spLocks noChangeArrowheads="1"/>
            </p:cNvSpPr>
            <p:nvPr/>
          </p:nvSpPr>
          <p:spPr bwMode="auto">
            <a:xfrm>
              <a:off x="4751" y="1187"/>
              <a:ext cx="597" cy="167"/>
            </a:xfrm>
            <a:prstGeom prst="rect">
              <a:avLst/>
            </a:prstGeom>
            <a:solidFill>
              <a:schemeClr val="tx2"/>
            </a:solidFill>
            <a:ln w="9525" algn="ctr">
              <a:noFill/>
              <a:miter lim="800000"/>
              <a:headEnd/>
              <a:tailEnd/>
            </a:ln>
          </p:spPr>
          <p:txBody>
            <a:bodyPr anchor="ctr">
              <a:spAutoFit/>
            </a:bodyPr>
            <a:lstStyle/>
            <a:p>
              <a:endParaRPr lang="en-US"/>
            </a:p>
          </p:txBody>
        </p:sp>
        <p:sp>
          <p:nvSpPr>
            <p:cNvPr id="10" name="Text Box 13"/>
            <p:cNvSpPr txBox="1">
              <a:spLocks noChangeArrowheads="1"/>
            </p:cNvSpPr>
            <p:nvPr/>
          </p:nvSpPr>
          <p:spPr bwMode="auto">
            <a:xfrm>
              <a:off x="4694" y="1164"/>
              <a:ext cx="725" cy="238"/>
            </a:xfrm>
            <a:prstGeom prst="rect">
              <a:avLst/>
            </a:prstGeom>
            <a:noFill/>
            <a:ln w="9525" algn="ctr">
              <a:noFill/>
              <a:miter lim="800000"/>
              <a:headEnd/>
              <a:tailEnd/>
            </a:ln>
            <a:effectLst/>
          </p:spPr>
          <p:txBody>
            <a:bodyPr>
              <a:spAutoFit/>
            </a:bodyPr>
            <a:lstStyle/>
            <a:p>
              <a:pPr>
                <a:spcBef>
                  <a:spcPct val="50000"/>
                </a:spcBef>
                <a:defRPr/>
              </a:pPr>
              <a:r>
                <a:rPr lang="en-US" sz="2400" b="1" dirty="0">
                  <a:solidFill>
                    <a:schemeClr val="bg1"/>
                  </a:solidFill>
                  <a:effectLst>
                    <a:outerShdw blurRad="38100" dist="38100" dir="2700000" algn="tl">
                      <a:srgbClr val="C0C0C0"/>
                    </a:outerShdw>
                  </a:effectLst>
                </a:rPr>
                <a:t>S-APL</a:t>
              </a:r>
            </a:p>
          </p:txBody>
        </p:sp>
      </p:grpSp>
      <p:sp>
        <p:nvSpPr>
          <p:cNvPr id="11" name="Rectangle 10"/>
          <p:cNvSpPr/>
          <p:nvPr/>
        </p:nvSpPr>
        <p:spPr>
          <a:xfrm>
            <a:off x="1384300" y="2362200"/>
            <a:ext cx="6629400" cy="20574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nvGrpSpPr>
          <p:cNvPr id="77833" name="Group 11"/>
          <p:cNvGrpSpPr>
            <a:grpSpLocks/>
          </p:cNvGrpSpPr>
          <p:nvPr/>
        </p:nvGrpSpPr>
        <p:grpSpPr bwMode="auto">
          <a:xfrm>
            <a:off x="4483100" y="2743200"/>
            <a:ext cx="2033588" cy="1498600"/>
            <a:chOff x="533400" y="3581400"/>
            <a:chExt cx="1703475" cy="1295400"/>
          </a:xfrm>
        </p:grpSpPr>
        <p:pic>
          <p:nvPicPr>
            <p:cNvPr id="7788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3581400"/>
              <a:ext cx="1703475" cy="1295400"/>
            </a:xfrm>
            <a:prstGeom prst="rect">
              <a:avLst/>
            </a:prstGeom>
            <a:noFill/>
            <a:ln w="9525">
              <a:noFill/>
              <a:miter lim="800000"/>
              <a:headEnd/>
              <a:tailEnd/>
            </a:ln>
          </p:spPr>
        </p:pic>
        <p:sp>
          <p:nvSpPr>
            <p:cNvPr id="77883" name="WordArt 59"/>
            <p:cNvSpPr>
              <a:spLocks noChangeArrowheads="1" noChangeShapeType="1" noTextEdit="1"/>
            </p:cNvSpPr>
            <p:nvPr/>
          </p:nvSpPr>
          <p:spPr bwMode="auto">
            <a:xfrm>
              <a:off x="863600" y="3924300"/>
              <a:ext cx="1143000" cy="6858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Business</a:t>
              </a:r>
            </a:p>
            <a:p>
              <a:r>
                <a:rPr lang="en-US" sz="3600" kern="10">
                  <a:ln w="19050">
                    <a:solidFill>
                      <a:srgbClr val="99CCFF"/>
                    </a:solidFill>
                    <a:round/>
                    <a:headEnd/>
                    <a:tailEnd/>
                  </a:ln>
                  <a:effectLst>
                    <a:outerShdw dist="35921" dir="2700000" algn="ctr" rotWithShape="0">
                      <a:srgbClr val="990000"/>
                    </a:outerShdw>
                  </a:effectLst>
                  <a:latin typeface="Impact"/>
                </a:rPr>
                <a:t>Logic</a:t>
              </a:r>
            </a:p>
          </p:txBody>
        </p:sp>
      </p:grpSp>
      <p:grpSp>
        <p:nvGrpSpPr>
          <p:cNvPr id="77834" name="Group 14"/>
          <p:cNvGrpSpPr>
            <a:grpSpLocks/>
          </p:cNvGrpSpPr>
          <p:nvPr/>
        </p:nvGrpSpPr>
        <p:grpSpPr bwMode="auto">
          <a:xfrm>
            <a:off x="2984500" y="2959100"/>
            <a:ext cx="1409700" cy="1066800"/>
            <a:chOff x="5308600" y="5524500"/>
            <a:chExt cx="1371600" cy="914400"/>
          </a:xfrm>
        </p:grpSpPr>
        <p:sp>
          <p:nvSpPr>
            <p:cNvPr id="16" name="Flowchart: Magnetic Disk 15"/>
            <p:cNvSpPr/>
            <p:nvPr/>
          </p:nvSpPr>
          <p:spPr>
            <a:xfrm>
              <a:off x="5308600" y="5524500"/>
              <a:ext cx="1371600" cy="914400"/>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7881" name="WordArt 59"/>
            <p:cNvSpPr>
              <a:spLocks noChangeArrowheads="1" noChangeShapeType="1" noTextEdit="1"/>
            </p:cNvSpPr>
            <p:nvPr/>
          </p:nvSpPr>
          <p:spPr bwMode="auto">
            <a:xfrm>
              <a:off x="5592805" y="5921829"/>
              <a:ext cx="803189" cy="31024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Data</a:t>
              </a:r>
            </a:p>
          </p:txBody>
        </p:sp>
      </p:grpSp>
      <p:grpSp>
        <p:nvGrpSpPr>
          <p:cNvPr id="77835" name="Group 17"/>
          <p:cNvGrpSpPr>
            <a:grpSpLocks/>
          </p:cNvGrpSpPr>
          <p:nvPr/>
        </p:nvGrpSpPr>
        <p:grpSpPr bwMode="auto">
          <a:xfrm>
            <a:off x="1460500" y="2959100"/>
            <a:ext cx="1295400" cy="1066800"/>
            <a:chOff x="2971800" y="4114800"/>
            <a:chExt cx="2886075" cy="2390775"/>
          </a:xfrm>
        </p:grpSpPr>
        <p:pic>
          <p:nvPicPr>
            <p:cNvPr id="77878" name="Picture 3"/>
            <p:cNvPicPr>
              <a:picLocks noChangeAspect="1" noChangeArrowheads="1"/>
            </p:cNvPicPr>
            <p:nvPr/>
          </p:nvPicPr>
          <p:blipFill>
            <a:blip r:embed="rId5" cstate="print"/>
            <a:srcRect/>
            <a:stretch>
              <a:fillRect/>
            </a:stretch>
          </p:blipFill>
          <p:spPr bwMode="auto">
            <a:xfrm>
              <a:off x="2971800" y="4114800"/>
              <a:ext cx="2886075" cy="2390775"/>
            </a:xfrm>
            <a:prstGeom prst="rect">
              <a:avLst/>
            </a:prstGeom>
            <a:noFill/>
            <a:ln w="9525">
              <a:noFill/>
              <a:miter lim="800000"/>
              <a:headEnd/>
              <a:tailEnd/>
            </a:ln>
          </p:spPr>
        </p:pic>
        <p:sp>
          <p:nvSpPr>
            <p:cNvPr id="77879" name="WordArt 59"/>
            <p:cNvSpPr>
              <a:spLocks noChangeArrowheads="1" noChangeShapeType="1" noTextEdit="1"/>
            </p:cNvSpPr>
            <p:nvPr/>
          </p:nvSpPr>
          <p:spPr bwMode="auto">
            <a:xfrm>
              <a:off x="3254749" y="4513262"/>
              <a:ext cx="2376768" cy="1707696"/>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User</a:t>
              </a:r>
            </a:p>
            <a:p>
              <a:r>
                <a:rPr lang="en-US" sz="3600" kern="10">
                  <a:ln w="19050">
                    <a:solidFill>
                      <a:srgbClr val="99CCFF"/>
                    </a:solidFill>
                    <a:round/>
                    <a:headEnd/>
                    <a:tailEnd/>
                  </a:ln>
                  <a:effectLst>
                    <a:outerShdw dist="35921" dir="2700000" algn="ctr" rotWithShape="0">
                      <a:srgbClr val="990000"/>
                    </a:outerShdw>
                  </a:effectLst>
                  <a:latin typeface="Impact"/>
                </a:rPr>
                <a:t>Interface</a:t>
              </a:r>
            </a:p>
          </p:txBody>
        </p:sp>
      </p:grpSp>
      <p:pic>
        <p:nvPicPr>
          <p:cNvPr id="77836" name="Picture 4"/>
          <p:cNvPicPr>
            <a:picLocks noChangeAspect="1" noChangeArrowheads="1"/>
          </p:cNvPicPr>
          <p:nvPr/>
        </p:nvPicPr>
        <p:blipFill>
          <a:blip r:embed="rId6" cstate="print"/>
          <a:srcRect/>
          <a:stretch>
            <a:fillRect/>
          </a:stretch>
        </p:blipFill>
        <p:spPr bwMode="auto">
          <a:xfrm>
            <a:off x="6642100" y="3187700"/>
            <a:ext cx="1228725" cy="841375"/>
          </a:xfrm>
          <a:prstGeom prst="rect">
            <a:avLst/>
          </a:prstGeom>
          <a:noFill/>
          <a:ln w="9525">
            <a:noFill/>
            <a:miter lim="800000"/>
            <a:headEnd/>
            <a:tailEnd/>
          </a:ln>
        </p:spPr>
      </p:pic>
      <p:sp>
        <p:nvSpPr>
          <p:cNvPr id="77837" name="WordArt 59"/>
          <p:cNvSpPr>
            <a:spLocks noChangeArrowheads="1" noChangeShapeType="1" noTextEdit="1"/>
          </p:cNvSpPr>
          <p:nvPr/>
        </p:nvSpPr>
        <p:spPr bwMode="auto">
          <a:xfrm>
            <a:off x="2794000" y="2159000"/>
            <a:ext cx="3962400" cy="5334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Software Application</a:t>
            </a:r>
          </a:p>
        </p:txBody>
      </p:sp>
      <p:sp>
        <p:nvSpPr>
          <p:cNvPr id="77838" name="WordArt 59"/>
          <p:cNvSpPr>
            <a:spLocks noChangeArrowheads="1" noChangeShapeType="1" noTextEdit="1"/>
          </p:cNvSpPr>
          <p:nvPr/>
        </p:nvSpPr>
        <p:spPr bwMode="auto">
          <a:xfrm>
            <a:off x="279400" y="4597400"/>
            <a:ext cx="2438400" cy="5334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Environment</a:t>
            </a:r>
          </a:p>
        </p:txBody>
      </p:sp>
      <p:grpSp>
        <p:nvGrpSpPr>
          <p:cNvPr id="77839" name="Group 23"/>
          <p:cNvGrpSpPr>
            <a:grpSpLocks/>
          </p:cNvGrpSpPr>
          <p:nvPr/>
        </p:nvGrpSpPr>
        <p:grpSpPr bwMode="auto">
          <a:xfrm>
            <a:off x="8305800" y="3048000"/>
            <a:ext cx="838200" cy="1365250"/>
            <a:chOff x="8305800" y="3048000"/>
            <a:chExt cx="838200" cy="1364673"/>
          </a:xfrm>
        </p:grpSpPr>
        <p:grpSp>
          <p:nvGrpSpPr>
            <p:cNvPr id="77870" name="Group 18"/>
            <p:cNvGrpSpPr>
              <a:grpSpLocks/>
            </p:cNvGrpSpPr>
            <p:nvPr/>
          </p:nvGrpSpPr>
          <p:grpSpPr bwMode="auto">
            <a:xfrm>
              <a:off x="8305800" y="3733800"/>
              <a:ext cx="838200" cy="678873"/>
              <a:chOff x="2304" y="3216"/>
              <a:chExt cx="1488" cy="1104"/>
            </a:xfrm>
          </p:grpSpPr>
          <p:pic>
            <p:nvPicPr>
              <p:cNvPr id="77875"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77876" name="Picture 16"/>
              <p:cNvPicPr>
                <a:picLocks noChangeAspect="1" noChangeArrowheads="1"/>
              </p:cNvPicPr>
              <p:nvPr/>
            </p:nvPicPr>
            <p:blipFill>
              <a:blip r:embed="rId8" cstate="print"/>
              <a:srcRect/>
              <a:stretch>
                <a:fillRect/>
              </a:stretch>
            </p:blipFill>
            <p:spPr bwMode="auto">
              <a:xfrm>
                <a:off x="2304" y="3696"/>
                <a:ext cx="1152" cy="321"/>
              </a:xfrm>
              <a:prstGeom prst="rect">
                <a:avLst/>
              </a:prstGeom>
              <a:noFill/>
              <a:ln w="9525">
                <a:noFill/>
                <a:miter lim="800000"/>
                <a:headEnd/>
                <a:tailEnd/>
              </a:ln>
            </p:spPr>
          </p:pic>
          <p:pic>
            <p:nvPicPr>
              <p:cNvPr id="77877"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nvGrpSpPr>
            <p:cNvPr id="77871" name="Group 20"/>
            <p:cNvGrpSpPr>
              <a:grpSpLocks/>
            </p:cNvGrpSpPr>
            <p:nvPr/>
          </p:nvGrpSpPr>
          <p:grpSpPr bwMode="auto">
            <a:xfrm>
              <a:off x="8305800" y="3048000"/>
              <a:ext cx="838200" cy="533400"/>
              <a:chOff x="184" y="3264"/>
              <a:chExt cx="1928" cy="918"/>
            </a:xfrm>
          </p:grpSpPr>
          <p:pic>
            <p:nvPicPr>
              <p:cNvPr id="77872"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4" y="3264"/>
                <a:ext cx="1928" cy="918"/>
              </a:xfrm>
              <a:prstGeom prst="rect">
                <a:avLst/>
              </a:prstGeom>
              <a:noFill/>
              <a:ln w="9525">
                <a:noFill/>
                <a:miter lim="800000"/>
                <a:headEnd/>
                <a:tailEnd/>
              </a:ln>
            </p:spPr>
          </p:pic>
          <p:pic>
            <p:nvPicPr>
              <p:cNvPr id="77873" name="Picture 6"/>
              <p:cNvPicPr>
                <a:picLocks noChangeAspect="1" noChangeArrowheads="1"/>
              </p:cNvPicPr>
              <p:nvPr/>
            </p:nvPicPr>
            <p:blipFill>
              <a:blip r:embed="rId11" cstate="print"/>
              <a:srcRect/>
              <a:stretch>
                <a:fillRect/>
              </a:stretch>
            </p:blipFill>
            <p:spPr bwMode="auto">
              <a:xfrm>
                <a:off x="1520" y="3415"/>
                <a:ext cx="241" cy="230"/>
              </a:xfrm>
              <a:prstGeom prst="rect">
                <a:avLst/>
              </a:prstGeom>
              <a:noFill/>
              <a:ln w="9525">
                <a:noFill/>
                <a:miter lim="800000"/>
                <a:headEnd/>
                <a:tailEnd/>
              </a:ln>
            </p:spPr>
          </p:pic>
          <p:pic>
            <p:nvPicPr>
              <p:cNvPr id="77874" name="Picture 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2" y="3648"/>
                <a:ext cx="1200" cy="281"/>
              </a:xfrm>
              <a:prstGeom prst="rect">
                <a:avLst/>
              </a:prstGeom>
              <a:noFill/>
              <a:ln w="9525">
                <a:noFill/>
                <a:miter lim="800000"/>
                <a:headEnd/>
                <a:tailEnd/>
              </a:ln>
            </p:spPr>
          </p:pic>
        </p:grpSp>
      </p:grpSp>
      <p:grpSp>
        <p:nvGrpSpPr>
          <p:cNvPr id="77840" name="Group 32"/>
          <p:cNvGrpSpPr>
            <a:grpSpLocks/>
          </p:cNvGrpSpPr>
          <p:nvPr/>
        </p:nvGrpSpPr>
        <p:grpSpPr bwMode="auto">
          <a:xfrm>
            <a:off x="7150100" y="927100"/>
            <a:ext cx="927100" cy="1282700"/>
            <a:chOff x="7010400" y="1295400"/>
            <a:chExt cx="1143000" cy="1447800"/>
          </a:xfrm>
        </p:grpSpPr>
        <p:sp>
          <p:nvSpPr>
            <p:cNvPr id="34" name="Rounded Rectangle 33"/>
            <p:cNvSpPr/>
            <p:nvPr/>
          </p:nvSpPr>
          <p:spPr>
            <a:xfrm>
              <a:off x="7010400" y="1295400"/>
              <a:ext cx="1143000" cy="1447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7868"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86600" y="1676400"/>
              <a:ext cx="990600" cy="972840"/>
            </a:xfrm>
            <a:prstGeom prst="rect">
              <a:avLst/>
            </a:prstGeom>
            <a:noFill/>
            <a:ln w="9525">
              <a:noFill/>
              <a:miter lim="800000"/>
              <a:headEnd/>
              <a:tailEnd/>
            </a:ln>
          </p:spPr>
        </p:pic>
        <p:sp>
          <p:nvSpPr>
            <p:cNvPr id="77869" name="WordArt 59"/>
            <p:cNvSpPr>
              <a:spLocks noChangeArrowheads="1" noChangeShapeType="1" noTextEdit="1"/>
            </p:cNvSpPr>
            <p:nvPr/>
          </p:nvSpPr>
          <p:spPr bwMode="auto">
            <a:xfrm>
              <a:off x="7505700" y="1409700"/>
              <a:ext cx="419100" cy="381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OS</a:t>
              </a:r>
            </a:p>
          </p:txBody>
        </p:sp>
      </p:grpSp>
      <p:grpSp>
        <p:nvGrpSpPr>
          <p:cNvPr id="77841" name="Group 36"/>
          <p:cNvGrpSpPr>
            <a:grpSpLocks/>
          </p:cNvGrpSpPr>
          <p:nvPr/>
        </p:nvGrpSpPr>
        <p:grpSpPr bwMode="auto">
          <a:xfrm>
            <a:off x="5461000" y="1270000"/>
            <a:ext cx="990600" cy="685800"/>
            <a:chOff x="2971800" y="5943600"/>
            <a:chExt cx="990600" cy="685800"/>
          </a:xfrm>
        </p:grpSpPr>
        <p:sp>
          <p:nvSpPr>
            <p:cNvPr id="38" name="Rectangle 37"/>
            <p:cNvSpPr/>
            <p:nvPr/>
          </p:nvSpPr>
          <p:spPr>
            <a:xfrm>
              <a:off x="2971800" y="59436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39" name="Rectangle 38"/>
            <p:cNvSpPr/>
            <p:nvPr/>
          </p:nvSpPr>
          <p:spPr>
            <a:xfrm>
              <a:off x="3124200" y="60960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0" name="Rectangle 39"/>
            <p:cNvSpPr/>
            <p:nvPr/>
          </p:nvSpPr>
          <p:spPr>
            <a:xfrm>
              <a:off x="3276600" y="62484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grpSp>
        <p:nvGrpSpPr>
          <p:cNvPr id="77842" name="Group 40"/>
          <p:cNvGrpSpPr>
            <a:grpSpLocks/>
          </p:cNvGrpSpPr>
          <p:nvPr/>
        </p:nvGrpSpPr>
        <p:grpSpPr bwMode="auto">
          <a:xfrm>
            <a:off x="165100" y="2514600"/>
            <a:ext cx="990600" cy="1227138"/>
            <a:chOff x="2438400" y="5105400"/>
            <a:chExt cx="990600" cy="1226707"/>
          </a:xfrm>
        </p:grpSpPr>
        <p:pic>
          <p:nvPicPr>
            <p:cNvPr id="77855" name="Picture 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38400" y="5105400"/>
              <a:ext cx="522758" cy="790575"/>
            </a:xfrm>
            <a:prstGeom prst="rect">
              <a:avLst/>
            </a:prstGeom>
            <a:noFill/>
            <a:ln w="9525">
              <a:noFill/>
              <a:miter lim="800000"/>
              <a:headEnd/>
              <a:tailEnd/>
            </a:ln>
          </p:spPr>
        </p:pic>
        <p:pic>
          <p:nvPicPr>
            <p:cNvPr id="77856" name="Picture 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628900" y="5257800"/>
              <a:ext cx="571500" cy="864288"/>
            </a:xfrm>
            <a:prstGeom prst="rect">
              <a:avLst/>
            </a:prstGeom>
            <a:noFill/>
            <a:ln w="9525">
              <a:noFill/>
              <a:miter lim="800000"/>
              <a:headEnd/>
              <a:tailEnd/>
            </a:ln>
          </p:spPr>
        </p:pic>
        <p:pic>
          <p:nvPicPr>
            <p:cNvPr id="77857" name="Picture 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819400" y="5410200"/>
              <a:ext cx="609600" cy="921907"/>
            </a:xfrm>
            <a:prstGeom prst="rect">
              <a:avLst/>
            </a:prstGeom>
            <a:noFill/>
            <a:ln w="9525">
              <a:noFill/>
              <a:miter lim="800000"/>
              <a:headEnd/>
              <a:tailEnd/>
            </a:ln>
          </p:spPr>
        </p:pic>
      </p:grpSp>
      <p:pic>
        <p:nvPicPr>
          <p:cNvPr id="77843" name="Picture 8"/>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33400" y="1038225"/>
            <a:ext cx="1447800" cy="1079500"/>
          </a:xfrm>
          <a:prstGeom prst="rect">
            <a:avLst/>
          </a:prstGeom>
          <a:noFill/>
          <a:ln w="9525">
            <a:noFill/>
            <a:miter lim="800000"/>
            <a:headEnd/>
            <a:tailEnd/>
          </a:ln>
        </p:spPr>
      </p:pic>
      <p:grpSp>
        <p:nvGrpSpPr>
          <p:cNvPr id="77844" name="Group 45"/>
          <p:cNvGrpSpPr>
            <a:grpSpLocks/>
          </p:cNvGrpSpPr>
          <p:nvPr/>
        </p:nvGrpSpPr>
        <p:grpSpPr bwMode="auto">
          <a:xfrm>
            <a:off x="2192338" y="1117600"/>
            <a:ext cx="2595562" cy="852488"/>
            <a:chOff x="2192552" y="1117600"/>
            <a:chExt cx="2595348" cy="852850"/>
          </a:xfrm>
        </p:grpSpPr>
        <p:pic>
          <p:nvPicPr>
            <p:cNvPr id="77850" name="Picture 9"/>
            <p:cNvPicPr>
              <a:picLocks noChangeAspect="1" noChangeArrowheads="1"/>
            </p:cNvPicPr>
            <p:nvPr/>
          </p:nvPicPr>
          <p:blipFill>
            <a:blip r:embed="rId18" cstate="print"/>
            <a:srcRect/>
            <a:stretch>
              <a:fillRect/>
            </a:stretch>
          </p:blipFill>
          <p:spPr bwMode="auto">
            <a:xfrm>
              <a:off x="3416300" y="1701800"/>
              <a:ext cx="1371600" cy="268650"/>
            </a:xfrm>
            <a:prstGeom prst="rect">
              <a:avLst/>
            </a:prstGeom>
            <a:noFill/>
            <a:ln w="9525">
              <a:noFill/>
              <a:miter lim="800000"/>
              <a:headEnd/>
              <a:tailEnd/>
            </a:ln>
          </p:spPr>
        </p:pic>
        <p:pic>
          <p:nvPicPr>
            <p:cNvPr id="77851" name="Picture 7"/>
            <p:cNvPicPr>
              <a:picLocks noChangeAspect="1" noChangeArrowheads="1"/>
            </p:cNvPicPr>
            <p:nvPr/>
          </p:nvPicPr>
          <p:blipFill>
            <a:blip r:embed="rId19" cstate="print">
              <a:clrChange>
                <a:clrFrom>
                  <a:srgbClr val="FEFEFE"/>
                </a:clrFrom>
                <a:clrTo>
                  <a:srgbClr val="FEFEFE">
                    <a:alpha val="0"/>
                  </a:srgbClr>
                </a:clrTo>
              </a:clrChange>
            </a:blip>
            <a:srcRect/>
            <a:stretch>
              <a:fillRect/>
            </a:stretch>
          </p:blipFill>
          <p:spPr bwMode="auto">
            <a:xfrm>
              <a:off x="2768600" y="1397000"/>
              <a:ext cx="971550" cy="571500"/>
            </a:xfrm>
            <a:prstGeom prst="rect">
              <a:avLst/>
            </a:prstGeom>
            <a:noFill/>
            <a:ln w="9525">
              <a:noFill/>
              <a:miter lim="800000"/>
              <a:headEnd/>
              <a:tailEnd/>
            </a:ln>
          </p:spPr>
        </p:pic>
        <p:pic>
          <p:nvPicPr>
            <p:cNvPr id="77852" name="Picture 10"/>
            <p:cNvPicPr>
              <a:picLocks noChangeAspect="1" noChangeArrowheads="1"/>
            </p:cNvPicPr>
            <p:nvPr/>
          </p:nvPicPr>
          <p:blipFill>
            <a:blip r:embed="rId20" cstate="print"/>
            <a:srcRect/>
            <a:stretch>
              <a:fillRect/>
            </a:stretch>
          </p:blipFill>
          <p:spPr bwMode="auto">
            <a:xfrm>
              <a:off x="3746500" y="1257300"/>
              <a:ext cx="889363" cy="361950"/>
            </a:xfrm>
            <a:prstGeom prst="rect">
              <a:avLst/>
            </a:prstGeom>
            <a:noFill/>
            <a:ln w="9525">
              <a:noFill/>
              <a:miter lim="800000"/>
              <a:headEnd/>
              <a:tailEnd/>
            </a:ln>
          </p:spPr>
        </p:pic>
        <p:pic>
          <p:nvPicPr>
            <p:cNvPr id="77853" name="Picture 11"/>
            <p:cNvPicPr>
              <a:picLocks noChangeAspect="1" noChangeArrowheads="1"/>
            </p:cNvPicPr>
            <p:nvPr/>
          </p:nvPicPr>
          <p:blipFill>
            <a:blip r:embed="rId21" cstate="print"/>
            <a:srcRect/>
            <a:stretch>
              <a:fillRect/>
            </a:stretch>
          </p:blipFill>
          <p:spPr bwMode="auto">
            <a:xfrm>
              <a:off x="2192552" y="1117600"/>
              <a:ext cx="579223" cy="635000"/>
            </a:xfrm>
            <a:prstGeom prst="rect">
              <a:avLst/>
            </a:prstGeom>
            <a:noFill/>
            <a:ln w="9525">
              <a:noFill/>
              <a:miter lim="800000"/>
              <a:headEnd/>
              <a:tailEnd/>
            </a:ln>
          </p:spPr>
        </p:pic>
        <p:pic>
          <p:nvPicPr>
            <p:cNvPr id="77854" name="Picture 12"/>
            <p:cNvPicPr>
              <a:picLocks noChangeAspect="1" noChangeArrowheads="1"/>
            </p:cNvPicPr>
            <p:nvPr/>
          </p:nvPicPr>
          <p:blipFill>
            <a:blip r:embed="rId22" cstate="print"/>
            <a:srcRect/>
            <a:stretch>
              <a:fillRect/>
            </a:stretch>
          </p:blipFill>
          <p:spPr bwMode="auto">
            <a:xfrm>
              <a:off x="2781300" y="1130300"/>
              <a:ext cx="990600" cy="342430"/>
            </a:xfrm>
            <a:prstGeom prst="rect">
              <a:avLst/>
            </a:prstGeom>
            <a:noFill/>
            <a:ln w="9525">
              <a:noFill/>
              <a:miter lim="800000"/>
              <a:headEnd/>
              <a:tailEnd/>
            </a:ln>
          </p:spPr>
        </p:pic>
      </p:grpSp>
      <p:sp>
        <p:nvSpPr>
          <p:cNvPr id="77845" name="Line 22"/>
          <p:cNvSpPr>
            <a:spLocks noChangeShapeType="1"/>
          </p:cNvSpPr>
          <p:nvPr/>
        </p:nvSpPr>
        <p:spPr bwMode="auto">
          <a:xfrm flipH="1" flipV="1">
            <a:off x="2438400" y="5257800"/>
            <a:ext cx="1447800" cy="533400"/>
          </a:xfrm>
          <a:prstGeom prst="line">
            <a:avLst/>
          </a:prstGeom>
          <a:noFill/>
          <a:ln w="44450">
            <a:solidFill>
              <a:srgbClr val="0000FF"/>
            </a:solidFill>
            <a:round/>
            <a:headEnd/>
            <a:tailEnd type="stealth" w="med" len="lg"/>
          </a:ln>
        </p:spPr>
        <p:txBody>
          <a:bodyPr/>
          <a:lstStyle/>
          <a:p>
            <a:endParaRPr lang="en-US"/>
          </a:p>
        </p:txBody>
      </p:sp>
      <p:sp>
        <p:nvSpPr>
          <p:cNvPr id="77846" name="Line 22"/>
          <p:cNvSpPr>
            <a:spLocks noChangeShapeType="1"/>
          </p:cNvSpPr>
          <p:nvPr/>
        </p:nvSpPr>
        <p:spPr bwMode="auto">
          <a:xfrm flipH="1" flipV="1">
            <a:off x="2667000" y="4038600"/>
            <a:ext cx="1295400" cy="1524000"/>
          </a:xfrm>
          <a:prstGeom prst="line">
            <a:avLst/>
          </a:prstGeom>
          <a:noFill/>
          <a:ln w="44450">
            <a:solidFill>
              <a:srgbClr val="0000FF"/>
            </a:solidFill>
            <a:round/>
            <a:headEnd/>
            <a:tailEnd type="stealth" w="med" len="lg"/>
          </a:ln>
        </p:spPr>
        <p:txBody>
          <a:bodyPr/>
          <a:lstStyle/>
          <a:p>
            <a:endParaRPr lang="en-US"/>
          </a:p>
        </p:txBody>
      </p:sp>
      <p:sp>
        <p:nvSpPr>
          <p:cNvPr id="77847" name="Line 22"/>
          <p:cNvSpPr>
            <a:spLocks noChangeShapeType="1"/>
          </p:cNvSpPr>
          <p:nvPr/>
        </p:nvSpPr>
        <p:spPr bwMode="auto">
          <a:xfrm flipH="1" flipV="1">
            <a:off x="3810000" y="4038600"/>
            <a:ext cx="304800" cy="1143000"/>
          </a:xfrm>
          <a:prstGeom prst="line">
            <a:avLst/>
          </a:prstGeom>
          <a:noFill/>
          <a:ln w="44450">
            <a:solidFill>
              <a:srgbClr val="0000FF"/>
            </a:solidFill>
            <a:round/>
            <a:headEnd/>
            <a:tailEnd type="stealth" w="med" len="lg"/>
          </a:ln>
        </p:spPr>
        <p:txBody>
          <a:bodyPr/>
          <a:lstStyle/>
          <a:p>
            <a:endParaRPr lang="en-US"/>
          </a:p>
        </p:txBody>
      </p:sp>
      <p:sp>
        <p:nvSpPr>
          <p:cNvPr id="77848" name="Line 22"/>
          <p:cNvSpPr>
            <a:spLocks noChangeShapeType="1"/>
          </p:cNvSpPr>
          <p:nvPr/>
        </p:nvSpPr>
        <p:spPr bwMode="auto">
          <a:xfrm flipV="1">
            <a:off x="4953000" y="4114800"/>
            <a:ext cx="457200" cy="1066800"/>
          </a:xfrm>
          <a:prstGeom prst="line">
            <a:avLst/>
          </a:prstGeom>
          <a:noFill/>
          <a:ln w="44450">
            <a:solidFill>
              <a:srgbClr val="0000FF"/>
            </a:solidFill>
            <a:round/>
            <a:headEnd/>
            <a:tailEnd type="stealth" w="med" len="lg"/>
          </a:ln>
        </p:spPr>
        <p:txBody>
          <a:bodyPr/>
          <a:lstStyle/>
          <a:p>
            <a:endParaRPr lang="en-US"/>
          </a:p>
        </p:txBody>
      </p:sp>
      <p:sp>
        <p:nvSpPr>
          <p:cNvPr id="77849" name="Line 22"/>
          <p:cNvSpPr>
            <a:spLocks noChangeShapeType="1"/>
          </p:cNvSpPr>
          <p:nvPr/>
        </p:nvSpPr>
        <p:spPr bwMode="auto">
          <a:xfrm flipV="1">
            <a:off x="5257800" y="4038600"/>
            <a:ext cx="1752600" cy="1447800"/>
          </a:xfrm>
          <a:prstGeom prst="line">
            <a:avLst/>
          </a:prstGeom>
          <a:noFill/>
          <a:ln w="44450">
            <a:solidFill>
              <a:srgbClr val="0000FF"/>
            </a:solidFill>
            <a:round/>
            <a:headEnd/>
            <a:tailEnd type="stealth" w="med" len="lg"/>
          </a:ln>
        </p:spPr>
        <p:txBody>
          <a:bodyPr/>
          <a:lstStyle/>
          <a:p>
            <a:endParaRPr 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noFill/>
        </p:spPr>
        <p:txBody>
          <a:bodyPr/>
          <a:lstStyle/>
          <a:p>
            <a:fld id="{9FE0675A-CE42-4A01-BC02-2A62EB2D39CD}" type="slidenum">
              <a:rPr lang="ru-RU"/>
              <a:pPr/>
              <a:t>39</a:t>
            </a:fld>
            <a:r>
              <a:rPr lang="en-US" dirty="0"/>
              <a:t>  of  </a:t>
            </a:r>
            <a:r>
              <a:rPr lang="en-US" dirty="0" smtClean="0"/>
              <a:t>53</a:t>
            </a:r>
            <a:r>
              <a:rPr lang="en-US" sz="1400" b="0" dirty="0" smtClean="0"/>
              <a:t> </a:t>
            </a:r>
            <a:endParaRPr lang="ru-RU" sz="1400" b="0" dirty="0"/>
          </a:p>
        </p:txBody>
      </p:sp>
      <p:sp>
        <p:nvSpPr>
          <p:cNvPr id="5" name="Title 1"/>
          <p:cNvSpPr>
            <a:spLocks noGrp="1"/>
          </p:cNvSpPr>
          <p:nvPr>
            <p:ph type="title"/>
          </p:nvPr>
        </p:nvSpPr>
        <p:spPr>
          <a:xfrm>
            <a:off x="1066800" y="201613"/>
            <a:ext cx="7924800" cy="1169987"/>
          </a:xfrm>
        </p:spPr>
        <p:txBody>
          <a:bodyPr/>
          <a:lstStyle/>
          <a:p>
            <a:r>
              <a:rPr lang="en-US" smtClean="0"/>
              <a:t> Linked Capabilities </a:t>
            </a:r>
            <a:r>
              <a:rPr lang="en-US" smtClean="0">
                <a:sym typeface="Symbol" pitchFamily="18" charset="2"/>
              </a:rPr>
              <a:t></a:t>
            </a:r>
            <a:r>
              <a:rPr lang="en-US" sz="2400" smtClean="0">
                <a:sym typeface="Symbol" pitchFamily="18" charset="2"/>
              </a:rPr>
              <a:t/>
            </a:r>
            <a:br>
              <a:rPr lang="en-US" sz="2400" smtClean="0">
                <a:sym typeface="Symbol" pitchFamily="18" charset="2"/>
              </a:rPr>
            </a:br>
            <a:r>
              <a:rPr lang="en-US" sz="2400" smtClean="0">
                <a:sym typeface="Symbol" pitchFamily="18" charset="2"/>
              </a:rPr>
              <a:t> Linked Data &amp; Linked Business Logic &amp;</a:t>
            </a:r>
            <a:r>
              <a:rPr lang="en-US" sz="2400" smtClean="0"/>
              <a:t> Linked User Interfaces &amp; Linked APIs &amp; Linked Environments</a:t>
            </a:r>
          </a:p>
        </p:txBody>
      </p:sp>
      <p:grpSp>
        <p:nvGrpSpPr>
          <p:cNvPr id="78852" name="Group 5"/>
          <p:cNvGrpSpPr>
            <a:grpSpLocks/>
          </p:cNvGrpSpPr>
          <p:nvPr/>
        </p:nvGrpSpPr>
        <p:grpSpPr bwMode="auto">
          <a:xfrm>
            <a:off x="5676900" y="1930400"/>
            <a:ext cx="2768600" cy="1160463"/>
            <a:chOff x="3352800" y="5029200"/>
            <a:chExt cx="2768601" cy="1160028"/>
          </a:xfrm>
        </p:grpSpPr>
        <p:pic>
          <p:nvPicPr>
            <p:cNvPr id="79021" name="Picture 14"/>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3352800" y="5029200"/>
              <a:ext cx="2768601" cy="1160028"/>
            </a:xfrm>
            <a:prstGeom prst="rect">
              <a:avLst/>
            </a:prstGeom>
            <a:noFill/>
            <a:ln w="9525">
              <a:noFill/>
              <a:miter lim="800000"/>
              <a:headEnd/>
              <a:tailEnd/>
            </a:ln>
          </p:spPr>
        </p:pic>
        <p:grpSp>
          <p:nvGrpSpPr>
            <p:cNvPr id="79022" name="Group 60"/>
            <p:cNvGrpSpPr>
              <a:grpSpLocks/>
            </p:cNvGrpSpPr>
            <p:nvPr/>
          </p:nvGrpSpPr>
          <p:grpSpPr bwMode="auto">
            <a:xfrm>
              <a:off x="5130800" y="5029200"/>
              <a:ext cx="609600" cy="983673"/>
              <a:chOff x="8305800" y="3048000"/>
              <a:chExt cx="838200" cy="1364673"/>
            </a:xfrm>
          </p:grpSpPr>
          <p:grpSp>
            <p:nvGrpSpPr>
              <p:cNvPr id="79048" name="Group 18"/>
              <p:cNvGrpSpPr>
                <a:grpSpLocks/>
              </p:cNvGrpSpPr>
              <p:nvPr/>
            </p:nvGrpSpPr>
            <p:grpSpPr bwMode="auto">
              <a:xfrm>
                <a:off x="8305800" y="3733800"/>
                <a:ext cx="838200" cy="678873"/>
                <a:chOff x="2304" y="3216"/>
                <a:chExt cx="1488" cy="1104"/>
              </a:xfrm>
            </p:grpSpPr>
            <p:pic>
              <p:nvPicPr>
                <p:cNvPr id="79053"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79054" name="Picture 16"/>
                <p:cNvPicPr>
                  <a:picLocks noChangeAspect="1" noChangeArrowheads="1"/>
                </p:cNvPicPr>
                <p:nvPr/>
              </p:nvPicPr>
              <p:blipFill>
                <a:blip r:embed="rId4" cstate="print"/>
                <a:srcRect/>
                <a:stretch>
                  <a:fillRect/>
                </a:stretch>
              </p:blipFill>
              <p:spPr bwMode="auto">
                <a:xfrm>
                  <a:off x="2304" y="3696"/>
                  <a:ext cx="1152" cy="321"/>
                </a:xfrm>
                <a:prstGeom prst="rect">
                  <a:avLst/>
                </a:prstGeom>
                <a:noFill/>
                <a:ln w="9525">
                  <a:noFill/>
                  <a:miter lim="800000"/>
                  <a:headEnd/>
                  <a:tailEnd/>
                </a:ln>
              </p:spPr>
            </p:pic>
            <p:pic>
              <p:nvPicPr>
                <p:cNvPr id="7905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nvGrpSpPr>
              <p:cNvPr id="79049" name="Group 20"/>
              <p:cNvGrpSpPr>
                <a:grpSpLocks/>
              </p:cNvGrpSpPr>
              <p:nvPr/>
            </p:nvGrpSpPr>
            <p:grpSpPr bwMode="auto">
              <a:xfrm>
                <a:off x="8305800" y="3048000"/>
                <a:ext cx="838200" cy="533400"/>
                <a:chOff x="184" y="3264"/>
                <a:chExt cx="1928" cy="918"/>
              </a:xfrm>
            </p:grpSpPr>
            <p:pic>
              <p:nvPicPr>
                <p:cNvPr id="79050"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4" y="3264"/>
                  <a:ext cx="1928" cy="918"/>
                </a:xfrm>
                <a:prstGeom prst="rect">
                  <a:avLst/>
                </a:prstGeom>
                <a:noFill/>
                <a:ln w="9525">
                  <a:noFill/>
                  <a:miter lim="800000"/>
                  <a:headEnd/>
                  <a:tailEnd/>
                </a:ln>
              </p:spPr>
            </p:pic>
            <p:pic>
              <p:nvPicPr>
                <p:cNvPr id="79051" name="Picture 6"/>
                <p:cNvPicPr>
                  <a:picLocks noChangeAspect="1" noChangeArrowheads="1"/>
                </p:cNvPicPr>
                <p:nvPr/>
              </p:nvPicPr>
              <p:blipFill>
                <a:blip r:embed="rId7" cstate="print"/>
                <a:srcRect/>
                <a:stretch>
                  <a:fillRect/>
                </a:stretch>
              </p:blipFill>
              <p:spPr bwMode="auto">
                <a:xfrm>
                  <a:off x="1520" y="3415"/>
                  <a:ext cx="241" cy="230"/>
                </a:xfrm>
                <a:prstGeom prst="rect">
                  <a:avLst/>
                </a:prstGeom>
                <a:noFill/>
                <a:ln w="9525">
                  <a:noFill/>
                  <a:miter lim="800000"/>
                  <a:headEnd/>
                  <a:tailEnd/>
                </a:ln>
              </p:spPr>
            </p:pic>
            <p:pic>
              <p:nvPicPr>
                <p:cNvPr id="79052"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2" y="3648"/>
                  <a:ext cx="1200" cy="281"/>
                </a:xfrm>
                <a:prstGeom prst="rect">
                  <a:avLst/>
                </a:prstGeom>
                <a:noFill/>
                <a:ln w="9525">
                  <a:noFill/>
                  <a:miter lim="800000"/>
                  <a:headEnd/>
                  <a:tailEnd/>
                </a:ln>
              </p:spPr>
            </p:pic>
          </p:grpSp>
        </p:grpSp>
        <p:grpSp>
          <p:nvGrpSpPr>
            <p:cNvPr id="79023" name="Group 39"/>
            <p:cNvGrpSpPr>
              <a:grpSpLocks/>
            </p:cNvGrpSpPr>
            <p:nvPr/>
          </p:nvGrpSpPr>
          <p:grpSpPr bwMode="auto">
            <a:xfrm>
              <a:off x="4648200" y="5118100"/>
              <a:ext cx="469900" cy="457200"/>
              <a:chOff x="7010400" y="1295400"/>
              <a:chExt cx="1143000" cy="1447800"/>
            </a:xfrm>
          </p:grpSpPr>
          <p:sp>
            <p:nvSpPr>
              <p:cNvPr id="25" name="Rounded Rectangle 24"/>
              <p:cNvSpPr/>
              <p:nvPr/>
            </p:nvSpPr>
            <p:spPr>
              <a:xfrm>
                <a:off x="7010400" y="1295296"/>
                <a:ext cx="1143000" cy="14472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9046"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86600" y="1676400"/>
                <a:ext cx="990600" cy="972840"/>
              </a:xfrm>
              <a:prstGeom prst="rect">
                <a:avLst/>
              </a:prstGeom>
              <a:noFill/>
              <a:ln w="9525">
                <a:noFill/>
                <a:miter lim="800000"/>
                <a:headEnd/>
                <a:tailEnd/>
              </a:ln>
            </p:spPr>
          </p:pic>
          <p:sp>
            <p:nvSpPr>
              <p:cNvPr id="79047" name="WordArt 59"/>
              <p:cNvSpPr>
                <a:spLocks noChangeArrowheads="1" noChangeShapeType="1" noTextEdit="1"/>
              </p:cNvSpPr>
              <p:nvPr/>
            </p:nvSpPr>
            <p:spPr bwMode="auto">
              <a:xfrm>
                <a:off x="7505700" y="1409700"/>
                <a:ext cx="419100" cy="381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OS</a:t>
                </a:r>
              </a:p>
            </p:txBody>
          </p:sp>
        </p:grpSp>
        <p:grpSp>
          <p:nvGrpSpPr>
            <p:cNvPr id="79024" name="Group 43"/>
            <p:cNvGrpSpPr>
              <a:grpSpLocks/>
            </p:cNvGrpSpPr>
            <p:nvPr/>
          </p:nvGrpSpPr>
          <p:grpSpPr bwMode="auto">
            <a:xfrm>
              <a:off x="4571993" y="5791192"/>
              <a:ext cx="457198" cy="304799"/>
              <a:chOff x="2971800" y="5943600"/>
              <a:chExt cx="990600" cy="685800"/>
            </a:xfrm>
          </p:grpSpPr>
          <p:sp>
            <p:nvSpPr>
              <p:cNvPr id="22" name="Rectangle 21"/>
              <p:cNvSpPr/>
              <p:nvPr/>
            </p:nvSpPr>
            <p:spPr>
              <a:xfrm>
                <a:off x="2971800" y="59436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23" name="Rectangle 22"/>
              <p:cNvSpPr/>
              <p:nvPr/>
            </p:nvSpPr>
            <p:spPr>
              <a:xfrm>
                <a:off x="3124200" y="60960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24" name="Rectangle 23"/>
              <p:cNvSpPr/>
              <p:nvPr/>
            </p:nvSpPr>
            <p:spPr>
              <a:xfrm>
                <a:off x="3276600" y="62484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grpSp>
          <p:nvGrpSpPr>
            <p:cNvPr id="79025" name="Group 47"/>
            <p:cNvGrpSpPr>
              <a:grpSpLocks/>
            </p:cNvGrpSpPr>
            <p:nvPr/>
          </p:nvGrpSpPr>
          <p:grpSpPr bwMode="auto">
            <a:xfrm>
              <a:off x="3581403" y="5333996"/>
              <a:ext cx="304801" cy="457199"/>
              <a:chOff x="2438400" y="5105400"/>
              <a:chExt cx="990600" cy="1226707"/>
            </a:xfrm>
          </p:grpSpPr>
          <p:pic>
            <p:nvPicPr>
              <p:cNvPr id="79033"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38400" y="5105400"/>
                <a:ext cx="522758" cy="790575"/>
              </a:xfrm>
              <a:prstGeom prst="rect">
                <a:avLst/>
              </a:prstGeom>
              <a:noFill/>
              <a:ln w="9525">
                <a:noFill/>
                <a:miter lim="800000"/>
                <a:headEnd/>
                <a:tailEnd/>
              </a:ln>
            </p:spPr>
          </p:pic>
          <p:pic>
            <p:nvPicPr>
              <p:cNvPr id="79034" name="Picture 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628900" y="5257800"/>
                <a:ext cx="571500" cy="864288"/>
              </a:xfrm>
              <a:prstGeom prst="rect">
                <a:avLst/>
              </a:prstGeom>
              <a:noFill/>
              <a:ln w="9525">
                <a:noFill/>
                <a:miter lim="800000"/>
                <a:headEnd/>
                <a:tailEnd/>
              </a:ln>
            </p:spPr>
          </p:pic>
          <p:pic>
            <p:nvPicPr>
              <p:cNvPr id="79035" name="Picture 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819400" y="5410200"/>
                <a:ext cx="609600" cy="921907"/>
              </a:xfrm>
              <a:prstGeom prst="rect">
                <a:avLst/>
              </a:prstGeom>
              <a:noFill/>
              <a:ln w="9525">
                <a:noFill/>
                <a:miter lim="800000"/>
                <a:headEnd/>
                <a:tailEnd/>
              </a:ln>
            </p:spPr>
          </p:pic>
        </p:grpSp>
        <p:pic>
          <p:nvPicPr>
            <p:cNvPr id="79026"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898900" y="5473700"/>
              <a:ext cx="591307" cy="440856"/>
            </a:xfrm>
            <a:prstGeom prst="rect">
              <a:avLst/>
            </a:prstGeom>
            <a:noFill/>
            <a:ln w="9525">
              <a:noFill/>
              <a:miter lim="800000"/>
              <a:headEnd/>
              <a:tailEnd/>
            </a:ln>
          </p:spPr>
        </p:pic>
        <p:grpSp>
          <p:nvGrpSpPr>
            <p:cNvPr id="79027" name="Group 54"/>
            <p:cNvGrpSpPr>
              <a:grpSpLocks/>
            </p:cNvGrpSpPr>
            <p:nvPr/>
          </p:nvGrpSpPr>
          <p:grpSpPr bwMode="auto">
            <a:xfrm>
              <a:off x="3886199" y="5194303"/>
              <a:ext cx="685799" cy="228602"/>
              <a:chOff x="2192552" y="1117600"/>
              <a:chExt cx="2595348" cy="852850"/>
            </a:xfrm>
          </p:grpSpPr>
          <p:pic>
            <p:nvPicPr>
              <p:cNvPr id="79028" name="Picture 9"/>
              <p:cNvPicPr>
                <a:picLocks noChangeAspect="1" noChangeArrowheads="1"/>
              </p:cNvPicPr>
              <p:nvPr/>
            </p:nvPicPr>
            <p:blipFill>
              <a:blip r:embed="rId14" cstate="print"/>
              <a:srcRect/>
              <a:stretch>
                <a:fillRect/>
              </a:stretch>
            </p:blipFill>
            <p:spPr bwMode="auto">
              <a:xfrm>
                <a:off x="3416300" y="1701800"/>
                <a:ext cx="1371600" cy="268650"/>
              </a:xfrm>
              <a:prstGeom prst="rect">
                <a:avLst/>
              </a:prstGeom>
              <a:noFill/>
              <a:ln w="9525">
                <a:noFill/>
                <a:miter lim="800000"/>
                <a:headEnd/>
                <a:tailEnd/>
              </a:ln>
            </p:spPr>
          </p:pic>
          <p:pic>
            <p:nvPicPr>
              <p:cNvPr id="79029" name="Picture 7"/>
              <p:cNvPicPr>
                <a:picLocks noChangeAspect="1" noChangeArrowheads="1"/>
              </p:cNvPicPr>
              <p:nvPr/>
            </p:nvPicPr>
            <p:blipFill>
              <a:blip r:embed="rId15" cstate="print">
                <a:clrChange>
                  <a:clrFrom>
                    <a:srgbClr val="FEFEFE"/>
                  </a:clrFrom>
                  <a:clrTo>
                    <a:srgbClr val="FEFEFE">
                      <a:alpha val="0"/>
                    </a:srgbClr>
                  </a:clrTo>
                </a:clrChange>
              </a:blip>
              <a:srcRect/>
              <a:stretch>
                <a:fillRect/>
              </a:stretch>
            </p:blipFill>
            <p:spPr bwMode="auto">
              <a:xfrm>
                <a:off x="2768600" y="1397000"/>
                <a:ext cx="971550" cy="571500"/>
              </a:xfrm>
              <a:prstGeom prst="rect">
                <a:avLst/>
              </a:prstGeom>
              <a:noFill/>
              <a:ln w="9525">
                <a:noFill/>
                <a:miter lim="800000"/>
                <a:headEnd/>
                <a:tailEnd/>
              </a:ln>
            </p:spPr>
          </p:pic>
          <p:pic>
            <p:nvPicPr>
              <p:cNvPr id="79030" name="Picture 10"/>
              <p:cNvPicPr>
                <a:picLocks noChangeAspect="1" noChangeArrowheads="1"/>
              </p:cNvPicPr>
              <p:nvPr/>
            </p:nvPicPr>
            <p:blipFill>
              <a:blip r:embed="rId16" cstate="print"/>
              <a:srcRect/>
              <a:stretch>
                <a:fillRect/>
              </a:stretch>
            </p:blipFill>
            <p:spPr bwMode="auto">
              <a:xfrm>
                <a:off x="3746500" y="1257300"/>
                <a:ext cx="889363" cy="361950"/>
              </a:xfrm>
              <a:prstGeom prst="rect">
                <a:avLst/>
              </a:prstGeom>
              <a:noFill/>
              <a:ln w="9525">
                <a:noFill/>
                <a:miter lim="800000"/>
                <a:headEnd/>
                <a:tailEnd/>
              </a:ln>
            </p:spPr>
          </p:pic>
          <p:pic>
            <p:nvPicPr>
              <p:cNvPr id="79031" name="Picture 11"/>
              <p:cNvPicPr>
                <a:picLocks noChangeAspect="1" noChangeArrowheads="1"/>
              </p:cNvPicPr>
              <p:nvPr/>
            </p:nvPicPr>
            <p:blipFill>
              <a:blip r:embed="rId17" cstate="print"/>
              <a:srcRect/>
              <a:stretch>
                <a:fillRect/>
              </a:stretch>
            </p:blipFill>
            <p:spPr bwMode="auto">
              <a:xfrm>
                <a:off x="2192552" y="1117600"/>
                <a:ext cx="579223" cy="635000"/>
              </a:xfrm>
              <a:prstGeom prst="rect">
                <a:avLst/>
              </a:prstGeom>
              <a:noFill/>
              <a:ln w="9525">
                <a:noFill/>
                <a:miter lim="800000"/>
                <a:headEnd/>
                <a:tailEnd/>
              </a:ln>
            </p:spPr>
          </p:pic>
          <p:pic>
            <p:nvPicPr>
              <p:cNvPr id="79032" name="Picture 12"/>
              <p:cNvPicPr>
                <a:picLocks noChangeAspect="1" noChangeArrowheads="1"/>
              </p:cNvPicPr>
              <p:nvPr/>
            </p:nvPicPr>
            <p:blipFill>
              <a:blip r:embed="rId18" cstate="print"/>
              <a:srcRect/>
              <a:stretch>
                <a:fillRect/>
              </a:stretch>
            </p:blipFill>
            <p:spPr bwMode="auto">
              <a:xfrm>
                <a:off x="2781300" y="1130300"/>
                <a:ext cx="990600" cy="342430"/>
              </a:xfrm>
              <a:prstGeom prst="rect">
                <a:avLst/>
              </a:prstGeom>
              <a:noFill/>
              <a:ln w="9525">
                <a:noFill/>
                <a:miter lim="800000"/>
                <a:headEnd/>
                <a:tailEnd/>
              </a:ln>
            </p:spPr>
          </p:pic>
        </p:grpSp>
      </p:grpSp>
      <p:grpSp>
        <p:nvGrpSpPr>
          <p:cNvPr id="78853" name="Group 35"/>
          <p:cNvGrpSpPr>
            <a:grpSpLocks/>
          </p:cNvGrpSpPr>
          <p:nvPr/>
        </p:nvGrpSpPr>
        <p:grpSpPr bwMode="auto">
          <a:xfrm>
            <a:off x="1181100" y="2006600"/>
            <a:ext cx="2959100" cy="838200"/>
            <a:chOff x="1384300" y="2590800"/>
            <a:chExt cx="2959100" cy="838200"/>
          </a:xfrm>
        </p:grpSpPr>
        <p:grpSp>
          <p:nvGrpSpPr>
            <p:cNvPr id="78983" name="Group 60"/>
            <p:cNvGrpSpPr>
              <a:grpSpLocks/>
            </p:cNvGrpSpPr>
            <p:nvPr/>
          </p:nvGrpSpPr>
          <p:grpSpPr bwMode="auto">
            <a:xfrm>
              <a:off x="1384300" y="2590800"/>
              <a:ext cx="2959100" cy="838200"/>
              <a:chOff x="1384300" y="2590800"/>
              <a:chExt cx="6629400" cy="1752600"/>
            </a:xfrm>
          </p:grpSpPr>
          <p:sp>
            <p:nvSpPr>
              <p:cNvPr id="48" name="Rectangle 7"/>
              <p:cNvSpPr/>
              <p:nvPr/>
            </p:nvSpPr>
            <p:spPr>
              <a:xfrm>
                <a:off x="1384300" y="2590800"/>
                <a:ext cx="6629400" cy="17526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9017" name="Picture 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483100" y="2743200"/>
                <a:ext cx="2033675" cy="1498600"/>
              </a:xfrm>
              <a:prstGeom prst="rect">
                <a:avLst/>
              </a:prstGeom>
              <a:noFill/>
              <a:ln w="9525">
                <a:noFill/>
                <a:miter lim="800000"/>
                <a:headEnd/>
                <a:tailEnd/>
              </a:ln>
            </p:spPr>
          </p:pic>
          <p:sp>
            <p:nvSpPr>
              <p:cNvPr id="50" name="Flowchart: Magnetic Disk 49"/>
              <p:cNvSpPr/>
              <p:nvPr/>
            </p:nvSpPr>
            <p:spPr>
              <a:xfrm>
                <a:off x="2984745" y="2959245"/>
                <a:ext cx="1408392" cy="1065500"/>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9019" name="Picture 3"/>
              <p:cNvPicPr>
                <a:picLocks noChangeAspect="1" noChangeArrowheads="1"/>
              </p:cNvPicPr>
              <p:nvPr/>
            </p:nvPicPr>
            <p:blipFill>
              <a:blip r:embed="rId20" cstate="print"/>
              <a:srcRect/>
              <a:stretch>
                <a:fillRect/>
              </a:stretch>
            </p:blipFill>
            <p:spPr bwMode="auto">
              <a:xfrm>
                <a:off x="1460500" y="2959100"/>
                <a:ext cx="1295400" cy="1066800"/>
              </a:xfrm>
              <a:prstGeom prst="rect">
                <a:avLst/>
              </a:prstGeom>
              <a:noFill/>
              <a:ln w="9525">
                <a:noFill/>
                <a:miter lim="800000"/>
                <a:headEnd/>
                <a:tailEnd/>
              </a:ln>
            </p:spPr>
          </p:pic>
          <p:pic>
            <p:nvPicPr>
              <p:cNvPr id="79020" name="Picture 2"/>
              <p:cNvPicPr>
                <a:picLocks noChangeAspect="1" noChangeArrowheads="1"/>
              </p:cNvPicPr>
              <p:nvPr/>
            </p:nvPicPr>
            <p:blipFill>
              <a:blip r:embed="rId21" cstate="print"/>
              <a:srcRect/>
              <a:stretch>
                <a:fillRect/>
              </a:stretch>
            </p:blipFill>
            <p:spPr bwMode="auto">
              <a:xfrm>
                <a:off x="6629400" y="3048000"/>
                <a:ext cx="1228725" cy="847725"/>
              </a:xfrm>
              <a:prstGeom prst="rect">
                <a:avLst/>
              </a:prstGeom>
              <a:noFill/>
              <a:ln w="9525">
                <a:noFill/>
                <a:miter lim="800000"/>
                <a:headEnd/>
                <a:tailEnd/>
              </a:ln>
            </p:spPr>
          </p:pic>
        </p:grpSp>
        <p:sp>
          <p:nvSpPr>
            <p:cNvPr id="38" name="Flowchart: Connector 37"/>
            <p:cNvSpPr/>
            <p:nvPr/>
          </p:nvSpPr>
          <p:spPr>
            <a:xfrm>
              <a:off x="1752600" y="30480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39" name="Flowchart: Connector 38"/>
            <p:cNvSpPr/>
            <p:nvPr/>
          </p:nvSpPr>
          <p:spPr>
            <a:xfrm>
              <a:off x="2286000" y="3124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0" name="Flowchart: Connector 39"/>
            <p:cNvSpPr/>
            <p:nvPr/>
          </p:nvSpPr>
          <p:spPr>
            <a:xfrm>
              <a:off x="2514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1" name="Flowchart: Connector 40"/>
            <p:cNvSpPr/>
            <p:nvPr/>
          </p:nvSpPr>
          <p:spPr>
            <a:xfrm>
              <a:off x="1524000" y="28956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2" name="Flowchart: Connector 41"/>
            <p:cNvSpPr/>
            <p:nvPr/>
          </p:nvSpPr>
          <p:spPr>
            <a:xfrm>
              <a:off x="3352800" y="3124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3" name="Flowchart: Connector 42"/>
            <p:cNvSpPr/>
            <p:nvPr/>
          </p:nvSpPr>
          <p:spPr>
            <a:xfrm>
              <a:off x="3810000" y="28194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4" name="Flowchart: Connector 43"/>
            <p:cNvSpPr/>
            <p:nvPr/>
          </p:nvSpPr>
          <p:spPr>
            <a:xfrm>
              <a:off x="2971800" y="30480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5" name="Flowchart: Connector 44"/>
            <p:cNvSpPr/>
            <p:nvPr/>
          </p:nvSpPr>
          <p:spPr>
            <a:xfrm>
              <a:off x="3200400" y="2743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6" name="Flowchart: Connector 45"/>
            <p:cNvSpPr/>
            <p:nvPr/>
          </p:nvSpPr>
          <p:spPr>
            <a:xfrm>
              <a:off x="4038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47" name="Flowchart: Connector 46"/>
            <p:cNvSpPr/>
            <p:nvPr/>
          </p:nvSpPr>
          <p:spPr>
            <a:xfrm>
              <a:off x="2133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grpSp>
        <p:nvGrpSpPr>
          <p:cNvPr id="78854" name="Group 52"/>
          <p:cNvGrpSpPr>
            <a:grpSpLocks/>
          </p:cNvGrpSpPr>
          <p:nvPr/>
        </p:nvGrpSpPr>
        <p:grpSpPr bwMode="auto">
          <a:xfrm>
            <a:off x="2933700" y="5130800"/>
            <a:ext cx="2959100" cy="838200"/>
            <a:chOff x="1384300" y="2590800"/>
            <a:chExt cx="2959100" cy="838200"/>
          </a:xfrm>
        </p:grpSpPr>
        <p:grpSp>
          <p:nvGrpSpPr>
            <p:cNvPr id="78945" name="Group 60"/>
            <p:cNvGrpSpPr>
              <a:grpSpLocks/>
            </p:cNvGrpSpPr>
            <p:nvPr/>
          </p:nvGrpSpPr>
          <p:grpSpPr bwMode="auto">
            <a:xfrm>
              <a:off x="1384300" y="2590800"/>
              <a:ext cx="2959100" cy="838200"/>
              <a:chOff x="1384300" y="2590800"/>
              <a:chExt cx="6629400" cy="1752600"/>
            </a:xfrm>
          </p:grpSpPr>
          <p:sp>
            <p:nvSpPr>
              <p:cNvPr id="65" name="Rectangle 64"/>
              <p:cNvSpPr/>
              <p:nvPr/>
            </p:nvSpPr>
            <p:spPr>
              <a:xfrm>
                <a:off x="1384300" y="2590800"/>
                <a:ext cx="6629400" cy="17526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8979" name="Picture 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483100" y="2743200"/>
                <a:ext cx="2033675" cy="1498600"/>
              </a:xfrm>
              <a:prstGeom prst="rect">
                <a:avLst/>
              </a:prstGeom>
              <a:noFill/>
              <a:ln w="9525">
                <a:noFill/>
                <a:miter lim="800000"/>
                <a:headEnd/>
                <a:tailEnd/>
              </a:ln>
            </p:spPr>
          </p:pic>
          <p:sp>
            <p:nvSpPr>
              <p:cNvPr id="67" name="Flowchart: Magnetic Disk 66"/>
              <p:cNvSpPr/>
              <p:nvPr/>
            </p:nvSpPr>
            <p:spPr>
              <a:xfrm>
                <a:off x="2984745" y="2959245"/>
                <a:ext cx="1408392" cy="1065500"/>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8981" name="Picture 3"/>
              <p:cNvPicPr>
                <a:picLocks noChangeAspect="1" noChangeArrowheads="1"/>
              </p:cNvPicPr>
              <p:nvPr/>
            </p:nvPicPr>
            <p:blipFill>
              <a:blip r:embed="rId20" cstate="print"/>
              <a:srcRect/>
              <a:stretch>
                <a:fillRect/>
              </a:stretch>
            </p:blipFill>
            <p:spPr bwMode="auto">
              <a:xfrm>
                <a:off x="1460500" y="2959100"/>
                <a:ext cx="1295400" cy="1066800"/>
              </a:xfrm>
              <a:prstGeom prst="rect">
                <a:avLst/>
              </a:prstGeom>
              <a:noFill/>
              <a:ln w="9525">
                <a:noFill/>
                <a:miter lim="800000"/>
                <a:headEnd/>
                <a:tailEnd/>
              </a:ln>
            </p:spPr>
          </p:pic>
          <p:pic>
            <p:nvPicPr>
              <p:cNvPr id="78982" name="Picture 2"/>
              <p:cNvPicPr>
                <a:picLocks noChangeAspect="1" noChangeArrowheads="1"/>
              </p:cNvPicPr>
              <p:nvPr/>
            </p:nvPicPr>
            <p:blipFill>
              <a:blip r:embed="rId21" cstate="print"/>
              <a:srcRect/>
              <a:stretch>
                <a:fillRect/>
              </a:stretch>
            </p:blipFill>
            <p:spPr bwMode="auto">
              <a:xfrm>
                <a:off x="6629400" y="3048000"/>
                <a:ext cx="1228725" cy="847725"/>
              </a:xfrm>
              <a:prstGeom prst="rect">
                <a:avLst/>
              </a:prstGeom>
              <a:noFill/>
              <a:ln w="9525">
                <a:noFill/>
                <a:miter lim="800000"/>
                <a:headEnd/>
                <a:tailEnd/>
              </a:ln>
            </p:spPr>
          </p:pic>
        </p:grpSp>
        <p:sp>
          <p:nvSpPr>
            <p:cNvPr id="55" name="Flowchart: Connector 54"/>
            <p:cNvSpPr/>
            <p:nvPr/>
          </p:nvSpPr>
          <p:spPr>
            <a:xfrm>
              <a:off x="1752600" y="30480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56" name="Flowchart: Connector 55"/>
            <p:cNvSpPr/>
            <p:nvPr/>
          </p:nvSpPr>
          <p:spPr>
            <a:xfrm>
              <a:off x="2286000" y="3124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57" name="Flowchart: Connector 56"/>
            <p:cNvSpPr/>
            <p:nvPr/>
          </p:nvSpPr>
          <p:spPr>
            <a:xfrm>
              <a:off x="2514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58" name="Flowchart: Connector 57"/>
            <p:cNvSpPr/>
            <p:nvPr/>
          </p:nvSpPr>
          <p:spPr>
            <a:xfrm>
              <a:off x="1524000" y="28956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59" name="Flowchart: Connector 58"/>
            <p:cNvSpPr/>
            <p:nvPr/>
          </p:nvSpPr>
          <p:spPr>
            <a:xfrm>
              <a:off x="3352800" y="3124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60" name="Flowchart: Connector 59"/>
            <p:cNvSpPr/>
            <p:nvPr/>
          </p:nvSpPr>
          <p:spPr>
            <a:xfrm>
              <a:off x="3810000" y="28194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61" name="Flowchart: Connector 60"/>
            <p:cNvSpPr/>
            <p:nvPr/>
          </p:nvSpPr>
          <p:spPr>
            <a:xfrm>
              <a:off x="2971800" y="30480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62" name="Flowchart: Connector 61"/>
            <p:cNvSpPr/>
            <p:nvPr/>
          </p:nvSpPr>
          <p:spPr>
            <a:xfrm>
              <a:off x="3200400" y="2743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63" name="Flowchart: Connector 62"/>
            <p:cNvSpPr/>
            <p:nvPr/>
          </p:nvSpPr>
          <p:spPr>
            <a:xfrm>
              <a:off x="4038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64" name="Flowchart: Connector 63"/>
            <p:cNvSpPr/>
            <p:nvPr/>
          </p:nvSpPr>
          <p:spPr>
            <a:xfrm>
              <a:off x="2133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grpSp>
        <p:nvGrpSpPr>
          <p:cNvPr id="78855" name="Group 69"/>
          <p:cNvGrpSpPr>
            <a:grpSpLocks/>
          </p:cNvGrpSpPr>
          <p:nvPr/>
        </p:nvGrpSpPr>
        <p:grpSpPr bwMode="auto">
          <a:xfrm>
            <a:off x="5981700" y="3606800"/>
            <a:ext cx="2959100" cy="838200"/>
            <a:chOff x="1384300" y="2590800"/>
            <a:chExt cx="2959100" cy="838200"/>
          </a:xfrm>
        </p:grpSpPr>
        <p:grpSp>
          <p:nvGrpSpPr>
            <p:cNvPr id="78907" name="Group 60"/>
            <p:cNvGrpSpPr>
              <a:grpSpLocks/>
            </p:cNvGrpSpPr>
            <p:nvPr/>
          </p:nvGrpSpPr>
          <p:grpSpPr bwMode="auto">
            <a:xfrm>
              <a:off x="1384300" y="2590800"/>
              <a:ext cx="2959100" cy="838200"/>
              <a:chOff x="1384300" y="2590800"/>
              <a:chExt cx="6629400" cy="1752600"/>
            </a:xfrm>
          </p:grpSpPr>
          <p:sp>
            <p:nvSpPr>
              <p:cNvPr id="82" name="Rectangle 81"/>
              <p:cNvSpPr/>
              <p:nvPr/>
            </p:nvSpPr>
            <p:spPr>
              <a:xfrm>
                <a:off x="1384300" y="2590800"/>
                <a:ext cx="6629400" cy="17526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8941" name="Picture 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483100" y="2743200"/>
                <a:ext cx="2033675" cy="1498600"/>
              </a:xfrm>
              <a:prstGeom prst="rect">
                <a:avLst/>
              </a:prstGeom>
              <a:noFill/>
              <a:ln w="9525">
                <a:noFill/>
                <a:miter lim="800000"/>
                <a:headEnd/>
                <a:tailEnd/>
              </a:ln>
            </p:spPr>
          </p:pic>
          <p:sp>
            <p:nvSpPr>
              <p:cNvPr id="84" name="Flowchart: Magnetic Disk 83"/>
              <p:cNvSpPr/>
              <p:nvPr/>
            </p:nvSpPr>
            <p:spPr>
              <a:xfrm>
                <a:off x="2984745" y="2959245"/>
                <a:ext cx="1408392" cy="1065500"/>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8943" name="Picture 3"/>
              <p:cNvPicPr>
                <a:picLocks noChangeAspect="1" noChangeArrowheads="1"/>
              </p:cNvPicPr>
              <p:nvPr/>
            </p:nvPicPr>
            <p:blipFill>
              <a:blip r:embed="rId20" cstate="print"/>
              <a:srcRect/>
              <a:stretch>
                <a:fillRect/>
              </a:stretch>
            </p:blipFill>
            <p:spPr bwMode="auto">
              <a:xfrm>
                <a:off x="1460500" y="2959100"/>
                <a:ext cx="1295400" cy="1066800"/>
              </a:xfrm>
              <a:prstGeom prst="rect">
                <a:avLst/>
              </a:prstGeom>
              <a:noFill/>
              <a:ln w="9525">
                <a:noFill/>
                <a:miter lim="800000"/>
                <a:headEnd/>
                <a:tailEnd/>
              </a:ln>
            </p:spPr>
          </p:pic>
          <p:pic>
            <p:nvPicPr>
              <p:cNvPr id="78944" name="Picture 2"/>
              <p:cNvPicPr>
                <a:picLocks noChangeAspect="1" noChangeArrowheads="1"/>
              </p:cNvPicPr>
              <p:nvPr/>
            </p:nvPicPr>
            <p:blipFill>
              <a:blip r:embed="rId21" cstate="print"/>
              <a:srcRect/>
              <a:stretch>
                <a:fillRect/>
              </a:stretch>
            </p:blipFill>
            <p:spPr bwMode="auto">
              <a:xfrm>
                <a:off x="6629400" y="3048000"/>
                <a:ext cx="1228725" cy="847725"/>
              </a:xfrm>
              <a:prstGeom prst="rect">
                <a:avLst/>
              </a:prstGeom>
              <a:noFill/>
              <a:ln w="9525">
                <a:noFill/>
                <a:miter lim="800000"/>
                <a:headEnd/>
                <a:tailEnd/>
              </a:ln>
            </p:spPr>
          </p:pic>
        </p:grpSp>
        <p:sp>
          <p:nvSpPr>
            <p:cNvPr id="72" name="Flowchart: Connector 71"/>
            <p:cNvSpPr/>
            <p:nvPr/>
          </p:nvSpPr>
          <p:spPr>
            <a:xfrm>
              <a:off x="1752600" y="30480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3" name="Flowchart: Connector 72"/>
            <p:cNvSpPr/>
            <p:nvPr/>
          </p:nvSpPr>
          <p:spPr>
            <a:xfrm>
              <a:off x="2286000" y="3124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4" name="Flowchart: Connector 73"/>
            <p:cNvSpPr/>
            <p:nvPr/>
          </p:nvSpPr>
          <p:spPr>
            <a:xfrm>
              <a:off x="2514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5" name="Flowchart: Connector 74"/>
            <p:cNvSpPr/>
            <p:nvPr/>
          </p:nvSpPr>
          <p:spPr>
            <a:xfrm>
              <a:off x="1524000" y="28956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6" name="Flowchart: Connector 75"/>
            <p:cNvSpPr/>
            <p:nvPr/>
          </p:nvSpPr>
          <p:spPr>
            <a:xfrm>
              <a:off x="3352800" y="3124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7" name="Flowchart: Connector 76"/>
            <p:cNvSpPr/>
            <p:nvPr/>
          </p:nvSpPr>
          <p:spPr>
            <a:xfrm>
              <a:off x="3810000" y="28194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8" name="Flowchart: Connector 77"/>
            <p:cNvSpPr/>
            <p:nvPr/>
          </p:nvSpPr>
          <p:spPr>
            <a:xfrm>
              <a:off x="2971800" y="30480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79" name="Flowchart: Connector 78"/>
            <p:cNvSpPr/>
            <p:nvPr/>
          </p:nvSpPr>
          <p:spPr>
            <a:xfrm>
              <a:off x="3200400" y="27432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80" name="Flowchart: Connector 79"/>
            <p:cNvSpPr/>
            <p:nvPr/>
          </p:nvSpPr>
          <p:spPr>
            <a:xfrm>
              <a:off x="4038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81" name="Flowchart: Connector 80"/>
            <p:cNvSpPr/>
            <p:nvPr/>
          </p:nvSpPr>
          <p:spPr>
            <a:xfrm>
              <a:off x="2133600" y="2971800"/>
              <a:ext cx="152400" cy="152400"/>
            </a:xfrm>
            <a:prstGeom prst="flowChartConnector">
              <a:avLst/>
            </a:prstGeom>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grpSp>
        <p:nvGrpSpPr>
          <p:cNvPr id="78856" name="Group 86"/>
          <p:cNvGrpSpPr>
            <a:grpSpLocks/>
          </p:cNvGrpSpPr>
          <p:nvPr/>
        </p:nvGrpSpPr>
        <p:grpSpPr bwMode="auto">
          <a:xfrm>
            <a:off x="190500" y="3683000"/>
            <a:ext cx="2768600" cy="1160463"/>
            <a:chOff x="3352800" y="5029200"/>
            <a:chExt cx="2768601" cy="1160028"/>
          </a:xfrm>
        </p:grpSpPr>
        <p:pic>
          <p:nvPicPr>
            <p:cNvPr id="78872" name="Picture 14"/>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3352800" y="5029200"/>
              <a:ext cx="2768601" cy="1160028"/>
            </a:xfrm>
            <a:prstGeom prst="rect">
              <a:avLst/>
            </a:prstGeom>
            <a:noFill/>
            <a:ln w="9525">
              <a:noFill/>
              <a:miter lim="800000"/>
              <a:headEnd/>
              <a:tailEnd/>
            </a:ln>
          </p:spPr>
        </p:pic>
        <p:grpSp>
          <p:nvGrpSpPr>
            <p:cNvPr id="78873" name="Group 60"/>
            <p:cNvGrpSpPr>
              <a:grpSpLocks/>
            </p:cNvGrpSpPr>
            <p:nvPr/>
          </p:nvGrpSpPr>
          <p:grpSpPr bwMode="auto">
            <a:xfrm>
              <a:off x="5130800" y="5029200"/>
              <a:ext cx="609600" cy="983673"/>
              <a:chOff x="8305800" y="3048000"/>
              <a:chExt cx="838200" cy="1364673"/>
            </a:xfrm>
          </p:grpSpPr>
          <p:grpSp>
            <p:nvGrpSpPr>
              <p:cNvPr id="78899" name="Group 18"/>
              <p:cNvGrpSpPr>
                <a:grpSpLocks/>
              </p:cNvGrpSpPr>
              <p:nvPr/>
            </p:nvGrpSpPr>
            <p:grpSpPr bwMode="auto">
              <a:xfrm>
                <a:off x="8305800" y="3733800"/>
                <a:ext cx="838200" cy="678873"/>
                <a:chOff x="2304" y="3216"/>
                <a:chExt cx="1488" cy="1104"/>
              </a:xfrm>
            </p:grpSpPr>
            <p:pic>
              <p:nvPicPr>
                <p:cNvPr id="78904"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78905" name="Picture 16"/>
                <p:cNvPicPr>
                  <a:picLocks noChangeAspect="1" noChangeArrowheads="1"/>
                </p:cNvPicPr>
                <p:nvPr/>
              </p:nvPicPr>
              <p:blipFill>
                <a:blip r:embed="rId4" cstate="print"/>
                <a:srcRect/>
                <a:stretch>
                  <a:fillRect/>
                </a:stretch>
              </p:blipFill>
              <p:spPr bwMode="auto">
                <a:xfrm>
                  <a:off x="2304" y="3696"/>
                  <a:ext cx="1152" cy="321"/>
                </a:xfrm>
                <a:prstGeom prst="rect">
                  <a:avLst/>
                </a:prstGeom>
                <a:noFill/>
                <a:ln w="9525">
                  <a:noFill/>
                  <a:miter lim="800000"/>
                  <a:headEnd/>
                  <a:tailEnd/>
                </a:ln>
              </p:spPr>
            </p:pic>
            <p:pic>
              <p:nvPicPr>
                <p:cNvPr id="78906"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nvGrpSpPr>
              <p:cNvPr id="78900" name="Group 20"/>
              <p:cNvGrpSpPr>
                <a:grpSpLocks/>
              </p:cNvGrpSpPr>
              <p:nvPr/>
            </p:nvGrpSpPr>
            <p:grpSpPr bwMode="auto">
              <a:xfrm>
                <a:off x="8305800" y="3048000"/>
                <a:ext cx="838200" cy="533400"/>
                <a:chOff x="184" y="3264"/>
                <a:chExt cx="1928" cy="918"/>
              </a:xfrm>
            </p:grpSpPr>
            <p:pic>
              <p:nvPicPr>
                <p:cNvPr id="7890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4" y="3264"/>
                  <a:ext cx="1928" cy="918"/>
                </a:xfrm>
                <a:prstGeom prst="rect">
                  <a:avLst/>
                </a:prstGeom>
                <a:noFill/>
                <a:ln w="9525">
                  <a:noFill/>
                  <a:miter lim="800000"/>
                  <a:headEnd/>
                  <a:tailEnd/>
                </a:ln>
              </p:spPr>
            </p:pic>
            <p:pic>
              <p:nvPicPr>
                <p:cNvPr id="78902" name="Picture 6"/>
                <p:cNvPicPr>
                  <a:picLocks noChangeAspect="1" noChangeArrowheads="1"/>
                </p:cNvPicPr>
                <p:nvPr/>
              </p:nvPicPr>
              <p:blipFill>
                <a:blip r:embed="rId7" cstate="print"/>
                <a:srcRect/>
                <a:stretch>
                  <a:fillRect/>
                </a:stretch>
              </p:blipFill>
              <p:spPr bwMode="auto">
                <a:xfrm>
                  <a:off x="1520" y="3415"/>
                  <a:ext cx="241" cy="230"/>
                </a:xfrm>
                <a:prstGeom prst="rect">
                  <a:avLst/>
                </a:prstGeom>
                <a:noFill/>
                <a:ln w="9525">
                  <a:noFill/>
                  <a:miter lim="800000"/>
                  <a:headEnd/>
                  <a:tailEnd/>
                </a:ln>
              </p:spPr>
            </p:pic>
            <p:pic>
              <p:nvPicPr>
                <p:cNvPr id="78903"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2" y="3648"/>
                  <a:ext cx="1200" cy="281"/>
                </a:xfrm>
                <a:prstGeom prst="rect">
                  <a:avLst/>
                </a:prstGeom>
                <a:noFill/>
                <a:ln w="9525">
                  <a:noFill/>
                  <a:miter lim="800000"/>
                  <a:headEnd/>
                  <a:tailEnd/>
                </a:ln>
              </p:spPr>
            </p:pic>
          </p:grpSp>
        </p:grpSp>
        <p:grpSp>
          <p:nvGrpSpPr>
            <p:cNvPr id="78874" name="Group 39"/>
            <p:cNvGrpSpPr>
              <a:grpSpLocks/>
            </p:cNvGrpSpPr>
            <p:nvPr/>
          </p:nvGrpSpPr>
          <p:grpSpPr bwMode="auto">
            <a:xfrm>
              <a:off x="4648200" y="5118100"/>
              <a:ext cx="469900" cy="457200"/>
              <a:chOff x="7010400" y="1295400"/>
              <a:chExt cx="1143000" cy="1447800"/>
            </a:xfrm>
          </p:grpSpPr>
          <p:sp>
            <p:nvSpPr>
              <p:cNvPr id="106" name="Rounded Rectangle 105"/>
              <p:cNvSpPr/>
              <p:nvPr/>
            </p:nvSpPr>
            <p:spPr>
              <a:xfrm>
                <a:off x="7010400" y="1295296"/>
                <a:ext cx="1143000" cy="14472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8897"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86600" y="1676400"/>
                <a:ext cx="990600" cy="972840"/>
              </a:xfrm>
              <a:prstGeom prst="rect">
                <a:avLst/>
              </a:prstGeom>
              <a:noFill/>
              <a:ln w="9525">
                <a:noFill/>
                <a:miter lim="800000"/>
                <a:headEnd/>
                <a:tailEnd/>
              </a:ln>
            </p:spPr>
          </p:pic>
          <p:sp>
            <p:nvSpPr>
              <p:cNvPr id="78898" name="WordArt 59"/>
              <p:cNvSpPr>
                <a:spLocks noChangeArrowheads="1" noChangeShapeType="1" noTextEdit="1"/>
              </p:cNvSpPr>
              <p:nvPr/>
            </p:nvSpPr>
            <p:spPr bwMode="auto">
              <a:xfrm>
                <a:off x="7505700" y="1409700"/>
                <a:ext cx="419100" cy="381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effectLst>
                      <a:outerShdw dist="35921" dir="2700000" algn="ctr" rotWithShape="0">
                        <a:srgbClr val="990000"/>
                      </a:outerShdw>
                    </a:effectLst>
                    <a:latin typeface="Impact"/>
                  </a:rPr>
                  <a:t>OS</a:t>
                </a:r>
              </a:p>
            </p:txBody>
          </p:sp>
        </p:grpSp>
        <p:grpSp>
          <p:nvGrpSpPr>
            <p:cNvPr id="78875" name="Group 43"/>
            <p:cNvGrpSpPr>
              <a:grpSpLocks/>
            </p:cNvGrpSpPr>
            <p:nvPr/>
          </p:nvGrpSpPr>
          <p:grpSpPr bwMode="auto">
            <a:xfrm>
              <a:off x="4571991" y="5791192"/>
              <a:ext cx="457198" cy="304799"/>
              <a:chOff x="2971800" y="5943600"/>
              <a:chExt cx="990600" cy="685800"/>
            </a:xfrm>
          </p:grpSpPr>
          <p:sp>
            <p:nvSpPr>
              <p:cNvPr id="103" name="Rectangle 102"/>
              <p:cNvSpPr/>
              <p:nvPr/>
            </p:nvSpPr>
            <p:spPr>
              <a:xfrm>
                <a:off x="2971800" y="59436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104" name="Rectangle 103"/>
              <p:cNvSpPr/>
              <p:nvPr/>
            </p:nvSpPr>
            <p:spPr>
              <a:xfrm>
                <a:off x="3124200" y="60960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105" name="Rectangle 104"/>
              <p:cNvSpPr/>
              <p:nvPr/>
            </p:nvSpPr>
            <p:spPr>
              <a:xfrm>
                <a:off x="3276600" y="62484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grpSp>
          <p:nvGrpSpPr>
            <p:cNvPr id="78876" name="Group 47"/>
            <p:cNvGrpSpPr>
              <a:grpSpLocks/>
            </p:cNvGrpSpPr>
            <p:nvPr/>
          </p:nvGrpSpPr>
          <p:grpSpPr bwMode="auto">
            <a:xfrm>
              <a:off x="3581403" y="5333996"/>
              <a:ext cx="304801" cy="457199"/>
              <a:chOff x="2438400" y="5105400"/>
              <a:chExt cx="990600" cy="1226707"/>
            </a:xfrm>
          </p:grpSpPr>
          <p:pic>
            <p:nvPicPr>
              <p:cNvPr id="78884"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38400" y="5105400"/>
                <a:ext cx="522758" cy="790575"/>
              </a:xfrm>
              <a:prstGeom prst="rect">
                <a:avLst/>
              </a:prstGeom>
              <a:noFill/>
              <a:ln w="9525">
                <a:noFill/>
                <a:miter lim="800000"/>
                <a:headEnd/>
                <a:tailEnd/>
              </a:ln>
            </p:spPr>
          </p:pic>
          <p:pic>
            <p:nvPicPr>
              <p:cNvPr id="78885" name="Picture 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628900" y="5257800"/>
                <a:ext cx="571500" cy="864288"/>
              </a:xfrm>
              <a:prstGeom prst="rect">
                <a:avLst/>
              </a:prstGeom>
              <a:noFill/>
              <a:ln w="9525">
                <a:noFill/>
                <a:miter lim="800000"/>
                <a:headEnd/>
                <a:tailEnd/>
              </a:ln>
            </p:spPr>
          </p:pic>
          <p:pic>
            <p:nvPicPr>
              <p:cNvPr id="78886" name="Picture 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819400" y="5410200"/>
                <a:ext cx="609600" cy="921907"/>
              </a:xfrm>
              <a:prstGeom prst="rect">
                <a:avLst/>
              </a:prstGeom>
              <a:noFill/>
              <a:ln w="9525">
                <a:noFill/>
                <a:miter lim="800000"/>
                <a:headEnd/>
                <a:tailEnd/>
              </a:ln>
            </p:spPr>
          </p:pic>
        </p:grpSp>
        <p:pic>
          <p:nvPicPr>
            <p:cNvPr id="78877" name="Picture 8"/>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898900" y="5473700"/>
              <a:ext cx="591307" cy="440856"/>
            </a:xfrm>
            <a:prstGeom prst="rect">
              <a:avLst/>
            </a:prstGeom>
            <a:noFill/>
            <a:ln w="9525">
              <a:noFill/>
              <a:miter lim="800000"/>
              <a:headEnd/>
              <a:tailEnd/>
            </a:ln>
          </p:spPr>
        </p:pic>
        <p:grpSp>
          <p:nvGrpSpPr>
            <p:cNvPr id="78878" name="Group 54"/>
            <p:cNvGrpSpPr>
              <a:grpSpLocks/>
            </p:cNvGrpSpPr>
            <p:nvPr/>
          </p:nvGrpSpPr>
          <p:grpSpPr bwMode="auto">
            <a:xfrm>
              <a:off x="3886199" y="5194303"/>
              <a:ext cx="685799" cy="228602"/>
              <a:chOff x="2192552" y="1117600"/>
              <a:chExt cx="2595348" cy="852850"/>
            </a:xfrm>
          </p:grpSpPr>
          <p:pic>
            <p:nvPicPr>
              <p:cNvPr id="78879" name="Picture 9"/>
              <p:cNvPicPr>
                <a:picLocks noChangeAspect="1" noChangeArrowheads="1"/>
              </p:cNvPicPr>
              <p:nvPr/>
            </p:nvPicPr>
            <p:blipFill>
              <a:blip r:embed="rId14" cstate="print"/>
              <a:srcRect/>
              <a:stretch>
                <a:fillRect/>
              </a:stretch>
            </p:blipFill>
            <p:spPr bwMode="auto">
              <a:xfrm>
                <a:off x="3416300" y="1701800"/>
                <a:ext cx="1371600" cy="268650"/>
              </a:xfrm>
              <a:prstGeom prst="rect">
                <a:avLst/>
              </a:prstGeom>
              <a:noFill/>
              <a:ln w="9525">
                <a:noFill/>
                <a:miter lim="800000"/>
                <a:headEnd/>
                <a:tailEnd/>
              </a:ln>
            </p:spPr>
          </p:pic>
          <p:pic>
            <p:nvPicPr>
              <p:cNvPr id="78880" name="Picture 7"/>
              <p:cNvPicPr>
                <a:picLocks noChangeAspect="1" noChangeArrowheads="1"/>
              </p:cNvPicPr>
              <p:nvPr/>
            </p:nvPicPr>
            <p:blipFill>
              <a:blip r:embed="rId15" cstate="print">
                <a:clrChange>
                  <a:clrFrom>
                    <a:srgbClr val="FEFEFE"/>
                  </a:clrFrom>
                  <a:clrTo>
                    <a:srgbClr val="FEFEFE">
                      <a:alpha val="0"/>
                    </a:srgbClr>
                  </a:clrTo>
                </a:clrChange>
              </a:blip>
              <a:srcRect/>
              <a:stretch>
                <a:fillRect/>
              </a:stretch>
            </p:blipFill>
            <p:spPr bwMode="auto">
              <a:xfrm>
                <a:off x="2768600" y="1397000"/>
                <a:ext cx="971550" cy="571500"/>
              </a:xfrm>
              <a:prstGeom prst="rect">
                <a:avLst/>
              </a:prstGeom>
              <a:noFill/>
              <a:ln w="9525">
                <a:noFill/>
                <a:miter lim="800000"/>
                <a:headEnd/>
                <a:tailEnd/>
              </a:ln>
            </p:spPr>
          </p:pic>
          <p:pic>
            <p:nvPicPr>
              <p:cNvPr id="78881" name="Picture 10"/>
              <p:cNvPicPr>
                <a:picLocks noChangeAspect="1" noChangeArrowheads="1"/>
              </p:cNvPicPr>
              <p:nvPr/>
            </p:nvPicPr>
            <p:blipFill>
              <a:blip r:embed="rId16" cstate="print"/>
              <a:srcRect/>
              <a:stretch>
                <a:fillRect/>
              </a:stretch>
            </p:blipFill>
            <p:spPr bwMode="auto">
              <a:xfrm>
                <a:off x="3746500" y="1257300"/>
                <a:ext cx="889363" cy="361950"/>
              </a:xfrm>
              <a:prstGeom prst="rect">
                <a:avLst/>
              </a:prstGeom>
              <a:noFill/>
              <a:ln w="9525">
                <a:noFill/>
                <a:miter lim="800000"/>
                <a:headEnd/>
                <a:tailEnd/>
              </a:ln>
            </p:spPr>
          </p:pic>
          <p:pic>
            <p:nvPicPr>
              <p:cNvPr id="78882" name="Picture 11"/>
              <p:cNvPicPr>
                <a:picLocks noChangeAspect="1" noChangeArrowheads="1"/>
              </p:cNvPicPr>
              <p:nvPr/>
            </p:nvPicPr>
            <p:blipFill>
              <a:blip r:embed="rId17" cstate="print"/>
              <a:srcRect/>
              <a:stretch>
                <a:fillRect/>
              </a:stretch>
            </p:blipFill>
            <p:spPr bwMode="auto">
              <a:xfrm>
                <a:off x="2192552" y="1117600"/>
                <a:ext cx="579223" cy="635000"/>
              </a:xfrm>
              <a:prstGeom prst="rect">
                <a:avLst/>
              </a:prstGeom>
              <a:noFill/>
              <a:ln w="9525">
                <a:noFill/>
                <a:miter lim="800000"/>
                <a:headEnd/>
                <a:tailEnd/>
              </a:ln>
            </p:spPr>
          </p:pic>
          <p:pic>
            <p:nvPicPr>
              <p:cNvPr id="78883" name="Picture 12"/>
              <p:cNvPicPr>
                <a:picLocks noChangeAspect="1" noChangeArrowheads="1"/>
              </p:cNvPicPr>
              <p:nvPr/>
            </p:nvPicPr>
            <p:blipFill>
              <a:blip r:embed="rId18" cstate="print"/>
              <a:srcRect/>
              <a:stretch>
                <a:fillRect/>
              </a:stretch>
            </p:blipFill>
            <p:spPr bwMode="auto">
              <a:xfrm>
                <a:off x="2781300" y="1130300"/>
                <a:ext cx="990600" cy="342430"/>
              </a:xfrm>
              <a:prstGeom prst="rect">
                <a:avLst/>
              </a:prstGeom>
              <a:noFill/>
              <a:ln w="9525">
                <a:noFill/>
                <a:miter lim="800000"/>
                <a:headEnd/>
                <a:tailEnd/>
              </a:ln>
            </p:spPr>
          </p:pic>
        </p:grpSp>
      </p:grpSp>
      <p:sp>
        <p:nvSpPr>
          <p:cNvPr id="78857" name="Line 22"/>
          <p:cNvSpPr>
            <a:spLocks noChangeShapeType="1"/>
          </p:cNvSpPr>
          <p:nvPr/>
        </p:nvSpPr>
        <p:spPr bwMode="auto">
          <a:xfrm flipH="1" flipV="1">
            <a:off x="3238500" y="2692400"/>
            <a:ext cx="1295400" cy="2895600"/>
          </a:xfrm>
          <a:prstGeom prst="line">
            <a:avLst/>
          </a:prstGeom>
          <a:noFill/>
          <a:ln w="44450">
            <a:solidFill>
              <a:srgbClr val="FF0000"/>
            </a:solidFill>
            <a:round/>
            <a:headEnd/>
            <a:tailEnd type="none" w="med" len="lg"/>
          </a:ln>
        </p:spPr>
        <p:txBody>
          <a:bodyPr/>
          <a:lstStyle/>
          <a:p>
            <a:endParaRPr lang="en-US"/>
          </a:p>
        </p:txBody>
      </p:sp>
      <p:sp>
        <p:nvSpPr>
          <p:cNvPr id="78858" name="Line 22"/>
          <p:cNvSpPr>
            <a:spLocks noChangeShapeType="1"/>
          </p:cNvSpPr>
          <p:nvPr/>
        </p:nvSpPr>
        <p:spPr bwMode="auto">
          <a:xfrm flipH="1">
            <a:off x="4838700" y="4216400"/>
            <a:ext cx="2819400" cy="1143000"/>
          </a:xfrm>
          <a:prstGeom prst="line">
            <a:avLst/>
          </a:prstGeom>
          <a:noFill/>
          <a:ln w="44450">
            <a:solidFill>
              <a:srgbClr val="008000"/>
            </a:solidFill>
            <a:round/>
            <a:headEnd/>
            <a:tailEnd type="none" w="med" len="lg"/>
          </a:ln>
        </p:spPr>
        <p:txBody>
          <a:bodyPr/>
          <a:lstStyle/>
          <a:p>
            <a:endParaRPr lang="en-US"/>
          </a:p>
        </p:txBody>
      </p:sp>
      <p:sp>
        <p:nvSpPr>
          <p:cNvPr id="78859" name="Line 22"/>
          <p:cNvSpPr>
            <a:spLocks noChangeShapeType="1"/>
          </p:cNvSpPr>
          <p:nvPr/>
        </p:nvSpPr>
        <p:spPr bwMode="auto">
          <a:xfrm flipV="1">
            <a:off x="2552700" y="2921000"/>
            <a:ext cx="4343400" cy="914400"/>
          </a:xfrm>
          <a:prstGeom prst="line">
            <a:avLst/>
          </a:prstGeom>
          <a:noFill/>
          <a:ln w="44450">
            <a:solidFill>
              <a:srgbClr val="993300"/>
            </a:solidFill>
            <a:round/>
            <a:headEnd/>
            <a:tailEnd type="none" w="med" len="lg"/>
          </a:ln>
        </p:spPr>
        <p:txBody>
          <a:bodyPr/>
          <a:lstStyle/>
          <a:p>
            <a:endParaRPr lang="en-US"/>
          </a:p>
        </p:txBody>
      </p:sp>
      <p:sp>
        <p:nvSpPr>
          <p:cNvPr id="78860" name="Line 22"/>
          <p:cNvSpPr>
            <a:spLocks noChangeShapeType="1"/>
          </p:cNvSpPr>
          <p:nvPr/>
        </p:nvSpPr>
        <p:spPr bwMode="auto">
          <a:xfrm flipV="1">
            <a:off x="5676900" y="4140200"/>
            <a:ext cx="2971800" cy="1371600"/>
          </a:xfrm>
          <a:prstGeom prst="line">
            <a:avLst/>
          </a:prstGeom>
          <a:noFill/>
          <a:ln w="44450">
            <a:solidFill>
              <a:srgbClr val="993300"/>
            </a:solidFill>
            <a:round/>
            <a:headEnd/>
            <a:tailEnd type="none" w="med" len="lg"/>
          </a:ln>
        </p:spPr>
        <p:txBody>
          <a:bodyPr/>
          <a:lstStyle/>
          <a:p>
            <a:endParaRPr lang="en-US"/>
          </a:p>
        </p:txBody>
      </p:sp>
      <p:sp>
        <p:nvSpPr>
          <p:cNvPr id="78861" name="Line 22"/>
          <p:cNvSpPr>
            <a:spLocks noChangeShapeType="1"/>
          </p:cNvSpPr>
          <p:nvPr/>
        </p:nvSpPr>
        <p:spPr bwMode="auto">
          <a:xfrm flipH="1" flipV="1">
            <a:off x="2171700" y="2616200"/>
            <a:ext cx="1524000" cy="2895600"/>
          </a:xfrm>
          <a:prstGeom prst="line">
            <a:avLst/>
          </a:prstGeom>
          <a:noFill/>
          <a:ln w="44450">
            <a:solidFill>
              <a:srgbClr val="0000FF"/>
            </a:solidFill>
            <a:round/>
            <a:headEnd/>
            <a:tailEnd type="none" w="med" len="lg"/>
          </a:ln>
        </p:spPr>
        <p:txBody>
          <a:bodyPr/>
          <a:lstStyle/>
          <a:p>
            <a:endParaRPr lang="en-US"/>
          </a:p>
        </p:txBody>
      </p:sp>
      <p:sp>
        <p:nvSpPr>
          <p:cNvPr id="78862" name="Line 22"/>
          <p:cNvSpPr>
            <a:spLocks noChangeShapeType="1"/>
          </p:cNvSpPr>
          <p:nvPr/>
        </p:nvSpPr>
        <p:spPr bwMode="auto">
          <a:xfrm flipH="1">
            <a:off x="4152900" y="4292600"/>
            <a:ext cx="2743200" cy="1219200"/>
          </a:xfrm>
          <a:prstGeom prst="line">
            <a:avLst/>
          </a:prstGeom>
          <a:noFill/>
          <a:ln w="44450">
            <a:solidFill>
              <a:srgbClr val="FF0000"/>
            </a:solidFill>
            <a:round/>
            <a:headEnd/>
            <a:tailEnd type="none" w="med" len="lg"/>
          </a:ln>
        </p:spPr>
        <p:txBody>
          <a:bodyPr/>
          <a:lstStyle/>
          <a:p>
            <a:endParaRPr lang="en-US"/>
          </a:p>
        </p:txBody>
      </p:sp>
      <p:sp>
        <p:nvSpPr>
          <p:cNvPr id="78863" name="Line 22"/>
          <p:cNvSpPr>
            <a:spLocks noChangeShapeType="1"/>
          </p:cNvSpPr>
          <p:nvPr/>
        </p:nvSpPr>
        <p:spPr bwMode="auto">
          <a:xfrm flipH="1" flipV="1">
            <a:off x="4000500" y="2501900"/>
            <a:ext cx="4495800" cy="1333500"/>
          </a:xfrm>
          <a:prstGeom prst="line">
            <a:avLst/>
          </a:prstGeom>
          <a:noFill/>
          <a:ln w="44450">
            <a:solidFill>
              <a:srgbClr val="0000FF"/>
            </a:solidFill>
            <a:round/>
            <a:headEnd/>
            <a:tailEnd type="none" w="med" len="lg"/>
          </a:ln>
        </p:spPr>
        <p:txBody>
          <a:bodyPr/>
          <a:lstStyle/>
          <a:p>
            <a:endParaRPr lang="en-US"/>
          </a:p>
        </p:txBody>
      </p:sp>
      <p:sp>
        <p:nvSpPr>
          <p:cNvPr id="78864" name="Line 22"/>
          <p:cNvSpPr>
            <a:spLocks noChangeShapeType="1"/>
          </p:cNvSpPr>
          <p:nvPr/>
        </p:nvSpPr>
        <p:spPr bwMode="auto">
          <a:xfrm flipH="1" flipV="1">
            <a:off x="1638300" y="2616200"/>
            <a:ext cx="4495800" cy="1371600"/>
          </a:xfrm>
          <a:prstGeom prst="line">
            <a:avLst/>
          </a:prstGeom>
          <a:noFill/>
          <a:ln w="44450">
            <a:solidFill>
              <a:srgbClr val="0000FF"/>
            </a:solidFill>
            <a:round/>
            <a:headEnd/>
            <a:tailEnd type="none" w="med" len="lg"/>
          </a:ln>
        </p:spPr>
        <p:txBody>
          <a:bodyPr/>
          <a:lstStyle/>
          <a:p>
            <a:endParaRPr lang="en-US"/>
          </a:p>
        </p:txBody>
      </p:sp>
      <p:sp>
        <p:nvSpPr>
          <p:cNvPr id="78865" name="Line 22"/>
          <p:cNvSpPr>
            <a:spLocks noChangeShapeType="1"/>
          </p:cNvSpPr>
          <p:nvPr/>
        </p:nvSpPr>
        <p:spPr bwMode="auto">
          <a:xfrm flipH="1" flipV="1">
            <a:off x="3695700" y="2387600"/>
            <a:ext cx="1676400" cy="2971800"/>
          </a:xfrm>
          <a:prstGeom prst="line">
            <a:avLst/>
          </a:prstGeom>
          <a:noFill/>
          <a:ln w="44450">
            <a:solidFill>
              <a:srgbClr val="008000"/>
            </a:solidFill>
            <a:round/>
            <a:headEnd/>
            <a:tailEnd type="none" w="med" len="lg"/>
          </a:ln>
        </p:spPr>
        <p:txBody>
          <a:bodyPr/>
          <a:lstStyle/>
          <a:p>
            <a:endParaRPr lang="en-US"/>
          </a:p>
        </p:txBody>
      </p:sp>
      <p:sp>
        <p:nvSpPr>
          <p:cNvPr id="78866" name="Line 22"/>
          <p:cNvSpPr>
            <a:spLocks noChangeShapeType="1"/>
          </p:cNvSpPr>
          <p:nvPr/>
        </p:nvSpPr>
        <p:spPr bwMode="auto">
          <a:xfrm flipH="1">
            <a:off x="2476500" y="2540000"/>
            <a:ext cx="3429000" cy="1752600"/>
          </a:xfrm>
          <a:prstGeom prst="line">
            <a:avLst/>
          </a:prstGeom>
          <a:noFill/>
          <a:ln w="44450">
            <a:solidFill>
              <a:srgbClr val="FF0000"/>
            </a:solidFill>
            <a:round/>
            <a:headEnd/>
            <a:tailEnd type="none" w="med" len="lg"/>
          </a:ln>
        </p:spPr>
        <p:txBody>
          <a:bodyPr/>
          <a:lstStyle/>
          <a:p>
            <a:endParaRPr lang="en-US"/>
          </a:p>
        </p:txBody>
      </p:sp>
      <p:sp>
        <p:nvSpPr>
          <p:cNvPr id="78867" name="Line 22"/>
          <p:cNvSpPr>
            <a:spLocks noChangeShapeType="1"/>
          </p:cNvSpPr>
          <p:nvPr/>
        </p:nvSpPr>
        <p:spPr bwMode="auto">
          <a:xfrm flipV="1">
            <a:off x="3162300" y="4140200"/>
            <a:ext cx="3200400" cy="1295400"/>
          </a:xfrm>
          <a:prstGeom prst="line">
            <a:avLst/>
          </a:prstGeom>
          <a:noFill/>
          <a:ln w="44450">
            <a:solidFill>
              <a:srgbClr val="993300"/>
            </a:solidFill>
            <a:round/>
            <a:headEnd/>
            <a:tailEnd type="none" w="med" len="lg"/>
          </a:ln>
        </p:spPr>
        <p:txBody>
          <a:bodyPr/>
          <a:lstStyle/>
          <a:p>
            <a:endParaRPr lang="en-US"/>
          </a:p>
        </p:txBody>
      </p:sp>
      <p:grpSp>
        <p:nvGrpSpPr>
          <p:cNvPr id="78868" name="Group 127"/>
          <p:cNvGrpSpPr>
            <a:grpSpLocks/>
          </p:cNvGrpSpPr>
          <p:nvPr/>
        </p:nvGrpSpPr>
        <p:grpSpPr bwMode="auto">
          <a:xfrm>
            <a:off x="4000500" y="3225800"/>
            <a:ext cx="838200" cy="990600"/>
            <a:chOff x="4694" y="645"/>
            <a:chExt cx="725" cy="727"/>
          </a:xfrm>
        </p:grpSpPr>
        <p:pic>
          <p:nvPicPr>
            <p:cNvPr id="78869" name="Picture 128" descr="images"/>
            <p:cNvPicPr>
              <a:picLocks noChangeAspect="1" noChangeArrowheads="1"/>
            </p:cNvPicPr>
            <p:nvPr/>
          </p:nvPicPr>
          <p:blipFill>
            <a:blip r:embed="rId23" cstate="print"/>
            <a:srcRect/>
            <a:stretch>
              <a:fillRect/>
            </a:stretch>
          </p:blipFill>
          <p:spPr bwMode="auto">
            <a:xfrm>
              <a:off x="4736" y="645"/>
              <a:ext cx="638" cy="727"/>
            </a:xfrm>
            <a:prstGeom prst="rect">
              <a:avLst/>
            </a:prstGeom>
            <a:noFill/>
            <a:ln w="9525">
              <a:noFill/>
              <a:miter lim="800000"/>
              <a:headEnd/>
              <a:tailEnd/>
            </a:ln>
          </p:spPr>
        </p:pic>
        <p:sp>
          <p:nvSpPr>
            <p:cNvPr id="78870" name="Rectangle 129"/>
            <p:cNvSpPr>
              <a:spLocks noChangeArrowheads="1"/>
            </p:cNvSpPr>
            <p:nvPr/>
          </p:nvSpPr>
          <p:spPr bwMode="auto">
            <a:xfrm>
              <a:off x="4751" y="1187"/>
              <a:ext cx="597" cy="167"/>
            </a:xfrm>
            <a:prstGeom prst="rect">
              <a:avLst/>
            </a:prstGeom>
            <a:solidFill>
              <a:schemeClr val="tx2"/>
            </a:solidFill>
            <a:ln w="9525" algn="ctr">
              <a:noFill/>
              <a:miter lim="800000"/>
              <a:headEnd/>
              <a:tailEnd/>
            </a:ln>
          </p:spPr>
          <p:txBody>
            <a:bodyPr anchor="ctr">
              <a:spAutoFit/>
            </a:bodyPr>
            <a:lstStyle/>
            <a:p>
              <a:endParaRPr lang="en-US"/>
            </a:p>
          </p:txBody>
        </p:sp>
        <p:sp>
          <p:nvSpPr>
            <p:cNvPr id="131" name="Text Box 13"/>
            <p:cNvSpPr txBox="1">
              <a:spLocks noChangeArrowheads="1"/>
            </p:cNvSpPr>
            <p:nvPr/>
          </p:nvSpPr>
          <p:spPr bwMode="auto">
            <a:xfrm>
              <a:off x="4694" y="1163"/>
              <a:ext cx="725" cy="191"/>
            </a:xfrm>
            <a:prstGeom prst="rect">
              <a:avLst/>
            </a:prstGeom>
            <a:noFill/>
            <a:ln w="9525" algn="ctr">
              <a:noFill/>
              <a:miter lim="800000"/>
              <a:headEnd/>
              <a:tailEnd/>
            </a:ln>
            <a:effectLst/>
          </p:spPr>
          <p:txBody>
            <a:bodyPr>
              <a:spAutoFit/>
            </a:bodyPr>
            <a:lstStyle/>
            <a:p>
              <a:pPr>
                <a:spcBef>
                  <a:spcPct val="50000"/>
                </a:spcBef>
                <a:defRPr/>
              </a:pPr>
              <a:r>
                <a:rPr lang="en-US" sz="1400" b="1" dirty="0">
                  <a:solidFill>
                    <a:schemeClr val="bg1"/>
                  </a:solidFill>
                  <a:effectLst>
                    <a:outerShdw blurRad="38100" dist="38100" dir="2700000" algn="tl">
                      <a:srgbClr val="C0C0C0"/>
                    </a:outerShdw>
                  </a:effectLst>
                </a:rPr>
                <a:t>S-APL</a:t>
              </a:r>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0A6F5460-467E-48E5-A675-152D0126E090}" type="slidenum">
              <a:rPr lang="ru-RU"/>
              <a:pPr/>
              <a:t>4</a:t>
            </a:fld>
            <a:r>
              <a:rPr lang="en-US" dirty="0"/>
              <a:t>  of  </a:t>
            </a:r>
            <a:r>
              <a:rPr lang="en-US" dirty="0" smtClean="0"/>
              <a:t>53</a:t>
            </a:r>
            <a:r>
              <a:rPr lang="en-US" sz="1400" b="0" dirty="0" smtClean="0"/>
              <a:t> </a:t>
            </a:r>
            <a:endParaRPr lang="ru-RU" sz="1400" b="0" dirty="0"/>
          </a:p>
        </p:txBody>
      </p:sp>
      <p:sp>
        <p:nvSpPr>
          <p:cNvPr id="1595394" name="Rectangle 2"/>
          <p:cNvSpPr>
            <a:spLocks noGrp="1" noChangeArrowheads="1"/>
          </p:cNvSpPr>
          <p:nvPr>
            <p:ph type="title"/>
          </p:nvPr>
        </p:nvSpPr>
        <p:spPr/>
        <p:txBody>
          <a:bodyPr/>
          <a:lstStyle/>
          <a:p>
            <a:pPr eaLnBrk="1" hangingPunct="1">
              <a:defRPr/>
            </a:pPr>
            <a:r>
              <a:rPr lang="en-US" sz="3200" smtClean="0"/>
              <a:t>What is UBIWARE (in short)</a:t>
            </a:r>
          </a:p>
        </p:txBody>
      </p:sp>
      <p:sp>
        <p:nvSpPr>
          <p:cNvPr id="1595395" name="Rectangle 3"/>
          <p:cNvSpPr>
            <a:spLocks noGrp="1" noChangeArrowheads="1"/>
          </p:cNvSpPr>
          <p:nvPr>
            <p:ph type="body" idx="1"/>
          </p:nvPr>
        </p:nvSpPr>
        <p:spPr>
          <a:xfrm>
            <a:off x="611188" y="862013"/>
            <a:ext cx="8281987" cy="5459412"/>
          </a:xfrm>
        </p:spPr>
        <p:txBody>
          <a:bodyPr/>
          <a:lstStyle/>
          <a:p>
            <a:pPr eaLnBrk="1" hangingPunct="1">
              <a:lnSpc>
                <a:spcPct val="80000"/>
              </a:lnSpc>
            </a:pPr>
            <a:r>
              <a:rPr lang="en-US" sz="2800" i="1" dirty="0" smtClean="0">
                <a:solidFill>
                  <a:srgbClr val="336699"/>
                </a:solidFill>
                <a:effectLst>
                  <a:outerShdw blurRad="38100" dist="38100" dir="2700000" algn="tl">
                    <a:srgbClr val="C0C0C0"/>
                  </a:outerShdw>
                </a:effectLst>
                <a:ea typeface="SimSun" pitchFamily="2" charset="-122"/>
                <a:cs typeface="Times New Roman" pitchFamily="18" charset="0"/>
              </a:rPr>
              <a:t>UBIWARE is a tool to support:</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cs typeface="Times New Roman" pitchFamily="18" charset="0"/>
              </a:rPr>
              <a:t>design and installation of…,</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cs typeface="Times New Roman" pitchFamily="18" charset="0"/>
              </a:rPr>
              <a:t>autonomic operation of…          and </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cs typeface="Times New Roman" pitchFamily="18" charset="0"/>
              </a:rPr>
              <a:t>interoperability                          among…</a:t>
            </a:r>
          </a:p>
          <a:p>
            <a:pPr eaLnBrk="1" hangingPunct="1">
              <a:lnSpc>
                <a:spcPct val="80000"/>
              </a:lnSpc>
            </a:pPr>
            <a:r>
              <a:rPr lang="en-US" sz="2800" i="1" dirty="0" smtClean="0">
                <a:solidFill>
                  <a:srgbClr val="336699"/>
                </a:solidFill>
                <a:effectLst>
                  <a:outerShdw blurRad="38100" dist="38100" dir="2700000" algn="tl">
                    <a:srgbClr val="C0C0C0"/>
                  </a:outerShdw>
                </a:effectLst>
                <a:ea typeface="SimSun" pitchFamily="2" charset="-122"/>
                <a:cs typeface="Times New Roman" pitchFamily="18" charset="0"/>
              </a:rPr>
              <a:t>… complex, heterogeneous, open, dynamic and self-configurable distributed industrial systems;…</a:t>
            </a:r>
          </a:p>
          <a:p>
            <a:pPr eaLnBrk="1" hangingPunct="1">
              <a:lnSpc>
                <a:spcPct val="80000"/>
              </a:lnSpc>
            </a:pPr>
            <a:r>
              <a:rPr lang="en-US" sz="2800" i="1" dirty="0" smtClean="0">
                <a:solidFill>
                  <a:srgbClr val="336699"/>
                </a:solidFill>
                <a:effectLst>
                  <a:outerShdw blurRad="38100" dist="38100" dir="2700000" algn="tl">
                    <a:srgbClr val="C0C0C0"/>
                  </a:outerShdw>
                </a:effectLst>
                <a:ea typeface="SimSun" pitchFamily="2" charset="-122"/>
                <a:cs typeface="Times New Roman" pitchFamily="18" charset="0"/>
              </a:rPr>
              <a:t>… and to provide following services for system</a:t>
            </a:r>
            <a:r>
              <a:rPr lang="en-US" sz="4000" dirty="0" smtClean="0"/>
              <a:t> </a:t>
            </a:r>
            <a:r>
              <a:rPr lang="en-US" sz="2400" i="1" dirty="0" smtClean="0">
                <a:solidFill>
                  <a:srgbClr val="336699"/>
                </a:solidFill>
                <a:effectLst>
                  <a:outerShdw blurRad="38100" dist="38100" dir="2700000" algn="tl">
                    <a:srgbClr val="C0C0C0"/>
                  </a:outerShdw>
                </a:effectLst>
                <a:ea typeface="SimSun" pitchFamily="2" charset="-122"/>
              </a:rPr>
              <a:t>components:</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adaptation;</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automation; </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centralized or P2P organization;</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coordination, collaboration, interoperability and negotiation;</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self-awareness, communication and observation;</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data and process integration;</a:t>
            </a:r>
          </a:p>
          <a:p>
            <a:pPr lvl="1" eaLnBrk="1" hangingPunct="1">
              <a:lnSpc>
                <a:spcPct val="80000"/>
              </a:lnSpc>
            </a:pPr>
            <a:r>
              <a:rPr lang="en-US" sz="2000" i="1" dirty="0" smtClean="0">
                <a:solidFill>
                  <a:srgbClr val="993300"/>
                </a:solidFill>
                <a:effectLst>
                  <a:outerShdw blurRad="38100" dist="38100" dir="2700000" algn="tl">
                    <a:srgbClr val="C0C0C0"/>
                  </a:outerShdw>
                </a:effectLst>
                <a:ea typeface="SimSun" pitchFamily="2" charset="-122"/>
              </a:rPr>
              <a:t>(semantic) discovery, sharing and reuse.</a:t>
            </a:r>
          </a:p>
          <a:p>
            <a:pPr eaLnBrk="1" hangingPunct="1">
              <a:lnSpc>
                <a:spcPct val="80000"/>
              </a:lnSpc>
            </a:pPr>
            <a:endParaRPr lang="en-US" sz="2000" i="1" dirty="0" smtClean="0">
              <a:solidFill>
                <a:srgbClr val="993300"/>
              </a:solidFill>
              <a:effectLst>
                <a:outerShdw blurRad="38100" dist="38100" dir="2700000" algn="tl">
                  <a:srgbClr val="C0C0C0"/>
                </a:outerShdw>
              </a:effectLst>
              <a:ea typeface="SimSun" pitchFamily="2" charset="-122"/>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25" y="266700"/>
            <a:ext cx="7667625" cy="503238"/>
          </a:xfrm>
        </p:spPr>
        <p:txBody>
          <a:bodyPr/>
          <a:lstStyle/>
          <a:p>
            <a:pPr>
              <a:defRPr/>
            </a:pPr>
            <a:r>
              <a:rPr lang="en-US" sz="2800" dirty="0" smtClean="0"/>
              <a:t>Enhancement of Industrial Systems with Public/Social Context and Services</a:t>
            </a:r>
            <a:endParaRPr lang="en-US" sz="2800" dirty="0"/>
          </a:p>
        </p:txBody>
      </p:sp>
      <p:sp>
        <p:nvSpPr>
          <p:cNvPr id="79875" name="Slide Number Placeholder 3"/>
          <p:cNvSpPr>
            <a:spLocks noGrp="1"/>
          </p:cNvSpPr>
          <p:nvPr>
            <p:ph type="sldNum" sz="quarter" idx="12"/>
          </p:nvPr>
        </p:nvSpPr>
        <p:spPr>
          <a:noFill/>
        </p:spPr>
        <p:txBody>
          <a:bodyPr/>
          <a:lstStyle/>
          <a:p>
            <a:fld id="{592E4052-D907-41D3-812C-9EC0D11869D6}" type="slidenum">
              <a:rPr lang="ru-RU"/>
              <a:pPr/>
              <a:t>40</a:t>
            </a:fld>
            <a:r>
              <a:rPr lang="en-US" dirty="0"/>
              <a:t>  of  </a:t>
            </a:r>
            <a:r>
              <a:rPr lang="en-US" dirty="0" smtClean="0"/>
              <a:t>53</a:t>
            </a:r>
            <a:r>
              <a:rPr lang="en-US" sz="1400" b="0" dirty="0" smtClean="0"/>
              <a:t> </a:t>
            </a:r>
            <a:endParaRPr lang="ru-RU" sz="1400" b="0" dirty="0"/>
          </a:p>
        </p:txBody>
      </p:sp>
      <p:grpSp>
        <p:nvGrpSpPr>
          <p:cNvPr id="79876" name="Group 167"/>
          <p:cNvGrpSpPr>
            <a:grpSpLocks/>
          </p:cNvGrpSpPr>
          <p:nvPr/>
        </p:nvGrpSpPr>
        <p:grpSpPr bwMode="auto">
          <a:xfrm>
            <a:off x="106363" y="1223963"/>
            <a:ext cx="8918575" cy="4733925"/>
            <a:chOff x="106536" y="1223386"/>
            <a:chExt cx="8919114" cy="4735060"/>
          </a:xfrm>
        </p:grpSpPr>
        <p:sp>
          <p:nvSpPr>
            <p:cNvPr id="167" name="Curved Up Arrow 166"/>
            <p:cNvSpPr/>
            <p:nvPr/>
          </p:nvSpPr>
          <p:spPr bwMode="auto">
            <a:xfrm flipH="1">
              <a:off x="851118" y="3876734"/>
              <a:ext cx="6336096" cy="1295711"/>
            </a:xfrm>
            <a:prstGeom prst="curvedUpArrow">
              <a:avLst/>
            </a:prstGeom>
            <a:solidFill>
              <a:schemeClr val="accent2"/>
            </a:solidFill>
            <a:ln w="9525" cap="flat" cmpd="sng" algn="ctr">
              <a:solidFill>
                <a:schemeClr val="tx1"/>
              </a:solidFill>
              <a:prstDash val="solid"/>
              <a:round/>
              <a:headEnd type="none" w="med" len="med"/>
              <a:tailEnd type="none" w="med" len="med"/>
            </a:ln>
            <a:effectLst>
              <a:outerShdw blurRad="50800" dist="50800" dir="5400000" algn="ctr" rotWithShape="0">
                <a:schemeClr val="bg1">
                  <a:lumMod val="75000"/>
                </a:schemeClr>
              </a:outerShdw>
            </a:effectLst>
          </p:spPr>
          <p:txBody>
            <a:bodyPr>
              <a:spAutoFit/>
            </a:bodyPr>
            <a:lstStyle/>
            <a:p>
              <a:endParaRPr lang="en-US"/>
            </a:p>
          </p:txBody>
        </p:sp>
        <p:grpSp>
          <p:nvGrpSpPr>
            <p:cNvPr id="79878" name="Group 158"/>
            <p:cNvGrpSpPr>
              <a:grpSpLocks/>
            </p:cNvGrpSpPr>
            <p:nvPr/>
          </p:nvGrpSpPr>
          <p:grpSpPr bwMode="auto">
            <a:xfrm>
              <a:off x="4848202" y="1347678"/>
              <a:ext cx="4032448" cy="2304256"/>
              <a:chOff x="5076056" y="1196752"/>
              <a:chExt cx="3600400" cy="1894111"/>
            </a:xfrm>
          </p:grpSpPr>
          <p:pic>
            <p:nvPicPr>
              <p:cNvPr id="79920" name="Picture 14"/>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5148064" y="1412776"/>
                <a:ext cx="3528392" cy="1678087"/>
              </a:xfrm>
              <a:prstGeom prst="rect">
                <a:avLst/>
              </a:prstGeom>
              <a:noFill/>
              <a:ln w="9525">
                <a:noFill/>
                <a:miter lim="800000"/>
                <a:headEnd/>
                <a:tailEnd/>
              </a:ln>
            </p:spPr>
          </p:pic>
          <p:grpSp>
            <p:nvGrpSpPr>
              <p:cNvPr id="79921" name="Group 60"/>
              <p:cNvGrpSpPr>
                <a:grpSpLocks/>
              </p:cNvGrpSpPr>
              <p:nvPr/>
            </p:nvGrpSpPr>
            <p:grpSpPr bwMode="auto">
              <a:xfrm>
                <a:off x="7538295" y="1439410"/>
                <a:ext cx="776893" cy="1422973"/>
                <a:chOff x="8305800" y="3048000"/>
                <a:chExt cx="838200" cy="1364673"/>
              </a:xfrm>
            </p:grpSpPr>
            <p:grpSp>
              <p:nvGrpSpPr>
                <p:cNvPr id="79965" name="Group 18"/>
                <p:cNvGrpSpPr>
                  <a:grpSpLocks/>
                </p:cNvGrpSpPr>
                <p:nvPr/>
              </p:nvGrpSpPr>
              <p:grpSpPr bwMode="auto">
                <a:xfrm>
                  <a:off x="8305800" y="3733800"/>
                  <a:ext cx="838200" cy="678873"/>
                  <a:chOff x="2304" y="3216"/>
                  <a:chExt cx="1488" cy="1104"/>
                </a:xfrm>
              </p:grpSpPr>
              <p:pic>
                <p:nvPicPr>
                  <p:cNvPr id="79970"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4" y="3216"/>
                    <a:ext cx="1488" cy="1104"/>
                  </a:xfrm>
                  <a:prstGeom prst="rect">
                    <a:avLst/>
                  </a:prstGeom>
                  <a:noFill/>
                  <a:ln w="9525">
                    <a:noFill/>
                    <a:miter lim="800000"/>
                    <a:headEnd/>
                    <a:tailEnd/>
                  </a:ln>
                </p:spPr>
              </p:pic>
              <p:pic>
                <p:nvPicPr>
                  <p:cNvPr id="79971" name="Picture 16"/>
                  <p:cNvPicPr>
                    <a:picLocks noChangeAspect="1" noChangeArrowheads="1"/>
                  </p:cNvPicPr>
                  <p:nvPr/>
                </p:nvPicPr>
                <p:blipFill>
                  <a:blip r:embed="rId4" cstate="print"/>
                  <a:srcRect/>
                  <a:stretch>
                    <a:fillRect/>
                  </a:stretch>
                </p:blipFill>
                <p:spPr bwMode="auto">
                  <a:xfrm>
                    <a:off x="2304" y="3696"/>
                    <a:ext cx="1152" cy="321"/>
                  </a:xfrm>
                  <a:prstGeom prst="rect">
                    <a:avLst/>
                  </a:prstGeom>
                  <a:noFill/>
                  <a:ln w="9525">
                    <a:noFill/>
                    <a:miter lim="800000"/>
                    <a:headEnd/>
                    <a:tailEnd/>
                  </a:ln>
                </p:spPr>
              </p:pic>
              <p:pic>
                <p:nvPicPr>
                  <p:cNvPr id="79972"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12" y="3360"/>
                    <a:ext cx="284" cy="285"/>
                  </a:xfrm>
                  <a:prstGeom prst="rect">
                    <a:avLst/>
                  </a:prstGeom>
                  <a:noFill/>
                  <a:ln w="9525">
                    <a:noFill/>
                    <a:miter lim="800000"/>
                    <a:headEnd/>
                    <a:tailEnd/>
                  </a:ln>
                </p:spPr>
              </p:pic>
            </p:grpSp>
            <p:grpSp>
              <p:nvGrpSpPr>
                <p:cNvPr id="79966" name="Group 20"/>
                <p:cNvGrpSpPr>
                  <a:grpSpLocks/>
                </p:cNvGrpSpPr>
                <p:nvPr/>
              </p:nvGrpSpPr>
              <p:grpSpPr bwMode="auto">
                <a:xfrm>
                  <a:off x="8305800" y="3048000"/>
                  <a:ext cx="838200" cy="533400"/>
                  <a:chOff x="184" y="3264"/>
                  <a:chExt cx="1928" cy="918"/>
                </a:xfrm>
              </p:grpSpPr>
              <p:pic>
                <p:nvPicPr>
                  <p:cNvPr id="7996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4" y="3264"/>
                    <a:ext cx="1928" cy="918"/>
                  </a:xfrm>
                  <a:prstGeom prst="rect">
                    <a:avLst/>
                  </a:prstGeom>
                  <a:noFill/>
                  <a:ln w="9525">
                    <a:noFill/>
                    <a:miter lim="800000"/>
                    <a:headEnd/>
                    <a:tailEnd/>
                  </a:ln>
                </p:spPr>
              </p:pic>
              <p:pic>
                <p:nvPicPr>
                  <p:cNvPr id="79968" name="Picture 6"/>
                  <p:cNvPicPr>
                    <a:picLocks noChangeAspect="1" noChangeArrowheads="1"/>
                  </p:cNvPicPr>
                  <p:nvPr/>
                </p:nvPicPr>
                <p:blipFill>
                  <a:blip r:embed="rId7" cstate="print"/>
                  <a:srcRect/>
                  <a:stretch>
                    <a:fillRect/>
                  </a:stretch>
                </p:blipFill>
                <p:spPr bwMode="auto">
                  <a:xfrm>
                    <a:off x="1520" y="3415"/>
                    <a:ext cx="241" cy="230"/>
                  </a:xfrm>
                  <a:prstGeom prst="rect">
                    <a:avLst/>
                  </a:prstGeom>
                  <a:noFill/>
                  <a:ln w="9525">
                    <a:noFill/>
                    <a:miter lim="800000"/>
                    <a:headEnd/>
                    <a:tailEnd/>
                  </a:ln>
                </p:spPr>
              </p:pic>
              <p:pic>
                <p:nvPicPr>
                  <p:cNvPr id="79969"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2" y="3648"/>
                    <a:ext cx="1200" cy="281"/>
                  </a:xfrm>
                  <a:prstGeom prst="rect">
                    <a:avLst/>
                  </a:prstGeom>
                  <a:noFill/>
                  <a:ln w="9525">
                    <a:noFill/>
                    <a:miter lim="800000"/>
                    <a:headEnd/>
                    <a:tailEnd/>
                  </a:ln>
                </p:spPr>
              </p:pic>
            </p:grpSp>
          </p:grpSp>
          <p:grpSp>
            <p:nvGrpSpPr>
              <p:cNvPr id="79922" name="Group 43"/>
              <p:cNvGrpSpPr>
                <a:grpSpLocks/>
              </p:cNvGrpSpPr>
              <p:nvPr/>
            </p:nvGrpSpPr>
            <p:grpSpPr bwMode="auto">
              <a:xfrm>
                <a:off x="6956158" y="2735553"/>
                <a:ext cx="408250" cy="247067"/>
                <a:chOff x="2971800" y="5943600"/>
                <a:chExt cx="990600" cy="685800"/>
              </a:xfrm>
            </p:grpSpPr>
            <p:sp>
              <p:nvSpPr>
                <p:cNvPr id="83" name="Rectangle 82"/>
                <p:cNvSpPr/>
                <p:nvPr/>
              </p:nvSpPr>
              <p:spPr>
                <a:xfrm>
                  <a:off x="2971800" y="59436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84" name="Rectangle 83"/>
                <p:cNvSpPr/>
                <p:nvPr/>
              </p:nvSpPr>
              <p:spPr>
                <a:xfrm>
                  <a:off x="3124200" y="60960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sp>
              <p:nvSpPr>
                <p:cNvPr id="85" name="Rectangle 84"/>
                <p:cNvSpPr/>
                <p:nvPr/>
              </p:nvSpPr>
              <p:spPr>
                <a:xfrm>
                  <a:off x="3276600" y="6248400"/>
                  <a:ext cx="685800" cy="3810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grpSp>
          <p:pic>
            <p:nvPicPr>
              <p:cNvPr id="79923"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35643" y="2224468"/>
                <a:ext cx="753580" cy="637739"/>
              </a:xfrm>
              <a:prstGeom prst="rect">
                <a:avLst/>
              </a:prstGeom>
              <a:noFill/>
              <a:ln w="9525">
                <a:noFill/>
                <a:miter lim="800000"/>
                <a:headEnd/>
                <a:tailEnd/>
              </a:ln>
            </p:spPr>
          </p:pic>
          <p:grpSp>
            <p:nvGrpSpPr>
              <p:cNvPr id="79924" name="Group 54"/>
              <p:cNvGrpSpPr>
                <a:grpSpLocks/>
              </p:cNvGrpSpPr>
              <p:nvPr/>
            </p:nvGrpSpPr>
            <p:grpSpPr bwMode="auto">
              <a:xfrm>
                <a:off x="5783454" y="1376395"/>
                <a:ext cx="874004" cy="330694"/>
                <a:chOff x="2192552" y="1117600"/>
                <a:chExt cx="2595348" cy="852850"/>
              </a:xfrm>
            </p:grpSpPr>
            <p:pic>
              <p:nvPicPr>
                <p:cNvPr id="79951" name="Picture 9"/>
                <p:cNvPicPr>
                  <a:picLocks noChangeAspect="1" noChangeArrowheads="1"/>
                </p:cNvPicPr>
                <p:nvPr/>
              </p:nvPicPr>
              <p:blipFill>
                <a:blip r:embed="rId10" cstate="print"/>
                <a:srcRect/>
                <a:stretch>
                  <a:fillRect/>
                </a:stretch>
              </p:blipFill>
              <p:spPr bwMode="auto">
                <a:xfrm>
                  <a:off x="3416300" y="1701800"/>
                  <a:ext cx="1371600" cy="268650"/>
                </a:xfrm>
                <a:prstGeom prst="rect">
                  <a:avLst/>
                </a:prstGeom>
                <a:noFill/>
                <a:ln w="9525">
                  <a:noFill/>
                  <a:miter lim="800000"/>
                  <a:headEnd/>
                  <a:tailEnd/>
                </a:ln>
              </p:spPr>
            </p:pic>
            <p:pic>
              <p:nvPicPr>
                <p:cNvPr id="79952" name="Picture 7"/>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2768600" y="1397000"/>
                  <a:ext cx="971550" cy="571500"/>
                </a:xfrm>
                <a:prstGeom prst="rect">
                  <a:avLst/>
                </a:prstGeom>
                <a:noFill/>
                <a:ln w="9525">
                  <a:noFill/>
                  <a:miter lim="800000"/>
                  <a:headEnd/>
                  <a:tailEnd/>
                </a:ln>
              </p:spPr>
            </p:pic>
            <p:pic>
              <p:nvPicPr>
                <p:cNvPr id="79953" name="Picture 10"/>
                <p:cNvPicPr>
                  <a:picLocks noChangeAspect="1" noChangeArrowheads="1"/>
                </p:cNvPicPr>
                <p:nvPr/>
              </p:nvPicPr>
              <p:blipFill>
                <a:blip r:embed="rId12" cstate="print"/>
                <a:srcRect/>
                <a:stretch>
                  <a:fillRect/>
                </a:stretch>
              </p:blipFill>
              <p:spPr bwMode="auto">
                <a:xfrm>
                  <a:off x="3746500" y="1257300"/>
                  <a:ext cx="889363" cy="361950"/>
                </a:xfrm>
                <a:prstGeom prst="rect">
                  <a:avLst/>
                </a:prstGeom>
                <a:noFill/>
                <a:ln w="9525">
                  <a:noFill/>
                  <a:miter lim="800000"/>
                  <a:headEnd/>
                  <a:tailEnd/>
                </a:ln>
              </p:spPr>
            </p:pic>
            <p:pic>
              <p:nvPicPr>
                <p:cNvPr id="79954" name="Picture 11"/>
                <p:cNvPicPr>
                  <a:picLocks noChangeAspect="1" noChangeArrowheads="1"/>
                </p:cNvPicPr>
                <p:nvPr/>
              </p:nvPicPr>
              <p:blipFill>
                <a:blip r:embed="rId13" cstate="print"/>
                <a:srcRect/>
                <a:stretch>
                  <a:fillRect/>
                </a:stretch>
              </p:blipFill>
              <p:spPr bwMode="auto">
                <a:xfrm>
                  <a:off x="2192552" y="1117600"/>
                  <a:ext cx="579223" cy="635000"/>
                </a:xfrm>
                <a:prstGeom prst="rect">
                  <a:avLst/>
                </a:prstGeom>
                <a:noFill/>
                <a:ln w="9525">
                  <a:noFill/>
                  <a:miter lim="800000"/>
                  <a:headEnd/>
                  <a:tailEnd/>
                </a:ln>
              </p:spPr>
            </p:pic>
            <p:pic>
              <p:nvPicPr>
                <p:cNvPr id="79955" name="Picture 12"/>
                <p:cNvPicPr>
                  <a:picLocks noChangeAspect="1" noChangeArrowheads="1"/>
                </p:cNvPicPr>
                <p:nvPr/>
              </p:nvPicPr>
              <p:blipFill>
                <a:blip r:embed="rId14" cstate="print"/>
                <a:srcRect/>
                <a:stretch>
                  <a:fillRect/>
                </a:stretch>
              </p:blipFill>
              <p:spPr bwMode="auto">
                <a:xfrm>
                  <a:off x="2781300" y="1130300"/>
                  <a:ext cx="990600" cy="342430"/>
                </a:xfrm>
                <a:prstGeom prst="rect">
                  <a:avLst/>
                </a:prstGeom>
                <a:noFill/>
                <a:ln w="9525">
                  <a:noFill/>
                  <a:miter lim="800000"/>
                  <a:headEnd/>
                  <a:tailEnd/>
                </a:ln>
              </p:spPr>
            </p:pic>
          </p:grpSp>
          <p:grpSp>
            <p:nvGrpSpPr>
              <p:cNvPr id="79925" name="Group 23"/>
              <p:cNvGrpSpPr>
                <a:grpSpLocks/>
              </p:cNvGrpSpPr>
              <p:nvPr/>
            </p:nvGrpSpPr>
            <p:grpSpPr bwMode="auto">
              <a:xfrm>
                <a:off x="6203518" y="1718564"/>
                <a:ext cx="576064" cy="504056"/>
                <a:chOff x="4079" y="3120"/>
                <a:chExt cx="1552" cy="951"/>
              </a:xfrm>
            </p:grpSpPr>
            <p:pic>
              <p:nvPicPr>
                <p:cNvPr id="79948" name="Picture 11"/>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176" y="3120"/>
                  <a:ext cx="1239" cy="816"/>
                </a:xfrm>
                <a:prstGeom prst="rect">
                  <a:avLst/>
                </a:prstGeom>
                <a:noFill/>
                <a:ln w="9525">
                  <a:noFill/>
                  <a:miter lim="800000"/>
                  <a:headEnd/>
                  <a:tailEnd/>
                </a:ln>
              </p:spPr>
            </p:pic>
            <p:pic>
              <p:nvPicPr>
                <p:cNvPr id="79949" name="Picture 21"/>
                <p:cNvPicPr>
                  <a:picLocks noChangeAspect="1" noChangeArrowheads="1"/>
                </p:cNvPicPr>
                <p:nvPr/>
              </p:nvPicPr>
              <p:blipFill>
                <a:blip r:embed="rId16" cstate="print"/>
                <a:srcRect/>
                <a:stretch>
                  <a:fillRect/>
                </a:stretch>
              </p:blipFill>
              <p:spPr bwMode="auto">
                <a:xfrm>
                  <a:off x="4079" y="3312"/>
                  <a:ext cx="332" cy="336"/>
                </a:xfrm>
                <a:prstGeom prst="rect">
                  <a:avLst/>
                </a:prstGeom>
                <a:noFill/>
                <a:ln w="9525">
                  <a:noFill/>
                  <a:miter lim="800000"/>
                  <a:headEnd/>
                  <a:tailEnd/>
                </a:ln>
              </p:spPr>
            </p:pic>
            <p:pic>
              <p:nvPicPr>
                <p:cNvPr id="79950" name="Picture 22"/>
                <p:cNvPicPr>
                  <a:picLocks noChangeAspect="1" noChangeArrowheads="1"/>
                </p:cNvPicPr>
                <p:nvPr/>
              </p:nvPicPr>
              <p:blipFill>
                <a:blip r:embed="rId17" cstate="print"/>
                <a:srcRect/>
                <a:stretch>
                  <a:fillRect/>
                </a:stretch>
              </p:blipFill>
              <p:spPr bwMode="auto">
                <a:xfrm>
                  <a:off x="4272" y="3648"/>
                  <a:ext cx="1359" cy="423"/>
                </a:xfrm>
                <a:prstGeom prst="rect">
                  <a:avLst/>
                </a:prstGeom>
                <a:noFill/>
                <a:ln w="9525">
                  <a:noFill/>
                  <a:miter lim="800000"/>
                  <a:headEnd/>
                  <a:tailEnd/>
                </a:ln>
              </p:spPr>
            </p:pic>
          </p:grpSp>
          <p:grpSp>
            <p:nvGrpSpPr>
              <p:cNvPr id="79926" name="Group 29"/>
              <p:cNvGrpSpPr>
                <a:grpSpLocks/>
              </p:cNvGrpSpPr>
              <p:nvPr/>
            </p:nvGrpSpPr>
            <p:grpSpPr bwMode="auto">
              <a:xfrm>
                <a:off x="6660232" y="1196752"/>
                <a:ext cx="648072" cy="576064"/>
                <a:chOff x="4256" y="1344"/>
                <a:chExt cx="1504" cy="1701"/>
              </a:xfrm>
            </p:grpSpPr>
            <p:pic>
              <p:nvPicPr>
                <p:cNvPr id="79945" name="Picture 15"/>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852" y="1344"/>
                  <a:ext cx="908" cy="1596"/>
                </a:xfrm>
                <a:prstGeom prst="rect">
                  <a:avLst/>
                </a:prstGeom>
                <a:noFill/>
                <a:ln w="9525">
                  <a:noFill/>
                  <a:miter lim="800000"/>
                  <a:headEnd/>
                  <a:tailEnd/>
                </a:ln>
              </p:spPr>
            </p:pic>
            <p:pic>
              <p:nvPicPr>
                <p:cNvPr id="79946" name="Picture 27"/>
                <p:cNvPicPr>
                  <a:picLocks noChangeAspect="1" noChangeArrowheads="1"/>
                </p:cNvPicPr>
                <p:nvPr/>
              </p:nvPicPr>
              <p:blipFill>
                <a:blip r:embed="rId19" cstate="print">
                  <a:clrChange>
                    <a:clrFrom>
                      <a:srgbClr val="FEFEFE"/>
                    </a:clrFrom>
                    <a:clrTo>
                      <a:srgbClr val="FEFEFE">
                        <a:alpha val="0"/>
                      </a:srgbClr>
                    </a:clrTo>
                  </a:clrChange>
                </a:blip>
                <a:srcRect/>
                <a:stretch>
                  <a:fillRect/>
                </a:stretch>
              </p:blipFill>
              <p:spPr bwMode="auto">
                <a:xfrm>
                  <a:off x="4256" y="2152"/>
                  <a:ext cx="1419" cy="893"/>
                </a:xfrm>
                <a:prstGeom prst="rect">
                  <a:avLst/>
                </a:prstGeom>
                <a:noFill/>
                <a:ln w="9525">
                  <a:noFill/>
                  <a:miter lim="800000"/>
                  <a:headEnd/>
                  <a:tailEnd/>
                </a:ln>
              </p:spPr>
            </p:pic>
            <p:pic>
              <p:nvPicPr>
                <p:cNvPr id="79947" name="Picture 28"/>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624" y="1464"/>
                  <a:ext cx="432" cy="430"/>
                </a:xfrm>
                <a:prstGeom prst="rect">
                  <a:avLst/>
                </a:prstGeom>
                <a:noFill/>
                <a:ln w="9525">
                  <a:noFill/>
                  <a:miter lim="800000"/>
                  <a:headEnd/>
                  <a:tailEnd/>
                </a:ln>
              </p:spPr>
            </p:pic>
          </p:grpSp>
          <p:grpSp>
            <p:nvGrpSpPr>
              <p:cNvPr id="79927" name="Group 32"/>
              <p:cNvGrpSpPr>
                <a:grpSpLocks/>
              </p:cNvGrpSpPr>
              <p:nvPr/>
            </p:nvGrpSpPr>
            <p:grpSpPr bwMode="auto">
              <a:xfrm>
                <a:off x="5076056" y="1700808"/>
                <a:ext cx="720080" cy="576064"/>
                <a:chOff x="80" y="576"/>
                <a:chExt cx="1584" cy="1451"/>
              </a:xfrm>
            </p:grpSpPr>
            <p:pic>
              <p:nvPicPr>
                <p:cNvPr id="79942" name="Picture 12"/>
                <p:cNvPicPr>
                  <a:picLocks noChangeAspect="1" noChangeArrowheads="1"/>
                </p:cNvPicPr>
                <p:nvPr/>
              </p:nvPicPr>
              <p:blipFill>
                <a:blip r:embed="rId21" cstate="print">
                  <a:clrChange>
                    <a:clrFrom>
                      <a:srgbClr val="FCFFC8"/>
                    </a:clrFrom>
                    <a:clrTo>
                      <a:srgbClr val="FCFFC8">
                        <a:alpha val="0"/>
                      </a:srgbClr>
                    </a:clrTo>
                  </a:clrChange>
                </a:blip>
                <a:srcRect/>
                <a:stretch>
                  <a:fillRect/>
                </a:stretch>
              </p:blipFill>
              <p:spPr bwMode="auto">
                <a:xfrm>
                  <a:off x="144" y="576"/>
                  <a:ext cx="1337" cy="1344"/>
                </a:xfrm>
                <a:prstGeom prst="rect">
                  <a:avLst/>
                </a:prstGeom>
                <a:noFill/>
                <a:ln w="9525">
                  <a:noFill/>
                  <a:miter lim="800000"/>
                  <a:headEnd/>
                  <a:tailEnd/>
                </a:ln>
              </p:spPr>
            </p:pic>
            <p:pic>
              <p:nvPicPr>
                <p:cNvPr id="79943" name="Picture 30"/>
                <p:cNvPicPr>
                  <a:picLocks noChangeAspect="1" noChangeArrowheads="1"/>
                </p:cNvPicPr>
                <p:nvPr/>
              </p:nvPicPr>
              <p:blipFill>
                <a:blip r:embed="rId22" cstate="print"/>
                <a:srcRect/>
                <a:stretch>
                  <a:fillRect/>
                </a:stretch>
              </p:blipFill>
              <p:spPr bwMode="auto">
                <a:xfrm>
                  <a:off x="80" y="1336"/>
                  <a:ext cx="1584" cy="691"/>
                </a:xfrm>
                <a:prstGeom prst="rect">
                  <a:avLst/>
                </a:prstGeom>
                <a:noFill/>
                <a:ln w="9525">
                  <a:noFill/>
                  <a:miter lim="800000"/>
                  <a:headEnd/>
                  <a:tailEnd/>
                </a:ln>
              </p:spPr>
            </p:pic>
            <p:pic>
              <p:nvPicPr>
                <p:cNvPr id="79944" name="Picture 31"/>
                <p:cNvPicPr>
                  <a:picLocks noChangeAspect="1" noChangeArrowheads="1"/>
                </p:cNvPicPr>
                <p:nvPr/>
              </p:nvPicPr>
              <p:blipFill>
                <a:blip r:embed="rId23" cstate="print"/>
                <a:srcRect/>
                <a:stretch>
                  <a:fillRect/>
                </a:stretch>
              </p:blipFill>
              <p:spPr bwMode="auto">
                <a:xfrm>
                  <a:off x="1056" y="576"/>
                  <a:ext cx="528" cy="368"/>
                </a:xfrm>
                <a:prstGeom prst="rect">
                  <a:avLst/>
                </a:prstGeom>
                <a:noFill/>
                <a:ln w="9525">
                  <a:noFill/>
                  <a:miter lim="800000"/>
                  <a:headEnd/>
                  <a:tailEnd/>
                </a:ln>
              </p:spPr>
            </p:pic>
          </p:grpSp>
          <p:grpSp>
            <p:nvGrpSpPr>
              <p:cNvPr id="79928" name="Group 26"/>
              <p:cNvGrpSpPr>
                <a:grpSpLocks/>
              </p:cNvGrpSpPr>
              <p:nvPr/>
            </p:nvGrpSpPr>
            <p:grpSpPr bwMode="auto">
              <a:xfrm>
                <a:off x="8172400" y="1916832"/>
                <a:ext cx="504056" cy="432048"/>
                <a:chOff x="192" y="2064"/>
                <a:chExt cx="1398" cy="1121"/>
              </a:xfrm>
            </p:grpSpPr>
            <p:pic>
              <p:nvPicPr>
                <p:cNvPr id="79939" name="Picture 14"/>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92" y="2064"/>
                  <a:ext cx="1302" cy="1019"/>
                </a:xfrm>
                <a:prstGeom prst="rect">
                  <a:avLst/>
                </a:prstGeom>
                <a:noFill/>
                <a:ln w="9525">
                  <a:noFill/>
                  <a:miter lim="800000"/>
                  <a:headEnd/>
                  <a:tailEnd/>
                </a:ln>
              </p:spPr>
            </p:pic>
            <p:pic>
              <p:nvPicPr>
                <p:cNvPr id="79940" name="Picture 24"/>
                <p:cNvPicPr>
                  <a:picLocks noChangeAspect="1" noChangeArrowheads="1"/>
                </p:cNvPicPr>
                <p:nvPr/>
              </p:nvPicPr>
              <p:blipFill>
                <a:blip r:embed="rId25" cstate="print"/>
                <a:srcRect/>
                <a:stretch>
                  <a:fillRect/>
                </a:stretch>
              </p:blipFill>
              <p:spPr bwMode="auto">
                <a:xfrm>
                  <a:off x="336" y="2544"/>
                  <a:ext cx="1248" cy="641"/>
                </a:xfrm>
                <a:prstGeom prst="rect">
                  <a:avLst/>
                </a:prstGeom>
                <a:noFill/>
                <a:ln w="9525">
                  <a:noFill/>
                  <a:miter lim="800000"/>
                  <a:headEnd/>
                  <a:tailEnd/>
                </a:ln>
              </p:spPr>
            </p:pic>
            <p:pic>
              <p:nvPicPr>
                <p:cNvPr id="79941" name="Picture 25"/>
                <p:cNvPicPr>
                  <a:picLocks noChangeAspect="1" noChangeArrowheads="1"/>
                </p:cNvPicPr>
                <p:nvPr/>
              </p:nvPicPr>
              <p:blipFill>
                <a:blip r:embed="rId26" cstate="print"/>
                <a:srcRect/>
                <a:stretch>
                  <a:fillRect/>
                </a:stretch>
              </p:blipFill>
              <p:spPr bwMode="auto">
                <a:xfrm>
                  <a:off x="1152" y="2160"/>
                  <a:ext cx="438" cy="352"/>
                </a:xfrm>
                <a:prstGeom prst="rect">
                  <a:avLst/>
                </a:prstGeom>
                <a:noFill/>
                <a:ln w="9525">
                  <a:noFill/>
                  <a:miter lim="800000"/>
                  <a:headEnd/>
                  <a:tailEnd/>
                </a:ln>
              </p:spPr>
            </p:pic>
          </p:grpSp>
          <p:grpSp>
            <p:nvGrpSpPr>
              <p:cNvPr id="79929" name="Group 57"/>
              <p:cNvGrpSpPr>
                <a:grpSpLocks/>
              </p:cNvGrpSpPr>
              <p:nvPr/>
            </p:nvGrpSpPr>
            <p:grpSpPr bwMode="auto">
              <a:xfrm>
                <a:off x="6228184" y="2276872"/>
                <a:ext cx="603200" cy="592956"/>
                <a:chOff x="7569200" y="3492500"/>
                <a:chExt cx="1524000" cy="1030480"/>
              </a:xfrm>
            </p:grpSpPr>
            <p:pic>
              <p:nvPicPr>
                <p:cNvPr id="79935" name="Picture 13"/>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7569200" y="3492500"/>
                  <a:ext cx="1524000" cy="990600"/>
                </a:xfrm>
                <a:prstGeom prst="rect">
                  <a:avLst/>
                </a:prstGeom>
                <a:noFill/>
                <a:ln w="9525">
                  <a:noFill/>
                  <a:miter lim="800000"/>
                  <a:headEnd/>
                  <a:tailEnd/>
                </a:ln>
              </p:spPr>
            </p:pic>
            <p:grpSp>
              <p:nvGrpSpPr>
                <p:cNvPr id="79936" name="Group 96"/>
                <p:cNvGrpSpPr>
                  <a:grpSpLocks/>
                </p:cNvGrpSpPr>
                <p:nvPr/>
              </p:nvGrpSpPr>
              <p:grpSpPr bwMode="auto">
                <a:xfrm>
                  <a:off x="7924800" y="3657597"/>
                  <a:ext cx="1066800" cy="865379"/>
                  <a:chOff x="7543800" y="2971800"/>
                  <a:chExt cx="1219200" cy="1017780"/>
                </a:xfrm>
              </p:grpSpPr>
              <p:pic>
                <p:nvPicPr>
                  <p:cNvPr id="79937" name="Picture 10"/>
                  <p:cNvPicPr>
                    <a:picLocks noChangeAspect="1" noChangeArrowheads="1"/>
                  </p:cNvPicPr>
                  <p:nvPr/>
                </p:nvPicPr>
                <p:blipFill>
                  <a:blip r:embed="rId28" cstate="print"/>
                  <a:srcRect/>
                  <a:stretch>
                    <a:fillRect/>
                  </a:stretch>
                </p:blipFill>
                <p:spPr bwMode="auto">
                  <a:xfrm>
                    <a:off x="7543800" y="2971800"/>
                    <a:ext cx="1200150" cy="400050"/>
                  </a:xfrm>
                  <a:prstGeom prst="rect">
                    <a:avLst/>
                  </a:prstGeom>
                  <a:noFill/>
                  <a:ln w="9525">
                    <a:noFill/>
                    <a:miter lim="800000"/>
                    <a:headEnd/>
                    <a:tailEnd/>
                  </a:ln>
                </p:spPr>
              </p:pic>
              <p:pic>
                <p:nvPicPr>
                  <p:cNvPr id="79938" name="Picture 11"/>
                  <p:cNvPicPr>
                    <a:picLocks noChangeAspect="1" noChangeArrowheads="1"/>
                  </p:cNvPicPr>
                  <p:nvPr/>
                </p:nvPicPr>
                <p:blipFill>
                  <a:blip r:embed="rId29" cstate="print"/>
                  <a:srcRect/>
                  <a:stretch>
                    <a:fillRect/>
                  </a:stretch>
                </p:blipFill>
                <p:spPr bwMode="auto">
                  <a:xfrm>
                    <a:off x="7543800" y="3352800"/>
                    <a:ext cx="1219200" cy="636780"/>
                  </a:xfrm>
                  <a:prstGeom prst="rect">
                    <a:avLst/>
                  </a:prstGeom>
                  <a:noFill/>
                  <a:ln w="9525">
                    <a:noFill/>
                    <a:miter lim="800000"/>
                    <a:headEnd/>
                    <a:tailEnd/>
                  </a:ln>
                </p:spPr>
              </p:pic>
            </p:grpSp>
          </p:grpSp>
          <p:grpSp>
            <p:nvGrpSpPr>
              <p:cNvPr id="79930" name="Group 72"/>
              <p:cNvGrpSpPr>
                <a:grpSpLocks/>
              </p:cNvGrpSpPr>
              <p:nvPr/>
            </p:nvGrpSpPr>
            <p:grpSpPr bwMode="auto">
              <a:xfrm>
                <a:off x="6859484" y="2003644"/>
                <a:ext cx="720080" cy="504056"/>
                <a:chOff x="7540566" y="5816600"/>
                <a:chExt cx="1374835" cy="928789"/>
              </a:xfrm>
            </p:grpSpPr>
            <p:pic>
              <p:nvPicPr>
                <p:cNvPr id="79931" name="Picture 12"/>
                <p:cNvPicPr>
                  <a:picLocks noChangeAspect="1" noChangeArrowheads="1"/>
                </p:cNvPicPr>
                <p:nvPr/>
              </p:nvPicPr>
              <p:blipFill>
                <a:blip r:embed="rId30" cstate="print">
                  <a:clrChange>
                    <a:clrFrom>
                      <a:srgbClr val="FCFFC8"/>
                    </a:clrFrom>
                    <a:clrTo>
                      <a:srgbClr val="FCFFC8">
                        <a:alpha val="0"/>
                      </a:srgbClr>
                    </a:clrTo>
                  </a:clrChange>
                </a:blip>
                <a:srcRect/>
                <a:stretch>
                  <a:fillRect/>
                </a:stretch>
              </p:blipFill>
              <p:spPr bwMode="auto">
                <a:xfrm>
                  <a:off x="7540566" y="5816600"/>
                  <a:ext cx="1025906" cy="928789"/>
                </a:xfrm>
                <a:prstGeom prst="rect">
                  <a:avLst/>
                </a:prstGeom>
                <a:noFill/>
                <a:ln w="9525">
                  <a:noFill/>
                  <a:miter lim="800000"/>
                  <a:headEnd/>
                  <a:tailEnd/>
                </a:ln>
              </p:spPr>
            </p:pic>
            <p:grpSp>
              <p:nvGrpSpPr>
                <p:cNvPr id="79932" name="Group 114"/>
                <p:cNvGrpSpPr>
                  <a:grpSpLocks/>
                </p:cNvGrpSpPr>
                <p:nvPr/>
              </p:nvGrpSpPr>
              <p:grpSpPr bwMode="auto">
                <a:xfrm>
                  <a:off x="7696200" y="6019800"/>
                  <a:ext cx="1219201" cy="638175"/>
                  <a:chOff x="2819401" y="5743203"/>
                  <a:chExt cx="1752600" cy="914772"/>
                </a:xfrm>
              </p:grpSpPr>
              <p:pic>
                <p:nvPicPr>
                  <p:cNvPr id="79933" name="Picture 13"/>
                  <p:cNvPicPr>
                    <a:picLocks noChangeAspect="1" noChangeArrowheads="1"/>
                  </p:cNvPicPr>
                  <p:nvPr/>
                </p:nvPicPr>
                <p:blipFill>
                  <a:blip r:embed="rId31" cstate="print"/>
                  <a:srcRect/>
                  <a:stretch>
                    <a:fillRect/>
                  </a:stretch>
                </p:blipFill>
                <p:spPr bwMode="auto">
                  <a:xfrm>
                    <a:off x="2819401" y="5743203"/>
                    <a:ext cx="1752600" cy="914772"/>
                  </a:xfrm>
                  <a:prstGeom prst="rect">
                    <a:avLst/>
                  </a:prstGeom>
                  <a:noFill/>
                  <a:ln w="9525">
                    <a:noFill/>
                    <a:miter lim="800000"/>
                    <a:headEnd/>
                    <a:tailEnd/>
                  </a:ln>
                </p:spPr>
              </p:pic>
              <p:pic>
                <p:nvPicPr>
                  <p:cNvPr id="79934" name="Picture 8" descr="logo"/>
                  <p:cNvPicPr>
                    <a:picLocks noChangeAspect="1" noChangeArrowheads="1"/>
                  </p:cNvPicPr>
                  <p:nvPr/>
                </p:nvPicPr>
                <p:blipFill>
                  <a:blip r:embed="rId32" cstate="print"/>
                  <a:srcRect/>
                  <a:stretch>
                    <a:fillRect/>
                  </a:stretch>
                </p:blipFill>
                <p:spPr bwMode="auto">
                  <a:xfrm>
                    <a:off x="3429000" y="5841253"/>
                    <a:ext cx="1098550" cy="775447"/>
                  </a:xfrm>
                  <a:prstGeom prst="rect">
                    <a:avLst/>
                  </a:prstGeom>
                  <a:noFill/>
                  <a:ln w="9525">
                    <a:noFill/>
                    <a:miter lim="800000"/>
                    <a:headEnd/>
                    <a:tailEnd/>
                  </a:ln>
                </p:spPr>
              </p:pic>
            </p:grpSp>
          </p:grpSp>
        </p:grpSp>
        <p:grpSp>
          <p:nvGrpSpPr>
            <p:cNvPr id="79879" name="Group 150"/>
            <p:cNvGrpSpPr>
              <a:grpSpLocks/>
            </p:cNvGrpSpPr>
            <p:nvPr/>
          </p:nvGrpSpPr>
          <p:grpSpPr bwMode="auto">
            <a:xfrm>
              <a:off x="3046996" y="4122446"/>
              <a:ext cx="2812958" cy="1836000"/>
              <a:chOff x="3138224" y="3428999"/>
              <a:chExt cx="2812958" cy="1836000"/>
            </a:xfrm>
          </p:grpSpPr>
          <p:sp>
            <p:nvSpPr>
              <p:cNvPr id="149" name="Rounded Rectangle 148"/>
              <p:cNvSpPr/>
              <p:nvPr/>
            </p:nvSpPr>
            <p:spPr bwMode="auto">
              <a:xfrm>
                <a:off x="3138224" y="3428999"/>
                <a:ext cx="2812958" cy="1836000"/>
              </a:xfrm>
              <a:prstGeom prst="roundRect">
                <a:avLst>
                  <a:gd name="adj" fmla="val 50000"/>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27000" h="127000"/>
                <a:bevelB w="127000" h="127000"/>
              </a:sp3d>
            </p:spPr>
            <p:txBody>
              <a:bodyPr>
                <a:spAutoFit/>
              </a:bodyPr>
              <a:lstStyle/>
              <a:p>
                <a:endParaRPr lang="en-US"/>
              </a:p>
            </p:txBody>
          </p:sp>
          <p:grpSp>
            <p:nvGrpSpPr>
              <p:cNvPr id="79907" name="Group 50"/>
              <p:cNvGrpSpPr>
                <a:grpSpLocks/>
              </p:cNvGrpSpPr>
              <p:nvPr/>
            </p:nvGrpSpPr>
            <p:grpSpPr bwMode="auto">
              <a:xfrm>
                <a:off x="3357440" y="3645024"/>
                <a:ext cx="2345553" cy="1371600"/>
                <a:chOff x="3098800" y="4800600"/>
                <a:chExt cx="2843213" cy="1776413"/>
              </a:xfrm>
            </p:grpSpPr>
            <p:grpSp>
              <p:nvGrpSpPr>
                <p:cNvPr id="79908" name="Group 49"/>
                <p:cNvGrpSpPr>
                  <a:grpSpLocks/>
                </p:cNvGrpSpPr>
                <p:nvPr/>
              </p:nvGrpSpPr>
              <p:grpSpPr bwMode="auto">
                <a:xfrm>
                  <a:off x="3098800" y="4946650"/>
                  <a:ext cx="1303337" cy="1004887"/>
                  <a:chOff x="2362200" y="5010150"/>
                  <a:chExt cx="1303337" cy="1004887"/>
                </a:xfrm>
              </p:grpSpPr>
              <p:grpSp>
                <p:nvGrpSpPr>
                  <p:cNvPr id="79914" name="Group 97"/>
                  <p:cNvGrpSpPr>
                    <a:grpSpLocks/>
                  </p:cNvGrpSpPr>
                  <p:nvPr/>
                </p:nvGrpSpPr>
                <p:grpSpPr bwMode="auto">
                  <a:xfrm>
                    <a:off x="2362200" y="5130800"/>
                    <a:ext cx="855662" cy="884237"/>
                    <a:chOff x="4419" y="2966"/>
                    <a:chExt cx="1201" cy="1339"/>
                  </a:xfrm>
                </p:grpSpPr>
                <p:pic>
                  <p:nvPicPr>
                    <p:cNvPr id="79916" name="Picture 98"/>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4558" y="3243"/>
                      <a:ext cx="1062" cy="1062"/>
                    </a:xfrm>
                    <a:prstGeom prst="rect">
                      <a:avLst/>
                    </a:prstGeom>
                    <a:solidFill>
                      <a:srgbClr val="CC9900"/>
                    </a:solidFill>
                    <a:ln w="9525">
                      <a:noFill/>
                      <a:miter lim="800000"/>
                      <a:headEnd/>
                      <a:tailEnd/>
                    </a:ln>
                  </p:spPr>
                </p:pic>
                <p:pic>
                  <p:nvPicPr>
                    <p:cNvPr id="79917" name="Picture 263" descr="sapl"/>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5049" y="3289"/>
                      <a:ext cx="485" cy="523"/>
                    </a:xfrm>
                    <a:prstGeom prst="rect">
                      <a:avLst/>
                    </a:prstGeom>
                    <a:noFill/>
                    <a:ln w="9525">
                      <a:noFill/>
                      <a:miter lim="800000"/>
                      <a:headEnd/>
                      <a:tailEnd/>
                    </a:ln>
                  </p:spPr>
                </p:pic>
                <p:pic>
                  <p:nvPicPr>
                    <p:cNvPr id="79918" name="Picture 100"/>
                    <p:cNvPicPr>
                      <a:picLocks noChangeAspect="1" noChangeArrowheads="1"/>
                    </p:cNvPicPr>
                    <p:nvPr/>
                  </p:nvPicPr>
                  <p:blipFill>
                    <a:blip r:embed="rId35" cstate="print"/>
                    <a:srcRect/>
                    <a:stretch>
                      <a:fillRect/>
                    </a:stretch>
                  </p:blipFill>
                  <p:spPr bwMode="auto">
                    <a:xfrm>
                      <a:off x="4419" y="2966"/>
                      <a:ext cx="533" cy="816"/>
                    </a:xfrm>
                    <a:prstGeom prst="rect">
                      <a:avLst/>
                    </a:prstGeom>
                    <a:noFill/>
                    <a:ln w="9525">
                      <a:noFill/>
                      <a:miter lim="800000"/>
                      <a:headEnd/>
                      <a:tailEnd/>
                    </a:ln>
                  </p:spPr>
                </p:pic>
                <p:sp>
                  <p:nvSpPr>
                    <p:cNvPr id="79919" name="WordArt 101" descr="Paper bag"/>
                    <p:cNvSpPr>
                      <a:spLocks noChangeArrowheads="1" noChangeShapeType="1" noTextEdit="1"/>
                    </p:cNvSpPr>
                    <p:nvPr/>
                  </p:nvSpPr>
                  <p:spPr bwMode="auto">
                    <a:xfrm>
                      <a:off x="4953" y="4094"/>
                      <a:ext cx="635" cy="182"/>
                    </a:xfrm>
                    <a:prstGeom prst="rect">
                      <a:avLst/>
                    </a:prstGeom>
                  </p:spPr>
                  <p:txBody>
                    <a:bodyPr wrap="none" fromWordArt="1">
                      <a:prstTxWarp prst="textPlain">
                        <a:avLst>
                          <a:gd name="adj" fmla="val 50000"/>
                        </a:avLst>
                      </a:prstTxWarp>
                    </a:bodyPr>
                    <a:lstStyle/>
                    <a:p>
                      <a:r>
                        <a:rPr lang="en-US" kern="10">
                          <a:ln w="9525">
                            <a:solidFill>
                              <a:srgbClr val="008000"/>
                            </a:solidFill>
                            <a:round/>
                            <a:headEnd/>
                            <a:tailEnd/>
                          </a:ln>
                          <a:blipFill dpi="0" rotWithShape="0">
                            <a:blip r:embed="rId3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SmartComments</a:t>
                      </a:r>
                    </a:p>
                  </p:txBody>
                </p:sp>
              </p:grpSp>
              <p:pic>
                <p:nvPicPr>
                  <p:cNvPr id="79915" name="Picture 102" descr="ForI_"/>
                  <p:cNvPicPr>
                    <a:picLocks noChangeAspect="1" noChangeArrowheads="1"/>
                  </p:cNvPicPr>
                  <p:nvPr/>
                </p:nvPicPr>
                <p:blipFill>
                  <a:blip r:embed="rId37" cstate="print"/>
                  <a:srcRect/>
                  <a:stretch>
                    <a:fillRect/>
                  </a:stretch>
                </p:blipFill>
                <p:spPr bwMode="auto">
                  <a:xfrm>
                    <a:off x="3017837" y="5010150"/>
                    <a:ext cx="647700" cy="568325"/>
                  </a:xfrm>
                  <a:prstGeom prst="rect">
                    <a:avLst/>
                  </a:prstGeom>
                  <a:noFill/>
                  <a:ln w="9525">
                    <a:noFill/>
                    <a:miter lim="800000"/>
                    <a:headEnd/>
                    <a:tailEnd/>
                  </a:ln>
                </p:spPr>
              </p:pic>
            </p:grpSp>
            <p:grpSp>
              <p:nvGrpSpPr>
                <p:cNvPr id="79909" name="Group 9"/>
                <p:cNvGrpSpPr>
                  <a:grpSpLocks/>
                </p:cNvGrpSpPr>
                <p:nvPr/>
              </p:nvGrpSpPr>
              <p:grpSpPr bwMode="auto">
                <a:xfrm>
                  <a:off x="3429000" y="4800601"/>
                  <a:ext cx="2513013" cy="1776414"/>
                  <a:chOff x="2386" y="1536"/>
                  <a:chExt cx="1546" cy="1119"/>
                </a:xfrm>
              </p:grpSpPr>
              <p:pic>
                <p:nvPicPr>
                  <p:cNvPr id="79910" name="Picture 5"/>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2976" y="1536"/>
                    <a:ext cx="952" cy="649"/>
                  </a:xfrm>
                  <a:prstGeom prst="rect">
                    <a:avLst/>
                  </a:prstGeom>
                  <a:noFill/>
                  <a:ln w="9525">
                    <a:noFill/>
                    <a:miter lim="800000"/>
                    <a:headEnd/>
                    <a:tailEnd/>
                  </a:ln>
                </p:spPr>
              </p:pic>
              <p:sp>
                <p:nvSpPr>
                  <p:cNvPr id="79911" name="WordArt 6"/>
                  <p:cNvSpPr>
                    <a:spLocks noChangeArrowheads="1" noChangeShapeType="1" noTextEdit="1"/>
                  </p:cNvSpPr>
                  <p:nvPr/>
                </p:nvSpPr>
                <p:spPr bwMode="auto">
                  <a:xfrm>
                    <a:off x="2747" y="2002"/>
                    <a:ext cx="708" cy="36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GERI</a:t>
                    </a:r>
                  </a:p>
                </p:txBody>
              </p:sp>
              <p:sp>
                <p:nvSpPr>
                  <p:cNvPr id="79912" name="WordArt 7"/>
                  <p:cNvSpPr>
                    <a:spLocks noChangeArrowheads="1" noChangeShapeType="1" noTextEdit="1"/>
                  </p:cNvSpPr>
                  <p:nvPr/>
                </p:nvSpPr>
                <p:spPr bwMode="auto">
                  <a:xfrm>
                    <a:off x="2386" y="2347"/>
                    <a:ext cx="1080" cy="204"/>
                  </a:xfrm>
                  <a:prstGeom prst="rect">
                    <a:avLst/>
                  </a:prstGeom>
                </p:spPr>
                <p:txBody>
                  <a:bodyPr wrap="none" fromWordArt="1">
                    <a:prstTxWarp prst="textPlain">
                      <a:avLst>
                        <a:gd name="adj" fmla="val 50000"/>
                      </a:avLst>
                    </a:prstTxWarp>
                  </a:bodyPr>
                  <a:lstStyle/>
                  <a:p>
                    <a:r>
                      <a:rPr lang="en-US" sz="2000" kern="10">
                        <a:ln w="19050">
                          <a:solidFill>
                            <a:srgbClr val="99CCFF"/>
                          </a:solidFill>
                          <a:round/>
                          <a:headEnd/>
                          <a:tailEnd/>
                        </a:ln>
                        <a:solidFill>
                          <a:srgbClr val="FF0000"/>
                        </a:solidFill>
                        <a:effectLst>
                          <a:outerShdw dist="35921" dir="2700000" algn="ctr" rotWithShape="0">
                            <a:srgbClr val="990000"/>
                          </a:outerShdw>
                        </a:effectLst>
                        <a:latin typeface="Impact"/>
                      </a:rPr>
                      <a:t>UBIWARE-driven</a:t>
                    </a:r>
                  </a:p>
                </p:txBody>
              </p:sp>
              <p:pic>
                <p:nvPicPr>
                  <p:cNvPr id="79913" name="Picture 263" descr="sapl"/>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3511" y="2201"/>
                    <a:ext cx="421" cy="454"/>
                  </a:xfrm>
                  <a:prstGeom prst="rect">
                    <a:avLst/>
                  </a:prstGeom>
                  <a:noFill/>
                  <a:ln w="9525">
                    <a:noFill/>
                    <a:miter lim="800000"/>
                    <a:headEnd/>
                    <a:tailEnd/>
                  </a:ln>
                </p:spPr>
              </p:pic>
            </p:grpSp>
          </p:grpSp>
        </p:grpSp>
        <p:sp>
          <p:nvSpPr>
            <p:cNvPr id="79880" name="WordArt 59"/>
            <p:cNvSpPr>
              <a:spLocks noChangeArrowheads="1" noChangeShapeType="1" noTextEdit="1"/>
            </p:cNvSpPr>
            <p:nvPr/>
          </p:nvSpPr>
          <p:spPr bwMode="auto">
            <a:xfrm>
              <a:off x="7225450" y="3601640"/>
              <a:ext cx="1800200" cy="504056"/>
            </a:xfrm>
            <a:prstGeom prst="rect">
              <a:avLst/>
            </a:prstGeom>
          </p:spPr>
          <p:txBody>
            <a:bodyPr wrap="none" fromWordArt="1">
              <a:prstTxWarp prst="textPlain">
                <a:avLst>
                  <a:gd name="adj" fmla="val 50000"/>
                </a:avLst>
              </a:prstTxWarp>
            </a:bodyPr>
            <a:lstStyle/>
            <a:p>
              <a:pPr algn="l"/>
              <a:r>
                <a:rPr lang="en-US" sz="3600" kern="10">
                  <a:ln w="19050">
                    <a:solidFill>
                      <a:srgbClr val="99CCFF"/>
                    </a:solidFill>
                    <a:round/>
                    <a:headEnd/>
                    <a:tailEnd/>
                  </a:ln>
                  <a:effectLst>
                    <a:outerShdw dist="35921" dir="2700000" algn="ctr" rotWithShape="0">
                      <a:srgbClr val="990000"/>
                    </a:outerShdw>
                  </a:effectLst>
                  <a:latin typeface="Impact"/>
                </a:rPr>
                <a:t>Public/social </a:t>
              </a:r>
            </a:p>
            <a:p>
              <a:pPr algn="l"/>
              <a:r>
                <a:rPr lang="en-US" sz="3600" kern="10">
                  <a:ln w="19050">
                    <a:solidFill>
                      <a:srgbClr val="99CCFF"/>
                    </a:solidFill>
                    <a:round/>
                    <a:headEnd/>
                    <a:tailEnd/>
                  </a:ln>
                  <a:effectLst>
                    <a:outerShdw dist="35921" dir="2700000" algn="ctr" rotWithShape="0">
                      <a:srgbClr val="990000"/>
                    </a:outerShdw>
                  </a:effectLst>
                  <a:latin typeface="Impact"/>
                </a:rPr>
                <a:t>content and services</a:t>
              </a:r>
            </a:p>
          </p:txBody>
        </p:sp>
        <p:grpSp>
          <p:nvGrpSpPr>
            <p:cNvPr id="79881" name="Group 165"/>
            <p:cNvGrpSpPr>
              <a:grpSpLocks/>
            </p:cNvGrpSpPr>
            <p:nvPr/>
          </p:nvGrpSpPr>
          <p:grpSpPr bwMode="auto">
            <a:xfrm>
              <a:off x="106536" y="1223386"/>
              <a:ext cx="3347864" cy="2592288"/>
              <a:chOff x="106536" y="1223386"/>
              <a:chExt cx="3347864" cy="2592288"/>
            </a:xfrm>
          </p:grpSpPr>
          <p:sp>
            <p:nvSpPr>
              <p:cNvPr id="157" name="Rounded Rectangle 156"/>
              <p:cNvSpPr/>
              <p:nvPr/>
            </p:nvSpPr>
            <p:spPr bwMode="auto">
              <a:xfrm>
                <a:off x="106536" y="1223386"/>
                <a:ext cx="3347864" cy="259228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203200"/>
                <a:bevelB w="127000" h="133350"/>
              </a:sp3d>
            </p:spPr>
            <p:txBody>
              <a:bodyPr>
                <a:spAutoFit/>
              </a:bodyPr>
              <a:lstStyle/>
              <a:p>
                <a:endParaRPr lang="en-US"/>
              </a:p>
            </p:txBody>
          </p:sp>
          <p:grpSp>
            <p:nvGrpSpPr>
              <p:cNvPr id="79885" name="Group 60"/>
              <p:cNvGrpSpPr>
                <a:grpSpLocks/>
              </p:cNvGrpSpPr>
              <p:nvPr/>
            </p:nvGrpSpPr>
            <p:grpSpPr bwMode="auto">
              <a:xfrm>
                <a:off x="331422" y="2267994"/>
                <a:ext cx="2959100" cy="838200"/>
                <a:chOff x="1384300" y="2590800"/>
                <a:chExt cx="6629400" cy="1752600"/>
              </a:xfrm>
            </p:grpSpPr>
            <p:sp>
              <p:nvSpPr>
                <p:cNvPr id="17" name="Rectangle 7"/>
                <p:cNvSpPr/>
                <p:nvPr/>
              </p:nvSpPr>
              <p:spPr>
                <a:xfrm>
                  <a:off x="1384300" y="2590800"/>
                  <a:ext cx="6629400" cy="1752600"/>
                </a:xfrm>
                <a:prstGeom prst="rect">
                  <a:avLst/>
                </a:prstGeom>
                <a:scene3d>
                  <a:camera prst="orthographicFront"/>
                  <a:lightRig rig="threePt" dir="t">
                    <a:rot lat="0" lon="0" rev="600000"/>
                  </a:lightRig>
                </a:scene3d>
                <a:sp3d extrusionH="50800" contourW="38100">
                  <a:bevelT w="114300" h="152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9900" name="Picture 2"/>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4483100" y="2743200"/>
                  <a:ext cx="2033675" cy="1498600"/>
                </a:xfrm>
                <a:prstGeom prst="rect">
                  <a:avLst/>
                </a:prstGeom>
                <a:noFill/>
                <a:ln w="9525">
                  <a:noFill/>
                  <a:miter lim="800000"/>
                  <a:headEnd/>
                  <a:tailEnd/>
                </a:ln>
              </p:spPr>
            </p:pic>
            <p:sp>
              <p:nvSpPr>
                <p:cNvPr id="19" name="Flowchart: Magnetic Disk 18"/>
                <p:cNvSpPr/>
                <p:nvPr/>
              </p:nvSpPr>
              <p:spPr>
                <a:xfrm>
                  <a:off x="2986081" y="2959785"/>
                  <a:ext cx="1408477" cy="1065758"/>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79902" name="Picture 3"/>
                <p:cNvPicPr>
                  <a:picLocks noChangeAspect="1" noChangeArrowheads="1"/>
                </p:cNvPicPr>
                <p:nvPr/>
              </p:nvPicPr>
              <p:blipFill>
                <a:blip r:embed="rId41" cstate="print"/>
                <a:srcRect/>
                <a:stretch>
                  <a:fillRect/>
                </a:stretch>
              </p:blipFill>
              <p:spPr bwMode="auto">
                <a:xfrm>
                  <a:off x="1460500" y="2959100"/>
                  <a:ext cx="1295400" cy="1066800"/>
                </a:xfrm>
                <a:prstGeom prst="rect">
                  <a:avLst/>
                </a:prstGeom>
                <a:noFill/>
                <a:ln w="9525">
                  <a:noFill/>
                  <a:miter lim="800000"/>
                  <a:headEnd/>
                  <a:tailEnd/>
                </a:ln>
              </p:spPr>
            </p:pic>
            <p:pic>
              <p:nvPicPr>
                <p:cNvPr id="79903" name="Picture 2"/>
                <p:cNvPicPr>
                  <a:picLocks noChangeAspect="1" noChangeArrowheads="1"/>
                </p:cNvPicPr>
                <p:nvPr/>
              </p:nvPicPr>
              <p:blipFill>
                <a:blip r:embed="rId42" cstate="print"/>
                <a:srcRect/>
                <a:stretch>
                  <a:fillRect/>
                </a:stretch>
              </p:blipFill>
              <p:spPr bwMode="auto">
                <a:xfrm>
                  <a:off x="6629400" y="3048000"/>
                  <a:ext cx="1228725" cy="847725"/>
                </a:xfrm>
                <a:prstGeom prst="rect">
                  <a:avLst/>
                </a:prstGeom>
                <a:noFill/>
                <a:ln w="9525">
                  <a:noFill/>
                  <a:miter lim="800000"/>
                  <a:headEnd/>
                  <a:tailEnd/>
                </a:ln>
              </p:spPr>
            </p:pic>
          </p:grpSp>
          <p:pic>
            <p:nvPicPr>
              <p:cNvPr id="79886" name="Picture 16" descr="logo-fingrid"/>
              <p:cNvPicPr>
                <a:picLocks noChangeAspect="1" noChangeArrowheads="1"/>
              </p:cNvPicPr>
              <p:nvPr/>
            </p:nvPicPr>
            <p:blipFill>
              <a:blip r:embed="rId43" cstate="print"/>
              <a:srcRect l="9021" t="7263" r="9021" b="20351"/>
              <a:stretch>
                <a:fillRect/>
              </a:stretch>
            </p:blipFill>
            <p:spPr bwMode="auto">
              <a:xfrm>
                <a:off x="420202" y="1323012"/>
                <a:ext cx="469528" cy="1040611"/>
              </a:xfrm>
              <a:prstGeom prst="rect">
                <a:avLst/>
              </a:prstGeom>
              <a:noFill/>
              <a:ln w="9525">
                <a:noFill/>
                <a:miter lim="800000"/>
                <a:headEnd/>
                <a:tailEnd/>
              </a:ln>
            </p:spPr>
          </p:pic>
          <p:pic>
            <p:nvPicPr>
              <p:cNvPr id="79887" name="Picture 21" descr="METSO_Automation"/>
              <p:cNvPicPr>
                <a:picLocks noChangeAspect="1" noChangeArrowheads="1"/>
              </p:cNvPicPr>
              <p:nvPr/>
            </p:nvPicPr>
            <p:blipFill>
              <a:blip r:embed="rId44" cstate="print"/>
              <a:srcRect/>
              <a:stretch>
                <a:fillRect/>
              </a:stretch>
            </p:blipFill>
            <p:spPr bwMode="auto">
              <a:xfrm>
                <a:off x="925242" y="1294707"/>
                <a:ext cx="1083716" cy="478109"/>
              </a:xfrm>
              <a:prstGeom prst="rect">
                <a:avLst/>
              </a:prstGeom>
              <a:noFill/>
              <a:ln w="9525">
                <a:noFill/>
                <a:miter lim="800000"/>
                <a:headEnd/>
                <a:tailEnd/>
              </a:ln>
            </p:spPr>
          </p:pic>
          <p:pic>
            <p:nvPicPr>
              <p:cNvPr id="79888" name="Picture 20" descr="inno-w_logo"/>
              <p:cNvPicPr>
                <a:picLocks noChangeAspect="1" noChangeArrowheads="1"/>
              </p:cNvPicPr>
              <p:nvPr/>
            </p:nvPicPr>
            <p:blipFill>
              <a:blip r:embed="rId45" cstate="print"/>
              <a:srcRect/>
              <a:stretch>
                <a:fillRect/>
              </a:stretch>
            </p:blipFill>
            <p:spPr bwMode="auto">
              <a:xfrm>
                <a:off x="2173060" y="1402892"/>
                <a:ext cx="897685" cy="198115"/>
              </a:xfrm>
              <a:prstGeom prst="rect">
                <a:avLst/>
              </a:prstGeom>
              <a:noFill/>
              <a:ln w="9525">
                <a:noFill/>
                <a:miter lim="800000"/>
                <a:headEnd/>
                <a:tailEnd/>
              </a:ln>
            </p:spPr>
          </p:pic>
          <p:sp>
            <p:nvSpPr>
              <p:cNvPr id="79889" name="WordArt 59"/>
              <p:cNvSpPr>
                <a:spLocks noChangeArrowheads="1" noChangeShapeType="1" noTextEdit="1"/>
              </p:cNvSpPr>
              <p:nvPr/>
            </p:nvSpPr>
            <p:spPr bwMode="auto">
              <a:xfrm>
                <a:off x="259414" y="3132090"/>
                <a:ext cx="1224136" cy="504056"/>
              </a:xfrm>
              <a:prstGeom prst="rect">
                <a:avLst/>
              </a:prstGeom>
            </p:spPr>
            <p:txBody>
              <a:bodyPr wrap="none" fromWordArt="1">
                <a:prstTxWarp prst="textPlain">
                  <a:avLst>
                    <a:gd name="adj" fmla="val 50000"/>
                  </a:avLst>
                </a:prstTxWarp>
              </a:bodyPr>
              <a:lstStyle/>
              <a:p>
                <a:pPr algn="l"/>
                <a:r>
                  <a:rPr lang="en-US" sz="3600" kern="10">
                    <a:ln w="19050">
                      <a:solidFill>
                        <a:srgbClr val="99CCFF"/>
                      </a:solidFill>
                      <a:round/>
                      <a:headEnd/>
                      <a:tailEnd/>
                    </a:ln>
                    <a:effectLst>
                      <a:outerShdw dist="35921" dir="2700000" algn="ctr" rotWithShape="0">
                        <a:srgbClr val="990000"/>
                      </a:outerShdw>
                    </a:effectLst>
                    <a:latin typeface="Impact"/>
                  </a:rPr>
                  <a:t>Industrial </a:t>
                </a:r>
              </a:p>
              <a:p>
                <a:pPr algn="l"/>
                <a:r>
                  <a:rPr lang="en-US" sz="3600" kern="10">
                    <a:ln w="19050">
                      <a:solidFill>
                        <a:srgbClr val="99CCFF"/>
                      </a:solidFill>
                      <a:round/>
                      <a:headEnd/>
                      <a:tailEnd/>
                    </a:ln>
                    <a:effectLst>
                      <a:outerShdw dist="35921" dir="2700000" algn="ctr" rotWithShape="0">
                        <a:srgbClr val="990000"/>
                      </a:outerShdw>
                    </a:effectLst>
                    <a:latin typeface="Impact"/>
                  </a:rPr>
                  <a:t>Systems</a:t>
                </a:r>
              </a:p>
            </p:txBody>
          </p:sp>
          <p:pic>
            <p:nvPicPr>
              <p:cNvPr id="79890" name="Picture 2"/>
              <p:cNvPicPr>
                <a:picLocks noChangeAspect="1" noChangeArrowheads="1"/>
              </p:cNvPicPr>
              <p:nvPr/>
            </p:nvPicPr>
            <p:blipFill>
              <a:blip r:embed="rId46" cstate="print">
                <a:clrChange>
                  <a:clrFrom>
                    <a:srgbClr val="FFFFFF"/>
                  </a:clrFrom>
                  <a:clrTo>
                    <a:srgbClr val="FFFFFF">
                      <a:alpha val="0"/>
                    </a:srgbClr>
                  </a:clrTo>
                </a:clrChange>
              </a:blip>
              <a:srcRect/>
              <a:stretch>
                <a:fillRect/>
              </a:stretch>
            </p:blipFill>
            <p:spPr bwMode="auto">
              <a:xfrm>
                <a:off x="1395754" y="3140968"/>
                <a:ext cx="1908993" cy="511222"/>
              </a:xfrm>
              <a:prstGeom prst="rect">
                <a:avLst/>
              </a:prstGeom>
              <a:noFill/>
              <a:ln w="9525" algn="ctr">
                <a:noFill/>
                <a:miter lim="800000"/>
                <a:headEnd/>
                <a:tailEnd/>
              </a:ln>
            </p:spPr>
          </p:pic>
          <p:pic>
            <p:nvPicPr>
              <p:cNvPr id="79891" name="Picture 72" descr="nokia_"/>
              <p:cNvPicPr>
                <a:picLocks noChangeAspect="1" noChangeArrowheads="1"/>
              </p:cNvPicPr>
              <p:nvPr/>
            </p:nvPicPr>
            <p:blipFill>
              <a:blip r:embed="rId47" cstate="print"/>
              <a:srcRect/>
              <a:stretch>
                <a:fillRect/>
              </a:stretch>
            </p:blipFill>
            <p:spPr bwMode="auto">
              <a:xfrm>
                <a:off x="972584" y="1802649"/>
                <a:ext cx="935120" cy="178510"/>
              </a:xfrm>
              <a:prstGeom prst="rect">
                <a:avLst/>
              </a:prstGeom>
              <a:noFill/>
              <a:ln w="9525">
                <a:noFill/>
                <a:miter lim="800000"/>
                <a:headEnd/>
                <a:tailEnd/>
              </a:ln>
            </p:spPr>
          </p:pic>
          <p:pic>
            <p:nvPicPr>
              <p:cNvPr id="79892" name="Picture 17" descr="Hansa Ecuras OY"/>
              <p:cNvPicPr>
                <a:picLocks noChangeAspect="1" noChangeArrowheads="1"/>
              </p:cNvPicPr>
              <p:nvPr/>
            </p:nvPicPr>
            <p:blipFill>
              <a:blip r:embed="rId48" cstate="print">
                <a:clrChange>
                  <a:clrFrom>
                    <a:srgbClr val="FFFFFF"/>
                  </a:clrFrom>
                  <a:clrTo>
                    <a:srgbClr val="FFFFFF">
                      <a:alpha val="0"/>
                    </a:srgbClr>
                  </a:clrTo>
                </a:clrChange>
              </a:blip>
              <a:srcRect/>
              <a:stretch>
                <a:fillRect/>
              </a:stretch>
            </p:blipFill>
            <p:spPr bwMode="auto">
              <a:xfrm>
                <a:off x="2739262" y="1654417"/>
                <a:ext cx="576064" cy="208004"/>
              </a:xfrm>
              <a:prstGeom prst="rect">
                <a:avLst/>
              </a:prstGeom>
              <a:noFill/>
              <a:ln w="9525">
                <a:noFill/>
                <a:miter lim="800000"/>
                <a:headEnd/>
                <a:tailEnd/>
              </a:ln>
            </p:spPr>
          </p:pic>
          <p:pic>
            <p:nvPicPr>
              <p:cNvPr id="79893" name="Picture 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051720" y="1628800"/>
                <a:ext cx="611311" cy="324068"/>
              </a:xfrm>
              <a:prstGeom prst="rect">
                <a:avLst/>
              </a:prstGeom>
              <a:noFill/>
              <a:ln w="9525" algn="ctr">
                <a:noFill/>
                <a:miter lim="800000"/>
                <a:headEnd/>
                <a:tailEnd/>
              </a:ln>
            </p:spPr>
          </p:pic>
          <p:pic>
            <p:nvPicPr>
              <p:cNvPr id="79894" name="Picture 4"/>
              <p:cNvPicPr>
                <a:picLocks noChangeAspect="1" noChangeArrowheads="1"/>
              </p:cNvPicPr>
              <p:nvPr/>
            </p:nvPicPr>
            <p:blipFill>
              <a:blip r:embed="rId50" cstate="print"/>
              <a:srcRect/>
              <a:stretch>
                <a:fillRect/>
              </a:stretch>
            </p:blipFill>
            <p:spPr bwMode="auto">
              <a:xfrm>
                <a:off x="2555776" y="1988840"/>
                <a:ext cx="754186" cy="200226"/>
              </a:xfrm>
              <a:prstGeom prst="rect">
                <a:avLst/>
              </a:prstGeom>
              <a:noFill/>
              <a:ln w="9525" algn="ctr">
                <a:noFill/>
                <a:miter lim="800000"/>
                <a:headEnd/>
                <a:tailEnd/>
              </a:ln>
            </p:spPr>
          </p:pic>
          <p:pic>
            <p:nvPicPr>
              <p:cNvPr id="79895" name="Picture 5"/>
              <p:cNvPicPr>
                <a:picLocks noChangeAspect="1" noChangeArrowheads="1"/>
              </p:cNvPicPr>
              <p:nvPr/>
            </p:nvPicPr>
            <p:blipFill>
              <a:blip r:embed="rId51" cstate="print"/>
              <a:srcRect/>
              <a:stretch>
                <a:fillRect/>
              </a:stretch>
            </p:blipFill>
            <p:spPr bwMode="auto">
              <a:xfrm>
                <a:off x="2025086" y="1962206"/>
                <a:ext cx="444053" cy="232599"/>
              </a:xfrm>
              <a:prstGeom prst="rect">
                <a:avLst/>
              </a:prstGeom>
              <a:noFill/>
              <a:ln w="9525" algn="ctr">
                <a:noFill/>
                <a:miter lim="800000"/>
                <a:headEnd/>
                <a:tailEnd/>
              </a:ln>
            </p:spPr>
          </p:pic>
          <p:pic>
            <p:nvPicPr>
              <p:cNvPr id="79896" name="Picture 6"/>
              <p:cNvPicPr>
                <a:picLocks noChangeAspect="1" noChangeArrowheads="1"/>
              </p:cNvPicPr>
              <p:nvPr/>
            </p:nvPicPr>
            <p:blipFill>
              <a:blip r:embed="rId52" cstate="print"/>
              <a:srcRect/>
              <a:stretch>
                <a:fillRect/>
              </a:stretch>
            </p:blipFill>
            <p:spPr bwMode="auto">
              <a:xfrm>
                <a:off x="1060380" y="2015474"/>
                <a:ext cx="768474" cy="178869"/>
              </a:xfrm>
              <a:prstGeom prst="rect">
                <a:avLst/>
              </a:prstGeom>
              <a:noFill/>
              <a:ln w="9525" algn="ctr">
                <a:noFill/>
                <a:miter lim="800000"/>
                <a:headEnd/>
                <a:tailEnd/>
              </a:ln>
            </p:spPr>
          </p:pic>
        </p:grpSp>
      </p:gr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p:spPr>
        <p:txBody>
          <a:bodyPr/>
          <a:lstStyle/>
          <a:p>
            <a:fld id="{75D026A6-2A9C-40FF-8EBA-A9E4DB39DA3D}" type="slidenum">
              <a:rPr lang="ru-RU"/>
              <a:pPr/>
              <a:t>41</a:t>
            </a:fld>
            <a:r>
              <a:rPr lang="en-US" dirty="0"/>
              <a:t>  of  </a:t>
            </a:r>
            <a:r>
              <a:rPr lang="en-US" dirty="0" smtClean="0"/>
              <a:t>53</a:t>
            </a:r>
            <a:r>
              <a:rPr lang="en-US" sz="1400" b="0" dirty="0" smtClean="0"/>
              <a:t> </a:t>
            </a:r>
            <a:endParaRPr lang="ru-RU" sz="1400" b="0" dirty="0"/>
          </a:p>
        </p:txBody>
      </p:sp>
      <p:sp>
        <p:nvSpPr>
          <p:cNvPr id="5" name="Title 1"/>
          <p:cNvSpPr>
            <a:spLocks noGrp="1"/>
          </p:cNvSpPr>
          <p:nvPr>
            <p:ph type="title"/>
          </p:nvPr>
        </p:nvSpPr>
        <p:spPr/>
        <p:txBody>
          <a:bodyPr/>
          <a:lstStyle/>
          <a:p>
            <a:pPr>
              <a:defRPr/>
            </a:pPr>
            <a:r>
              <a:rPr lang="en-US" dirty="0" smtClean="0"/>
              <a:t>GERI vs. EAI</a:t>
            </a:r>
            <a:endParaRPr lang="en-US" dirty="0"/>
          </a:p>
        </p:txBody>
      </p:sp>
      <p:sp>
        <p:nvSpPr>
          <p:cNvPr id="80900" name="Content Placeholder 2"/>
          <p:cNvSpPr>
            <a:spLocks noGrp="1"/>
          </p:cNvSpPr>
          <p:nvPr>
            <p:ph idx="1"/>
          </p:nvPr>
        </p:nvSpPr>
        <p:spPr/>
        <p:txBody>
          <a:bodyPr/>
          <a:lstStyle/>
          <a:p>
            <a:r>
              <a:rPr lang="en-US" smtClean="0"/>
              <a:t>Enterprise Application Integration (EAI) is based on Linked Data;</a:t>
            </a:r>
          </a:p>
          <a:p>
            <a:r>
              <a:rPr lang="en-US" smtClean="0"/>
              <a:t>Global Enterprise Resource Integration (GERI) is based on Linked Capabilities</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F41401F8-97D4-443E-95C7-A4B3BC3C0FEA}" type="slidenum">
              <a:rPr lang="ru-RU"/>
              <a:pPr/>
              <a:t>42</a:t>
            </a:fld>
            <a:r>
              <a:rPr lang="en-US" dirty="0"/>
              <a:t>  of  </a:t>
            </a:r>
            <a:r>
              <a:rPr lang="en-US" dirty="0" smtClean="0"/>
              <a:t>53</a:t>
            </a:r>
            <a:r>
              <a:rPr lang="en-US" sz="1400" b="0" dirty="0" smtClean="0"/>
              <a:t> </a:t>
            </a:r>
            <a:endParaRPr lang="ru-RU" sz="1400" b="0" dirty="0"/>
          </a:p>
        </p:txBody>
      </p:sp>
      <p:sp>
        <p:nvSpPr>
          <p:cNvPr id="81923" name="Rectangle 4"/>
          <p:cNvSpPr>
            <a:spLocks noChangeArrowheads="1"/>
          </p:cNvSpPr>
          <p:nvPr/>
        </p:nvSpPr>
        <p:spPr bwMode="auto">
          <a:xfrm>
            <a:off x="587375" y="2492375"/>
            <a:ext cx="5759450" cy="9906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 name="Rectangle 2"/>
          <p:cNvSpPr>
            <a:spLocks noGrp="1" noChangeArrowheads="1"/>
          </p:cNvSpPr>
          <p:nvPr>
            <p:ph type="title"/>
          </p:nvPr>
        </p:nvSpPr>
        <p:spPr/>
        <p:txBody>
          <a:bodyPr/>
          <a:lstStyle/>
          <a:p>
            <a:pPr eaLnBrk="1" hangingPunct="1">
              <a:defRPr/>
            </a:pPr>
            <a:r>
              <a:rPr lang="en-US" sz="3200" dirty="0" smtClean="0"/>
              <a:t>Use cases for GERI</a:t>
            </a:r>
          </a:p>
        </p:txBody>
      </p:sp>
      <p:sp>
        <p:nvSpPr>
          <p:cNvPr id="7" name="Rectangle 3"/>
          <p:cNvSpPr txBox="1">
            <a:spLocks noChangeArrowheads="1"/>
          </p:cNvSpPr>
          <p:nvPr/>
        </p:nvSpPr>
        <p:spPr bwMode="auto">
          <a:xfrm>
            <a:off x="107950" y="1484313"/>
            <a:ext cx="8896350" cy="5184775"/>
          </a:xfrm>
          <a:prstGeom prst="rect">
            <a:avLst/>
          </a:prstGeom>
          <a:noFill/>
          <a:ln w="9525">
            <a:noFill/>
            <a:miter lim="800000"/>
            <a:headEnd/>
            <a:tailEnd/>
          </a:ln>
          <a:effectLst/>
        </p:spPr>
        <p:txBody>
          <a:bodyPr/>
          <a:lstStyle/>
          <a:p>
            <a:pPr marL="342900" indent="-342900" algn="l">
              <a:spcBef>
                <a:spcPct val="20000"/>
              </a:spcBef>
              <a:buFontTx/>
              <a:buChar char="•"/>
            </a:pPr>
            <a:r>
              <a:rPr lang="en-US" sz="2800">
                <a:solidFill>
                  <a:srgbClr val="003366"/>
                </a:solidFill>
              </a:rPr>
              <a:t>Connecting via GERI the following emerging platforms/ecosystems/environments:</a:t>
            </a:r>
          </a:p>
          <a:p>
            <a:pPr marL="742950" lvl="1" indent="-285750" algn="l">
              <a:spcBef>
                <a:spcPct val="20000"/>
              </a:spcBef>
              <a:buClr>
                <a:srgbClr val="003366"/>
              </a:buClr>
              <a:buSzPct val="80000"/>
              <a:buFont typeface="Wingdings" pitchFamily="2" charset="2"/>
              <a:buChar char="q"/>
            </a:pPr>
            <a:r>
              <a:rPr lang="en-US" sz="2800" b="1">
                <a:solidFill>
                  <a:srgbClr val="FF3300"/>
                </a:solidFill>
              </a:rPr>
              <a:t>MeeGo</a:t>
            </a:r>
            <a:r>
              <a:rPr lang="en-US" sz="2800">
                <a:solidFill>
                  <a:srgbClr val="003366"/>
                </a:solidFill>
              </a:rPr>
              <a:t> 		(Intel + Nokia);</a:t>
            </a:r>
          </a:p>
          <a:p>
            <a:pPr marL="742950" lvl="1" indent="-285750" algn="l">
              <a:spcBef>
                <a:spcPct val="20000"/>
              </a:spcBef>
              <a:buClr>
                <a:srgbClr val="003366"/>
              </a:buClr>
              <a:buSzPct val="80000"/>
              <a:buFont typeface="Wingdings" pitchFamily="2" charset="2"/>
              <a:buChar char="q"/>
            </a:pPr>
            <a:r>
              <a:rPr lang="en-US" sz="2800" b="1">
                <a:solidFill>
                  <a:srgbClr val="FF3300"/>
                </a:solidFill>
              </a:rPr>
              <a:t>Android</a:t>
            </a:r>
            <a:r>
              <a:rPr lang="en-US" sz="2800">
                <a:solidFill>
                  <a:srgbClr val="003366"/>
                </a:solidFill>
              </a:rPr>
              <a:t> 		(Google);</a:t>
            </a:r>
          </a:p>
          <a:p>
            <a:pPr marL="742950" lvl="1" indent="-285750" algn="l">
              <a:spcBef>
                <a:spcPct val="20000"/>
              </a:spcBef>
              <a:buClr>
                <a:srgbClr val="003366"/>
              </a:buClr>
              <a:buSzPct val="80000"/>
              <a:buFont typeface="Wingdings" pitchFamily="2" charset="2"/>
              <a:buChar char="q"/>
            </a:pPr>
            <a:r>
              <a:rPr lang="en-US" sz="2800" b="1">
                <a:solidFill>
                  <a:srgbClr val="FF0000"/>
                </a:solidFill>
              </a:rPr>
              <a:t>Techila GRID</a:t>
            </a:r>
            <a:r>
              <a:rPr lang="en-US" sz="2800">
                <a:solidFill>
                  <a:srgbClr val="003366"/>
                </a:solidFill>
              </a:rPr>
              <a:t>	(Techila)</a:t>
            </a:r>
            <a:endParaRPr lang="en-US" sz="2800" b="1">
              <a:solidFill>
                <a:srgbClr val="FF3300"/>
              </a:solidFill>
            </a:endParaRPr>
          </a:p>
          <a:p>
            <a:pPr marL="742950" lvl="1" indent="-285750" algn="l">
              <a:spcBef>
                <a:spcPct val="20000"/>
              </a:spcBef>
              <a:buClr>
                <a:srgbClr val="003366"/>
              </a:buClr>
              <a:buSzPct val="80000"/>
              <a:buFont typeface="Wingdings" pitchFamily="2" charset="2"/>
              <a:buChar char="q"/>
            </a:pPr>
            <a:r>
              <a:rPr lang="en-US" sz="2800" b="1">
                <a:solidFill>
                  <a:srgbClr val="FF3300"/>
                </a:solidFill>
              </a:rPr>
              <a:t>Smarter Planet</a:t>
            </a:r>
            <a:r>
              <a:rPr lang="en-US" sz="2800">
                <a:solidFill>
                  <a:srgbClr val="003366"/>
                </a:solidFill>
              </a:rPr>
              <a:t>	(IBM);</a:t>
            </a:r>
          </a:p>
          <a:p>
            <a:pPr marL="742950" lvl="1" indent="-285750" algn="l">
              <a:spcBef>
                <a:spcPct val="20000"/>
              </a:spcBef>
              <a:buClr>
                <a:srgbClr val="003366"/>
              </a:buClr>
              <a:buSzPct val="80000"/>
              <a:buFont typeface="Wingdings" pitchFamily="2" charset="2"/>
              <a:buChar char="q"/>
            </a:pPr>
            <a:r>
              <a:rPr lang="en-US" sz="2800" b="1">
                <a:solidFill>
                  <a:srgbClr val="FF3300"/>
                </a:solidFill>
              </a:rPr>
              <a:t>OBIEE Plus</a:t>
            </a:r>
            <a:r>
              <a:rPr lang="en-US" sz="2800" i="1">
                <a:solidFill>
                  <a:srgbClr val="003366"/>
                </a:solidFill>
              </a:rPr>
              <a:t>		</a:t>
            </a:r>
            <a:r>
              <a:rPr lang="en-US" sz="2800">
                <a:solidFill>
                  <a:srgbClr val="003366"/>
                </a:solidFill>
              </a:rPr>
              <a:t>(Oracle);</a:t>
            </a:r>
          </a:p>
          <a:p>
            <a:pPr marL="742950" lvl="1" indent="-285750" algn="l">
              <a:spcBef>
                <a:spcPct val="20000"/>
              </a:spcBef>
              <a:buClr>
                <a:srgbClr val="003366"/>
              </a:buClr>
              <a:buSzPct val="80000"/>
              <a:buFont typeface="Wingdings" pitchFamily="2" charset="2"/>
              <a:buChar char="q"/>
            </a:pPr>
            <a:r>
              <a:rPr lang="en-US" sz="2800" b="1">
                <a:solidFill>
                  <a:srgbClr val="FF3300"/>
                </a:solidFill>
              </a:rPr>
              <a:t>XXXX</a:t>
            </a:r>
            <a:r>
              <a:rPr lang="en-US" sz="2800">
                <a:solidFill>
                  <a:srgbClr val="003366"/>
                </a:solidFill>
              </a:rPr>
              <a:t>			(SAP);</a:t>
            </a:r>
          </a:p>
          <a:p>
            <a:pPr marL="742950" lvl="1" indent="-285750" algn="l">
              <a:spcBef>
                <a:spcPct val="20000"/>
              </a:spcBef>
              <a:buClr>
                <a:srgbClr val="003366"/>
              </a:buClr>
              <a:buSzPct val="80000"/>
              <a:buFont typeface="Wingdings" pitchFamily="2" charset="2"/>
              <a:buChar char="q"/>
            </a:pPr>
            <a:r>
              <a:rPr lang="en-US" sz="2800" b="1">
                <a:solidFill>
                  <a:srgbClr val="FF0000"/>
                </a:solidFill>
              </a:rPr>
              <a:t>ERP</a:t>
            </a:r>
            <a:r>
              <a:rPr lang="en-US" sz="2800">
                <a:solidFill>
                  <a:srgbClr val="003366"/>
                </a:solidFill>
              </a:rPr>
              <a:t>			(Digia);</a:t>
            </a:r>
          </a:p>
          <a:p>
            <a:pPr marL="742950" lvl="1" indent="-285750" algn="l">
              <a:spcBef>
                <a:spcPct val="20000"/>
              </a:spcBef>
              <a:buClr>
                <a:srgbClr val="003366"/>
              </a:buClr>
              <a:buSzPct val="80000"/>
              <a:buFont typeface="Wingdings" pitchFamily="2" charset="2"/>
              <a:buChar char="q"/>
            </a:pPr>
            <a:r>
              <a:rPr lang="en-US" sz="1800" b="1">
                <a:solidFill>
                  <a:srgbClr val="FF0000"/>
                </a:solidFill>
              </a:rPr>
              <a:t>Social Content Providers   </a:t>
            </a:r>
            <a:r>
              <a:rPr lang="en-US" sz="1800">
                <a:solidFill>
                  <a:srgbClr val="003366"/>
                </a:solidFill>
              </a:rPr>
              <a:t>(Facebook, Twitter, Google, LinkedIn etc.)</a:t>
            </a:r>
            <a:endParaRPr lang="en-US" sz="1800" b="1">
              <a:solidFill>
                <a:srgbClr val="FF0000"/>
              </a:solidFill>
            </a:endParaRPr>
          </a:p>
          <a:p>
            <a:pPr marL="742950" lvl="1" indent="-285750" algn="l">
              <a:spcBef>
                <a:spcPct val="20000"/>
              </a:spcBef>
              <a:buClr>
                <a:srgbClr val="003366"/>
              </a:buClr>
              <a:buSzPct val="80000"/>
              <a:buFont typeface="Wingdings" pitchFamily="2" charset="2"/>
              <a:buChar char="q"/>
            </a:pPr>
            <a:r>
              <a:rPr lang="en-US" sz="1800" b="1">
                <a:solidFill>
                  <a:srgbClr val="FF0000"/>
                </a:solidFill>
              </a:rPr>
              <a:t>Other industrial systems    </a:t>
            </a:r>
            <a:r>
              <a:rPr lang="en-US" sz="1800">
                <a:solidFill>
                  <a:srgbClr val="003366"/>
                </a:solidFill>
              </a:rPr>
              <a:t>(Fingrid, Metso, Inno-W, ABB, Kone, Ruukki etc.)</a:t>
            </a:r>
          </a:p>
        </p:txBody>
      </p:sp>
      <p:sp>
        <p:nvSpPr>
          <p:cNvPr id="81926" name="WordArt 98"/>
          <p:cNvSpPr>
            <a:spLocks noChangeArrowheads="1" noChangeShapeType="1" noTextEdit="1"/>
          </p:cNvSpPr>
          <p:nvPr/>
        </p:nvSpPr>
        <p:spPr bwMode="auto">
          <a:xfrm>
            <a:off x="725488" y="766763"/>
            <a:ext cx="4398962" cy="358775"/>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Mobile Ecosystem-as-a-Service</a:t>
            </a:r>
          </a:p>
        </p:txBody>
      </p:sp>
      <p:sp>
        <p:nvSpPr>
          <p:cNvPr id="81927" name="WordArt 98"/>
          <p:cNvSpPr>
            <a:spLocks noChangeArrowheads="1" noChangeShapeType="1" noTextEdit="1"/>
          </p:cNvSpPr>
          <p:nvPr/>
        </p:nvSpPr>
        <p:spPr bwMode="auto">
          <a:xfrm>
            <a:off x="744538" y="1150938"/>
            <a:ext cx="5387975" cy="358775"/>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Social Enhancement of Industrial Systems</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a:noFill/>
        </p:spPr>
        <p:txBody>
          <a:bodyPr/>
          <a:lstStyle/>
          <a:p>
            <a:fld id="{3A72CB42-1921-427F-86EE-0A0EA2B453D1}" type="slidenum">
              <a:rPr lang="ru-RU"/>
              <a:pPr/>
              <a:t>43</a:t>
            </a:fld>
            <a:r>
              <a:rPr lang="en-US" dirty="0"/>
              <a:t>  of  </a:t>
            </a:r>
            <a:r>
              <a:rPr lang="en-US" dirty="0" smtClean="0"/>
              <a:t>53</a:t>
            </a:r>
            <a:r>
              <a:rPr lang="en-US" sz="1400" b="0" dirty="0" smtClean="0"/>
              <a:t> </a:t>
            </a:r>
            <a:endParaRPr lang="ru-RU" sz="1400" b="0" dirty="0"/>
          </a:p>
        </p:txBody>
      </p:sp>
      <p:sp>
        <p:nvSpPr>
          <p:cNvPr id="5" name="Rectangle 2"/>
          <p:cNvSpPr>
            <a:spLocks noGrp="1" noChangeArrowheads="1"/>
          </p:cNvSpPr>
          <p:nvPr>
            <p:ph type="title"/>
          </p:nvPr>
        </p:nvSpPr>
        <p:spPr>
          <a:xfrm>
            <a:off x="1700213" y="290513"/>
            <a:ext cx="6502400" cy="503237"/>
          </a:xfrm>
        </p:spPr>
        <p:txBody>
          <a:bodyPr/>
          <a:lstStyle/>
          <a:p>
            <a:pPr algn="l" eaLnBrk="1" hangingPunct="1">
              <a:defRPr/>
            </a:pPr>
            <a:r>
              <a:rPr lang="en-US" sz="3200" smtClean="0"/>
              <a:t>Companies to be contacted as possible GERI partners</a:t>
            </a:r>
          </a:p>
        </p:txBody>
      </p:sp>
      <p:sp>
        <p:nvSpPr>
          <p:cNvPr id="6" name="Rectangle 3"/>
          <p:cNvSpPr txBox="1">
            <a:spLocks noChangeArrowheads="1"/>
          </p:cNvSpPr>
          <p:nvPr/>
        </p:nvSpPr>
        <p:spPr bwMode="auto">
          <a:xfrm>
            <a:off x="547688" y="925513"/>
            <a:ext cx="8075612" cy="5932487"/>
          </a:xfrm>
          <a:prstGeom prst="rect">
            <a:avLst/>
          </a:prstGeom>
          <a:noFill/>
          <a:ln w="9525">
            <a:noFill/>
            <a:miter lim="800000"/>
            <a:headEnd/>
            <a:tailEnd/>
          </a:ln>
          <a:effectLst/>
        </p:spPr>
        <p:txBody>
          <a:bodyPr/>
          <a:lstStyle/>
          <a:p>
            <a:pPr marL="342900" indent="-342900" algn="l">
              <a:lnSpc>
                <a:spcPct val="150000"/>
              </a:lnSpc>
              <a:spcBef>
                <a:spcPct val="20000"/>
              </a:spcBef>
              <a:buFontTx/>
              <a:buChar char="•"/>
              <a:defRPr/>
            </a:pPr>
            <a:r>
              <a:rPr lang="en-US" sz="3200" kern="0" dirty="0">
                <a:solidFill>
                  <a:srgbClr val="003366"/>
                </a:solidFill>
                <a:latin typeface="+mn-lt"/>
              </a:rPr>
              <a:t>IBM</a:t>
            </a:r>
          </a:p>
          <a:p>
            <a:pPr marL="342900" indent="-342900" algn="l">
              <a:lnSpc>
                <a:spcPct val="150000"/>
              </a:lnSpc>
              <a:spcBef>
                <a:spcPct val="20000"/>
              </a:spcBef>
              <a:buFontTx/>
              <a:buChar char="•"/>
              <a:defRPr/>
            </a:pPr>
            <a:r>
              <a:rPr lang="en-US" sz="3200" kern="0" dirty="0">
                <a:solidFill>
                  <a:srgbClr val="003366"/>
                </a:solidFill>
                <a:latin typeface="+mn-lt"/>
              </a:rPr>
              <a:t>Intel</a:t>
            </a:r>
          </a:p>
          <a:p>
            <a:pPr marL="342900" indent="-342900" algn="l">
              <a:lnSpc>
                <a:spcPct val="150000"/>
              </a:lnSpc>
              <a:spcBef>
                <a:spcPct val="20000"/>
              </a:spcBef>
              <a:buFontTx/>
              <a:buChar char="•"/>
              <a:defRPr/>
            </a:pPr>
            <a:r>
              <a:rPr lang="en-US" sz="3200" kern="0" dirty="0" err="1">
                <a:solidFill>
                  <a:srgbClr val="003366"/>
                </a:solidFill>
                <a:latin typeface="+mn-lt"/>
              </a:rPr>
              <a:t>Digia</a:t>
            </a:r>
            <a:endParaRPr lang="en-US" sz="3200" kern="0" dirty="0">
              <a:solidFill>
                <a:srgbClr val="003366"/>
              </a:solidFill>
              <a:latin typeface="+mn-lt"/>
            </a:endParaRPr>
          </a:p>
          <a:p>
            <a:pPr marL="342900" indent="-342900" algn="l">
              <a:lnSpc>
                <a:spcPct val="150000"/>
              </a:lnSpc>
              <a:spcBef>
                <a:spcPct val="20000"/>
              </a:spcBef>
              <a:buFontTx/>
              <a:buChar char="•"/>
              <a:defRPr/>
            </a:pPr>
            <a:r>
              <a:rPr lang="en-US" sz="3200" kern="0" dirty="0" err="1">
                <a:solidFill>
                  <a:srgbClr val="003366"/>
                </a:solidFill>
                <a:latin typeface="+mn-lt"/>
              </a:rPr>
              <a:t>Ixonos</a:t>
            </a:r>
            <a:endParaRPr lang="en-US" sz="3200" kern="0" dirty="0">
              <a:solidFill>
                <a:srgbClr val="003366"/>
              </a:solidFill>
              <a:latin typeface="+mn-lt"/>
            </a:endParaRPr>
          </a:p>
          <a:p>
            <a:pPr marL="342900" indent="-342900" algn="l">
              <a:lnSpc>
                <a:spcPct val="150000"/>
              </a:lnSpc>
              <a:spcBef>
                <a:spcPct val="20000"/>
              </a:spcBef>
              <a:buFontTx/>
              <a:buChar char="•"/>
              <a:defRPr/>
            </a:pPr>
            <a:r>
              <a:rPr lang="en-US" sz="3200" kern="0" dirty="0">
                <a:solidFill>
                  <a:srgbClr val="003366"/>
                </a:solidFill>
                <a:latin typeface="+mn-lt"/>
              </a:rPr>
              <a:t>Nokia</a:t>
            </a:r>
          </a:p>
          <a:p>
            <a:pPr marL="342900" indent="-342900" algn="l">
              <a:lnSpc>
                <a:spcPct val="150000"/>
              </a:lnSpc>
              <a:spcBef>
                <a:spcPct val="20000"/>
              </a:spcBef>
              <a:buFontTx/>
              <a:buChar char="•"/>
              <a:defRPr/>
            </a:pPr>
            <a:r>
              <a:rPr lang="en-US" sz="3200" kern="0" dirty="0">
                <a:solidFill>
                  <a:srgbClr val="003366"/>
                </a:solidFill>
                <a:latin typeface="+mn-lt"/>
              </a:rPr>
              <a:t>T</a:t>
            </a:r>
            <a:r>
              <a:rPr lang="en-US" sz="3200" kern="0" dirty="0">
                <a:solidFill>
                  <a:srgbClr val="003366"/>
                </a:solidFill>
              </a:rPr>
              <a:t>echila</a:t>
            </a:r>
            <a:endParaRPr lang="en-US" sz="3200" kern="0" dirty="0">
              <a:solidFill>
                <a:srgbClr val="003366"/>
              </a:solidFill>
              <a:latin typeface="+mn-lt"/>
            </a:endParaRPr>
          </a:p>
          <a:p>
            <a:pPr marL="342900" indent="-342900" algn="l">
              <a:lnSpc>
                <a:spcPct val="150000"/>
              </a:lnSpc>
              <a:spcBef>
                <a:spcPct val="20000"/>
              </a:spcBef>
              <a:buFontTx/>
              <a:buChar char="•"/>
              <a:defRPr/>
            </a:pPr>
            <a:r>
              <a:rPr lang="en-US" sz="3200" kern="0" dirty="0">
                <a:solidFill>
                  <a:srgbClr val="003366"/>
                </a:solidFill>
                <a:latin typeface="+mn-lt"/>
              </a:rPr>
              <a:t>T</a:t>
            </a:r>
            <a:r>
              <a:rPr lang="en-US" sz="3200" kern="0" dirty="0" err="1">
                <a:solidFill>
                  <a:srgbClr val="003366"/>
                </a:solidFill>
              </a:rPr>
              <a:t>ieto</a:t>
            </a:r>
            <a:endParaRPr lang="en-US" sz="3200" kern="0" dirty="0">
              <a:solidFill>
                <a:srgbClr val="003366"/>
              </a:solidFill>
              <a:latin typeface="+mn-lt"/>
            </a:endParaRPr>
          </a:p>
        </p:txBody>
      </p:sp>
      <p:pic>
        <p:nvPicPr>
          <p:cNvPr id="8294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3695700"/>
            <a:ext cx="1752600" cy="390525"/>
          </a:xfrm>
          <a:prstGeom prst="rect">
            <a:avLst/>
          </a:prstGeom>
          <a:noFill/>
          <a:ln w="9525">
            <a:noFill/>
            <a:miter lim="800000"/>
            <a:headEnd/>
            <a:tailEnd/>
          </a:ln>
        </p:spPr>
      </p:pic>
      <p:pic>
        <p:nvPicPr>
          <p:cNvPr id="82950"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59000" y="1930400"/>
            <a:ext cx="1295400" cy="841375"/>
          </a:xfrm>
          <a:prstGeom prst="rect">
            <a:avLst/>
          </a:prstGeom>
          <a:noFill/>
          <a:ln w="9525">
            <a:noFill/>
            <a:miter lim="800000"/>
            <a:headEnd/>
            <a:tailEnd/>
          </a:ln>
        </p:spPr>
      </p:pic>
      <p:pic>
        <p:nvPicPr>
          <p:cNvPr id="82951"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38400" y="4381500"/>
            <a:ext cx="1509713" cy="568325"/>
          </a:xfrm>
          <a:prstGeom prst="rect">
            <a:avLst/>
          </a:prstGeom>
          <a:noFill/>
          <a:ln w="9525">
            <a:noFill/>
            <a:miter lim="800000"/>
            <a:headEnd/>
            <a:tailEnd/>
          </a:ln>
        </p:spPr>
      </p:pic>
      <p:pic>
        <p:nvPicPr>
          <p:cNvPr id="82952" name="Picture 7"/>
          <p:cNvPicPr>
            <a:picLocks noChangeAspect="1" noChangeArrowheads="1"/>
          </p:cNvPicPr>
          <p:nvPr/>
        </p:nvPicPr>
        <p:blipFill>
          <a:blip r:embed="rId5" cstate="print"/>
          <a:srcRect/>
          <a:stretch>
            <a:fillRect/>
          </a:stretch>
        </p:blipFill>
        <p:spPr bwMode="auto">
          <a:xfrm>
            <a:off x="2514600" y="5981700"/>
            <a:ext cx="914400" cy="800100"/>
          </a:xfrm>
          <a:prstGeom prst="rect">
            <a:avLst/>
          </a:prstGeom>
          <a:noFill/>
          <a:ln w="9525">
            <a:noFill/>
            <a:miter lim="800000"/>
            <a:headEnd/>
            <a:tailEnd/>
          </a:ln>
        </p:spPr>
      </p:pic>
      <p:pic>
        <p:nvPicPr>
          <p:cNvPr id="82953"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14600" y="5219700"/>
            <a:ext cx="2190750" cy="552450"/>
          </a:xfrm>
          <a:prstGeom prst="rect">
            <a:avLst/>
          </a:prstGeom>
          <a:noFill/>
          <a:ln w="9525">
            <a:noFill/>
            <a:miter lim="800000"/>
            <a:headEnd/>
            <a:tailEnd/>
          </a:ln>
        </p:spPr>
      </p:pic>
      <p:pic>
        <p:nvPicPr>
          <p:cNvPr id="82954" name="Picture 2"/>
          <p:cNvPicPr>
            <a:picLocks noChangeAspect="1" noChangeArrowheads="1"/>
          </p:cNvPicPr>
          <p:nvPr/>
        </p:nvPicPr>
        <p:blipFill>
          <a:blip r:embed="rId7" cstate="print"/>
          <a:srcRect/>
          <a:stretch>
            <a:fillRect/>
          </a:stretch>
        </p:blipFill>
        <p:spPr bwMode="auto">
          <a:xfrm>
            <a:off x="2324100" y="1168400"/>
            <a:ext cx="1376363" cy="660400"/>
          </a:xfrm>
          <a:prstGeom prst="rect">
            <a:avLst/>
          </a:prstGeom>
          <a:noFill/>
          <a:ln w="9525">
            <a:noFill/>
            <a:miter lim="800000"/>
            <a:headEnd/>
            <a:tailEnd/>
          </a:ln>
        </p:spPr>
      </p:pic>
      <p:pic>
        <p:nvPicPr>
          <p:cNvPr id="8295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62200" y="2895600"/>
            <a:ext cx="1371600" cy="614363"/>
          </a:xfrm>
          <a:prstGeom prst="rect">
            <a:avLst/>
          </a:prstGeom>
          <a:noFill/>
          <a:ln w="9525">
            <a:noFill/>
            <a:miter lim="800000"/>
            <a:headEnd/>
            <a:tailEnd/>
          </a:ln>
        </p:spPr>
      </p:pic>
      <p:pic>
        <p:nvPicPr>
          <p:cNvPr id="82956" name="Picture 20" descr="inno-w_logo"/>
          <p:cNvPicPr>
            <a:picLocks noChangeAspect="1" noChangeArrowheads="1"/>
          </p:cNvPicPr>
          <p:nvPr/>
        </p:nvPicPr>
        <p:blipFill>
          <a:blip r:embed="rId9" cstate="print"/>
          <a:srcRect/>
          <a:stretch>
            <a:fillRect/>
          </a:stretch>
        </p:blipFill>
        <p:spPr bwMode="auto">
          <a:xfrm>
            <a:off x="5181600" y="1905000"/>
            <a:ext cx="1820863" cy="295275"/>
          </a:xfrm>
          <a:prstGeom prst="rect">
            <a:avLst/>
          </a:prstGeom>
          <a:noFill/>
          <a:ln w="9525">
            <a:noFill/>
            <a:miter lim="800000"/>
            <a:headEnd/>
            <a:tailEnd/>
          </a:ln>
        </p:spPr>
      </p:pic>
      <p:pic>
        <p:nvPicPr>
          <p:cNvPr id="82957" name="Picture 21" descr="METSO_Automation"/>
          <p:cNvPicPr>
            <a:picLocks noChangeAspect="1" noChangeArrowheads="1"/>
          </p:cNvPicPr>
          <p:nvPr/>
        </p:nvPicPr>
        <p:blipFill>
          <a:blip r:embed="rId10" cstate="print"/>
          <a:srcRect/>
          <a:stretch>
            <a:fillRect/>
          </a:stretch>
        </p:blipFill>
        <p:spPr bwMode="auto">
          <a:xfrm>
            <a:off x="7239000" y="1752600"/>
            <a:ext cx="1619250" cy="714375"/>
          </a:xfrm>
          <a:prstGeom prst="rect">
            <a:avLst/>
          </a:prstGeom>
          <a:noFill/>
          <a:ln w="9525">
            <a:noFill/>
            <a:miter lim="800000"/>
            <a:headEnd/>
            <a:tailEnd/>
          </a:ln>
        </p:spPr>
      </p:pic>
      <p:pic>
        <p:nvPicPr>
          <p:cNvPr id="82958" name="Picture 16" descr="logo-fingrid"/>
          <p:cNvPicPr>
            <a:picLocks noChangeAspect="1" noChangeArrowheads="1"/>
          </p:cNvPicPr>
          <p:nvPr/>
        </p:nvPicPr>
        <p:blipFill>
          <a:blip r:embed="rId11" cstate="print"/>
          <a:srcRect l="9021" t="7263" r="9021" b="20351"/>
          <a:stretch>
            <a:fillRect/>
          </a:stretch>
        </p:blipFill>
        <p:spPr bwMode="auto">
          <a:xfrm>
            <a:off x="5867400" y="2438400"/>
            <a:ext cx="677863" cy="1439863"/>
          </a:xfrm>
          <a:prstGeom prst="rect">
            <a:avLst/>
          </a:prstGeom>
          <a:noFill/>
          <a:ln w="9525">
            <a:noFill/>
            <a:miter lim="800000"/>
            <a:headEnd/>
            <a:tailEnd/>
          </a:ln>
        </p:spPr>
      </p:pic>
      <p:pic>
        <p:nvPicPr>
          <p:cNvPr id="82959" name="Picture 17" descr="Hansa Ecuras OY"/>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86600" y="2895600"/>
            <a:ext cx="1296988" cy="468313"/>
          </a:xfrm>
          <a:prstGeom prst="rect">
            <a:avLst/>
          </a:prstGeom>
          <a:noFill/>
          <a:ln w="9525">
            <a:noFill/>
            <a:miter lim="800000"/>
            <a:headEnd/>
            <a:tailEnd/>
          </a:ln>
        </p:spPr>
      </p:pic>
      <p:sp>
        <p:nvSpPr>
          <p:cNvPr id="18" name="Rectangle 3"/>
          <p:cNvSpPr txBox="1">
            <a:spLocks noChangeArrowheads="1"/>
          </p:cNvSpPr>
          <p:nvPr/>
        </p:nvSpPr>
        <p:spPr bwMode="auto">
          <a:xfrm>
            <a:off x="4953000" y="1016000"/>
            <a:ext cx="3898900" cy="2209800"/>
          </a:xfrm>
          <a:prstGeom prst="rect">
            <a:avLst/>
          </a:prstGeom>
          <a:noFill/>
          <a:ln w="9525">
            <a:noFill/>
            <a:miter lim="800000"/>
            <a:headEnd/>
            <a:tailEnd/>
          </a:ln>
          <a:effectLst/>
        </p:spPr>
        <p:txBody>
          <a:bodyPr/>
          <a:lstStyle/>
          <a:p>
            <a:pPr marL="342900" indent="-342900">
              <a:lnSpc>
                <a:spcPct val="150000"/>
              </a:lnSpc>
              <a:spcBef>
                <a:spcPct val="20000"/>
              </a:spcBef>
              <a:buFontTx/>
              <a:buChar char="•"/>
              <a:defRPr/>
            </a:pPr>
            <a:r>
              <a:rPr lang="en-US" sz="3200" kern="0" dirty="0">
                <a:solidFill>
                  <a:srgbClr val="003366"/>
                </a:solidFill>
                <a:latin typeface="+mn-lt"/>
              </a:rPr>
              <a:t>UBIWARE group</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E46A6962-ADBB-463E-B0A5-09583853F775}" type="slidenum">
              <a:rPr lang="ru-RU"/>
              <a:pPr/>
              <a:t>44</a:t>
            </a:fld>
            <a:r>
              <a:rPr lang="en-US"/>
              <a:t>  of  46</a:t>
            </a:r>
            <a:r>
              <a:rPr lang="en-US" sz="1400" b="0"/>
              <a:t> </a:t>
            </a:r>
            <a:endParaRPr lang="ru-RU" sz="1400" b="0"/>
          </a:p>
        </p:txBody>
      </p:sp>
      <p:sp>
        <p:nvSpPr>
          <p:cNvPr id="5" name="Title 1"/>
          <p:cNvSpPr>
            <a:spLocks noGrp="1"/>
          </p:cNvSpPr>
          <p:nvPr>
            <p:ph type="title"/>
          </p:nvPr>
        </p:nvSpPr>
        <p:spPr>
          <a:xfrm>
            <a:off x="1447800" y="125413"/>
            <a:ext cx="7478713" cy="560387"/>
          </a:xfrm>
        </p:spPr>
        <p:txBody>
          <a:bodyPr/>
          <a:lstStyle/>
          <a:p>
            <a:pPr eaLnBrk="1" hangingPunct="1">
              <a:defRPr/>
            </a:pPr>
            <a:r>
              <a:rPr lang="en-US" dirty="0" smtClean="0"/>
              <a:t>Example of GERI Cloud</a:t>
            </a:r>
            <a:endParaRPr lang="en-US" dirty="0"/>
          </a:p>
        </p:txBody>
      </p:sp>
      <p:pic>
        <p:nvPicPr>
          <p:cNvPr id="83972" name="Picture 14"/>
          <p:cNvPicPr>
            <a:picLocks noChangeAspect="1" noChangeArrowheads="1"/>
          </p:cNvPicPr>
          <p:nvPr/>
        </p:nvPicPr>
        <p:blipFill>
          <a:blip r:embed="rId2" cstate="print">
            <a:clrChange>
              <a:clrFrom>
                <a:srgbClr val="FFEEEE"/>
              </a:clrFrom>
              <a:clrTo>
                <a:srgbClr val="FFEEEE">
                  <a:alpha val="0"/>
                </a:srgbClr>
              </a:clrTo>
            </a:clrChange>
          </a:blip>
          <a:srcRect/>
          <a:stretch>
            <a:fillRect/>
          </a:stretch>
        </p:blipFill>
        <p:spPr bwMode="auto">
          <a:xfrm>
            <a:off x="3433763" y="2620963"/>
            <a:ext cx="2198687" cy="1446212"/>
          </a:xfrm>
          <a:prstGeom prst="rect">
            <a:avLst/>
          </a:prstGeom>
          <a:noFill/>
          <a:ln w="9525">
            <a:noFill/>
            <a:miter lim="800000"/>
            <a:headEnd/>
            <a:tailEnd/>
          </a:ln>
        </p:spPr>
      </p:pic>
      <p:grpSp>
        <p:nvGrpSpPr>
          <p:cNvPr id="83973" name="Group 103"/>
          <p:cNvGrpSpPr>
            <a:grpSpLocks/>
          </p:cNvGrpSpPr>
          <p:nvPr/>
        </p:nvGrpSpPr>
        <p:grpSpPr bwMode="auto">
          <a:xfrm>
            <a:off x="4810125" y="2276475"/>
            <a:ext cx="760413" cy="574675"/>
            <a:chOff x="3629" y="2840"/>
            <a:chExt cx="1488" cy="1208"/>
          </a:xfrm>
        </p:grpSpPr>
        <p:pic>
          <p:nvPicPr>
            <p:cNvPr id="84044"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84045"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84046"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84047"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83974" name="Group 103"/>
          <p:cNvGrpSpPr>
            <a:grpSpLocks/>
          </p:cNvGrpSpPr>
          <p:nvPr/>
        </p:nvGrpSpPr>
        <p:grpSpPr bwMode="auto">
          <a:xfrm>
            <a:off x="5183188" y="3157538"/>
            <a:ext cx="760412" cy="574675"/>
            <a:chOff x="3629" y="2840"/>
            <a:chExt cx="1488" cy="1208"/>
          </a:xfrm>
        </p:grpSpPr>
        <p:pic>
          <p:nvPicPr>
            <p:cNvPr id="84040"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84041"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84042"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84043"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83975" name="Group 103"/>
          <p:cNvGrpSpPr>
            <a:grpSpLocks/>
          </p:cNvGrpSpPr>
          <p:nvPr/>
        </p:nvGrpSpPr>
        <p:grpSpPr bwMode="auto">
          <a:xfrm>
            <a:off x="4148138" y="3692525"/>
            <a:ext cx="760412" cy="574675"/>
            <a:chOff x="3629" y="2840"/>
            <a:chExt cx="1488" cy="1208"/>
          </a:xfrm>
        </p:grpSpPr>
        <p:pic>
          <p:nvPicPr>
            <p:cNvPr id="84036"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84037"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84038"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84039"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83976" name="Group 103"/>
          <p:cNvGrpSpPr>
            <a:grpSpLocks/>
          </p:cNvGrpSpPr>
          <p:nvPr/>
        </p:nvGrpSpPr>
        <p:grpSpPr bwMode="auto">
          <a:xfrm>
            <a:off x="3124200" y="2728913"/>
            <a:ext cx="760413" cy="574675"/>
            <a:chOff x="3629" y="2840"/>
            <a:chExt cx="1488" cy="1208"/>
          </a:xfrm>
        </p:grpSpPr>
        <p:pic>
          <p:nvPicPr>
            <p:cNvPr id="84032" name="Picture 104" descr="MCj02809030000[1]"/>
            <p:cNvPicPr>
              <a:picLocks noChangeAspect="1" noChangeArrowheads="1"/>
            </p:cNvPicPr>
            <p:nvPr/>
          </p:nvPicPr>
          <p:blipFill>
            <a:blip r:embed="rId3" cstate="print"/>
            <a:srcRect/>
            <a:stretch>
              <a:fillRect/>
            </a:stretch>
          </p:blipFill>
          <p:spPr bwMode="auto">
            <a:xfrm>
              <a:off x="4486" y="3021"/>
              <a:ext cx="631" cy="863"/>
            </a:xfrm>
            <a:prstGeom prst="rect">
              <a:avLst/>
            </a:prstGeom>
            <a:noFill/>
            <a:ln w="9525">
              <a:noFill/>
              <a:miter lim="800000"/>
              <a:headEnd/>
              <a:tailEnd/>
            </a:ln>
          </p:spPr>
        </p:pic>
        <p:pic>
          <p:nvPicPr>
            <p:cNvPr id="84033" name="Picture 105" descr="MCj02809030000[1]"/>
            <p:cNvPicPr>
              <a:picLocks noChangeAspect="1" noChangeArrowheads="1"/>
            </p:cNvPicPr>
            <p:nvPr/>
          </p:nvPicPr>
          <p:blipFill>
            <a:blip r:embed="rId3" cstate="print"/>
            <a:srcRect/>
            <a:stretch>
              <a:fillRect/>
            </a:stretch>
          </p:blipFill>
          <p:spPr bwMode="auto">
            <a:xfrm>
              <a:off x="4114" y="3021"/>
              <a:ext cx="697" cy="953"/>
            </a:xfrm>
            <a:prstGeom prst="rect">
              <a:avLst/>
            </a:prstGeom>
            <a:noFill/>
            <a:ln w="9525">
              <a:noFill/>
              <a:miter lim="800000"/>
              <a:headEnd/>
              <a:tailEnd/>
            </a:ln>
          </p:spPr>
        </p:pic>
        <p:pic>
          <p:nvPicPr>
            <p:cNvPr id="84034" name="Picture 106" descr="MCj02809030000[1]"/>
            <p:cNvPicPr>
              <a:picLocks noChangeAspect="1" noChangeArrowheads="1"/>
            </p:cNvPicPr>
            <p:nvPr/>
          </p:nvPicPr>
          <p:blipFill>
            <a:blip r:embed="rId3" cstate="print"/>
            <a:srcRect/>
            <a:stretch>
              <a:fillRect/>
            </a:stretch>
          </p:blipFill>
          <p:spPr bwMode="auto">
            <a:xfrm>
              <a:off x="3629" y="2840"/>
              <a:ext cx="884" cy="1208"/>
            </a:xfrm>
            <a:prstGeom prst="rect">
              <a:avLst/>
            </a:prstGeom>
            <a:noFill/>
            <a:ln w="9525">
              <a:noFill/>
              <a:miter lim="800000"/>
              <a:headEnd/>
              <a:tailEnd/>
            </a:ln>
          </p:spPr>
        </p:pic>
        <p:pic>
          <p:nvPicPr>
            <p:cNvPr id="84035" name="Picture 263" descr="sap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49" y="3394"/>
              <a:ext cx="326" cy="338"/>
            </a:xfrm>
            <a:prstGeom prst="rect">
              <a:avLst/>
            </a:prstGeom>
            <a:noFill/>
            <a:ln w="9525">
              <a:noFill/>
              <a:miter lim="800000"/>
              <a:headEnd/>
              <a:tailEnd/>
            </a:ln>
          </p:spPr>
        </p:pic>
      </p:grpSp>
      <p:grpSp>
        <p:nvGrpSpPr>
          <p:cNvPr id="83977" name="Group 50"/>
          <p:cNvGrpSpPr>
            <a:grpSpLocks/>
          </p:cNvGrpSpPr>
          <p:nvPr/>
        </p:nvGrpSpPr>
        <p:grpSpPr bwMode="auto">
          <a:xfrm>
            <a:off x="4103688" y="3108325"/>
            <a:ext cx="900112" cy="484188"/>
            <a:chOff x="3098800" y="4800600"/>
            <a:chExt cx="2843213" cy="1776413"/>
          </a:xfrm>
        </p:grpSpPr>
        <p:grpSp>
          <p:nvGrpSpPr>
            <p:cNvPr id="84020" name="Group 49"/>
            <p:cNvGrpSpPr>
              <a:grpSpLocks/>
            </p:cNvGrpSpPr>
            <p:nvPr/>
          </p:nvGrpSpPr>
          <p:grpSpPr bwMode="auto">
            <a:xfrm>
              <a:off x="3098800" y="4946650"/>
              <a:ext cx="1303337" cy="1004887"/>
              <a:chOff x="2362200" y="5010150"/>
              <a:chExt cx="1303337" cy="1004887"/>
            </a:xfrm>
          </p:grpSpPr>
          <p:grpSp>
            <p:nvGrpSpPr>
              <p:cNvPr id="84026" name="Group 97"/>
              <p:cNvGrpSpPr>
                <a:grpSpLocks/>
              </p:cNvGrpSpPr>
              <p:nvPr/>
            </p:nvGrpSpPr>
            <p:grpSpPr bwMode="auto">
              <a:xfrm>
                <a:off x="2362200" y="5130800"/>
                <a:ext cx="855662" cy="884237"/>
                <a:chOff x="4419" y="2966"/>
                <a:chExt cx="1201" cy="1339"/>
              </a:xfrm>
            </p:grpSpPr>
            <p:pic>
              <p:nvPicPr>
                <p:cNvPr id="84028" name="Picture 9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58" y="3243"/>
                  <a:ext cx="1062" cy="1062"/>
                </a:xfrm>
                <a:prstGeom prst="rect">
                  <a:avLst/>
                </a:prstGeom>
                <a:solidFill>
                  <a:srgbClr val="CC9900"/>
                </a:solidFill>
                <a:ln w="9525">
                  <a:noFill/>
                  <a:miter lim="800000"/>
                  <a:headEnd/>
                  <a:tailEnd/>
                </a:ln>
              </p:spPr>
            </p:pic>
            <p:pic>
              <p:nvPicPr>
                <p:cNvPr id="84029" name="Picture 263" descr="sapl"/>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49" y="3289"/>
                  <a:ext cx="485" cy="523"/>
                </a:xfrm>
                <a:prstGeom prst="rect">
                  <a:avLst/>
                </a:prstGeom>
                <a:noFill/>
                <a:ln w="9525">
                  <a:noFill/>
                  <a:miter lim="800000"/>
                  <a:headEnd/>
                  <a:tailEnd/>
                </a:ln>
              </p:spPr>
            </p:pic>
            <p:pic>
              <p:nvPicPr>
                <p:cNvPr id="84030" name="Picture 100"/>
                <p:cNvPicPr>
                  <a:picLocks noChangeAspect="1" noChangeArrowheads="1"/>
                </p:cNvPicPr>
                <p:nvPr/>
              </p:nvPicPr>
              <p:blipFill>
                <a:blip r:embed="rId7" cstate="print"/>
                <a:srcRect/>
                <a:stretch>
                  <a:fillRect/>
                </a:stretch>
              </p:blipFill>
              <p:spPr bwMode="auto">
                <a:xfrm>
                  <a:off x="4419" y="2966"/>
                  <a:ext cx="533" cy="816"/>
                </a:xfrm>
                <a:prstGeom prst="rect">
                  <a:avLst/>
                </a:prstGeom>
                <a:noFill/>
                <a:ln w="9525">
                  <a:noFill/>
                  <a:miter lim="800000"/>
                  <a:headEnd/>
                  <a:tailEnd/>
                </a:ln>
              </p:spPr>
            </p:pic>
            <p:sp>
              <p:nvSpPr>
                <p:cNvPr id="84031" name="WordArt 101" descr="Paper bag"/>
                <p:cNvSpPr>
                  <a:spLocks noChangeArrowheads="1" noChangeShapeType="1" noTextEdit="1"/>
                </p:cNvSpPr>
                <p:nvPr/>
              </p:nvSpPr>
              <p:spPr bwMode="auto">
                <a:xfrm>
                  <a:off x="4953" y="4094"/>
                  <a:ext cx="635" cy="182"/>
                </a:xfrm>
                <a:prstGeom prst="rect">
                  <a:avLst/>
                </a:prstGeom>
              </p:spPr>
              <p:txBody>
                <a:bodyPr wrap="none" fromWordArt="1">
                  <a:prstTxWarp prst="textPlain">
                    <a:avLst>
                      <a:gd name="adj" fmla="val 50000"/>
                    </a:avLst>
                  </a:prstTxWarp>
                </a:bodyPr>
                <a:lstStyle/>
                <a:p>
                  <a:r>
                    <a:rPr lang="en-US" kern="1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SmartComments</a:t>
                  </a:r>
                </a:p>
              </p:txBody>
            </p:sp>
          </p:grpSp>
          <p:pic>
            <p:nvPicPr>
              <p:cNvPr id="84027" name="Picture 102" descr="ForI_"/>
              <p:cNvPicPr>
                <a:picLocks noChangeAspect="1" noChangeArrowheads="1"/>
              </p:cNvPicPr>
              <p:nvPr/>
            </p:nvPicPr>
            <p:blipFill>
              <a:blip r:embed="rId9" cstate="print"/>
              <a:srcRect/>
              <a:stretch>
                <a:fillRect/>
              </a:stretch>
            </p:blipFill>
            <p:spPr bwMode="auto">
              <a:xfrm>
                <a:off x="3017837" y="5010150"/>
                <a:ext cx="647700" cy="568325"/>
              </a:xfrm>
              <a:prstGeom prst="rect">
                <a:avLst/>
              </a:prstGeom>
              <a:noFill/>
              <a:ln w="9525">
                <a:noFill/>
                <a:miter lim="800000"/>
                <a:headEnd/>
                <a:tailEnd/>
              </a:ln>
            </p:spPr>
          </p:pic>
        </p:grpSp>
        <p:grpSp>
          <p:nvGrpSpPr>
            <p:cNvPr id="84021" name="Group 9"/>
            <p:cNvGrpSpPr>
              <a:grpSpLocks/>
            </p:cNvGrpSpPr>
            <p:nvPr/>
          </p:nvGrpSpPr>
          <p:grpSpPr bwMode="auto">
            <a:xfrm>
              <a:off x="3429000" y="4800601"/>
              <a:ext cx="2513013" cy="1776414"/>
              <a:chOff x="2386" y="1536"/>
              <a:chExt cx="1546" cy="1119"/>
            </a:xfrm>
          </p:grpSpPr>
          <p:pic>
            <p:nvPicPr>
              <p:cNvPr id="84022"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76" y="1536"/>
                <a:ext cx="952" cy="649"/>
              </a:xfrm>
              <a:prstGeom prst="rect">
                <a:avLst/>
              </a:prstGeom>
              <a:noFill/>
              <a:ln w="9525">
                <a:noFill/>
                <a:miter lim="800000"/>
                <a:headEnd/>
                <a:tailEnd/>
              </a:ln>
            </p:spPr>
          </p:pic>
          <p:sp>
            <p:nvSpPr>
              <p:cNvPr id="84023" name="WordArt 6"/>
              <p:cNvSpPr>
                <a:spLocks noChangeArrowheads="1" noChangeShapeType="1" noTextEdit="1"/>
              </p:cNvSpPr>
              <p:nvPr/>
            </p:nvSpPr>
            <p:spPr bwMode="auto">
              <a:xfrm>
                <a:off x="2747" y="2002"/>
                <a:ext cx="708" cy="36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GERI</a:t>
                </a:r>
              </a:p>
            </p:txBody>
          </p:sp>
          <p:sp>
            <p:nvSpPr>
              <p:cNvPr id="84024" name="WordArt 7"/>
              <p:cNvSpPr>
                <a:spLocks noChangeArrowheads="1" noChangeShapeType="1" noTextEdit="1"/>
              </p:cNvSpPr>
              <p:nvPr/>
            </p:nvSpPr>
            <p:spPr bwMode="auto">
              <a:xfrm>
                <a:off x="2386" y="2347"/>
                <a:ext cx="1080" cy="204"/>
              </a:xfrm>
              <a:prstGeom prst="rect">
                <a:avLst/>
              </a:prstGeom>
            </p:spPr>
            <p:txBody>
              <a:bodyPr wrap="none" fromWordArt="1">
                <a:prstTxWarp prst="textPlain">
                  <a:avLst>
                    <a:gd name="adj" fmla="val 50000"/>
                  </a:avLst>
                </a:prstTxWarp>
              </a:bodyPr>
              <a:lstStyle/>
              <a:p>
                <a:r>
                  <a:rPr lang="en-US" sz="2000" kern="10">
                    <a:ln w="19050">
                      <a:solidFill>
                        <a:srgbClr val="99CCFF"/>
                      </a:solidFill>
                      <a:round/>
                      <a:headEnd/>
                      <a:tailEnd/>
                    </a:ln>
                    <a:solidFill>
                      <a:srgbClr val="FF0000"/>
                    </a:solidFill>
                    <a:effectLst>
                      <a:outerShdw dist="35921" dir="2700000" algn="ctr" rotWithShape="0">
                        <a:srgbClr val="990000"/>
                      </a:outerShdw>
                    </a:effectLst>
                    <a:latin typeface="Impact"/>
                  </a:rPr>
                  <a:t>UBIWARE-driven</a:t>
                </a:r>
              </a:p>
            </p:txBody>
          </p:sp>
          <p:pic>
            <p:nvPicPr>
              <p:cNvPr id="84025" name="Picture 263" descr="sapl"/>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11" y="2201"/>
                <a:ext cx="421" cy="454"/>
              </a:xfrm>
              <a:prstGeom prst="rect">
                <a:avLst/>
              </a:prstGeom>
              <a:noFill/>
              <a:ln w="9525">
                <a:noFill/>
                <a:miter lim="800000"/>
                <a:headEnd/>
                <a:tailEnd/>
              </a:ln>
            </p:spPr>
          </p:pic>
        </p:grpSp>
      </p:grpSp>
      <p:grpSp>
        <p:nvGrpSpPr>
          <p:cNvPr id="83978" name="Group 8"/>
          <p:cNvGrpSpPr>
            <a:grpSpLocks/>
          </p:cNvGrpSpPr>
          <p:nvPr/>
        </p:nvGrpSpPr>
        <p:grpSpPr bwMode="auto">
          <a:xfrm flipH="1">
            <a:off x="4813300" y="3962400"/>
            <a:ext cx="444500" cy="620713"/>
            <a:chOff x="1803" y="1661"/>
            <a:chExt cx="363" cy="505"/>
          </a:xfrm>
        </p:grpSpPr>
        <p:sp>
          <p:nvSpPr>
            <p:cNvPr id="84018" name="Oval 9"/>
            <p:cNvSpPr>
              <a:spLocks noChangeArrowheads="1"/>
            </p:cNvSpPr>
            <p:nvPr/>
          </p:nvSpPr>
          <p:spPr bwMode="auto">
            <a:xfrm>
              <a:off x="1803" y="2030"/>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84019" name="Picture 10" descr="CA0NW12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37" y="1661"/>
              <a:ext cx="289" cy="454"/>
            </a:xfrm>
            <a:prstGeom prst="rect">
              <a:avLst/>
            </a:prstGeom>
            <a:noFill/>
            <a:ln w="9525">
              <a:noFill/>
              <a:miter lim="800000"/>
              <a:headEnd/>
              <a:tailEnd/>
            </a:ln>
          </p:spPr>
        </p:pic>
      </p:grpSp>
      <p:pic>
        <p:nvPicPr>
          <p:cNvPr id="83979" name="Picture 2"/>
          <p:cNvPicPr>
            <a:picLocks noChangeAspect="1" noChangeArrowheads="1"/>
          </p:cNvPicPr>
          <p:nvPr/>
        </p:nvPicPr>
        <p:blipFill>
          <a:blip r:embed="rId13" cstate="print"/>
          <a:srcRect/>
          <a:stretch>
            <a:fillRect/>
          </a:stretch>
        </p:blipFill>
        <p:spPr bwMode="auto">
          <a:xfrm>
            <a:off x="3632200" y="5181600"/>
            <a:ext cx="1676400" cy="1619250"/>
          </a:xfrm>
          <a:prstGeom prst="rect">
            <a:avLst/>
          </a:prstGeom>
          <a:noFill/>
          <a:ln w="9525">
            <a:noFill/>
            <a:miter lim="800000"/>
            <a:headEnd/>
            <a:tailEnd/>
          </a:ln>
        </p:spPr>
      </p:pic>
      <p:sp>
        <p:nvSpPr>
          <p:cNvPr id="44" name="Rectangle 43"/>
          <p:cNvSpPr/>
          <p:nvPr/>
        </p:nvSpPr>
        <p:spPr>
          <a:xfrm>
            <a:off x="3708400" y="5029200"/>
            <a:ext cx="1501245" cy="369332"/>
          </a:xfrm>
          <a:prstGeom prst="rect">
            <a:avLst/>
          </a:prstGeom>
          <a:noFill/>
        </p:spPr>
        <p:txBody>
          <a:bodyPr wrap="none">
            <a:spAutoFit/>
          </a:bodyPr>
          <a:lstStyle/>
          <a:p>
            <a:pPr>
              <a:defRPr/>
            </a:pP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Techila Grid</a:t>
            </a:r>
          </a:p>
        </p:txBody>
      </p:sp>
      <p:sp>
        <p:nvSpPr>
          <p:cNvPr id="83981" name="AutoShape 60"/>
          <p:cNvSpPr>
            <a:spLocks noChangeArrowheads="1"/>
          </p:cNvSpPr>
          <p:nvPr/>
        </p:nvSpPr>
        <p:spPr bwMode="auto">
          <a:xfrm rot="5400000">
            <a:off x="4030662" y="4559301"/>
            <a:ext cx="930275" cy="222250"/>
          </a:xfrm>
          <a:prstGeom prst="leftRightArrow">
            <a:avLst>
              <a:gd name="adj1" fmla="val 50000"/>
              <a:gd name="adj2" fmla="val 72029"/>
            </a:avLst>
          </a:prstGeom>
          <a:solidFill>
            <a:srgbClr val="0000FF"/>
          </a:solidFill>
          <a:ln w="9525">
            <a:solidFill>
              <a:schemeClr val="tx1"/>
            </a:solidFill>
            <a:miter lim="800000"/>
            <a:headEnd/>
            <a:tailEnd/>
          </a:ln>
        </p:spPr>
        <p:txBody>
          <a:bodyPr wrap="none" anchor="ctr"/>
          <a:lstStyle/>
          <a:p>
            <a:endParaRPr lang="en-US"/>
          </a:p>
        </p:txBody>
      </p:sp>
      <p:sp>
        <p:nvSpPr>
          <p:cNvPr id="46" name="Rounded Rectangular Callout 45"/>
          <p:cNvSpPr/>
          <p:nvPr/>
        </p:nvSpPr>
        <p:spPr>
          <a:xfrm>
            <a:off x="1676400" y="4419600"/>
            <a:ext cx="1828800" cy="1219200"/>
          </a:xfrm>
          <a:prstGeom prst="wedgeRoundRectCallout">
            <a:avLst>
              <a:gd name="adj1" fmla="val 104862"/>
              <a:gd name="adj2" fmla="val -403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0000"/>
                </a:solidFill>
              </a:rPr>
              <a:t>Infrastructure and Computation as a Service</a:t>
            </a:r>
          </a:p>
        </p:txBody>
      </p:sp>
      <p:grpSp>
        <p:nvGrpSpPr>
          <p:cNvPr id="83983" name="Group 79"/>
          <p:cNvGrpSpPr>
            <a:grpSpLocks/>
          </p:cNvGrpSpPr>
          <p:nvPr/>
        </p:nvGrpSpPr>
        <p:grpSpPr bwMode="auto">
          <a:xfrm>
            <a:off x="228600" y="1041400"/>
            <a:ext cx="1752600" cy="1752600"/>
            <a:chOff x="576" y="576"/>
            <a:chExt cx="3024" cy="3219"/>
          </a:xfrm>
        </p:grpSpPr>
        <p:sp>
          <p:nvSpPr>
            <p:cNvPr id="84010" name="Rectangle 80"/>
            <p:cNvSpPr>
              <a:spLocks noChangeArrowheads="1"/>
            </p:cNvSpPr>
            <p:nvPr/>
          </p:nvSpPr>
          <p:spPr bwMode="auto">
            <a:xfrm>
              <a:off x="576" y="576"/>
              <a:ext cx="3024" cy="3216"/>
            </a:xfrm>
            <a:prstGeom prst="rect">
              <a:avLst/>
            </a:prstGeom>
            <a:solidFill>
              <a:srgbClr val="C0C0C0"/>
            </a:solidFill>
            <a:ln w="9525">
              <a:solidFill>
                <a:schemeClr val="tx1"/>
              </a:solidFill>
              <a:miter lim="800000"/>
              <a:headEnd/>
              <a:tailEnd/>
            </a:ln>
          </p:spPr>
          <p:txBody>
            <a:bodyPr wrap="none" anchor="ctr"/>
            <a:lstStyle/>
            <a:p>
              <a:endParaRPr lang="en-US"/>
            </a:p>
          </p:txBody>
        </p:sp>
        <p:pic>
          <p:nvPicPr>
            <p:cNvPr id="84011" name="Picture 81"/>
            <p:cNvPicPr>
              <a:picLocks noChangeAspect="1" noChangeArrowheads="1"/>
            </p:cNvPicPr>
            <p:nvPr/>
          </p:nvPicPr>
          <p:blipFill>
            <a:blip r:embed="rId14" cstate="print"/>
            <a:srcRect/>
            <a:stretch>
              <a:fillRect/>
            </a:stretch>
          </p:blipFill>
          <p:spPr bwMode="auto">
            <a:xfrm>
              <a:off x="608" y="600"/>
              <a:ext cx="2976" cy="1695"/>
            </a:xfrm>
            <a:prstGeom prst="rect">
              <a:avLst/>
            </a:prstGeom>
            <a:noFill/>
            <a:ln w="9525">
              <a:noFill/>
              <a:miter lim="800000"/>
              <a:headEnd/>
              <a:tailEnd/>
            </a:ln>
          </p:spPr>
        </p:pic>
        <p:pic>
          <p:nvPicPr>
            <p:cNvPr id="84012" name="Picture 82" descr="nokia"/>
            <p:cNvPicPr>
              <a:picLocks noChangeAspect="1" noChangeArrowheads="1"/>
            </p:cNvPicPr>
            <p:nvPr/>
          </p:nvPicPr>
          <p:blipFill>
            <a:blip r:embed="rId15" cstate="print"/>
            <a:srcRect/>
            <a:stretch>
              <a:fillRect/>
            </a:stretch>
          </p:blipFill>
          <p:spPr bwMode="auto">
            <a:xfrm>
              <a:off x="2320" y="3400"/>
              <a:ext cx="1208" cy="354"/>
            </a:xfrm>
            <a:prstGeom prst="rect">
              <a:avLst/>
            </a:prstGeom>
            <a:noFill/>
            <a:ln w="9525">
              <a:noFill/>
              <a:miter lim="800000"/>
              <a:headEnd/>
              <a:tailEnd/>
            </a:ln>
          </p:spPr>
        </p:pic>
        <p:pic>
          <p:nvPicPr>
            <p:cNvPr id="84013" name="Picture 8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76" y="3320"/>
              <a:ext cx="672" cy="475"/>
            </a:xfrm>
            <a:prstGeom prst="rect">
              <a:avLst/>
            </a:prstGeom>
            <a:noFill/>
            <a:ln w="9525">
              <a:noFill/>
              <a:miter lim="800000"/>
              <a:headEnd/>
              <a:tailEnd/>
            </a:ln>
          </p:spPr>
        </p:pic>
        <p:pic>
          <p:nvPicPr>
            <p:cNvPr id="84014" name="Picture 84"/>
            <p:cNvPicPr>
              <a:picLocks noChangeAspect="1" noChangeArrowheads="1"/>
            </p:cNvPicPr>
            <p:nvPr/>
          </p:nvPicPr>
          <p:blipFill>
            <a:blip r:embed="rId17" cstate="print"/>
            <a:srcRect/>
            <a:stretch>
              <a:fillRect/>
            </a:stretch>
          </p:blipFill>
          <p:spPr bwMode="auto">
            <a:xfrm>
              <a:off x="616" y="2280"/>
              <a:ext cx="1448" cy="1085"/>
            </a:xfrm>
            <a:prstGeom prst="rect">
              <a:avLst/>
            </a:prstGeom>
            <a:noFill/>
            <a:ln w="9525">
              <a:solidFill>
                <a:schemeClr val="tx1"/>
              </a:solidFill>
              <a:miter lim="800000"/>
              <a:headEnd/>
              <a:tailEnd/>
            </a:ln>
          </p:spPr>
        </p:pic>
        <p:grpSp>
          <p:nvGrpSpPr>
            <p:cNvPr id="84015" name="Group 85"/>
            <p:cNvGrpSpPr>
              <a:grpSpLocks/>
            </p:cNvGrpSpPr>
            <p:nvPr/>
          </p:nvGrpSpPr>
          <p:grpSpPr bwMode="auto">
            <a:xfrm>
              <a:off x="2080" y="2264"/>
              <a:ext cx="1488" cy="1104"/>
              <a:chOff x="2928" y="1392"/>
              <a:chExt cx="2610" cy="2100"/>
            </a:xfrm>
          </p:grpSpPr>
          <p:pic>
            <p:nvPicPr>
              <p:cNvPr id="84016" name="Picture 86"/>
              <p:cNvPicPr>
                <a:picLocks noChangeAspect="1" noChangeArrowheads="1"/>
              </p:cNvPicPr>
              <p:nvPr/>
            </p:nvPicPr>
            <p:blipFill>
              <a:blip r:embed="rId18" cstate="print"/>
              <a:srcRect/>
              <a:stretch>
                <a:fillRect/>
              </a:stretch>
            </p:blipFill>
            <p:spPr bwMode="auto">
              <a:xfrm>
                <a:off x="2928" y="1392"/>
                <a:ext cx="2610" cy="2100"/>
              </a:xfrm>
              <a:prstGeom prst="rect">
                <a:avLst/>
              </a:prstGeom>
              <a:noFill/>
              <a:ln w="9525">
                <a:noFill/>
                <a:miter lim="800000"/>
                <a:headEnd/>
                <a:tailEnd/>
              </a:ln>
            </p:spPr>
          </p:pic>
          <p:pic>
            <p:nvPicPr>
              <p:cNvPr id="84017" name="Picture 87"/>
              <p:cNvPicPr>
                <a:picLocks noChangeAspect="1" noChangeArrowheads="1"/>
              </p:cNvPicPr>
              <p:nvPr/>
            </p:nvPicPr>
            <p:blipFill>
              <a:blip r:embed="rId19" cstate="print"/>
              <a:srcRect/>
              <a:stretch>
                <a:fillRect/>
              </a:stretch>
            </p:blipFill>
            <p:spPr bwMode="auto">
              <a:xfrm>
                <a:off x="3872" y="3000"/>
                <a:ext cx="1312" cy="411"/>
              </a:xfrm>
              <a:prstGeom prst="rect">
                <a:avLst/>
              </a:prstGeom>
              <a:noFill/>
              <a:ln w="9525">
                <a:noFill/>
                <a:miter lim="800000"/>
                <a:headEnd/>
                <a:tailEnd/>
              </a:ln>
            </p:spPr>
          </p:pic>
        </p:grpSp>
      </p:grpSp>
      <p:grpSp>
        <p:nvGrpSpPr>
          <p:cNvPr id="83984" name="Group 8"/>
          <p:cNvGrpSpPr>
            <a:grpSpLocks/>
          </p:cNvGrpSpPr>
          <p:nvPr/>
        </p:nvGrpSpPr>
        <p:grpSpPr bwMode="auto">
          <a:xfrm flipH="1">
            <a:off x="3048000" y="2133600"/>
            <a:ext cx="444500" cy="620713"/>
            <a:chOff x="1803" y="1661"/>
            <a:chExt cx="363" cy="505"/>
          </a:xfrm>
        </p:grpSpPr>
        <p:sp>
          <p:nvSpPr>
            <p:cNvPr id="84008" name="Oval 9"/>
            <p:cNvSpPr>
              <a:spLocks noChangeArrowheads="1"/>
            </p:cNvSpPr>
            <p:nvPr/>
          </p:nvSpPr>
          <p:spPr bwMode="auto">
            <a:xfrm>
              <a:off x="1803" y="2030"/>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84009" name="Picture 10" descr="CA0NW12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37" y="1661"/>
              <a:ext cx="289" cy="454"/>
            </a:xfrm>
            <a:prstGeom prst="rect">
              <a:avLst/>
            </a:prstGeom>
            <a:noFill/>
            <a:ln w="9525">
              <a:noFill/>
              <a:miter lim="800000"/>
              <a:headEnd/>
              <a:tailEnd/>
            </a:ln>
          </p:spPr>
        </p:pic>
      </p:grpSp>
      <p:sp>
        <p:nvSpPr>
          <p:cNvPr id="83985" name="AutoShape 60"/>
          <p:cNvSpPr>
            <a:spLocks noChangeArrowheads="1"/>
          </p:cNvSpPr>
          <p:nvPr/>
        </p:nvSpPr>
        <p:spPr bwMode="auto">
          <a:xfrm rot="-9126369">
            <a:off x="2016125" y="2019300"/>
            <a:ext cx="1154113" cy="239713"/>
          </a:xfrm>
          <a:prstGeom prst="leftRightArrow">
            <a:avLst>
              <a:gd name="adj1" fmla="val 50000"/>
              <a:gd name="adj2" fmla="val 72285"/>
            </a:avLst>
          </a:prstGeom>
          <a:solidFill>
            <a:srgbClr val="0000FF"/>
          </a:solidFill>
          <a:ln w="9525">
            <a:solidFill>
              <a:schemeClr val="tx1"/>
            </a:solidFill>
            <a:miter lim="800000"/>
            <a:headEnd/>
            <a:tailEnd/>
          </a:ln>
        </p:spPr>
        <p:txBody>
          <a:bodyPr wrap="none" anchor="ctr"/>
          <a:lstStyle/>
          <a:p>
            <a:endParaRPr lang="en-US"/>
          </a:p>
        </p:txBody>
      </p:sp>
      <p:sp>
        <p:nvSpPr>
          <p:cNvPr id="60" name="Rounded Rectangular Callout 59"/>
          <p:cNvSpPr/>
          <p:nvPr/>
        </p:nvSpPr>
        <p:spPr>
          <a:xfrm>
            <a:off x="38100" y="2959100"/>
            <a:ext cx="3048000" cy="1066800"/>
          </a:xfrm>
          <a:prstGeom prst="wedgeRoundRectCallout">
            <a:avLst>
              <a:gd name="adj1" fmla="val 3473"/>
              <a:gd name="adj2" fmla="val -71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0000"/>
                </a:solidFill>
              </a:rPr>
              <a:t>Ecosystem (OS, Platform, Storage, Software, etc.) as a Service</a:t>
            </a:r>
          </a:p>
        </p:txBody>
      </p:sp>
      <p:grpSp>
        <p:nvGrpSpPr>
          <p:cNvPr id="83987" name="Group 88"/>
          <p:cNvGrpSpPr>
            <a:grpSpLocks/>
          </p:cNvGrpSpPr>
          <p:nvPr/>
        </p:nvGrpSpPr>
        <p:grpSpPr bwMode="auto">
          <a:xfrm>
            <a:off x="7099300" y="2667000"/>
            <a:ext cx="1828800" cy="2590800"/>
            <a:chOff x="384" y="768"/>
            <a:chExt cx="2256" cy="3456"/>
          </a:xfrm>
        </p:grpSpPr>
        <p:sp>
          <p:nvSpPr>
            <p:cNvPr id="84001" name="Rectangle 89"/>
            <p:cNvSpPr>
              <a:spLocks noChangeArrowheads="1"/>
            </p:cNvSpPr>
            <p:nvPr/>
          </p:nvSpPr>
          <p:spPr bwMode="auto">
            <a:xfrm>
              <a:off x="384" y="768"/>
              <a:ext cx="2256" cy="3456"/>
            </a:xfrm>
            <a:prstGeom prst="rect">
              <a:avLst/>
            </a:prstGeom>
            <a:solidFill>
              <a:srgbClr val="C0C0C0"/>
            </a:solidFill>
            <a:ln w="9525">
              <a:solidFill>
                <a:schemeClr val="tx1"/>
              </a:solidFill>
              <a:miter lim="800000"/>
              <a:headEnd/>
              <a:tailEnd/>
            </a:ln>
          </p:spPr>
          <p:txBody>
            <a:bodyPr wrap="none" anchor="ctr"/>
            <a:lstStyle/>
            <a:p>
              <a:endParaRPr lang="en-US"/>
            </a:p>
          </p:txBody>
        </p:sp>
        <p:grpSp>
          <p:nvGrpSpPr>
            <p:cNvPr id="84002" name="Group 90"/>
            <p:cNvGrpSpPr>
              <a:grpSpLocks/>
            </p:cNvGrpSpPr>
            <p:nvPr/>
          </p:nvGrpSpPr>
          <p:grpSpPr bwMode="auto">
            <a:xfrm>
              <a:off x="432" y="2592"/>
              <a:ext cx="2160" cy="1536"/>
              <a:chOff x="144" y="2352"/>
              <a:chExt cx="2494" cy="1770"/>
            </a:xfrm>
          </p:grpSpPr>
          <p:pic>
            <p:nvPicPr>
              <p:cNvPr id="84005" name="Picture 91"/>
              <p:cNvPicPr>
                <a:picLocks noChangeAspect="1" noChangeArrowheads="1"/>
              </p:cNvPicPr>
              <p:nvPr/>
            </p:nvPicPr>
            <p:blipFill>
              <a:blip r:embed="rId20" cstate="print"/>
              <a:srcRect/>
              <a:stretch>
                <a:fillRect/>
              </a:stretch>
            </p:blipFill>
            <p:spPr bwMode="auto">
              <a:xfrm>
                <a:off x="1008" y="2352"/>
                <a:ext cx="1630" cy="1770"/>
              </a:xfrm>
              <a:prstGeom prst="rect">
                <a:avLst/>
              </a:prstGeom>
              <a:noFill/>
              <a:ln w="9525">
                <a:noFill/>
                <a:miter lim="800000"/>
                <a:headEnd/>
                <a:tailEnd/>
              </a:ln>
            </p:spPr>
          </p:pic>
          <p:pic>
            <p:nvPicPr>
              <p:cNvPr id="84006" name="Picture 92"/>
              <p:cNvPicPr>
                <a:picLocks noChangeAspect="1" noChangeArrowheads="1"/>
              </p:cNvPicPr>
              <p:nvPr/>
            </p:nvPicPr>
            <p:blipFill>
              <a:blip r:embed="rId21" cstate="print"/>
              <a:srcRect/>
              <a:stretch>
                <a:fillRect/>
              </a:stretch>
            </p:blipFill>
            <p:spPr bwMode="auto">
              <a:xfrm>
                <a:off x="144" y="2352"/>
                <a:ext cx="864" cy="320"/>
              </a:xfrm>
              <a:prstGeom prst="rect">
                <a:avLst/>
              </a:prstGeom>
              <a:noFill/>
              <a:ln w="9525">
                <a:noFill/>
                <a:miter lim="800000"/>
                <a:headEnd/>
                <a:tailEnd/>
              </a:ln>
            </p:spPr>
          </p:pic>
          <p:pic>
            <p:nvPicPr>
              <p:cNvPr id="84007" name="Picture 93"/>
              <p:cNvPicPr>
                <a:picLocks noChangeAspect="1" noChangeArrowheads="1"/>
              </p:cNvPicPr>
              <p:nvPr/>
            </p:nvPicPr>
            <p:blipFill>
              <a:blip r:embed="rId22" cstate="print">
                <a:clrChange>
                  <a:clrFrom>
                    <a:srgbClr val="D8D9DB"/>
                  </a:clrFrom>
                  <a:clrTo>
                    <a:srgbClr val="D8D9DB">
                      <a:alpha val="0"/>
                    </a:srgbClr>
                  </a:clrTo>
                </a:clrChange>
              </a:blip>
              <a:srcRect/>
              <a:stretch>
                <a:fillRect/>
              </a:stretch>
            </p:blipFill>
            <p:spPr bwMode="auto">
              <a:xfrm>
                <a:off x="144" y="2672"/>
                <a:ext cx="864" cy="1448"/>
              </a:xfrm>
              <a:prstGeom prst="rect">
                <a:avLst/>
              </a:prstGeom>
              <a:noFill/>
              <a:ln w="9525">
                <a:noFill/>
                <a:miter lim="800000"/>
                <a:headEnd/>
                <a:tailEnd/>
              </a:ln>
            </p:spPr>
          </p:pic>
        </p:grpSp>
        <p:pic>
          <p:nvPicPr>
            <p:cNvPr id="84003" name="Picture 94"/>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416" y="792"/>
              <a:ext cx="2160" cy="1794"/>
            </a:xfrm>
            <a:prstGeom prst="rect">
              <a:avLst/>
            </a:prstGeom>
            <a:noFill/>
            <a:ln w="9525">
              <a:noFill/>
              <a:miter lim="800000"/>
              <a:headEnd/>
              <a:tailEnd/>
            </a:ln>
          </p:spPr>
        </p:pic>
        <p:pic>
          <p:nvPicPr>
            <p:cNvPr id="84004" name="Picture 95"/>
            <p:cNvPicPr>
              <a:picLocks noChangeAspect="1" noChangeArrowheads="1"/>
            </p:cNvPicPr>
            <p:nvPr/>
          </p:nvPicPr>
          <p:blipFill>
            <a:blip r:embed="rId24" cstate="print"/>
            <a:srcRect/>
            <a:stretch>
              <a:fillRect/>
            </a:stretch>
          </p:blipFill>
          <p:spPr bwMode="auto">
            <a:xfrm>
              <a:off x="1872" y="800"/>
              <a:ext cx="761" cy="768"/>
            </a:xfrm>
            <a:prstGeom prst="rect">
              <a:avLst/>
            </a:prstGeom>
            <a:noFill/>
            <a:ln w="9525">
              <a:noFill/>
              <a:miter lim="800000"/>
              <a:headEnd/>
              <a:tailEnd/>
            </a:ln>
          </p:spPr>
        </p:pic>
      </p:grpSp>
      <p:grpSp>
        <p:nvGrpSpPr>
          <p:cNvPr id="83988" name="Group 8"/>
          <p:cNvGrpSpPr>
            <a:grpSpLocks/>
          </p:cNvGrpSpPr>
          <p:nvPr/>
        </p:nvGrpSpPr>
        <p:grpSpPr bwMode="auto">
          <a:xfrm flipH="1">
            <a:off x="5867400" y="2743200"/>
            <a:ext cx="444500" cy="620713"/>
            <a:chOff x="1803" y="1661"/>
            <a:chExt cx="363" cy="505"/>
          </a:xfrm>
        </p:grpSpPr>
        <p:sp>
          <p:nvSpPr>
            <p:cNvPr id="83999" name="Oval 9"/>
            <p:cNvSpPr>
              <a:spLocks noChangeArrowheads="1"/>
            </p:cNvSpPr>
            <p:nvPr/>
          </p:nvSpPr>
          <p:spPr bwMode="auto">
            <a:xfrm>
              <a:off x="1803" y="2030"/>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84000" name="Picture 10" descr="CA0NW12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37" y="1661"/>
              <a:ext cx="289" cy="454"/>
            </a:xfrm>
            <a:prstGeom prst="rect">
              <a:avLst/>
            </a:prstGeom>
            <a:noFill/>
            <a:ln w="9525">
              <a:noFill/>
              <a:miter lim="800000"/>
              <a:headEnd/>
              <a:tailEnd/>
            </a:ln>
          </p:spPr>
        </p:pic>
      </p:grpSp>
      <p:sp>
        <p:nvSpPr>
          <p:cNvPr id="83989" name="AutoShape 60"/>
          <p:cNvSpPr>
            <a:spLocks noChangeArrowheads="1"/>
          </p:cNvSpPr>
          <p:nvPr/>
        </p:nvSpPr>
        <p:spPr bwMode="auto">
          <a:xfrm rot="-9645714">
            <a:off x="5957888" y="3597275"/>
            <a:ext cx="1065212" cy="266700"/>
          </a:xfrm>
          <a:prstGeom prst="leftRightArrow">
            <a:avLst>
              <a:gd name="adj1" fmla="val 50000"/>
              <a:gd name="adj2" fmla="val 72669"/>
            </a:avLst>
          </a:prstGeom>
          <a:solidFill>
            <a:srgbClr val="0000FF"/>
          </a:solidFill>
          <a:ln w="9525">
            <a:solidFill>
              <a:schemeClr val="tx1"/>
            </a:solidFill>
            <a:miter lim="800000"/>
            <a:headEnd/>
            <a:tailEnd/>
          </a:ln>
        </p:spPr>
        <p:txBody>
          <a:bodyPr wrap="none" anchor="ctr"/>
          <a:lstStyle/>
          <a:p>
            <a:endParaRPr lang="en-US"/>
          </a:p>
        </p:txBody>
      </p:sp>
      <p:sp>
        <p:nvSpPr>
          <p:cNvPr id="73" name="Rounded Rectangular Callout 72"/>
          <p:cNvSpPr/>
          <p:nvPr/>
        </p:nvSpPr>
        <p:spPr>
          <a:xfrm>
            <a:off x="6057900" y="5689600"/>
            <a:ext cx="2971800" cy="1066800"/>
          </a:xfrm>
          <a:prstGeom prst="wedgeRoundRectCallout">
            <a:avLst>
              <a:gd name="adj1" fmla="val 10738"/>
              <a:gd name="adj2" fmla="val -1191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0000"/>
                </a:solidFill>
              </a:rPr>
              <a:t>Ecosystem (OS, Platform, Storage, Software) as a Service</a:t>
            </a:r>
          </a:p>
        </p:txBody>
      </p:sp>
      <p:sp>
        <p:nvSpPr>
          <p:cNvPr id="74" name="Rectangle 73"/>
          <p:cNvSpPr/>
          <p:nvPr/>
        </p:nvSpPr>
        <p:spPr>
          <a:xfrm>
            <a:off x="1295400" y="4279900"/>
            <a:ext cx="423514" cy="954107"/>
          </a:xfrm>
          <a:prstGeom prst="rect">
            <a:avLst/>
          </a:prstGeom>
          <a:noFill/>
        </p:spPr>
        <p:txBody>
          <a:bodyPr wrap="none">
            <a:spAutoFit/>
          </a:bodyPr>
          <a:lstStyle/>
          <a:p>
            <a:pPr>
              <a:defRPr/>
            </a:pPr>
            <a:r>
              <a:rPr lang="en-US" sz="5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grpSp>
        <p:nvGrpSpPr>
          <p:cNvPr id="83992" name="Group 8"/>
          <p:cNvGrpSpPr>
            <a:grpSpLocks/>
          </p:cNvGrpSpPr>
          <p:nvPr/>
        </p:nvGrpSpPr>
        <p:grpSpPr bwMode="auto">
          <a:xfrm flipH="1">
            <a:off x="4533900" y="2514600"/>
            <a:ext cx="444500" cy="620713"/>
            <a:chOff x="1803" y="1661"/>
            <a:chExt cx="363" cy="505"/>
          </a:xfrm>
        </p:grpSpPr>
        <p:sp>
          <p:nvSpPr>
            <p:cNvPr id="83997" name="Oval 9"/>
            <p:cNvSpPr>
              <a:spLocks noChangeArrowheads="1"/>
            </p:cNvSpPr>
            <p:nvPr/>
          </p:nvSpPr>
          <p:spPr bwMode="auto">
            <a:xfrm>
              <a:off x="1803" y="2030"/>
              <a:ext cx="363"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83998" name="Picture 10" descr="CA0NW12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37" y="1661"/>
              <a:ext cx="289" cy="454"/>
            </a:xfrm>
            <a:prstGeom prst="rect">
              <a:avLst/>
            </a:prstGeom>
            <a:noFill/>
            <a:ln w="9525">
              <a:noFill/>
              <a:miter lim="800000"/>
              <a:headEnd/>
              <a:tailEnd/>
            </a:ln>
          </p:spPr>
        </p:pic>
      </p:grpSp>
      <p:sp>
        <p:nvSpPr>
          <p:cNvPr id="78" name="Rounded Rectangular Callout 77"/>
          <p:cNvSpPr/>
          <p:nvPr/>
        </p:nvSpPr>
        <p:spPr>
          <a:xfrm>
            <a:off x="3492500" y="1628775"/>
            <a:ext cx="1371600" cy="685800"/>
          </a:xfrm>
          <a:prstGeom prst="wedgeRoundRectCallout">
            <a:avLst>
              <a:gd name="adj1" fmla="val 22917"/>
              <a:gd name="adj2" fmla="val 165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0000"/>
                </a:solidFill>
              </a:rPr>
              <a:t>User application</a:t>
            </a:r>
          </a:p>
        </p:txBody>
      </p:sp>
      <p:sp>
        <p:nvSpPr>
          <p:cNvPr id="83994" name="AutoShape 60"/>
          <p:cNvSpPr>
            <a:spLocks noChangeArrowheads="1"/>
          </p:cNvSpPr>
          <p:nvPr/>
        </p:nvSpPr>
        <p:spPr bwMode="auto">
          <a:xfrm rot="7997370">
            <a:off x="5158582" y="1955006"/>
            <a:ext cx="730250" cy="255587"/>
          </a:xfrm>
          <a:prstGeom prst="leftRightArrow">
            <a:avLst>
              <a:gd name="adj1" fmla="val 50000"/>
              <a:gd name="adj2" fmla="val 72527"/>
            </a:avLst>
          </a:prstGeom>
          <a:solidFill>
            <a:srgbClr val="0000FF"/>
          </a:solidFill>
          <a:ln w="9525">
            <a:solidFill>
              <a:schemeClr val="tx1"/>
            </a:solidFill>
            <a:miter lim="800000"/>
            <a:headEnd/>
            <a:tailEnd/>
          </a:ln>
        </p:spPr>
        <p:txBody>
          <a:bodyPr wrap="none" anchor="ctr"/>
          <a:lstStyle/>
          <a:p>
            <a:endParaRPr lang="en-US"/>
          </a:p>
        </p:txBody>
      </p:sp>
      <p:pic>
        <p:nvPicPr>
          <p:cNvPr id="83995" name="Picture 21" descr="modulepic_function"/>
          <p:cNvPicPr>
            <a:picLocks noChangeAspect="1" noChangeArrowheads="1"/>
          </p:cNvPicPr>
          <p:nvPr/>
        </p:nvPicPr>
        <p:blipFill>
          <a:blip r:embed="rId25" cstate="print">
            <a:clrChange>
              <a:clrFrom>
                <a:srgbClr val="F2F1EC"/>
              </a:clrFrom>
              <a:clrTo>
                <a:srgbClr val="F2F1EC">
                  <a:alpha val="0"/>
                </a:srgbClr>
              </a:clrTo>
            </a:clrChange>
          </a:blip>
          <a:srcRect/>
          <a:stretch>
            <a:fillRect/>
          </a:stretch>
        </p:blipFill>
        <p:spPr bwMode="auto">
          <a:xfrm>
            <a:off x="5867400" y="1219200"/>
            <a:ext cx="1020763" cy="1295400"/>
          </a:xfrm>
          <a:prstGeom prst="rect">
            <a:avLst/>
          </a:prstGeom>
          <a:noFill/>
          <a:ln w="9525">
            <a:noFill/>
            <a:miter lim="800000"/>
            <a:headEnd/>
            <a:tailEnd/>
          </a:ln>
        </p:spPr>
      </p:pic>
      <p:sp>
        <p:nvSpPr>
          <p:cNvPr id="81" name="Rectangle 80"/>
          <p:cNvSpPr/>
          <p:nvPr/>
        </p:nvSpPr>
        <p:spPr>
          <a:xfrm>
            <a:off x="5029200" y="1079500"/>
            <a:ext cx="1210588" cy="646331"/>
          </a:xfrm>
          <a:prstGeom prst="rect">
            <a:avLst/>
          </a:prstGeom>
          <a:noFill/>
        </p:spPr>
        <p:txBody>
          <a:bodyPr wrap="none">
            <a:spAutoFit/>
          </a:bodyPr>
          <a:lstStyle/>
          <a:p>
            <a:pPr>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User</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Rectangle 2"/>
          <p:cNvSpPr>
            <a:spLocks noGrp="1" noChangeArrowheads="1"/>
          </p:cNvSpPr>
          <p:nvPr>
            <p:ph type="ctrTitle"/>
          </p:nvPr>
        </p:nvSpPr>
        <p:spPr>
          <a:xfrm>
            <a:off x="723900" y="1187450"/>
            <a:ext cx="7772400" cy="1470025"/>
          </a:xfrm>
        </p:spPr>
        <p:txBody>
          <a:bodyPr/>
          <a:lstStyle/>
          <a:p>
            <a:pPr eaLnBrk="1" hangingPunct="1">
              <a:defRPr/>
            </a:pPr>
            <a:r>
              <a:rPr lang="en-US" sz="4800" i="1" smtClean="0">
                <a:solidFill>
                  <a:srgbClr val="FFA829"/>
                </a:solidFill>
              </a:rPr>
              <a:t>UBIWARE</a:t>
            </a:r>
          </a:p>
        </p:txBody>
      </p:sp>
      <p:sp>
        <p:nvSpPr>
          <p:cNvPr id="1720323" name="Rectangle 3"/>
          <p:cNvSpPr>
            <a:spLocks noGrp="1" noChangeArrowheads="1"/>
          </p:cNvSpPr>
          <p:nvPr>
            <p:ph type="subTitle" idx="1"/>
          </p:nvPr>
        </p:nvSpPr>
        <p:spPr>
          <a:xfrm>
            <a:off x="865188" y="2424113"/>
            <a:ext cx="7848600" cy="935037"/>
          </a:xfrm>
        </p:spPr>
        <p:txBody>
          <a:bodyPr/>
          <a:lstStyle/>
          <a:p>
            <a:pPr eaLnBrk="1" hangingPunct="1"/>
            <a:r>
              <a:rPr lang="en-US" b="1" i="1" smtClean="0">
                <a:effectLst>
                  <a:outerShdw blurRad="38100" dist="38100" dir="2700000" algn="tl">
                    <a:srgbClr val="C0C0C0"/>
                  </a:outerShdw>
                </a:effectLst>
              </a:rPr>
              <a:t>Project Related Publications</a:t>
            </a:r>
            <a:endParaRPr lang="en-US" smtClean="0"/>
          </a:p>
        </p:txBody>
      </p:sp>
      <p:sp>
        <p:nvSpPr>
          <p:cNvPr id="84996" name="Oval 4"/>
          <p:cNvSpPr>
            <a:spLocks noChangeArrowheads="1"/>
          </p:cNvSpPr>
          <p:nvPr/>
        </p:nvSpPr>
        <p:spPr bwMode="auto">
          <a:xfrm>
            <a:off x="1535113" y="3425825"/>
            <a:ext cx="574675" cy="617538"/>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
        <p:nvSpPr>
          <p:cNvPr id="84997" name="Oval 5"/>
          <p:cNvSpPr>
            <a:spLocks noChangeArrowheads="1"/>
          </p:cNvSpPr>
          <p:nvPr/>
        </p:nvSpPr>
        <p:spPr bwMode="auto">
          <a:xfrm>
            <a:off x="1535113" y="4217988"/>
            <a:ext cx="574675" cy="617537"/>
          </a:xfrm>
          <a:prstGeom prst="ellipse">
            <a:avLst/>
          </a:prstGeom>
          <a:solidFill>
            <a:srgbClr val="FF9900"/>
          </a:solidFill>
          <a:ln w="9525" algn="ctr">
            <a:solidFill>
              <a:schemeClr val="tx1"/>
            </a:solidFill>
            <a:round/>
            <a:headEnd/>
            <a:tailEnd/>
          </a:ln>
        </p:spPr>
        <p:txBody>
          <a:bodyPr anchor="ctr">
            <a:spAutoFit/>
          </a:bodyPr>
          <a:lstStyle/>
          <a:p>
            <a:r>
              <a:rPr lang="en-US" sz="2400" b="1"/>
              <a:t>J</a:t>
            </a:r>
          </a:p>
        </p:txBody>
      </p:sp>
      <p:sp>
        <p:nvSpPr>
          <p:cNvPr id="84998" name="Oval 6"/>
          <p:cNvSpPr>
            <a:spLocks noChangeArrowheads="1"/>
          </p:cNvSpPr>
          <p:nvPr/>
        </p:nvSpPr>
        <p:spPr bwMode="auto">
          <a:xfrm>
            <a:off x="1535113" y="5010150"/>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4999" name="Oval 7"/>
          <p:cNvSpPr>
            <a:spLocks noChangeArrowheads="1"/>
          </p:cNvSpPr>
          <p:nvPr/>
        </p:nvSpPr>
        <p:spPr bwMode="auto">
          <a:xfrm>
            <a:off x="1525588" y="5859463"/>
            <a:ext cx="574675" cy="617537"/>
          </a:xfrm>
          <a:prstGeom prst="ellipse">
            <a:avLst/>
          </a:prstGeom>
          <a:solidFill>
            <a:srgbClr val="00FF00"/>
          </a:solidFill>
          <a:ln w="9525" algn="ctr">
            <a:solidFill>
              <a:schemeClr val="tx1"/>
            </a:solidFill>
            <a:round/>
            <a:headEnd/>
            <a:tailEnd/>
          </a:ln>
        </p:spPr>
        <p:txBody>
          <a:bodyPr anchor="ctr">
            <a:spAutoFit/>
          </a:bodyPr>
          <a:lstStyle/>
          <a:p>
            <a:r>
              <a:rPr lang="en-US" sz="2400" b="1"/>
              <a:t>T</a:t>
            </a:r>
          </a:p>
        </p:txBody>
      </p:sp>
      <p:sp>
        <p:nvSpPr>
          <p:cNvPr id="85000" name="WordArt 8"/>
          <p:cNvSpPr>
            <a:spLocks noChangeArrowheads="1" noChangeShapeType="1" noTextEdit="1"/>
          </p:cNvSpPr>
          <p:nvPr/>
        </p:nvSpPr>
        <p:spPr bwMode="auto">
          <a:xfrm>
            <a:off x="7000875" y="3500438"/>
            <a:ext cx="215900" cy="360362"/>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85001" name="WordArt 9"/>
          <p:cNvSpPr>
            <a:spLocks noChangeArrowheads="1" noChangeShapeType="1" noTextEdit="1"/>
          </p:cNvSpPr>
          <p:nvPr/>
        </p:nvSpPr>
        <p:spPr bwMode="auto">
          <a:xfrm>
            <a:off x="7045325" y="4287838"/>
            <a:ext cx="190500" cy="360362"/>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85002" name="WordArt 10"/>
          <p:cNvSpPr>
            <a:spLocks noChangeArrowheads="1" noChangeShapeType="1" noTextEdit="1"/>
          </p:cNvSpPr>
          <p:nvPr/>
        </p:nvSpPr>
        <p:spPr bwMode="auto">
          <a:xfrm>
            <a:off x="7010400" y="5992813"/>
            <a:ext cx="215900" cy="360362"/>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85003" name="WordArt 11"/>
          <p:cNvSpPr>
            <a:spLocks noChangeArrowheads="1" noChangeShapeType="1" noTextEdit="1"/>
          </p:cNvSpPr>
          <p:nvPr/>
        </p:nvSpPr>
        <p:spPr bwMode="auto">
          <a:xfrm>
            <a:off x="6915150" y="5103813"/>
            <a:ext cx="360363" cy="360362"/>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66CC"/>
                </a:solidFill>
                <a:effectLst>
                  <a:outerShdw dist="35921" dir="2700000" algn="ctr" rotWithShape="0">
                    <a:srgbClr val="990000"/>
                  </a:outerShdw>
                </a:effectLst>
                <a:latin typeface="Impact"/>
              </a:rPr>
              <a:t>23</a:t>
            </a:r>
          </a:p>
        </p:txBody>
      </p:sp>
      <p:sp>
        <p:nvSpPr>
          <p:cNvPr id="85004" name="WordArt 12"/>
          <p:cNvSpPr>
            <a:spLocks noChangeArrowheads="1" noChangeShapeType="1" noTextEdit="1"/>
          </p:cNvSpPr>
          <p:nvPr/>
        </p:nvSpPr>
        <p:spPr bwMode="auto">
          <a:xfrm>
            <a:off x="2432050" y="3500438"/>
            <a:ext cx="3505200" cy="371475"/>
          </a:xfrm>
          <a:prstGeom prst="rect">
            <a:avLst/>
          </a:prstGeom>
        </p:spPr>
        <p:txBody>
          <a:bodyPr wrap="none" fromWordArt="1">
            <a:prstTxWarp prst="textPlain">
              <a:avLst>
                <a:gd name="adj" fmla="val 50000"/>
              </a:avLst>
            </a:prstTxWarp>
          </a:bodyPr>
          <a:lstStyle/>
          <a:p>
            <a:r>
              <a:rPr lang="en-US" sz="2400" kern="10">
                <a:ln w="19050">
                  <a:solidFill>
                    <a:srgbClr val="99CCFF"/>
                  </a:solidFill>
                  <a:round/>
                  <a:headEnd/>
                  <a:tailEnd/>
                </a:ln>
                <a:solidFill>
                  <a:srgbClr val="0066CC"/>
                </a:solidFill>
                <a:effectLst>
                  <a:outerShdw dist="35921" dir="2700000" algn="ctr" rotWithShape="0">
                    <a:srgbClr val="990000"/>
                  </a:outerShdw>
                </a:effectLst>
                <a:latin typeface="Impact"/>
              </a:rPr>
              <a:t>International Book Chapters</a:t>
            </a:r>
          </a:p>
        </p:txBody>
      </p:sp>
      <p:sp>
        <p:nvSpPr>
          <p:cNvPr id="85005" name="WordArt 13"/>
          <p:cNvSpPr>
            <a:spLocks noChangeArrowheads="1" noChangeShapeType="1" noTextEdit="1"/>
          </p:cNvSpPr>
          <p:nvPr/>
        </p:nvSpPr>
        <p:spPr bwMode="auto">
          <a:xfrm>
            <a:off x="2466975" y="4292600"/>
            <a:ext cx="3505200" cy="371475"/>
          </a:xfrm>
          <a:prstGeom prst="rect">
            <a:avLst/>
          </a:prstGeom>
        </p:spPr>
        <p:txBody>
          <a:bodyPr wrap="none" fromWordArt="1">
            <a:prstTxWarp prst="textPlain">
              <a:avLst>
                <a:gd name="adj" fmla="val 50000"/>
              </a:avLst>
            </a:prstTxWarp>
          </a:bodyPr>
          <a:lstStyle/>
          <a:p>
            <a:r>
              <a:rPr lang="en-US" sz="2400" kern="10">
                <a:ln w="19050">
                  <a:solidFill>
                    <a:srgbClr val="99CCFF"/>
                  </a:solidFill>
                  <a:round/>
                  <a:headEnd/>
                  <a:tailEnd/>
                </a:ln>
                <a:solidFill>
                  <a:srgbClr val="0066CC"/>
                </a:solidFill>
                <a:effectLst>
                  <a:outerShdw dist="35921" dir="2700000" algn="ctr" rotWithShape="0">
                    <a:srgbClr val="990000"/>
                  </a:outerShdw>
                </a:effectLst>
                <a:latin typeface="Impact"/>
              </a:rPr>
              <a:t>International Journal Papers</a:t>
            </a:r>
          </a:p>
        </p:txBody>
      </p:sp>
      <p:sp>
        <p:nvSpPr>
          <p:cNvPr id="85006" name="WordArt 14"/>
          <p:cNvSpPr>
            <a:spLocks noChangeArrowheads="1" noChangeShapeType="1" noTextEdit="1"/>
          </p:cNvSpPr>
          <p:nvPr/>
        </p:nvSpPr>
        <p:spPr bwMode="auto">
          <a:xfrm>
            <a:off x="2466975" y="5084763"/>
            <a:ext cx="3959225" cy="371475"/>
          </a:xfrm>
          <a:prstGeom prst="rect">
            <a:avLst/>
          </a:prstGeom>
        </p:spPr>
        <p:txBody>
          <a:bodyPr wrap="none" fromWordArt="1">
            <a:prstTxWarp prst="textPlain">
              <a:avLst>
                <a:gd name="adj" fmla="val 50000"/>
              </a:avLst>
            </a:prstTxWarp>
          </a:bodyPr>
          <a:lstStyle/>
          <a:p>
            <a:r>
              <a:rPr lang="en-US" sz="2400" kern="10">
                <a:ln w="19050">
                  <a:solidFill>
                    <a:srgbClr val="99CCFF"/>
                  </a:solidFill>
                  <a:round/>
                  <a:headEnd/>
                  <a:tailEnd/>
                </a:ln>
                <a:solidFill>
                  <a:srgbClr val="0066CC"/>
                </a:solidFill>
                <a:effectLst>
                  <a:outerShdw dist="35921" dir="2700000" algn="ctr" rotWithShape="0">
                    <a:srgbClr val="990000"/>
                  </a:outerShdw>
                </a:effectLst>
                <a:latin typeface="Impact"/>
              </a:rPr>
              <a:t>International Conference Papers</a:t>
            </a:r>
          </a:p>
        </p:txBody>
      </p:sp>
      <p:sp>
        <p:nvSpPr>
          <p:cNvPr id="85007" name="WordArt 15"/>
          <p:cNvSpPr>
            <a:spLocks noChangeArrowheads="1" noChangeShapeType="1" noTextEdit="1"/>
          </p:cNvSpPr>
          <p:nvPr/>
        </p:nvSpPr>
        <p:spPr bwMode="auto">
          <a:xfrm>
            <a:off x="2466975" y="6021388"/>
            <a:ext cx="2447925" cy="371475"/>
          </a:xfrm>
          <a:prstGeom prst="rect">
            <a:avLst/>
          </a:prstGeom>
        </p:spPr>
        <p:txBody>
          <a:bodyPr wrap="none" fromWordArt="1">
            <a:prstTxWarp prst="textPlain">
              <a:avLst>
                <a:gd name="adj" fmla="val 50000"/>
              </a:avLst>
            </a:prstTxWarp>
          </a:bodyPr>
          <a:lstStyle/>
          <a:p>
            <a:r>
              <a:rPr lang="en-US" sz="2400" kern="10">
                <a:ln w="19050">
                  <a:solidFill>
                    <a:srgbClr val="99CCFF"/>
                  </a:solidFill>
                  <a:round/>
                  <a:headEnd/>
                  <a:tailEnd/>
                </a:ln>
                <a:solidFill>
                  <a:srgbClr val="0066CC"/>
                </a:solidFill>
                <a:effectLst>
                  <a:outerShdw dist="35921" dir="2700000" algn="ctr" rotWithShape="0">
                    <a:srgbClr val="990000"/>
                  </a:outerShdw>
                </a:effectLst>
                <a:latin typeface="Impact"/>
              </a:rPr>
              <a:t>PhD and MSc Theses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D0EB8664-A7BB-4F14-92F3-E51E2E2D22BD}" type="slidenum">
              <a:rPr lang="ru-RU"/>
              <a:pPr/>
              <a:t>46</a:t>
            </a:fld>
            <a:r>
              <a:rPr lang="en-US" dirty="0"/>
              <a:t>  of  </a:t>
            </a:r>
            <a:r>
              <a:rPr lang="en-US" dirty="0" smtClean="0"/>
              <a:t>53</a:t>
            </a:r>
            <a:r>
              <a:rPr lang="en-US" sz="1400" b="0" dirty="0" smtClean="0"/>
              <a:t> </a:t>
            </a:r>
            <a:endParaRPr lang="ru-RU" sz="1400" b="0" dirty="0"/>
          </a:p>
        </p:txBody>
      </p:sp>
      <p:sp>
        <p:nvSpPr>
          <p:cNvPr id="1721346" name="Rectangle 2"/>
          <p:cNvSpPr>
            <a:spLocks noChangeArrowheads="1"/>
          </p:cNvSpPr>
          <p:nvPr/>
        </p:nvSpPr>
        <p:spPr bwMode="auto">
          <a:xfrm>
            <a:off x="620713" y="103188"/>
            <a:ext cx="8459787" cy="503237"/>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2800" b="1" dirty="0">
                <a:solidFill>
                  <a:srgbClr val="EC8C00"/>
                </a:solidFill>
                <a:effectLst>
                  <a:outerShdw blurRad="38100" dist="38100" dir="2700000" algn="tl">
                    <a:srgbClr val="C0C0C0"/>
                  </a:outerShdw>
                </a:effectLst>
              </a:rPr>
              <a:t>UBIWARE</a:t>
            </a:r>
            <a:r>
              <a:rPr lang="en-US" sz="2400" b="1" dirty="0">
                <a:solidFill>
                  <a:srgbClr val="EC8C00"/>
                </a:solidFill>
                <a:effectLst>
                  <a:outerShdw blurRad="38100" dist="38100" dir="2700000" algn="tl">
                    <a:srgbClr val="C0C0C0"/>
                  </a:outerShdw>
                </a:effectLst>
              </a:rPr>
              <a:t> </a:t>
            </a:r>
            <a:r>
              <a:rPr lang="en-US" sz="2800" b="1" dirty="0">
                <a:solidFill>
                  <a:srgbClr val="EC8C00"/>
                </a:solidFill>
                <a:effectLst>
                  <a:outerShdw blurRad="38100" dist="38100" dir="2700000" algn="tl">
                    <a:srgbClr val="C0C0C0"/>
                  </a:outerShdw>
                </a:effectLst>
              </a:rPr>
              <a:t>publications up to 31.08.2010 (1)</a:t>
            </a:r>
          </a:p>
        </p:txBody>
      </p:sp>
      <p:sp>
        <p:nvSpPr>
          <p:cNvPr id="86020" name="Rectangle 3"/>
          <p:cNvSpPr>
            <a:spLocks noChangeArrowheads="1"/>
          </p:cNvSpPr>
          <p:nvPr/>
        </p:nvSpPr>
        <p:spPr bwMode="auto">
          <a:xfrm>
            <a:off x="630238" y="1087438"/>
            <a:ext cx="8424862" cy="5545137"/>
          </a:xfrm>
          <a:prstGeom prst="rect">
            <a:avLst/>
          </a:prstGeom>
          <a:noFill/>
          <a:ln w="9525">
            <a:noFill/>
            <a:miter lim="800000"/>
            <a:headEnd/>
            <a:tailEnd/>
          </a:ln>
        </p:spPr>
        <p:txBody>
          <a:bodyPr/>
          <a:lstStyle/>
          <a:p>
            <a:pPr marL="342900" indent="-342900" algn="just">
              <a:lnSpc>
                <a:spcPct val="80000"/>
              </a:lnSpc>
              <a:spcBef>
                <a:spcPct val="60000"/>
              </a:spcBef>
              <a:buFontTx/>
              <a:buChar char="•"/>
            </a:pPr>
            <a:r>
              <a:rPr lang="en-GB" sz="1600">
                <a:solidFill>
                  <a:srgbClr val="003366"/>
                </a:solidFill>
              </a:rPr>
              <a:t>Terziyan V., Katasonov A., Cardoso J., Hauswirth M., Majumdar A.</a:t>
            </a:r>
            <a:r>
              <a:rPr lang="en-GB" sz="1600"/>
              <a:t>, </a:t>
            </a:r>
            <a:r>
              <a:rPr lang="en-GB" sz="1600" b="1">
                <a:solidFill>
                  <a:srgbClr val="993300"/>
                </a:solidFill>
              </a:rPr>
              <a:t>PRIME: Proactive Inter-Middleware for Global Enterprise Resource Integration</a:t>
            </a:r>
            <a:r>
              <a:rPr lang="en-GB" sz="1600"/>
              <a:t>, </a:t>
            </a:r>
            <a:r>
              <a:rPr lang="en-GB" sz="1600">
                <a:solidFill>
                  <a:srgbClr val="003366"/>
                </a:solidFill>
              </a:rPr>
              <a:t>In: E. Õunapuu (ed.), </a:t>
            </a:r>
            <a:r>
              <a:rPr lang="en-GB" sz="1600" i="1">
                <a:solidFill>
                  <a:srgbClr val="CC9900"/>
                </a:solidFill>
              </a:rPr>
              <a:t>Agile and Self-Organizing Enterprise Information Systems: Developing a Cloud Platform</a:t>
            </a:r>
            <a:r>
              <a:rPr lang="en-GB" sz="1600"/>
              <a:t>, </a:t>
            </a:r>
            <a:r>
              <a:rPr lang="en-GB" sz="1600">
                <a:solidFill>
                  <a:srgbClr val="003366"/>
                </a:solidFill>
              </a:rPr>
              <a:t>IGI Global, 2011, 22 pp. (book chapter submitted).</a:t>
            </a:r>
            <a:endParaRPr lang="en-US" sz="1600">
              <a:solidFill>
                <a:srgbClr val="003366"/>
              </a:solidFill>
            </a:endParaRPr>
          </a:p>
          <a:p>
            <a:pPr marL="342900" indent="-342900" algn="just">
              <a:lnSpc>
                <a:spcPct val="80000"/>
              </a:lnSpc>
              <a:spcBef>
                <a:spcPct val="60000"/>
              </a:spcBef>
              <a:buFontTx/>
              <a:buChar char="•"/>
            </a:pPr>
            <a:r>
              <a:rPr lang="en-GB" sz="1600">
                <a:solidFill>
                  <a:srgbClr val="003366"/>
                </a:solidFill>
              </a:rPr>
              <a:t>Terziyan V., Kaykova O., Zhovtobryukh D., </a:t>
            </a:r>
            <a:r>
              <a:rPr lang="en-GB" sz="1600" b="1">
                <a:solidFill>
                  <a:srgbClr val="993300"/>
                </a:solidFill>
              </a:rPr>
              <a:t>UbiRoad: Semantic Middleware for Cooperative Traffic Systems and Services</a:t>
            </a:r>
            <a:r>
              <a:rPr lang="en-GB" sz="1600">
                <a:solidFill>
                  <a:srgbClr val="003366"/>
                </a:solidFill>
              </a:rPr>
              <a:t>, In: </a:t>
            </a:r>
            <a:r>
              <a:rPr lang="en-GB" sz="1600" i="1">
                <a:solidFill>
                  <a:srgbClr val="CC9900"/>
                </a:solidFill>
              </a:rPr>
              <a:t>International Journal on Advances in Intelligent Systems</a:t>
            </a:r>
            <a:r>
              <a:rPr lang="en-GB" sz="1600">
                <a:solidFill>
                  <a:srgbClr val="003366"/>
                </a:solidFill>
              </a:rPr>
              <a:t>, Vol. 3, No 34, 2010, 14 pp. (to appear)</a:t>
            </a:r>
            <a:r>
              <a:rPr lang="en-US" sz="1600">
                <a:solidFill>
                  <a:srgbClr val="003366"/>
                </a:solidFill>
              </a:rPr>
              <a:t>.</a:t>
            </a:r>
          </a:p>
          <a:p>
            <a:pPr marL="342900" indent="-342900" algn="just">
              <a:lnSpc>
                <a:spcPct val="80000"/>
              </a:lnSpc>
              <a:spcBef>
                <a:spcPct val="60000"/>
              </a:spcBef>
              <a:buFontTx/>
              <a:buChar char="•"/>
            </a:pPr>
            <a:r>
              <a:rPr lang="en-US" sz="1600">
                <a:solidFill>
                  <a:srgbClr val="003366"/>
                </a:solidFill>
              </a:rPr>
              <a:t>Kesäniemi J., </a:t>
            </a:r>
            <a:r>
              <a:rPr lang="en-US" sz="1600" b="1">
                <a:solidFill>
                  <a:srgbClr val="993300"/>
                </a:solidFill>
              </a:rPr>
              <a:t>Resources-Oriented Infrastructure for MAS Environment</a:t>
            </a:r>
            <a:r>
              <a:rPr lang="en-US" sz="1600">
                <a:solidFill>
                  <a:srgbClr val="003366"/>
                </a:solidFill>
              </a:rPr>
              <a:t>, </a:t>
            </a:r>
            <a:r>
              <a:rPr lang="en-US" sz="1600" i="1">
                <a:solidFill>
                  <a:srgbClr val="CC9900"/>
                </a:solidFill>
              </a:rPr>
              <a:t>Multi-Agent Systems</a:t>
            </a:r>
            <a:r>
              <a:rPr lang="en-US" sz="1600">
                <a:solidFill>
                  <a:srgbClr val="003366"/>
                </a:solidFill>
              </a:rPr>
              <a:t>, IN-TECH Publishing, Vienna, Austria, ISBN 978-953-7619-X-X (to be submitted).</a:t>
            </a:r>
          </a:p>
          <a:p>
            <a:pPr marL="342900" indent="-342900" algn="just">
              <a:lnSpc>
                <a:spcPct val="80000"/>
              </a:lnSpc>
              <a:spcBef>
                <a:spcPct val="60000"/>
              </a:spcBef>
              <a:buFontTx/>
              <a:buChar char="•"/>
            </a:pPr>
            <a:r>
              <a:rPr lang="en-US" sz="1600">
                <a:solidFill>
                  <a:srgbClr val="003366"/>
                </a:solidFill>
              </a:rPr>
              <a:t>Nagy M., Katasonov A., Khriyenko O. Nikitin S., Szydlowski M., Terziyan V., </a:t>
            </a:r>
            <a:r>
              <a:rPr lang="en-US" sz="1600" b="1">
                <a:solidFill>
                  <a:srgbClr val="993300"/>
                </a:solidFill>
              </a:rPr>
              <a:t>Challenges of Middleware for the Internet of Things</a:t>
            </a:r>
            <a:r>
              <a:rPr lang="en-GB" sz="1600" b="1">
                <a:solidFill>
                  <a:srgbClr val="993300"/>
                </a:solidFill>
              </a:rPr>
              <a:t>,</a:t>
            </a:r>
            <a:r>
              <a:rPr lang="en-US" sz="1600">
                <a:solidFill>
                  <a:srgbClr val="003366"/>
                </a:solidFill>
              </a:rPr>
              <a:t> In: </a:t>
            </a:r>
            <a:r>
              <a:rPr lang="en-GB" sz="1600">
                <a:solidFill>
                  <a:srgbClr val="003366"/>
                </a:solidFill>
              </a:rPr>
              <a:t>A. Rodić (e</a:t>
            </a:r>
            <a:r>
              <a:rPr lang="en-US" sz="1600">
                <a:solidFill>
                  <a:srgbClr val="003366"/>
                </a:solidFill>
              </a:rPr>
              <a:t>d.), </a:t>
            </a:r>
            <a:r>
              <a:rPr lang="en-US" sz="1600" i="1">
                <a:solidFill>
                  <a:srgbClr val="CC9900"/>
                </a:solidFill>
              </a:rPr>
              <a:t>Automation and Control – Theory and Practice</a:t>
            </a:r>
            <a:r>
              <a:rPr lang="en-US" sz="1600">
                <a:solidFill>
                  <a:srgbClr val="003366"/>
                </a:solidFill>
              </a:rPr>
              <a:t>, IN-TECH Publishing, Vienna, Austria, December 2009, ISBN 978-953-307-039-1, pp. 247-270 (Chapter XIV).</a:t>
            </a:r>
          </a:p>
          <a:p>
            <a:pPr marL="342900" indent="-342900" algn="just">
              <a:lnSpc>
                <a:spcPct val="80000"/>
              </a:lnSpc>
              <a:spcBef>
                <a:spcPct val="60000"/>
              </a:spcBef>
              <a:buFontTx/>
              <a:buChar char="•"/>
            </a:pPr>
            <a:r>
              <a:rPr lang="en-US" sz="1600">
                <a:solidFill>
                  <a:srgbClr val="003366"/>
                </a:solidFill>
              </a:rPr>
              <a:t>Katasonov A., Terziyan V., </a:t>
            </a:r>
            <a:r>
              <a:rPr lang="en-US" sz="1600" b="1">
                <a:solidFill>
                  <a:srgbClr val="993300"/>
                </a:solidFill>
              </a:rPr>
              <a:t>Using Semantic Technology to Enable Behavioural Coordination of Heterogeneous Systems,</a:t>
            </a:r>
            <a:r>
              <a:rPr lang="en-US" sz="1600">
                <a:solidFill>
                  <a:srgbClr val="003366"/>
                </a:solidFill>
              </a:rPr>
              <a:t> In: </a:t>
            </a:r>
            <a:r>
              <a:rPr lang="en-GB" sz="1600">
                <a:solidFill>
                  <a:srgbClr val="003366"/>
                </a:solidFill>
              </a:rPr>
              <a:t>Gang Wu (e</a:t>
            </a:r>
            <a:r>
              <a:rPr lang="en-US" sz="1600">
                <a:solidFill>
                  <a:srgbClr val="003366"/>
                </a:solidFill>
              </a:rPr>
              <a:t>d.), </a:t>
            </a:r>
            <a:r>
              <a:rPr lang="en-US" sz="1600" i="1">
                <a:solidFill>
                  <a:srgbClr val="CC9900"/>
                </a:solidFill>
              </a:rPr>
              <a:t>Semantic Web</a:t>
            </a:r>
            <a:r>
              <a:rPr lang="en-US" sz="1600">
                <a:solidFill>
                  <a:srgbClr val="003366"/>
                </a:solidFill>
              </a:rPr>
              <a:t>, IN-TECH Publishing, Vienna, Austria, January 2010, ISBN 978-953-7619-54-1, pp. 135-156 (Chapter VIII).</a:t>
            </a:r>
          </a:p>
          <a:p>
            <a:pPr marL="342900" indent="-342900" algn="just">
              <a:lnSpc>
                <a:spcPct val="80000"/>
              </a:lnSpc>
              <a:spcBef>
                <a:spcPct val="60000"/>
              </a:spcBef>
              <a:buFontTx/>
              <a:buChar char="•"/>
            </a:pPr>
            <a:endParaRPr lang="en-US" sz="1600">
              <a:solidFill>
                <a:srgbClr val="003366"/>
              </a:solidFill>
            </a:endParaRPr>
          </a:p>
        </p:txBody>
      </p:sp>
      <p:sp>
        <p:nvSpPr>
          <p:cNvPr id="86021" name="Oval 6"/>
          <p:cNvSpPr>
            <a:spLocks noChangeArrowheads="1"/>
          </p:cNvSpPr>
          <p:nvPr/>
        </p:nvSpPr>
        <p:spPr bwMode="auto">
          <a:xfrm>
            <a:off x="84138" y="1041400"/>
            <a:ext cx="574675" cy="617538"/>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
        <p:nvSpPr>
          <p:cNvPr id="86022" name="Oval 8"/>
          <p:cNvSpPr>
            <a:spLocks noChangeArrowheads="1"/>
          </p:cNvSpPr>
          <p:nvPr/>
        </p:nvSpPr>
        <p:spPr bwMode="auto">
          <a:xfrm>
            <a:off x="90488" y="1893888"/>
            <a:ext cx="574675" cy="617537"/>
          </a:xfrm>
          <a:prstGeom prst="ellipse">
            <a:avLst/>
          </a:prstGeom>
          <a:solidFill>
            <a:srgbClr val="FF9900"/>
          </a:solidFill>
          <a:ln w="9525" algn="ctr">
            <a:solidFill>
              <a:schemeClr val="tx1"/>
            </a:solidFill>
            <a:round/>
            <a:headEnd/>
            <a:tailEnd/>
          </a:ln>
        </p:spPr>
        <p:txBody>
          <a:bodyPr anchor="ctr">
            <a:spAutoFit/>
          </a:bodyPr>
          <a:lstStyle/>
          <a:p>
            <a:r>
              <a:rPr lang="en-US" sz="2400" b="1"/>
              <a:t>J</a:t>
            </a:r>
          </a:p>
        </p:txBody>
      </p:sp>
      <p:sp>
        <p:nvSpPr>
          <p:cNvPr id="86023" name="Oval 6"/>
          <p:cNvSpPr>
            <a:spLocks noChangeArrowheads="1"/>
          </p:cNvSpPr>
          <p:nvPr/>
        </p:nvSpPr>
        <p:spPr bwMode="auto">
          <a:xfrm>
            <a:off x="90488" y="2619375"/>
            <a:ext cx="574675" cy="617538"/>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
        <p:nvSpPr>
          <p:cNvPr id="86024" name="Oval 6"/>
          <p:cNvSpPr>
            <a:spLocks noChangeArrowheads="1"/>
          </p:cNvSpPr>
          <p:nvPr/>
        </p:nvSpPr>
        <p:spPr bwMode="auto">
          <a:xfrm>
            <a:off x="98425" y="3516313"/>
            <a:ext cx="574675" cy="617537"/>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
        <p:nvSpPr>
          <p:cNvPr id="86025" name="Oval 6"/>
          <p:cNvSpPr>
            <a:spLocks noChangeArrowheads="1"/>
          </p:cNvSpPr>
          <p:nvPr/>
        </p:nvSpPr>
        <p:spPr bwMode="auto">
          <a:xfrm>
            <a:off x="88900" y="4414838"/>
            <a:ext cx="574675" cy="617537"/>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1D3DF59D-15A4-47E1-B9F5-8F4E7B107BC4}" type="slidenum">
              <a:rPr lang="ru-RU"/>
              <a:pPr/>
              <a:t>47</a:t>
            </a:fld>
            <a:r>
              <a:rPr lang="en-US" dirty="0"/>
              <a:t>  of  </a:t>
            </a:r>
            <a:r>
              <a:rPr lang="en-US" dirty="0" smtClean="0"/>
              <a:t>53</a:t>
            </a:r>
            <a:r>
              <a:rPr lang="en-US" sz="1400" b="0" dirty="0" smtClean="0"/>
              <a:t> </a:t>
            </a:r>
            <a:endParaRPr lang="ru-RU" sz="1400" b="0" dirty="0"/>
          </a:p>
        </p:txBody>
      </p:sp>
      <p:sp>
        <p:nvSpPr>
          <p:cNvPr id="1721346" name="Rectangle 2"/>
          <p:cNvSpPr>
            <a:spLocks noChangeArrowheads="1"/>
          </p:cNvSpPr>
          <p:nvPr/>
        </p:nvSpPr>
        <p:spPr bwMode="auto">
          <a:xfrm>
            <a:off x="620713" y="103188"/>
            <a:ext cx="8459787" cy="503237"/>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2800" b="1" dirty="0">
                <a:solidFill>
                  <a:srgbClr val="EC8C00"/>
                </a:solidFill>
                <a:effectLst>
                  <a:outerShdw blurRad="38100" dist="38100" dir="2700000" algn="tl">
                    <a:srgbClr val="C0C0C0"/>
                  </a:outerShdw>
                </a:effectLst>
              </a:rPr>
              <a:t>UBIWARE</a:t>
            </a:r>
            <a:r>
              <a:rPr lang="en-US" sz="2400" b="1" dirty="0">
                <a:solidFill>
                  <a:srgbClr val="EC8C00"/>
                </a:solidFill>
                <a:effectLst>
                  <a:outerShdw blurRad="38100" dist="38100" dir="2700000" algn="tl">
                    <a:srgbClr val="C0C0C0"/>
                  </a:outerShdw>
                </a:effectLst>
              </a:rPr>
              <a:t> </a:t>
            </a:r>
            <a:r>
              <a:rPr lang="en-US" sz="2800" b="1" dirty="0">
                <a:solidFill>
                  <a:srgbClr val="EC8C00"/>
                </a:solidFill>
                <a:effectLst>
                  <a:outerShdw blurRad="38100" dist="38100" dir="2700000" algn="tl">
                    <a:srgbClr val="C0C0C0"/>
                  </a:outerShdw>
                </a:effectLst>
              </a:rPr>
              <a:t>publications up to 31.08.2010 (2)</a:t>
            </a:r>
          </a:p>
        </p:txBody>
      </p:sp>
      <p:sp>
        <p:nvSpPr>
          <p:cNvPr id="87044" name="Rectangle 3"/>
          <p:cNvSpPr>
            <a:spLocks noChangeArrowheads="1"/>
          </p:cNvSpPr>
          <p:nvPr/>
        </p:nvSpPr>
        <p:spPr bwMode="auto">
          <a:xfrm>
            <a:off x="630238" y="1265238"/>
            <a:ext cx="8424862" cy="5545137"/>
          </a:xfrm>
          <a:prstGeom prst="rect">
            <a:avLst/>
          </a:prstGeom>
          <a:noFill/>
          <a:ln w="9525">
            <a:noFill/>
            <a:miter lim="800000"/>
            <a:headEnd/>
            <a:tailEnd/>
          </a:ln>
        </p:spPr>
        <p:txBody>
          <a:bodyPr/>
          <a:lstStyle/>
          <a:p>
            <a:pPr marL="342900" indent="-342900" algn="just">
              <a:lnSpc>
                <a:spcPct val="80000"/>
              </a:lnSpc>
              <a:spcBef>
                <a:spcPct val="60000"/>
              </a:spcBef>
              <a:buFontTx/>
              <a:buChar char="•"/>
            </a:pPr>
            <a:r>
              <a:rPr lang="en-US" sz="1600" dirty="0" err="1">
                <a:solidFill>
                  <a:srgbClr val="003366"/>
                </a:solidFill>
              </a:rPr>
              <a:t>Terziyan</a:t>
            </a:r>
            <a:r>
              <a:rPr lang="en-US" sz="1600" dirty="0">
                <a:solidFill>
                  <a:srgbClr val="003366"/>
                </a:solidFill>
              </a:rPr>
              <a:t> V., Kaykova O., </a:t>
            </a:r>
            <a:r>
              <a:rPr lang="en-US" sz="1600" dirty="0" err="1">
                <a:solidFill>
                  <a:srgbClr val="003366"/>
                </a:solidFill>
              </a:rPr>
              <a:t>Zhovtobryukh</a:t>
            </a:r>
            <a:r>
              <a:rPr lang="en-US" sz="1600" dirty="0">
                <a:solidFill>
                  <a:srgbClr val="003366"/>
                </a:solidFill>
              </a:rPr>
              <a:t> D., </a:t>
            </a:r>
            <a:r>
              <a:rPr lang="en-US" sz="1600" b="1" dirty="0" err="1">
                <a:solidFill>
                  <a:srgbClr val="993300"/>
                </a:solidFill>
              </a:rPr>
              <a:t>UbiRoad</a:t>
            </a:r>
            <a:r>
              <a:rPr lang="en-US" sz="1600" b="1" dirty="0">
                <a:solidFill>
                  <a:srgbClr val="993300"/>
                </a:solidFill>
              </a:rPr>
              <a:t>: Semantic Middleware for Context-Aware Smart Road Environments</a:t>
            </a:r>
            <a:r>
              <a:rPr lang="en-US" sz="1600" dirty="0">
                <a:solidFill>
                  <a:srgbClr val="003366"/>
                </a:solidFill>
              </a:rPr>
              <a:t>, In: G.O. </a:t>
            </a:r>
            <a:r>
              <a:rPr lang="en-US" sz="1600" dirty="0" err="1">
                <a:solidFill>
                  <a:srgbClr val="003366"/>
                </a:solidFill>
              </a:rPr>
              <a:t>Bellot</a:t>
            </a:r>
            <a:r>
              <a:rPr lang="en-US" sz="1600" dirty="0">
                <a:solidFill>
                  <a:srgbClr val="003366"/>
                </a:solidFill>
              </a:rPr>
              <a:t>, H. Sasaki, M. </a:t>
            </a:r>
            <a:r>
              <a:rPr lang="en-US" sz="1600" dirty="0" err="1">
                <a:solidFill>
                  <a:srgbClr val="003366"/>
                </a:solidFill>
              </a:rPr>
              <a:t>Ehmann</a:t>
            </a:r>
            <a:r>
              <a:rPr lang="en-US" sz="1600" dirty="0">
                <a:solidFill>
                  <a:srgbClr val="003366"/>
                </a:solidFill>
              </a:rPr>
              <a:t> and C. </a:t>
            </a:r>
            <a:r>
              <a:rPr lang="en-US" sz="1600" dirty="0" err="1">
                <a:solidFill>
                  <a:srgbClr val="003366"/>
                </a:solidFill>
              </a:rPr>
              <a:t>Dini</a:t>
            </a:r>
            <a:r>
              <a:rPr lang="en-US" sz="1600" dirty="0">
                <a:solidFill>
                  <a:srgbClr val="003366"/>
                </a:solidFill>
              </a:rPr>
              <a:t> (Eds.), </a:t>
            </a:r>
            <a:r>
              <a:rPr lang="en-US" sz="1600" i="1" dirty="0">
                <a:solidFill>
                  <a:srgbClr val="CC9900"/>
                </a:solidFill>
              </a:rPr>
              <a:t>Proceedings of the Fifth International Conference on </a:t>
            </a:r>
            <a:r>
              <a:rPr lang="en-US" sz="1600" dirty="0">
                <a:solidFill>
                  <a:srgbClr val="003366"/>
                </a:solidFill>
              </a:rPr>
              <a:t> </a:t>
            </a:r>
            <a:r>
              <a:rPr lang="en-US" sz="1600" i="1" dirty="0">
                <a:solidFill>
                  <a:srgbClr val="CC9900"/>
                </a:solidFill>
              </a:rPr>
              <a:t>Internet and Web Applications and Services (ICIW-2010),</a:t>
            </a:r>
            <a:r>
              <a:rPr lang="en-US" sz="1600" i="1" dirty="0">
                <a:solidFill>
                  <a:srgbClr val="003366"/>
                </a:solidFill>
              </a:rPr>
              <a:t> </a:t>
            </a:r>
            <a:r>
              <a:rPr lang="en-US" sz="1600" dirty="0">
                <a:solidFill>
                  <a:srgbClr val="003366"/>
                </a:solidFill>
              </a:rPr>
              <a:t>May 9-15, 2010, Barcelona, Spain, IEEE CS Press, pp. 295-302. (</a:t>
            </a:r>
            <a:r>
              <a:rPr lang="en-US" sz="1600" b="1" dirty="0">
                <a:solidFill>
                  <a:srgbClr val="FF0000"/>
                </a:solidFill>
              </a:rPr>
              <a:t>best paper award!</a:t>
            </a:r>
            <a:r>
              <a:rPr lang="en-US" sz="1600" dirty="0">
                <a:solidFill>
                  <a:srgbClr val="003366"/>
                </a:solidFill>
              </a:rPr>
              <a:t>). </a:t>
            </a:r>
          </a:p>
          <a:p>
            <a:pPr marL="342900" indent="-342900" algn="just">
              <a:lnSpc>
                <a:spcPct val="80000"/>
              </a:lnSpc>
              <a:spcBef>
                <a:spcPct val="60000"/>
              </a:spcBef>
              <a:buFontTx/>
              <a:buChar char="•"/>
            </a:pPr>
            <a:r>
              <a:rPr lang="en-GB" sz="1600" dirty="0" err="1">
                <a:solidFill>
                  <a:srgbClr val="003366"/>
                </a:solidFill>
              </a:rPr>
              <a:t>Khriyenko</a:t>
            </a:r>
            <a:r>
              <a:rPr lang="en-GB" sz="1600" dirty="0">
                <a:solidFill>
                  <a:srgbClr val="003366"/>
                </a:solidFill>
              </a:rPr>
              <a:t> O., Nikitin S., </a:t>
            </a:r>
            <a:r>
              <a:rPr lang="en-GB" sz="1600" dirty="0" err="1">
                <a:solidFill>
                  <a:srgbClr val="003366"/>
                </a:solidFill>
              </a:rPr>
              <a:t>Terziyan</a:t>
            </a:r>
            <a:r>
              <a:rPr lang="en-GB" sz="1600" dirty="0">
                <a:solidFill>
                  <a:srgbClr val="003366"/>
                </a:solidFill>
              </a:rPr>
              <a:t> V., </a:t>
            </a:r>
            <a:r>
              <a:rPr lang="en-GB" sz="1600" b="1" dirty="0">
                <a:solidFill>
                  <a:srgbClr val="993300"/>
                </a:solidFill>
              </a:rPr>
              <a:t>Context-Policy-Configuration: Paradigm of Intelligent Autonomous System Creation,</a:t>
            </a:r>
            <a:r>
              <a:rPr lang="en-GB" sz="1600" dirty="0">
                <a:solidFill>
                  <a:srgbClr val="003366"/>
                </a:solidFill>
              </a:rPr>
              <a:t> In: J. Filipe and J. </a:t>
            </a:r>
            <a:r>
              <a:rPr lang="en-GB" sz="1600" dirty="0" err="1">
                <a:solidFill>
                  <a:srgbClr val="003366"/>
                </a:solidFill>
              </a:rPr>
              <a:t>Cordeiro</a:t>
            </a:r>
            <a:r>
              <a:rPr lang="en-GB" sz="1600" dirty="0">
                <a:solidFill>
                  <a:srgbClr val="003366"/>
                </a:solidFill>
              </a:rPr>
              <a:t> (Eds.), </a:t>
            </a:r>
            <a:r>
              <a:rPr lang="en-GB" sz="1600" i="1" dirty="0">
                <a:solidFill>
                  <a:srgbClr val="CC9900"/>
                </a:solidFill>
              </a:rPr>
              <a:t>Proceedings of the 12th International Conference on Enterprise Information Systems (ICEIS-2010),</a:t>
            </a:r>
            <a:r>
              <a:rPr lang="en-GB" sz="1600" dirty="0">
                <a:solidFill>
                  <a:srgbClr val="003366"/>
                </a:solidFill>
              </a:rPr>
              <a:t> Vol. 2, </a:t>
            </a:r>
            <a:r>
              <a:rPr lang="en-GB" sz="1600" dirty="0" err="1">
                <a:solidFill>
                  <a:srgbClr val="003366"/>
                </a:solidFill>
              </a:rPr>
              <a:t>Funchal</a:t>
            </a:r>
            <a:r>
              <a:rPr lang="en-GB" sz="1600" dirty="0">
                <a:solidFill>
                  <a:srgbClr val="003366"/>
                </a:solidFill>
              </a:rPr>
              <a:t>, Madeira, Portugal, 8-12 June, 2010, pp. 198-205.</a:t>
            </a:r>
            <a:r>
              <a:rPr lang="en-US" sz="1600" dirty="0">
                <a:solidFill>
                  <a:srgbClr val="003366"/>
                </a:solidFill>
              </a:rPr>
              <a:t> </a:t>
            </a:r>
          </a:p>
          <a:p>
            <a:pPr marL="342900" indent="-342900" algn="just">
              <a:lnSpc>
                <a:spcPct val="80000"/>
              </a:lnSpc>
              <a:spcBef>
                <a:spcPct val="60000"/>
              </a:spcBef>
              <a:buFontTx/>
              <a:buChar char="•"/>
            </a:pPr>
            <a:r>
              <a:rPr lang="en-GB" sz="1600" dirty="0">
                <a:solidFill>
                  <a:srgbClr val="003366"/>
                </a:solidFill>
              </a:rPr>
              <a:t>Nikitin S., </a:t>
            </a:r>
            <a:r>
              <a:rPr lang="en-GB" sz="1600" dirty="0" err="1">
                <a:solidFill>
                  <a:srgbClr val="003366"/>
                </a:solidFill>
              </a:rPr>
              <a:t>Terziyan</a:t>
            </a:r>
            <a:r>
              <a:rPr lang="en-GB" sz="1600" dirty="0">
                <a:solidFill>
                  <a:srgbClr val="003366"/>
                </a:solidFill>
              </a:rPr>
              <a:t> V., Nagy M., </a:t>
            </a:r>
            <a:r>
              <a:rPr lang="en-GB" sz="1600" b="1" dirty="0">
                <a:solidFill>
                  <a:srgbClr val="993300"/>
                </a:solidFill>
              </a:rPr>
              <a:t>Mastering Intelligent Clouds: Engineering Intelligent Data Processing Services in the Cloud,</a:t>
            </a:r>
            <a:r>
              <a:rPr lang="en-GB" sz="1600" dirty="0">
                <a:solidFill>
                  <a:srgbClr val="003366"/>
                </a:solidFill>
              </a:rPr>
              <a:t> In: J. </a:t>
            </a:r>
            <a:r>
              <a:rPr lang="en-GB" sz="1600" dirty="0" err="1">
                <a:solidFill>
                  <a:srgbClr val="003366"/>
                </a:solidFill>
              </a:rPr>
              <a:t>Gilipe</a:t>
            </a:r>
            <a:r>
              <a:rPr lang="en-GB" sz="1600" dirty="0">
                <a:solidFill>
                  <a:srgbClr val="003366"/>
                </a:solidFill>
              </a:rPr>
              <a:t>, J. Andrade, and J.-L. Ferrier (Eds.)</a:t>
            </a:r>
            <a:r>
              <a:rPr lang="en-GB" sz="1600" dirty="0"/>
              <a:t>, </a:t>
            </a:r>
            <a:r>
              <a:rPr lang="en-GB" sz="1600" i="1" dirty="0">
                <a:solidFill>
                  <a:srgbClr val="CC9900"/>
                </a:solidFill>
              </a:rPr>
              <a:t>Proceedings of the 7th International Conference on Informatics in Control, Automation and Robotics (ICINCO-2010),</a:t>
            </a:r>
            <a:r>
              <a:rPr lang="en-GB" sz="1600" dirty="0">
                <a:solidFill>
                  <a:srgbClr val="003366"/>
                </a:solidFill>
              </a:rPr>
              <a:t> Vol.1, </a:t>
            </a:r>
            <a:r>
              <a:rPr lang="en-GB" sz="1600" dirty="0" err="1">
                <a:solidFill>
                  <a:srgbClr val="003366"/>
                </a:solidFill>
              </a:rPr>
              <a:t>Funchal</a:t>
            </a:r>
            <a:r>
              <a:rPr lang="en-GB" sz="1600" dirty="0">
                <a:solidFill>
                  <a:srgbClr val="003366"/>
                </a:solidFill>
              </a:rPr>
              <a:t>, Madeira, Portugal, 15-18 June, 2010, pp. 174-181.</a:t>
            </a:r>
            <a:r>
              <a:rPr lang="en-US" sz="1600" dirty="0">
                <a:solidFill>
                  <a:srgbClr val="003366"/>
                </a:solidFill>
              </a:rPr>
              <a:t>  </a:t>
            </a:r>
          </a:p>
          <a:p>
            <a:pPr marL="342900" indent="-342900" algn="l">
              <a:lnSpc>
                <a:spcPct val="80000"/>
              </a:lnSpc>
              <a:spcBef>
                <a:spcPct val="60000"/>
              </a:spcBef>
              <a:buFontTx/>
              <a:buChar char="•"/>
            </a:pPr>
            <a:r>
              <a:rPr lang="en-GB" sz="1600" dirty="0">
                <a:solidFill>
                  <a:srgbClr val="003366"/>
                </a:solidFill>
              </a:rPr>
              <a:t>Nikitin S., </a:t>
            </a:r>
            <a:r>
              <a:rPr lang="en-GB" sz="1600" dirty="0" err="1">
                <a:solidFill>
                  <a:srgbClr val="003366"/>
                </a:solidFill>
              </a:rPr>
              <a:t>Terziyan</a:t>
            </a:r>
            <a:r>
              <a:rPr lang="en-GB" sz="1600" dirty="0">
                <a:solidFill>
                  <a:srgbClr val="003366"/>
                </a:solidFill>
              </a:rPr>
              <a:t> V., </a:t>
            </a:r>
            <a:r>
              <a:rPr lang="en-GB" sz="1600" dirty="0" err="1">
                <a:solidFill>
                  <a:srgbClr val="003366"/>
                </a:solidFill>
              </a:rPr>
              <a:t>Lappalainen</a:t>
            </a:r>
            <a:r>
              <a:rPr lang="en-GB" sz="1600" dirty="0">
                <a:solidFill>
                  <a:srgbClr val="003366"/>
                </a:solidFill>
              </a:rPr>
              <a:t> M., </a:t>
            </a:r>
            <a:r>
              <a:rPr lang="en-GB" sz="1600" b="1" dirty="0">
                <a:solidFill>
                  <a:srgbClr val="993300"/>
                </a:solidFill>
              </a:rPr>
              <a:t>SOFIA: Agent Scenario for Forest Industry,</a:t>
            </a:r>
            <a:r>
              <a:rPr lang="en-GB" sz="1600" dirty="0">
                <a:solidFill>
                  <a:srgbClr val="003366"/>
                </a:solidFill>
              </a:rPr>
              <a:t> In: J. Filipe and J. </a:t>
            </a:r>
            <a:r>
              <a:rPr lang="en-GB" sz="1600" dirty="0" err="1">
                <a:solidFill>
                  <a:srgbClr val="003366"/>
                </a:solidFill>
              </a:rPr>
              <a:t>Cordeiro</a:t>
            </a:r>
            <a:r>
              <a:rPr lang="en-GB" sz="1600" dirty="0">
                <a:solidFill>
                  <a:srgbClr val="003366"/>
                </a:solidFill>
              </a:rPr>
              <a:t> (Eds.), </a:t>
            </a:r>
            <a:r>
              <a:rPr lang="en-GB" sz="1600" i="1" dirty="0">
                <a:solidFill>
                  <a:srgbClr val="CC9900"/>
                </a:solidFill>
              </a:rPr>
              <a:t>Proceedings of the 12th International Conference on Enterprise Information Systems (ICEIS-2010),</a:t>
            </a:r>
            <a:r>
              <a:rPr lang="en-GB" sz="1600" dirty="0">
                <a:solidFill>
                  <a:srgbClr val="003366"/>
                </a:solidFill>
              </a:rPr>
              <a:t> Vol. 1, </a:t>
            </a:r>
            <a:r>
              <a:rPr lang="en-GB" sz="1600" dirty="0" err="1">
                <a:solidFill>
                  <a:srgbClr val="003366"/>
                </a:solidFill>
              </a:rPr>
              <a:t>Funchal</a:t>
            </a:r>
            <a:r>
              <a:rPr lang="en-GB" sz="1600" dirty="0">
                <a:solidFill>
                  <a:srgbClr val="003366"/>
                </a:solidFill>
              </a:rPr>
              <a:t>, Madeira, Portugal, 8-12 June, 2010, pp. 15-22.</a:t>
            </a:r>
            <a:r>
              <a:rPr lang="en-US" sz="1600" dirty="0">
                <a:solidFill>
                  <a:srgbClr val="003366"/>
                </a:solidFill>
              </a:rPr>
              <a:t> </a:t>
            </a:r>
          </a:p>
          <a:p>
            <a:pPr marL="342900" indent="-342900" algn="l">
              <a:lnSpc>
                <a:spcPct val="80000"/>
              </a:lnSpc>
              <a:spcBef>
                <a:spcPct val="60000"/>
              </a:spcBef>
              <a:buFontTx/>
              <a:buChar char="•"/>
            </a:pPr>
            <a:r>
              <a:rPr lang="en-US" sz="1600" dirty="0" err="1">
                <a:solidFill>
                  <a:srgbClr val="003366"/>
                </a:solidFill>
              </a:rPr>
              <a:t>Khriyenko</a:t>
            </a:r>
            <a:r>
              <a:rPr lang="en-US" sz="1600" dirty="0">
                <a:solidFill>
                  <a:srgbClr val="003366"/>
                </a:solidFill>
              </a:rPr>
              <a:t> O., </a:t>
            </a:r>
            <a:r>
              <a:rPr lang="en-US" sz="1600" dirty="0" err="1">
                <a:solidFill>
                  <a:srgbClr val="003366"/>
                </a:solidFill>
              </a:rPr>
              <a:t>Terziyan</a:t>
            </a:r>
            <a:r>
              <a:rPr lang="en-US" sz="1600" dirty="0">
                <a:solidFill>
                  <a:srgbClr val="003366"/>
                </a:solidFill>
              </a:rPr>
              <a:t> V., </a:t>
            </a:r>
            <a:r>
              <a:rPr lang="en-US" sz="1600" b="1" dirty="0">
                <a:solidFill>
                  <a:srgbClr val="993300"/>
                </a:solidFill>
              </a:rPr>
              <a:t>Similarity/Closeness-Based Resource Browser,</a:t>
            </a:r>
            <a:r>
              <a:rPr lang="en-US" sz="1600" dirty="0">
                <a:solidFill>
                  <a:srgbClr val="003366"/>
                </a:solidFill>
              </a:rPr>
              <a:t> In: J.J. Zhang (Ed.), </a:t>
            </a:r>
            <a:r>
              <a:rPr lang="en-US" sz="1600" i="1" dirty="0">
                <a:solidFill>
                  <a:srgbClr val="CC9900"/>
                </a:solidFill>
              </a:rPr>
              <a:t>Proceedings of the Ninth IASTED International Conference on Visualization, Imaging and Image Processing (VIIP-2009),</a:t>
            </a:r>
            <a:r>
              <a:rPr lang="en-US" sz="1600" dirty="0">
                <a:solidFill>
                  <a:srgbClr val="003366"/>
                </a:solidFill>
              </a:rPr>
              <a:t> July 13-15, 2009, Cambridge, UK, ACTA Press, ISBN: 978-0-88986-800-7, pp. 184-191. </a:t>
            </a:r>
          </a:p>
        </p:txBody>
      </p:sp>
      <p:sp>
        <p:nvSpPr>
          <p:cNvPr id="87045" name="Oval 4"/>
          <p:cNvSpPr>
            <a:spLocks noChangeArrowheads="1"/>
          </p:cNvSpPr>
          <p:nvPr/>
        </p:nvSpPr>
        <p:spPr bwMode="auto">
          <a:xfrm>
            <a:off x="107950" y="1412875"/>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7046" name="Oval 5"/>
          <p:cNvSpPr>
            <a:spLocks noChangeArrowheads="1"/>
          </p:cNvSpPr>
          <p:nvPr/>
        </p:nvSpPr>
        <p:spPr bwMode="auto">
          <a:xfrm>
            <a:off x="107950" y="2492375"/>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7047" name="Oval 8"/>
          <p:cNvSpPr>
            <a:spLocks noChangeArrowheads="1"/>
          </p:cNvSpPr>
          <p:nvPr/>
        </p:nvSpPr>
        <p:spPr bwMode="auto">
          <a:xfrm>
            <a:off x="107950" y="3429000"/>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7048" name="Oval 9"/>
          <p:cNvSpPr>
            <a:spLocks noChangeArrowheads="1"/>
          </p:cNvSpPr>
          <p:nvPr/>
        </p:nvSpPr>
        <p:spPr bwMode="auto">
          <a:xfrm>
            <a:off x="107950" y="4508500"/>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7049" name="Oval 10"/>
          <p:cNvSpPr>
            <a:spLocks noChangeArrowheads="1"/>
          </p:cNvSpPr>
          <p:nvPr/>
        </p:nvSpPr>
        <p:spPr bwMode="auto">
          <a:xfrm>
            <a:off x="179388" y="5445125"/>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73949080-67C9-432E-986C-087B0093198E}" type="slidenum">
              <a:rPr lang="ru-RU"/>
              <a:pPr/>
              <a:t>48</a:t>
            </a:fld>
            <a:r>
              <a:rPr lang="en-US" dirty="0"/>
              <a:t>  of  </a:t>
            </a:r>
            <a:r>
              <a:rPr lang="en-US" dirty="0" smtClean="0"/>
              <a:t>53</a:t>
            </a:r>
            <a:r>
              <a:rPr lang="en-US" sz="1400" b="0" dirty="0" smtClean="0"/>
              <a:t> </a:t>
            </a:r>
            <a:endParaRPr lang="ru-RU" sz="1400" b="0" dirty="0"/>
          </a:p>
        </p:txBody>
      </p:sp>
      <p:sp>
        <p:nvSpPr>
          <p:cNvPr id="1722370" name="Rectangle 2"/>
          <p:cNvSpPr>
            <a:spLocks noChangeArrowheads="1"/>
          </p:cNvSpPr>
          <p:nvPr/>
        </p:nvSpPr>
        <p:spPr bwMode="auto">
          <a:xfrm>
            <a:off x="649288" y="188913"/>
            <a:ext cx="8459787" cy="503237"/>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2800" b="1" dirty="0">
                <a:solidFill>
                  <a:srgbClr val="EC8C00"/>
                </a:solidFill>
                <a:effectLst>
                  <a:outerShdw blurRad="38100" dist="38100" dir="2700000" algn="tl">
                    <a:srgbClr val="C0C0C0"/>
                  </a:outerShdw>
                </a:effectLst>
              </a:rPr>
              <a:t>UBIWARE</a:t>
            </a:r>
            <a:r>
              <a:rPr lang="en-US" sz="2400" b="1" dirty="0">
                <a:solidFill>
                  <a:srgbClr val="EC8C00"/>
                </a:solidFill>
                <a:effectLst>
                  <a:outerShdw blurRad="38100" dist="38100" dir="2700000" algn="tl">
                    <a:srgbClr val="C0C0C0"/>
                  </a:outerShdw>
                </a:effectLst>
              </a:rPr>
              <a:t> </a:t>
            </a:r>
            <a:r>
              <a:rPr lang="en-US" sz="2800" b="1" dirty="0">
                <a:solidFill>
                  <a:srgbClr val="EC8C00"/>
                </a:solidFill>
                <a:effectLst>
                  <a:outerShdw blurRad="38100" dist="38100" dir="2700000" algn="tl">
                    <a:srgbClr val="C0C0C0"/>
                  </a:outerShdw>
                </a:effectLst>
              </a:rPr>
              <a:t>publications up to 31.08.2010 (3)</a:t>
            </a:r>
          </a:p>
        </p:txBody>
      </p:sp>
      <p:sp>
        <p:nvSpPr>
          <p:cNvPr id="88068" name="Rectangle 3"/>
          <p:cNvSpPr>
            <a:spLocks noChangeArrowheads="1"/>
          </p:cNvSpPr>
          <p:nvPr/>
        </p:nvSpPr>
        <p:spPr bwMode="auto">
          <a:xfrm>
            <a:off x="936625" y="1052513"/>
            <a:ext cx="7920038" cy="5545137"/>
          </a:xfrm>
          <a:prstGeom prst="rect">
            <a:avLst/>
          </a:prstGeom>
          <a:noFill/>
          <a:ln w="9525">
            <a:noFill/>
            <a:miter lim="800000"/>
            <a:headEnd/>
            <a:tailEnd/>
          </a:ln>
        </p:spPr>
        <p:txBody>
          <a:bodyPr/>
          <a:lstStyle/>
          <a:p>
            <a:pPr marL="342900" indent="-342900" algn="just">
              <a:lnSpc>
                <a:spcPct val="80000"/>
              </a:lnSpc>
              <a:spcBef>
                <a:spcPct val="60000"/>
              </a:spcBef>
              <a:buFontTx/>
              <a:buChar char="•"/>
            </a:pPr>
            <a:r>
              <a:rPr lang="en-US" sz="1600">
                <a:solidFill>
                  <a:srgbClr val="003366"/>
                </a:solidFill>
              </a:rPr>
              <a:t>Kesäniemi J., Katasonov A., Terziyan V., </a:t>
            </a:r>
            <a:r>
              <a:rPr lang="en-US" sz="1600" b="1">
                <a:solidFill>
                  <a:srgbClr val="993300"/>
                </a:solidFill>
              </a:rPr>
              <a:t>An Observation Framework for Multi-Agent Systems,</a:t>
            </a:r>
            <a:r>
              <a:rPr lang="en-US" sz="1600">
                <a:solidFill>
                  <a:srgbClr val="003366"/>
                </a:solidFill>
              </a:rPr>
              <a:t> In: </a:t>
            </a:r>
            <a:r>
              <a:rPr lang="en-US" sz="1600" i="1">
                <a:solidFill>
                  <a:srgbClr val="CC9900"/>
                </a:solidFill>
              </a:rPr>
              <a:t>Proceedings of the Fifth International Conference on Autonomic and Autonomous Systems (ICAS 2009),</a:t>
            </a:r>
            <a:r>
              <a:rPr lang="en-US" sz="1600">
                <a:solidFill>
                  <a:srgbClr val="003366"/>
                </a:solidFill>
              </a:rPr>
              <a:t> April 21-25, 2009, Valencia, Spain, IEEE CS Press, pp. 336-341. </a:t>
            </a:r>
          </a:p>
          <a:p>
            <a:pPr marL="342900" indent="-342900" algn="just">
              <a:lnSpc>
                <a:spcPct val="80000"/>
              </a:lnSpc>
              <a:spcBef>
                <a:spcPct val="60000"/>
              </a:spcBef>
              <a:buFontTx/>
              <a:buChar char="•"/>
            </a:pPr>
            <a:r>
              <a:rPr lang="en-US" sz="1600">
                <a:solidFill>
                  <a:srgbClr val="003366"/>
                </a:solidFill>
              </a:rPr>
              <a:t>Katasonov A., Terziyan V., </a:t>
            </a:r>
            <a:r>
              <a:rPr lang="en-US" sz="1600" b="1">
                <a:solidFill>
                  <a:srgbClr val="993300"/>
                </a:solidFill>
              </a:rPr>
              <a:t>Semantic Approach to Dynamic Coordination in Autonomous Systems,</a:t>
            </a:r>
            <a:r>
              <a:rPr lang="en-US" sz="1600">
                <a:solidFill>
                  <a:srgbClr val="003366"/>
                </a:solidFill>
              </a:rPr>
              <a:t> In: </a:t>
            </a:r>
            <a:r>
              <a:rPr lang="en-US" sz="1600" i="1">
                <a:solidFill>
                  <a:srgbClr val="CC9900"/>
                </a:solidFill>
              </a:rPr>
              <a:t>Proceedings of the Fifth International Conference on Autonomic and Autonomous Systems (ICAS 2009),</a:t>
            </a:r>
            <a:r>
              <a:rPr lang="en-US" sz="1600">
                <a:solidFill>
                  <a:srgbClr val="003366"/>
                </a:solidFill>
              </a:rPr>
              <a:t> April 21-25, 2009, Valencia, Spain, IEEE CS Press, pp. 321-329. (</a:t>
            </a:r>
            <a:r>
              <a:rPr lang="en-US" sz="1600" b="1">
                <a:solidFill>
                  <a:srgbClr val="FF0000"/>
                </a:solidFill>
              </a:rPr>
              <a:t>best paper award!</a:t>
            </a:r>
            <a:r>
              <a:rPr lang="en-US" sz="1600">
                <a:solidFill>
                  <a:srgbClr val="003366"/>
                </a:solidFill>
              </a:rPr>
              <a:t>) .</a:t>
            </a:r>
          </a:p>
          <a:p>
            <a:pPr marL="342900" indent="-342900" algn="just">
              <a:lnSpc>
                <a:spcPct val="80000"/>
              </a:lnSpc>
              <a:spcBef>
                <a:spcPct val="60000"/>
              </a:spcBef>
              <a:buFontTx/>
              <a:buChar char="•"/>
            </a:pPr>
            <a:r>
              <a:rPr lang="en-US" sz="1600">
                <a:solidFill>
                  <a:srgbClr val="003366"/>
                </a:solidFill>
              </a:rPr>
              <a:t>Terziyan V., Zhovtobryukh D., Katasonov A., </a:t>
            </a:r>
            <a:r>
              <a:rPr lang="en-US" sz="1600" b="1">
                <a:solidFill>
                  <a:srgbClr val="993300"/>
                </a:solidFill>
              </a:rPr>
              <a:t>Proactive Future Internet: Smart Semantic Middleware for Overlay Architecture</a:t>
            </a:r>
            <a:r>
              <a:rPr lang="en-US" sz="1600">
                <a:solidFill>
                  <a:srgbClr val="003366"/>
                </a:solidFill>
              </a:rPr>
              <a:t>, In: </a:t>
            </a:r>
            <a:r>
              <a:rPr lang="en-US" sz="1600" i="1">
                <a:solidFill>
                  <a:srgbClr val="CC9900"/>
                </a:solidFill>
              </a:rPr>
              <a:t>Proceedings of the Fifth International Conference on Networking and Services (ICNS-2009),</a:t>
            </a:r>
            <a:r>
              <a:rPr lang="en-US" sz="1600">
                <a:solidFill>
                  <a:srgbClr val="003366"/>
                </a:solidFill>
              </a:rPr>
              <a:t> April 21-25, 2009, Valencia, Spain, IEEE CS Press pp. 149-154.</a:t>
            </a:r>
          </a:p>
          <a:p>
            <a:pPr marL="342900" indent="-342900" algn="just">
              <a:lnSpc>
                <a:spcPct val="80000"/>
              </a:lnSpc>
              <a:spcBef>
                <a:spcPct val="60000"/>
              </a:spcBef>
              <a:buFontTx/>
              <a:buChar char="•"/>
            </a:pPr>
            <a:r>
              <a:rPr lang="en-US" sz="1600">
                <a:solidFill>
                  <a:srgbClr val="003366"/>
                </a:solidFill>
              </a:rPr>
              <a:t>Nikitin S., Katasonov A., Terziyan V., </a:t>
            </a:r>
            <a:r>
              <a:rPr lang="en-US" sz="1600" b="1">
                <a:solidFill>
                  <a:srgbClr val="993300"/>
                </a:solidFill>
              </a:rPr>
              <a:t>Ontonuts: Reusable Semantic Components for Multi-Agent Systems,</a:t>
            </a:r>
            <a:r>
              <a:rPr lang="en-US" sz="1600">
                <a:solidFill>
                  <a:srgbClr val="003366"/>
                </a:solidFill>
              </a:rPr>
              <a:t> In: </a:t>
            </a:r>
            <a:r>
              <a:rPr lang="en-US" sz="1600" i="1">
                <a:solidFill>
                  <a:srgbClr val="CC9900"/>
                </a:solidFill>
              </a:rPr>
              <a:t>Proceedings of the Fifth International Conference on Autonomic and Autonomous Systems (ICAS 2009),</a:t>
            </a:r>
            <a:r>
              <a:rPr lang="en-US" sz="1600">
                <a:solidFill>
                  <a:srgbClr val="003366"/>
                </a:solidFill>
              </a:rPr>
              <a:t> April 21-25, 2009, Valencia, Spain, IEEE CS Press, pp. 200-207. </a:t>
            </a:r>
          </a:p>
          <a:p>
            <a:pPr marL="342900" indent="-342900" algn="just">
              <a:lnSpc>
                <a:spcPct val="80000"/>
              </a:lnSpc>
              <a:spcBef>
                <a:spcPct val="60000"/>
              </a:spcBef>
              <a:buFontTx/>
              <a:buChar char="•"/>
            </a:pPr>
            <a:r>
              <a:rPr lang="en-US" sz="1600">
                <a:solidFill>
                  <a:srgbClr val="003366"/>
                </a:solidFill>
              </a:rPr>
              <a:t>Khriyenko O., </a:t>
            </a:r>
            <a:r>
              <a:rPr lang="en-US" sz="1600" b="1">
                <a:solidFill>
                  <a:srgbClr val="993300"/>
                </a:solidFill>
              </a:rPr>
              <a:t>Adaptive Semantic Web based Environment for Web Resources</a:t>
            </a:r>
            <a:r>
              <a:rPr lang="en-US" sz="1600">
                <a:solidFill>
                  <a:srgbClr val="003366"/>
                </a:solidFill>
              </a:rPr>
              <a:t>, In: </a:t>
            </a:r>
            <a:r>
              <a:rPr lang="en-US" sz="1600" i="1">
                <a:solidFill>
                  <a:srgbClr val="CC9900"/>
                </a:solidFill>
              </a:rPr>
              <a:t>Jyvaskyla Studies in Computing</a:t>
            </a:r>
            <a:r>
              <a:rPr lang="en-US" sz="1600">
                <a:solidFill>
                  <a:srgbClr val="003366"/>
                </a:solidFill>
              </a:rPr>
              <a:t>, PhD Thesis, Volume 97, Jyvaskyla University Printing House, 192 pp., December 13, 2008. </a:t>
            </a:r>
          </a:p>
          <a:p>
            <a:pPr marL="342900" indent="-342900" algn="l">
              <a:lnSpc>
                <a:spcPct val="80000"/>
              </a:lnSpc>
              <a:spcBef>
                <a:spcPct val="60000"/>
              </a:spcBef>
              <a:buFontTx/>
              <a:buChar char="•"/>
            </a:pPr>
            <a:r>
              <a:rPr lang="en-US" sz="1600">
                <a:solidFill>
                  <a:srgbClr val="003366"/>
                </a:solidFill>
              </a:rPr>
              <a:t>Bleier A., </a:t>
            </a:r>
            <a:r>
              <a:rPr lang="en-US" sz="1600" b="1">
                <a:solidFill>
                  <a:srgbClr val="993300"/>
                </a:solidFill>
              </a:rPr>
              <a:t>A Framework for Market-Based Coordination in Multi-Agent Systems</a:t>
            </a:r>
            <a:r>
              <a:rPr lang="en-US" sz="1600">
                <a:solidFill>
                  <a:srgbClr val="003366"/>
                </a:solidFill>
              </a:rPr>
              <a:t>, </a:t>
            </a:r>
            <a:r>
              <a:rPr lang="en-US" sz="1600" i="1">
                <a:solidFill>
                  <a:srgbClr val="CC9900"/>
                </a:solidFill>
              </a:rPr>
              <a:t>MSc Thesis</a:t>
            </a:r>
            <a:r>
              <a:rPr lang="en-US" sz="1600">
                <a:solidFill>
                  <a:srgbClr val="003366"/>
                </a:solidFill>
              </a:rPr>
              <a:t>, University of Osnabrück, September 30, 2008.</a:t>
            </a:r>
          </a:p>
        </p:txBody>
      </p:sp>
      <p:sp>
        <p:nvSpPr>
          <p:cNvPr id="88069" name="Oval 4"/>
          <p:cNvSpPr>
            <a:spLocks noChangeArrowheads="1"/>
          </p:cNvSpPr>
          <p:nvPr/>
        </p:nvSpPr>
        <p:spPr bwMode="auto">
          <a:xfrm>
            <a:off x="241300" y="4667250"/>
            <a:ext cx="574675" cy="617538"/>
          </a:xfrm>
          <a:prstGeom prst="ellipse">
            <a:avLst/>
          </a:prstGeom>
          <a:solidFill>
            <a:srgbClr val="00FF00"/>
          </a:solidFill>
          <a:ln w="9525" algn="ctr">
            <a:solidFill>
              <a:schemeClr val="tx1"/>
            </a:solidFill>
            <a:round/>
            <a:headEnd/>
            <a:tailEnd/>
          </a:ln>
        </p:spPr>
        <p:txBody>
          <a:bodyPr anchor="ctr">
            <a:spAutoFit/>
          </a:bodyPr>
          <a:lstStyle/>
          <a:p>
            <a:r>
              <a:rPr lang="en-US" sz="2400" b="1"/>
              <a:t>T</a:t>
            </a:r>
          </a:p>
        </p:txBody>
      </p:sp>
      <p:sp>
        <p:nvSpPr>
          <p:cNvPr id="88070" name="Oval 5"/>
          <p:cNvSpPr>
            <a:spLocks noChangeArrowheads="1"/>
          </p:cNvSpPr>
          <p:nvPr/>
        </p:nvSpPr>
        <p:spPr bwMode="auto">
          <a:xfrm>
            <a:off x="250825" y="5332413"/>
            <a:ext cx="574675" cy="617537"/>
          </a:xfrm>
          <a:prstGeom prst="ellipse">
            <a:avLst/>
          </a:prstGeom>
          <a:solidFill>
            <a:srgbClr val="00FF00"/>
          </a:solidFill>
          <a:ln w="9525" algn="ctr">
            <a:solidFill>
              <a:schemeClr val="tx1"/>
            </a:solidFill>
            <a:round/>
            <a:headEnd/>
            <a:tailEnd/>
          </a:ln>
        </p:spPr>
        <p:txBody>
          <a:bodyPr anchor="ctr">
            <a:spAutoFit/>
          </a:bodyPr>
          <a:lstStyle/>
          <a:p>
            <a:r>
              <a:rPr lang="en-US" sz="2400" b="1"/>
              <a:t>T</a:t>
            </a:r>
          </a:p>
        </p:txBody>
      </p:sp>
      <p:sp>
        <p:nvSpPr>
          <p:cNvPr id="88071" name="Oval 6"/>
          <p:cNvSpPr>
            <a:spLocks noChangeArrowheads="1"/>
          </p:cNvSpPr>
          <p:nvPr/>
        </p:nvSpPr>
        <p:spPr bwMode="auto">
          <a:xfrm>
            <a:off x="217488" y="112553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8072" name="Oval 7"/>
          <p:cNvSpPr>
            <a:spLocks noChangeArrowheads="1"/>
          </p:cNvSpPr>
          <p:nvPr/>
        </p:nvSpPr>
        <p:spPr bwMode="auto">
          <a:xfrm>
            <a:off x="217488" y="1916113"/>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8073" name="Oval 8"/>
          <p:cNvSpPr>
            <a:spLocks noChangeArrowheads="1"/>
          </p:cNvSpPr>
          <p:nvPr/>
        </p:nvSpPr>
        <p:spPr bwMode="auto">
          <a:xfrm>
            <a:off x="217488" y="285273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8074" name="Oval 9"/>
          <p:cNvSpPr>
            <a:spLocks noChangeArrowheads="1"/>
          </p:cNvSpPr>
          <p:nvPr/>
        </p:nvSpPr>
        <p:spPr bwMode="auto">
          <a:xfrm>
            <a:off x="217488" y="371633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206C57EA-2222-4C05-B2DA-7B73D1E871F5}" type="slidenum">
              <a:rPr lang="ru-RU"/>
              <a:pPr/>
              <a:t>49</a:t>
            </a:fld>
            <a:r>
              <a:rPr lang="en-US" dirty="0"/>
              <a:t>  of  </a:t>
            </a:r>
            <a:r>
              <a:rPr lang="en-US" dirty="0" smtClean="0"/>
              <a:t>53</a:t>
            </a:r>
            <a:r>
              <a:rPr lang="en-US" sz="1400" b="0" dirty="0" smtClean="0"/>
              <a:t> </a:t>
            </a:r>
            <a:endParaRPr lang="ru-RU" sz="1400" b="0" dirty="0"/>
          </a:p>
        </p:txBody>
      </p:sp>
      <p:sp>
        <p:nvSpPr>
          <p:cNvPr id="1723394" name="Rectangle 2"/>
          <p:cNvSpPr>
            <a:spLocks noChangeArrowheads="1"/>
          </p:cNvSpPr>
          <p:nvPr/>
        </p:nvSpPr>
        <p:spPr bwMode="auto">
          <a:xfrm>
            <a:off x="649288" y="188913"/>
            <a:ext cx="8459787" cy="503237"/>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2800" b="1" dirty="0">
                <a:solidFill>
                  <a:srgbClr val="EC8C00"/>
                </a:solidFill>
                <a:effectLst>
                  <a:outerShdw blurRad="38100" dist="38100" dir="2700000" algn="tl">
                    <a:srgbClr val="C0C0C0"/>
                  </a:outerShdw>
                </a:effectLst>
              </a:rPr>
              <a:t>UBIWARE</a:t>
            </a:r>
            <a:r>
              <a:rPr lang="en-US" sz="2400" b="1" dirty="0">
                <a:solidFill>
                  <a:srgbClr val="EC8C00"/>
                </a:solidFill>
                <a:effectLst>
                  <a:outerShdw blurRad="38100" dist="38100" dir="2700000" algn="tl">
                    <a:srgbClr val="C0C0C0"/>
                  </a:outerShdw>
                </a:effectLst>
              </a:rPr>
              <a:t> </a:t>
            </a:r>
            <a:r>
              <a:rPr lang="en-US" sz="2800" b="1" dirty="0">
                <a:solidFill>
                  <a:srgbClr val="EC8C00"/>
                </a:solidFill>
                <a:effectLst>
                  <a:outerShdw blurRad="38100" dist="38100" dir="2700000" algn="tl">
                    <a:srgbClr val="C0C0C0"/>
                  </a:outerShdw>
                </a:effectLst>
              </a:rPr>
              <a:t>publications up to 31.08.2010 (4)</a:t>
            </a:r>
          </a:p>
        </p:txBody>
      </p:sp>
      <p:sp>
        <p:nvSpPr>
          <p:cNvPr id="89092" name="Rectangle 3"/>
          <p:cNvSpPr>
            <a:spLocks noChangeArrowheads="1"/>
          </p:cNvSpPr>
          <p:nvPr/>
        </p:nvSpPr>
        <p:spPr bwMode="auto">
          <a:xfrm>
            <a:off x="611188" y="769938"/>
            <a:ext cx="8424862" cy="6000750"/>
          </a:xfrm>
          <a:prstGeom prst="rect">
            <a:avLst/>
          </a:prstGeom>
          <a:noFill/>
          <a:ln w="9525">
            <a:noFill/>
            <a:miter lim="800000"/>
            <a:headEnd/>
            <a:tailEnd/>
          </a:ln>
        </p:spPr>
        <p:txBody>
          <a:bodyPr/>
          <a:lstStyle/>
          <a:p>
            <a:pPr marL="342900" indent="-342900" algn="just">
              <a:lnSpc>
                <a:spcPct val="80000"/>
              </a:lnSpc>
              <a:spcBef>
                <a:spcPct val="60000"/>
              </a:spcBef>
              <a:buFontTx/>
              <a:buChar char="•"/>
            </a:pPr>
            <a:r>
              <a:rPr lang="en-US" sz="1600">
                <a:solidFill>
                  <a:srgbClr val="003366"/>
                </a:solidFill>
              </a:rPr>
              <a:t>Terziyan V., </a:t>
            </a:r>
            <a:r>
              <a:rPr lang="en-US" sz="1600" b="1">
                <a:solidFill>
                  <a:srgbClr val="993300"/>
                </a:solidFill>
              </a:rPr>
              <a:t>Semantic Web Services for Smart Devices Based on Mobile Agents</a:t>
            </a:r>
            <a:r>
              <a:rPr lang="en-US" sz="1600">
                <a:solidFill>
                  <a:srgbClr val="003366"/>
                </a:solidFill>
              </a:rPr>
              <a:t>, In: </a:t>
            </a:r>
            <a:r>
              <a:rPr lang="en-US" sz="1600" i="1">
                <a:solidFill>
                  <a:srgbClr val="CC9900"/>
                </a:solidFill>
              </a:rPr>
              <a:t>D. Taniar (Ed.),</a:t>
            </a:r>
            <a:r>
              <a:rPr lang="en-US" sz="1600">
                <a:solidFill>
                  <a:srgbClr val="003366"/>
                </a:solidFill>
              </a:rPr>
              <a:t> </a:t>
            </a:r>
            <a:r>
              <a:rPr lang="en-US" sz="1600" i="1">
                <a:solidFill>
                  <a:srgbClr val="CC9900"/>
                </a:solidFill>
              </a:rPr>
              <a:t>Mobile Computing: Concepts, Methodologies, Tools, and Applications</a:t>
            </a:r>
            <a:r>
              <a:rPr lang="en-US" sz="1600" i="1">
                <a:solidFill>
                  <a:srgbClr val="003366"/>
                </a:solidFill>
              </a:rPr>
              <a:t> </a:t>
            </a:r>
            <a:r>
              <a:rPr lang="en-US" sz="1600">
                <a:solidFill>
                  <a:srgbClr val="003366"/>
                </a:solidFill>
              </a:rPr>
              <a:t>(6 volumes), IGI Global, November 2008, ISBN: 978-1-60566-054-7, Vol. II, Chapter 2.22, pp. 630-641. </a:t>
            </a:r>
          </a:p>
          <a:p>
            <a:pPr marL="342900" indent="-342900" algn="just">
              <a:lnSpc>
                <a:spcPct val="80000"/>
              </a:lnSpc>
              <a:spcBef>
                <a:spcPct val="60000"/>
              </a:spcBef>
              <a:buFontTx/>
              <a:buChar char="•"/>
            </a:pPr>
            <a:r>
              <a:rPr lang="en-US" sz="1600">
                <a:solidFill>
                  <a:srgbClr val="003366"/>
                </a:solidFill>
              </a:rPr>
              <a:t>Terziyan V. and Katasonov A. (2008) </a:t>
            </a:r>
            <a:r>
              <a:rPr lang="en-US" sz="1600" b="1">
                <a:solidFill>
                  <a:srgbClr val="993300"/>
                </a:solidFill>
              </a:rPr>
              <a:t>Global Understanding Environment: Applying Semantic and Agent Technologies to Industrial Automation</a:t>
            </a:r>
            <a:r>
              <a:rPr lang="en-US" sz="1600">
                <a:solidFill>
                  <a:srgbClr val="003366"/>
                </a:solidFill>
              </a:rPr>
              <a:t>, In: </a:t>
            </a:r>
            <a:r>
              <a:rPr lang="en-US" sz="1600" i="1">
                <a:solidFill>
                  <a:srgbClr val="CC9900"/>
                </a:solidFill>
              </a:rPr>
              <a:t>Lytras, M. and Ordonez De Pablos, P. (eds) Emerging Topics and Technologies in Information Systems, IGI Global</a:t>
            </a:r>
            <a:r>
              <a:rPr lang="en-US" sz="1600">
                <a:solidFill>
                  <a:srgbClr val="003366"/>
                </a:solidFill>
              </a:rPr>
              <a:t> , 2009, ISBN: 978-1-60566-222-0, pp. 55-87 (Chapter III). </a:t>
            </a:r>
          </a:p>
          <a:p>
            <a:pPr marL="342900" indent="-342900" algn="just">
              <a:lnSpc>
                <a:spcPct val="80000"/>
              </a:lnSpc>
              <a:spcBef>
                <a:spcPct val="60000"/>
              </a:spcBef>
              <a:buFontTx/>
              <a:buChar char="•"/>
            </a:pPr>
            <a:r>
              <a:rPr lang="en-US" sz="1600">
                <a:solidFill>
                  <a:srgbClr val="003366"/>
                </a:solidFill>
              </a:rPr>
              <a:t>Katasonov A. and Terziyan V. (2008) </a:t>
            </a:r>
            <a:r>
              <a:rPr lang="en-US" sz="1600" b="1">
                <a:solidFill>
                  <a:srgbClr val="993300"/>
                </a:solidFill>
              </a:rPr>
              <a:t>Semantic Agent Programming Language (S-APL): A Middleware Platform for the Semantic Web</a:t>
            </a:r>
            <a:r>
              <a:rPr lang="en-US" sz="1600">
                <a:solidFill>
                  <a:srgbClr val="003366"/>
                </a:solidFill>
              </a:rPr>
              <a:t>, In: </a:t>
            </a:r>
            <a:r>
              <a:rPr lang="en-US" sz="1600" i="1">
                <a:solidFill>
                  <a:srgbClr val="CC9900"/>
                </a:solidFill>
              </a:rPr>
              <a:t>Proc. 2nd IEEE Conference on Semantic Computing</a:t>
            </a:r>
            <a:r>
              <a:rPr lang="en-US" sz="1600">
                <a:solidFill>
                  <a:srgbClr val="003366"/>
                </a:solidFill>
              </a:rPr>
              <a:t>, August 4-7, 2008, Santa Clara, CA, USA, pp.504-511.</a:t>
            </a:r>
          </a:p>
          <a:p>
            <a:pPr marL="342900" indent="-342900" algn="just">
              <a:lnSpc>
                <a:spcPct val="80000"/>
              </a:lnSpc>
              <a:spcBef>
                <a:spcPct val="60000"/>
              </a:spcBef>
              <a:buFontTx/>
              <a:buChar char="•"/>
            </a:pPr>
            <a:r>
              <a:rPr lang="en-US" sz="1600">
                <a:solidFill>
                  <a:srgbClr val="003366"/>
                </a:solidFill>
              </a:rPr>
              <a:t>Khriyenko O., </a:t>
            </a:r>
            <a:r>
              <a:rPr lang="en-US" sz="1600" b="1">
                <a:solidFill>
                  <a:srgbClr val="993300"/>
                </a:solidFill>
              </a:rPr>
              <a:t>Context-sensitive Visual Resource Browser</a:t>
            </a:r>
            <a:r>
              <a:rPr lang="en-US" sz="1600">
                <a:solidFill>
                  <a:srgbClr val="003366"/>
                </a:solidFill>
              </a:rPr>
              <a:t>, In: </a:t>
            </a:r>
            <a:r>
              <a:rPr lang="en-US" sz="1600" i="1">
                <a:solidFill>
                  <a:srgbClr val="CC9900"/>
                </a:solidFill>
              </a:rPr>
              <a:t>Proceedings of the IADIS International Conference on Computer Graphics and Visualization (CGV-2008),</a:t>
            </a:r>
            <a:r>
              <a:rPr lang="en-US" sz="1600">
                <a:solidFill>
                  <a:srgbClr val="003366"/>
                </a:solidFill>
              </a:rPr>
              <a:t> Amsterdam, The Netherlands, 24-26 July 2008.</a:t>
            </a:r>
          </a:p>
          <a:p>
            <a:pPr marL="342900" indent="-342900" algn="just">
              <a:lnSpc>
                <a:spcPct val="80000"/>
              </a:lnSpc>
              <a:spcBef>
                <a:spcPct val="60000"/>
              </a:spcBef>
              <a:buFontTx/>
              <a:buChar char="•"/>
            </a:pPr>
            <a:r>
              <a:rPr lang="en-US" sz="1600">
                <a:solidFill>
                  <a:srgbClr val="003366"/>
                </a:solidFill>
              </a:rPr>
              <a:t>Katasonov A., Kaykova O., Khriyenko O., Nikitin S., Terziyan V., </a:t>
            </a:r>
            <a:r>
              <a:rPr lang="en-US" sz="1600" b="1">
                <a:solidFill>
                  <a:srgbClr val="993300"/>
                </a:solidFill>
              </a:rPr>
              <a:t>Smart Semantic Middleware for the Internet of Things</a:t>
            </a:r>
            <a:r>
              <a:rPr lang="en-US" sz="1600">
                <a:solidFill>
                  <a:srgbClr val="003366"/>
                </a:solidFill>
              </a:rPr>
              <a:t>, In: </a:t>
            </a:r>
            <a:r>
              <a:rPr lang="en-US" sz="1600" i="1">
                <a:solidFill>
                  <a:srgbClr val="CC9900"/>
                </a:solidFill>
              </a:rPr>
              <a:t>Proceedings of the 5-th International Conference on Informatics in Control, Automation and Robotics</a:t>
            </a:r>
            <a:r>
              <a:rPr lang="en-US" sz="1600">
                <a:solidFill>
                  <a:srgbClr val="003366"/>
                </a:solidFill>
              </a:rPr>
              <a:t>, 11-15 May, 2008, Funchal, Madeira, Portugal, ISBN: 978-989-8111-30-2, Volume ICSO, pp. 169-178.</a:t>
            </a:r>
          </a:p>
          <a:p>
            <a:pPr marL="342900" indent="-342900" algn="just">
              <a:lnSpc>
                <a:spcPct val="80000"/>
              </a:lnSpc>
              <a:spcBef>
                <a:spcPct val="60000"/>
              </a:spcBef>
              <a:buFontTx/>
              <a:buChar char="•"/>
            </a:pPr>
            <a:r>
              <a:rPr lang="en-US" sz="1600">
                <a:solidFill>
                  <a:srgbClr val="003366"/>
                </a:solidFill>
              </a:rPr>
              <a:t>Terziyan V., </a:t>
            </a:r>
            <a:r>
              <a:rPr lang="en-US" sz="1600" b="1">
                <a:solidFill>
                  <a:srgbClr val="993300"/>
                </a:solidFill>
              </a:rPr>
              <a:t>SmartResource - Proactive Self-Maintained Resources in Semantic Web: Lessons learned</a:t>
            </a:r>
            <a:r>
              <a:rPr lang="en-US" sz="1600">
                <a:solidFill>
                  <a:srgbClr val="003366"/>
                </a:solidFill>
              </a:rPr>
              <a:t>, In: </a:t>
            </a:r>
            <a:r>
              <a:rPr lang="en-US" sz="1600" i="1">
                <a:solidFill>
                  <a:srgbClr val="CC9900"/>
                </a:solidFill>
              </a:rPr>
              <a:t>International Journal of Smart Home, Special Issue on Future Generation Smart Space, </a:t>
            </a:r>
            <a:r>
              <a:rPr lang="en-US" sz="1600">
                <a:solidFill>
                  <a:srgbClr val="003366"/>
                </a:solidFill>
              </a:rPr>
              <a:t>Vol.2, No. 2, April 2008, SERSC Publisher</a:t>
            </a:r>
            <a:r>
              <a:rPr lang="en-GB" sz="1600">
                <a:solidFill>
                  <a:srgbClr val="003366"/>
                </a:solidFill>
              </a:rPr>
              <a:t>, </a:t>
            </a:r>
            <a:r>
              <a:rPr lang="en-US" sz="1600">
                <a:solidFill>
                  <a:srgbClr val="003366"/>
                </a:solidFill>
              </a:rPr>
              <a:t>ISSN: 1975-4094,</a:t>
            </a:r>
            <a:r>
              <a:rPr lang="en-GB" sz="1600">
                <a:solidFill>
                  <a:srgbClr val="003366"/>
                </a:solidFill>
              </a:rPr>
              <a:t> pp. 33-57.</a:t>
            </a:r>
            <a:r>
              <a:rPr lang="en-US" sz="1600">
                <a:solidFill>
                  <a:srgbClr val="003366"/>
                </a:solidFill>
              </a:rPr>
              <a:t> </a:t>
            </a:r>
          </a:p>
          <a:p>
            <a:pPr marL="342900" indent="-342900" algn="just">
              <a:lnSpc>
                <a:spcPct val="80000"/>
              </a:lnSpc>
              <a:spcBef>
                <a:spcPct val="40000"/>
              </a:spcBef>
              <a:buFontTx/>
              <a:buChar char="•"/>
            </a:pPr>
            <a:r>
              <a:rPr lang="en-US" sz="1600">
                <a:solidFill>
                  <a:srgbClr val="003366"/>
                </a:solidFill>
              </a:rPr>
              <a:t>Katasonov A. and Terziyan V. (2007) </a:t>
            </a:r>
            <a:r>
              <a:rPr lang="en-US" sz="1600" b="1">
                <a:solidFill>
                  <a:srgbClr val="993300"/>
                </a:solidFill>
              </a:rPr>
              <a:t>SmartResource Platform and Semantic Agent Programming Language (S-APL)</a:t>
            </a:r>
            <a:r>
              <a:rPr lang="en-US" sz="1600">
                <a:solidFill>
                  <a:srgbClr val="003366"/>
                </a:solidFill>
              </a:rPr>
              <a:t>, In: </a:t>
            </a:r>
            <a:r>
              <a:rPr lang="en-US" sz="1600" i="1">
                <a:solidFill>
                  <a:srgbClr val="CC9900"/>
                </a:solidFill>
              </a:rPr>
              <a:t>Proceedings of the  5th Conference on Multi-Agent Technologies (MATES’07)</a:t>
            </a:r>
            <a:r>
              <a:rPr lang="en-US" sz="1600">
                <a:solidFill>
                  <a:srgbClr val="003366"/>
                </a:solidFill>
              </a:rPr>
              <a:t>, September 24-26, 2007, Leipzig, Germany, LNAI 4687, pp.25-36. </a:t>
            </a:r>
          </a:p>
        </p:txBody>
      </p:sp>
      <p:sp>
        <p:nvSpPr>
          <p:cNvPr id="89093" name="Oval 4"/>
          <p:cNvSpPr>
            <a:spLocks noChangeArrowheads="1"/>
          </p:cNvSpPr>
          <p:nvPr/>
        </p:nvSpPr>
        <p:spPr bwMode="auto">
          <a:xfrm>
            <a:off x="107950" y="3357563"/>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9094" name="Oval 5"/>
          <p:cNvSpPr>
            <a:spLocks noChangeArrowheads="1"/>
          </p:cNvSpPr>
          <p:nvPr/>
        </p:nvSpPr>
        <p:spPr bwMode="auto">
          <a:xfrm>
            <a:off x="107950" y="4221163"/>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9095" name="Oval 6"/>
          <p:cNvSpPr>
            <a:spLocks noChangeArrowheads="1"/>
          </p:cNvSpPr>
          <p:nvPr/>
        </p:nvSpPr>
        <p:spPr bwMode="auto">
          <a:xfrm>
            <a:off x="107950" y="5949950"/>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9096" name="Oval 7"/>
          <p:cNvSpPr>
            <a:spLocks noChangeArrowheads="1"/>
          </p:cNvSpPr>
          <p:nvPr/>
        </p:nvSpPr>
        <p:spPr bwMode="auto">
          <a:xfrm>
            <a:off x="107950" y="263683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89097" name="Oval 8"/>
          <p:cNvSpPr>
            <a:spLocks noChangeArrowheads="1"/>
          </p:cNvSpPr>
          <p:nvPr/>
        </p:nvSpPr>
        <p:spPr bwMode="auto">
          <a:xfrm>
            <a:off x="107950" y="5157788"/>
            <a:ext cx="574675" cy="617537"/>
          </a:xfrm>
          <a:prstGeom prst="ellipse">
            <a:avLst/>
          </a:prstGeom>
          <a:solidFill>
            <a:srgbClr val="FF9900"/>
          </a:solidFill>
          <a:ln w="9525" algn="ctr">
            <a:solidFill>
              <a:schemeClr val="tx1"/>
            </a:solidFill>
            <a:round/>
            <a:headEnd/>
            <a:tailEnd/>
          </a:ln>
        </p:spPr>
        <p:txBody>
          <a:bodyPr anchor="ctr">
            <a:spAutoFit/>
          </a:bodyPr>
          <a:lstStyle/>
          <a:p>
            <a:r>
              <a:rPr lang="en-US" sz="2400" b="1"/>
              <a:t>J</a:t>
            </a:r>
          </a:p>
        </p:txBody>
      </p:sp>
      <p:sp>
        <p:nvSpPr>
          <p:cNvPr id="89098" name="Oval 9"/>
          <p:cNvSpPr>
            <a:spLocks noChangeArrowheads="1"/>
          </p:cNvSpPr>
          <p:nvPr/>
        </p:nvSpPr>
        <p:spPr bwMode="auto">
          <a:xfrm>
            <a:off x="107950" y="908050"/>
            <a:ext cx="574675" cy="617538"/>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
        <p:nvSpPr>
          <p:cNvPr id="89099" name="Oval 10"/>
          <p:cNvSpPr>
            <a:spLocks noChangeArrowheads="1"/>
          </p:cNvSpPr>
          <p:nvPr/>
        </p:nvSpPr>
        <p:spPr bwMode="auto">
          <a:xfrm>
            <a:off x="107950" y="1700213"/>
            <a:ext cx="574675" cy="617537"/>
          </a:xfrm>
          <a:prstGeom prst="ellipse">
            <a:avLst/>
          </a:prstGeom>
          <a:solidFill>
            <a:srgbClr val="FF99CC"/>
          </a:solidFill>
          <a:ln w="9525" algn="ctr">
            <a:solidFill>
              <a:schemeClr val="tx1"/>
            </a:solidFill>
            <a:round/>
            <a:headEnd/>
            <a:tailEnd/>
          </a:ln>
        </p:spPr>
        <p:txBody>
          <a:bodyPr anchor="ctr">
            <a:spAutoFit/>
          </a:bodyPr>
          <a:lstStyle/>
          <a:p>
            <a:r>
              <a:rPr lang="en-US" sz="2400" b="1"/>
              <a:t>B</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B8F80C7D-ADE4-4CB8-9C96-38C7D96A67C3}" type="slidenum">
              <a:rPr lang="ru-RU"/>
              <a:pPr/>
              <a:t>5</a:t>
            </a:fld>
            <a:r>
              <a:rPr lang="en-US" dirty="0"/>
              <a:t>  of  </a:t>
            </a:r>
            <a:r>
              <a:rPr lang="en-US" dirty="0" smtClean="0"/>
              <a:t>53</a:t>
            </a:r>
            <a:r>
              <a:rPr lang="en-US" sz="1400" b="0" dirty="0" smtClean="0"/>
              <a:t> </a:t>
            </a:r>
            <a:endParaRPr lang="ru-RU" sz="1400" b="0" dirty="0"/>
          </a:p>
        </p:txBody>
      </p:sp>
      <p:sp>
        <p:nvSpPr>
          <p:cNvPr id="1702914" name="Rectangle 2"/>
          <p:cNvSpPr>
            <a:spLocks noGrp="1" noChangeArrowheads="1"/>
          </p:cNvSpPr>
          <p:nvPr>
            <p:ph type="title"/>
          </p:nvPr>
        </p:nvSpPr>
        <p:spPr>
          <a:xfrm>
            <a:off x="1042988" y="61913"/>
            <a:ext cx="7993062" cy="503237"/>
          </a:xfrm>
        </p:spPr>
        <p:txBody>
          <a:bodyPr/>
          <a:lstStyle/>
          <a:p>
            <a:pPr algn="r" eaLnBrk="1" hangingPunct="1">
              <a:defRPr/>
            </a:pPr>
            <a:r>
              <a:rPr lang="en-GB" sz="3200" smtClean="0"/>
              <a:t>Current UBIWARE Agent Architecture</a:t>
            </a:r>
          </a:p>
        </p:txBody>
      </p:sp>
      <p:sp>
        <p:nvSpPr>
          <p:cNvPr id="1702915" name="Text Box 3"/>
          <p:cNvSpPr txBox="1">
            <a:spLocks noChangeArrowheads="1"/>
          </p:cNvSpPr>
          <p:nvPr/>
        </p:nvSpPr>
        <p:spPr bwMode="auto">
          <a:xfrm>
            <a:off x="96838" y="5159375"/>
            <a:ext cx="1295400" cy="1258888"/>
          </a:xfrm>
          <a:prstGeom prst="rect">
            <a:avLst/>
          </a:prstGeom>
          <a:solidFill>
            <a:srgbClr val="C0C0C0"/>
          </a:solidFill>
          <a:ln w="9525">
            <a:solidFill>
              <a:schemeClr val="tx1"/>
            </a:solidFill>
            <a:miter lim="800000"/>
            <a:headEnd/>
            <a:tailEnd/>
          </a:ln>
          <a:effectLst/>
        </p:spPr>
        <p:txBody>
          <a:bodyPr>
            <a:spAutoFit/>
          </a:bodyPr>
          <a:lstStyle/>
          <a:p>
            <a:pPr algn="l" eaLnBrk="0" hangingPunct="0">
              <a:spcBef>
                <a:spcPct val="50000"/>
              </a:spcBef>
              <a:defRPr/>
            </a:pPr>
            <a:r>
              <a:rPr lang="en-US" sz="1600" b="1">
                <a:solidFill>
                  <a:srgbClr val="FF0000"/>
                </a:solidFill>
                <a:effectLst>
                  <a:outerShdw blurRad="38100" dist="38100" dir="2700000" algn="tl">
                    <a:srgbClr val="000000"/>
                  </a:outerShdw>
                </a:effectLst>
                <a:latin typeface="Tahoma" pitchFamily="34" charset="0"/>
                <a:cs typeface="Arial" charset="0"/>
              </a:rPr>
              <a:t>S-APL</a:t>
            </a:r>
            <a:r>
              <a:rPr lang="en-US" sz="1200" b="1">
                <a:solidFill>
                  <a:srgbClr val="FF0000"/>
                </a:solidFill>
                <a:latin typeface="Tahoma" pitchFamily="34" charset="0"/>
                <a:cs typeface="Arial" charset="0"/>
              </a:rPr>
              <a:t> – Semantic Agent Programming Language (RDF-based)</a:t>
            </a:r>
          </a:p>
        </p:txBody>
      </p:sp>
      <p:sp>
        <p:nvSpPr>
          <p:cNvPr id="31749" name="WordArt 4"/>
          <p:cNvSpPr>
            <a:spLocks noChangeArrowheads="1" noChangeShapeType="1" noTextEdit="1"/>
          </p:cNvSpPr>
          <p:nvPr/>
        </p:nvSpPr>
        <p:spPr bwMode="auto">
          <a:xfrm>
            <a:off x="6705600" y="5867400"/>
            <a:ext cx="1316038" cy="360363"/>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Ontology</a:t>
            </a:r>
          </a:p>
        </p:txBody>
      </p:sp>
      <p:sp>
        <p:nvSpPr>
          <p:cNvPr id="31750" name="Text Box 5"/>
          <p:cNvSpPr txBox="1">
            <a:spLocks noChangeArrowheads="1"/>
          </p:cNvSpPr>
          <p:nvPr/>
        </p:nvSpPr>
        <p:spPr bwMode="auto">
          <a:xfrm>
            <a:off x="168275" y="6353175"/>
            <a:ext cx="4305300" cy="457200"/>
          </a:xfrm>
          <a:prstGeom prst="rect">
            <a:avLst/>
          </a:prstGeom>
          <a:noFill/>
          <a:ln w="9525" algn="ctr">
            <a:noFill/>
            <a:miter lim="800000"/>
            <a:headEnd/>
            <a:tailEnd/>
          </a:ln>
        </p:spPr>
        <p:txBody>
          <a:bodyPr>
            <a:spAutoFit/>
          </a:bodyPr>
          <a:lstStyle/>
          <a:p>
            <a:pPr>
              <a:spcBef>
                <a:spcPct val="50000"/>
              </a:spcBef>
            </a:pPr>
            <a:r>
              <a:rPr lang="en-US" sz="2000">
                <a:cs typeface="Arial" charset="0"/>
                <a:hlinkClick r:id="rId3"/>
              </a:rPr>
              <a:t>http://users.jyu.fi/~akataso/sapl.html</a:t>
            </a:r>
            <a:r>
              <a:rPr lang="en-US" sz="2400">
                <a:cs typeface="Arial" charset="0"/>
              </a:rPr>
              <a:t> </a:t>
            </a:r>
          </a:p>
        </p:txBody>
      </p:sp>
      <p:sp>
        <p:nvSpPr>
          <p:cNvPr id="1702918" name="Text Box 6"/>
          <p:cNvSpPr txBox="1">
            <a:spLocks noChangeArrowheads="1"/>
          </p:cNvSpPr>
          <p:nvPr/>
        </p:nvSpPr>
        <p:spPr bwMode="auto">
          <a:xfrm>
            <a:off x="1462088" y="5156200"/>
            <a:ext cx="3902075" cy="1258888"/>
          </a:xfrm>
          <a:prstGeom prst="rect">
            <a:avLst/>
          </a:prstGeom>
          <a:solidFill>
            <a:srgbClr val="C0C0C0"/>
          </a:solidFill>
          <a:ln w="9525">
            <a:solidFill>
              <a:schemeClr val="tx1"/>
            </a:solidFill>
            <a:miter lim="800000"/>
            <a:headEnd/>
            <a:tailEnd/>
          </a:ln>
          <a:effectLst/>
        </p:spPr>
        <p:txBody>
          <a:bodyPr>
            <a:spAutoFit/>
          </a:bodyPr>
          <a:lstStyle/>
          <a:p>
            <a:pPr algn="l" eaLnBrk="0" hangingPunct="0">
              <a:spcBef>
                <a:spcPct val="50000"/>
              </a:spcBef>
              <a:defRPr/>
            </a:pPr>
            <a:r>
              <a:rPr lang="en-US" sz="1600" b="1">
                <a:solidFill>
                  <a:srgbClr val="FF0000"/>
                </a:solidFill>
                <a:effectLst>
                  <a:outerShdw blurRad="38100" dist="38100" dir="2700000" algn="tl">
                    <a:srgbClr val="000000"/>
                  </a:outerShdw>
                </a:effectLst>
                <a:latin typeface="Tahoma" pitchFamily="34" charset="0"/>
                <a:cs typeface="Arial" charset="0"/>
              </a:rPr>
              <a:t>S-APL</a:t>
            </a:r>
            <a:r>
              <a:rPr lang="en-US" sz="1400" b="1">
                <a:solidFill>
                  <a:srgbClr val="FF0000"/>
                </a:solidFill>
                <a:latin typeface="Tahoma" pitchFamily="34" charset="0"/>
                <a:cs typeface="Arial" charset="0"/>
              </a:rPr>
              <a:t> </a:t>
            </a:r>
            <a:r>
              <a:rPr lang="en-US" sz="1200" b="1">
                <a:solidFill>
                  <a:srgbClr val="FF0000"/>
                </a:solidFill>
                <a:latin typeface="Tahoma" pitchFamily="34" charset="0"/>
                <a:cs typeface="Tahoma" pitchFamily="34" charset="0"/>
              </a:rPr>
              <a:t>– is a hybrid of semantics (metadata / ontologies/ rules) specification languages, semantic reasoners, and agent programming languages. It integrates the semantic description of domain resources with the semantic prescription of the agents' behaviors </a:t>
            </a:r>
          </a:p>
        </p:txBody>
      </p:sp>
      <p:grpSp>
        <p:nvGrpSpPr>
          <p:cNvPr id="31752" name="Group 7"/>
          <p:cNvGrpSpPr>
            <a:grpSpLocks/>
          </p:cNvGrpSpPr>
          <p:nvPr/>
        </p:nvGrpSpPr>
        <p:grpSpPr bwMode="auto">
          <a:xfrm>
            <a:off x="28575" y="4033838"/>
            <a:ext cx="1000125" cy="1108075"/>
            <a:chOff x="4694" y="645"/>
            <a:chExt cx="725" cy="745"/>
          </a:xfrm>
        </p:grpSpPr>
        <p:pic>
          <p:nvPicPr>
            <p:cNvPr id="31888" name="Picture 8" descr="images"/>
            <p:cNvPicPr>
              <a:picLocks noChangeAspect="1" noChangeArrowheads="1"/>
            </p:cNvPicPr>
            <p:nvPr/>
          </p:nvPicPr>
          <p:blipFill>
            <a:blip r:embed="rId4" cstate="print"/>
            <a:srcRect/>
            <a:stretch>
              <a:fillRect/>
            </a:stretch>
          </p:blipFill>
          <p:spPr bwMode="auto">
            <a:xfrm>
              <a:off x="4736" y="645"/>
              <a:ext cx="638" cy="727"/>
            </a:xfrm>
            <a:prstGeom prst="rect">
              <a:avLst/>
            </a:prstGeom>
            <a:noFill/>
            <a:ln w="9525">
              <a:noFill/>
              <a:miter lim="800000"/>
              <a:headEnd/>
              <a:tailEnd/>
            </a:ln>
          </p:spPr>
        </p:pic>
        <p:sp>
          <p:nvSpPr>
            <p:cNvPr id="31889" name="Rectangle 9"/>
            <p:cNvSpPr>
              <a:spLocks noChangeArrowheads="1"/>
            </p:cNvSpPr>
            <p:nvPr/>
          </p:nvSpPr>
          <p:spPr bwMode="auto">
            <a:xfrm>
              <a:off x="4751" y="1187"/>
              <a:ext cx="597" cy="167"/>
            </a:xfrm>
            <a:prstGeom prst="rect">
              <a:avLst/>
            </a:prstGeom>
            <a:solidFill>
              <a:schemeClr val="tx2"/>
            </a:solidFill>
            <a:ln w="9525" algn="ctr">
              <a:noFill/>
              <a:miter lim="800000"/>
              <a:headEnd/>
              <a:tailEnd/>
            </a:ln>
          </p:spPr>
          <p:txBody>
            <a:bodyPr anchor="ctr">
              <a:spAutoFit/>
            </a:bodyPr>
            <a:lstStyle/>
            <a:p>
              <a:endParaRPr lang="en-US"/>
            </a:p>
          </p:txBody>
        </p:sp>
        <p:sp>
          <p:nvSpPr>
            <p:cNvPr id="1702922" name="Text Box 10"/>
            <p:cNvSpPr txBox="1">
              <a:spLocks noChangeArrowheads="1"/>
            </p:cNvSpPr>
            <p:nvPr/>
          </p:nvSpPr>
          <p:spPr bwMode="auto">
            <a:xfrm>
              <a:off x="4694" y="1164"/>
              <a:ext cx="725" cy="226"/>
            </a:xfrm>
            <a:prstGeom prst="rect">
              <a:avLst/>
            </a:prstGeom>
            <a:noFill/>
            <a:ln w="9525" algn="ctr">
              <a:noFill/>
              <a:miter lim="800000"/>
              <a:headEnd/>
              <a:tailEnd/>
            </a:ln>
            <a:effectLst/>
          </p:spPr>
          <p:txBody>
            <a:bodyPr>
              <a:spAutoFit/>
            </a:bodyPr>
            <a:lstStyle/>
            <a:p>
              <a:pPr>
                <a:spcBef>
                  <a:spcPct val="50000"/>
                </a:spcBef>
                <a:defRPr/>
              </a:pPr>
              <a:r>
                <a:rPr lang="en-US" sz="1600" b="1">
                  <a:solidFill>
                    <a:schemeClr val="bg1"/>
                  </a:solidFill>
                  <a:effectLst>
                    <a:outerShdw blurRad="38100" dist="38100" dir="2700000" algn="tl">
                      <a:srgbClr val="C0C0C0"/>
                    </a:outerShdw>
                  </a:effectLst>
                  <a:cs typeface="Arial" charset="0"/>
                </a:rPr>
                <a:t>S-APL</a:t>
              </a:r>
            </a:p>
          </p:txBody>
        </p:sp>
      </p:grpSp>
      <p:sp>
        <p:nvSpPr>
          <p:cNvPr id="31753" name="AutoShape 11"/>
          <p:cNvSpPr>
            <a:spLocks noChangeArrowheads="1"/>
          </p:cNvSpPr>
          <p:nvPr/>
        </p:nvSpPr>
        <p:spPr bwMode="auto">
          <a:xfrm>
            <a:off x="1992313" y="2890838"/>
            <a:ext cx="1728787" cy="1293812"/>
          </a:xfrm>
          <a:prstGeom prst="cube">
            <a:avLst>
              <a:gd name="adj" fmla="val 44907"/>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754" name="AutoShape 12"/>
          <p:cNvSpPr>
            <a:spLocks noChangeArrowheads="1"/>
          </p:cNvSpPr>
          <p:nvPr/>
        </p:nvSpPr>
        <p:spPr bwMode="auto">
          <a:xfrm>
            <a:off x="3863975" y="2962275"/>
            <a:ext cx="1008063" cy="1222375"/>
          </a:xfrm>
          <a:prstGeom prst="cube">
            <a:avLst>
              <a:gd name="adj" fmla="val 51495"/>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1702925" name="Text Box 13"/>
          <p:cNvSpPr txBox="1">
            <a:spLocks noChangeArrowheads="1"/>
          </p:cNvSpPr>
          <p:nvPr/>
        </p:nvSpPr>
        <p:spPr bwMode="auto">
          <a:xfrm rot="10800000">
            <a:off x="3937000" y="3536950"/>
            <a:ext cx="366713" cy="563563"/>
          </a:xfrm>
          <a:prstGeom prst="rect">
            <a:avLst/>
          </a:prstGeom>
          <a:noFill/>
          <a:ln w="9525">
            <a:noFill/>
            <a:miter lim="800000"/>
            <a:headEnd/>
            <a:tailEnd/>
          </a:ln>
          <a:effectLst/>
        </p:spPr>
        <p:txBody>
          <a:bodyPr vert="eaVert">
            <a:spAutoFit/>
          </a:bodyPr>
          <a:lstStyle/>
          <a:p>
            <a:pPr>
              <a:spcBef>
                <a:spcPct val="50000"/>
              </a:spcBef>
              <a:defRPr/>
            </a:pPr>
            <a:r>
              <a:rPr lang="fi-FI" sz="1200" b="1" i="1">
                <a:solidFill>
                  <a:schemeClr val="bg1"/>
                </a:solidFill>
                <a:effectLst>
                  <a:outerShdw blurRad="38100" dist="38100" dir="2700000" algn="tl">
                    <a:srgbClr val="C0C0C0"/>
                  </a:outerShdw>
                </a:effectLst>
                <a:cs typeface="Arial" charset="0"/>
              </a:rPr>
              <a:t>RAB</a:t>
            </a:r>
          </a:p>
        </p:txBody>
      </p:sp>
      <p:sp>
        <p:nvSpPr>
          <p:cNvPr id="31756" name="AutoShape 14"/>
          <p:cNvSpPr>
            <a:spLocks noChangeArrowheads="1"/>
          </p:cNvSpPr>
          <p:nvPr/>
        </p:nvSpPr>
        <p:spPr bwMode="auto">
          <a:xfrm>
            <a:off x="4440238" y="2962275"/>
            <a:ext cx="1008062" cy="1222375"/>
          </a:xfrm>
          <a:prstGeom prst="cube">
            <a:avLst>
              <a:gd name="adj" fmla="val 51495"/>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757" name="AutoShape 15"/>
          <p:cNvSpPr>
            <a:spLocks noChangeArrowheads="1"/>
          </p:cNvSpPr>
          <p:nvPr/>
        </p:nvSpPr>
        <p:spPr bwMode="auto">
          <a:xfrm>
            <a:off x="5016500" y="2962275"/>
            <a:ext cx="1008063" cy="1222375"/>
          </a:xfrm>
          <a:prstGeom prst="cube">
            <a:avLst>
              <a:gd name="adj" fmla="val 51495"/>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758" name="AutoShape 16"/>
          <p:cNvSpPr>
            <a:spLocks noChangeArrowheads="1"/>
          </p:cNvSpPr>
          <p:nvPr/>
        </p:nvSpPr>
        <p:spPr bwMode="auto">
          <a:xfrm>
            <a:off x="5592763" y="2962275"/>
            <a:ext cx="1008062" cy="1222375"/>
          </a:xfrm>
          <a:prstGeom prst="cube">
            <a:avLst>
              <a:gd name="adj" fmla="val 51495"/>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759" name="AutoShape 17"/>
          <p:cNvSpPr>
            <a:spLocks noChangeArrowheads="1"/>
          </p:cNvSpPr>
          <p:nvPr/>
        </p:nvSpPr>
        <p:spPr bwMode="auto">
          <a:xfrm>
            <a:off x="1992313" y="2170113"/>
            <a:ext cx="4608512" cy="1223962"/>
          </a:xfrm>
          <a:prstGeom prst="cube">
            <a:avLst>
              <a:gd name="adj" fmla="val 42671"/>
            </a:avLst>
          </a:prstGeom>
          <a:gradFill rotWithShape="1">
            <a:gsLst>
              <a:gs pos="0">
                <a:srgbClr val="43596B"/>
              </a:gs>
              <a:gs pos="50000">
                <a:srgbClr val="90C0E8"/>
              </a:gs>
              <a:gs pos="100000">
                <a:srgbClr val="43596B"/>
              </a:gs>
            </a:gsLst>
            <a:lin ang="5400000" scaled="1"/>
          </a:gradFill>
          <a:ln w="9525">
            <a:solidFill>
              <a:schemeClr val="bg1"/>
            </a:solidFill>
            <a:miter lim="800000"/>
            <a:headEnd/>
            <a:tailEnd/>
          </a:ln>
        </p:spPr>
        <p:txBody>
          <a:bodyPr wrap="none" anchor="ctr"/>
          <a:lstStyle/>
          <a:p>
            <a:pPr eaLnBrk="0" hangingPunct="0"/>
            <a:endParaRPr lang="en-US" sz="2000">
              <a:latin typeface="Tahoma" pitchFamily="34" charset="0"/>
              <a:cs typeface="Arial" charset="0"/>
            </a:endParaRPr>
          </a:p>
        </p:txBody>
      </p:sp>
      <p:sp>
        <p:nvSpPr>
          <p:cNvPr id="1702930" name="Text Box 18"/>
          <p:cNvSpPr txBox="1">
            <a:spLocks noChangeArrowheads="1"/>
          </p:cNvSpPr>
          <p:nvPr/>
        </p:nvSpPr>
        <p:spPr bwMode="auto">
          <a:xfrm rot="10800000">
            <a:off x="4511675" y="3538538"/>
            <a:ext cx="366713" cy="563562"/>
          </a:xfrm>
          <a:prstGeom prst="rect">
            <a:avLst/>
          </a:prstGeom>
          <a:noFill/>
          <a:ln w="9525">
            <a:noFill/>
            <a:miter lim="800000"/>
            <a:headEnd/>
            <a:tailEnd/>
          </a:ln>
          <a:effectLst/>
        </p:spPr>
        <p:txBody>
          <a:bodyPr vert="eaVert">
            <a:spAutoFit/>
          </a:bodyPr>
          <a:lstStyle/>
          <a:p>
            <a:pPr>
              <a:spcBef>
                <a:spcPct val="50000"/>
              </a:spcBef>
              <a:defRPr/>
            </a:pPr>
            <a:r>
              <a:rPr lang="fi-FI" sz="1200" b="1" i="1">
                <a:solidFill>
                  <a:schemeClr val="bg1"/>
                </a:solidFill>
                <a:effectLst>
                  <a:outerShdw blurRad="38100" dist="38100" dir="2700000" algn="tl">
                    <a:srgbClr val="C0C0C0"/>
                  </a:outerShdw>
                </a:effectLst>
                <a:cs typeface="Arial" charset="0"/>
              </a:rPr>
              <a:t>RAB</a:t>
            </a:r>
          </a:p>
        </p:txBody>
      </p:sp>
      <p:sp>
        <p:nvSpPr>
          <p:cNvPr id="1702931" name="Text Box 19"/>
          <p:cNvSpPr txBox="1">
            <a:spLocks noChangeArrowheads="1"/>
          </p:cNvSpPr>
          <p:nvPr/>
        </p:nvSpPr>
        <p:spPr bwMode="auto">
          <a:xfrm rot="10800000">
            <a:off x="5087938" y="3538538"/>
            <a:ext cx="366712" cy="563562"/>
          </a:xfrm>
          <a:prstGeom prst="rect">
            <a:avLst/>
          </a:prstGeom>
          <a:noFill/>
          <a:ln w="9525">
            <a:noFill/>
            <a:miter lim="800000"/>
            <a:headEnd/>
            <a:tailEnd/>
          </a:ln>
          <a:effectLst/>
        </p:spPr>
        <p:txBody>
          <a:bodyPr vert="eaVert">
            <a:spAutoFit/>
          </a:bodyPr>
          <a:lstStyle/>
          <a:p>
            <a:pPr>
              <a:spcBef>
                <a:spcPct val="50000"/>
              </a:spcBef>
              <a:defRPr/>
            </a:pPr>
            <a:r>
              <a:rPr lang="fi-FI" sz="1200" b="1" i="1">
                <a:solidFill>
                  <a:schemeClr val="bg1"/>
                </a:solidFill>
                <a:effectLst>
                  <a:outerShdw blurRad="38100" dist="38100" dir="2700000" algn="tl">
                    <a:srgbClr val="C0C0C0"/>
                  </a:outerShdw>
                </a:effectLst>
                <a:cs typeface="Arial" charset="0"/>
              </a:rPr>
              <a:t>RAB</a:t>
            </a:r>
          </a:p>
        </p:txBody>
      </p:sp>
      <p:sp>
        <p:nvSpPr>
          <p:cNvPr id="1702932" name="Text Box 20"/>
          <p:cNvSpPr txBox="1">
            <a:spLocks noChangeArrowheads="1"/>
          </p:cNvSpPr>
          <p:nvPr/>
        </p:nvSpPr>
        <p:spPr bwMode="auto">
          <a:xfrm rot="10800000">
            <a:off x="5664200" y="3538538"/>
            <a:ext cx="366713" cy="563562"/>
          </a:xfrm>
          <a:prstGeom prst="rect">
            <a:avLst/>
          </a:prstGeom>
          <a:noFill/>
          <a:ln w="9525">
            <a:noFill/>
            <a:miter lim="800000"/>
            <a:headEnd/>
            <a:tailEnd/>
          </a:ln>
          <a:effectLst/>
        </p:spPr>
        <p:txBody>
          <a:bodyPr vert="eaVert">
            <a:spAutoFit/>
          </a:bodyPr>
          <a:lstStyle/>
          <a:p>
            <a:pPr>
              <a:spcBef>
                <a:spcPct val="50000"/>
              </a:spcBef>
              <a:defRPr/>
            </a:pPr>
            <a:r>
              <a:rPr lang="fi-FI" sz="1200" b="1" i="1">
                <a:solidFill>
                  <a:schemeClr val="bg1"/>
                </a:solidFill>
                <a:effectLst>
                  <a:outerShdw blurRad="38100" dist="38100" dir="2700000" algn="tl">
                    <a:srgbClr val="C0C0C0"/>
                  </a:outerShdw>
                </a:effectLst>
                <a:cs typeface="Arial" charset="0"/>
              </a:rPr>
              <a:t>RAB</a:t>
            </a:r>
          </a:p>
        </p:txBody>
      </p:sp>
      <p:sp>
        <p:nvSpPr>
          <p:cNvPr id="1702933" name="Text Box 21"/>
          <p:cNvSpPr txBox="1">
            <a:spLocks noChangeArrowheads="1"/>
          </p:cNvSpPr>
          <p:nvPr/>
        </p:nvSpPr>
        <p:spPr bwMode="auto">
          <a:xfrm>
            <a:off x="1946275" y="3683000"/>
            <a:ext cx="1246188" cy="274638"/>
          </a:xfrm>
          <a:prstGeom prst="rect">
            <a:avLst/>
          </a:prstGeom>
          <a:noFill/>
          <a:ln w="9525">
            <a:noFill/>
            <a:miter lim="800000"/>
            <a:headEnd/>
            <a:tailEnd/>
          </a:ln>
          <a:effectLst/>
        </p:spPr>
        <p:txBody>
          <a:bodyPr>
            <a:spAutoFit/>
          </a:bodyPr>
          <a:lstStyle/>
          <a:p>
            <a:pPr>
              <a:spcBef>
                <a:spcPct val="50000"/>
              </a:spcBef>
              <a:defRPr/>
            </a:pPr>
            <a:r>
              <a:rPr lang="fi-FI" sz="1200" b="1" i="1">
                <a:solidFill>
                  <a:schemeClr val="bg1"/>
                </a:solidFill>
                <a:effectLst>
                  <a:outerShdw blurRad="38100" dist="38100" dir="2700000" algn="tl">
                    <a:srgbClr val="C0C0C0"/>
                  </a:outerShdw>
                </a:effectLst>
                <a:cs typeface="Arial" charset="0"/>
              </a:rPr>
              <a:t>Blackboard</a:t>
            </a:r>
          </a:p>
        </p:txBody>
      </p:sp>
      <p:sp>
        <p:nvSpPr>
          <p:cNvPr id="1702934" name="Text Box 22"/>
          <p:cNvSpPr txBox="1">
            <a:spLocks noChangeArrowheads="1"/>
          </p:cNvSpPr>
          <p:nvPr/>
        </p:nvSpPr>
        <p:spPr bwMode="auto">
          <a:xfrm>
            <a:off x="2352675" y="3035300"/>
            <a:ext cx="1296988" cy="274638"/>
          </a:xfrm>
          <a:prstGeom prst="rect">
            <a:avLst/>
          </a:prstGeom>
          <a:noFill/>
          <a:ln w="9525">
            <a:noFill/>
            <a:miter lim="800000"/>
            <a:headEnd/>
            <a:tailEnd/>
          </a:ln>
          <a:effectLst/>
        </p:spPr>
        <p:txBody>
          <a:bodyPr>
            <a:spAutoFit/>
          </a:bodyPr>
          <a:lstStyle/>
          <a:p>
            <a:pPr algn="l">
              <a:spcBef>
                <a:spcPct val="50000"/>
              </a:spcBef>
              <a:defRPr/>
            </a:pPr>
            <a:r>
              <a:rPr lang="fi-FI" sz="1200" b="1" i="1">
                <a:solidFill>
                  <a:schemeClr val="bg1"/>
                </a:solidFill>
                <a:effectLst>
                  <a:outerShdw blurRad="38100" dist="38100" dir="2700000" algn="tl">
                    <a:srgbClr val="C0C0C0"/>
                  </a:outerShdw>
                </a:effectLst>
                <a:cs typeface="Arial" charset="0"/>
              </a:rPr>
              <a:t>Data</a:t>
            </a:r>
          </a:p>
        </p:txBody>
      </p:sp>
      <p:sp>
        <p:nvSpPr>
          <p:cNvPr id="1702935" name="Text Box 23"/>
          <p:cNvSpPr txBox="1">
            <a:spLocks noChangeArrowheads="1"/>
          </p:cNvSpPr>
          <p:nvPr/>
        </p:nvSpPr>
        <p:spPr bwMode="auto">
          <a:xfrm>
            <a:off x="4511675" y="3035300"/>
            <a:ext cx="1008063" cy="274638"/>
          </a:xfrm>
          <a:prstGeom prst="rect">
            <a:avLst/>
          </a:prstGeom>
          <a:noFill/>
          <a:ln w="9525">
            <a:noFill/>
            <a:miter lim="800000"/>
            <a:headEnd/>
            <a:tailEnd/>
          </a:ln>
          <a:effectLst/>
        </p:spPr>
        <p:txBody>
          <a:bodyPr>
            <a:spAutoFit/>
          </a:bodyPr>
          <a:lstStyle/>
          <a:p>
            <a:pPr algn="l">
              <a:spcBef>
                <a:spcPct val="50000"/>
              </a:spcBef>
              <a:defRPr/>
            </a:pPr>
            <a:r>
              <a:rPr lang="fi-FI" sz="1200" b="1" i="1">
                <a:solidFill>
                  <a:schemeClr val="bg1"/>
                </a:solidFill>
                <a:effectLst>
                  <a:outerShdw blurRad="38100" dist="38100" dir="2700000" algn="tl">
                    <a:srgbClr val="C0C0C0"/>
                  </a:outerShdw>
                </a:effectLst>
                <a:cs typeface="Arial" charset="0"/>
              </a:rPr>
              <a:t>Rules</a:t>
            </a:r>
          </a:p>
        </p:txBody>
      </p:sp>
      <p:sp>
        <p:nvSpPr>
          <p:cNvPr id="31766" name="AutoShape 24"/>
          <p:cNvSpPr>
            <a:spLocks noChangeArrowheads="1"/>
          </p:cNvSpPr>
          <p:nvPr/>
        </p:nvSpPr>
        <p:spPr bwMode="auto">
          <a:xfrm>
            <a:off x="1992313" y="1809750"/>
            <a:ext cx="4608512" cy="792163"/>
          </a:xfrm>
          <a:prstGeom prst="cube">
            <a:avLst>
              <a:gd name="adj" fmla="val 65907"/>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pic>
        <p:nvPicPr>
          <p:cNvPr id="31767" name="Picture 25" descr="java"/>
          <p:cNvPicPr>
            <a:picLocks noChangeAspect="1" noChangeArrowheads="1"/>
          </p:cNvPicPr>
          <p:nvPr/>
        </p:nvPicPr>
        <p:blipFill>
          <a:blip r:embed="rId5" cstate="print"/>
          <a:srcRect l="6517" t="6517" r="6517"/>
          <a:stretch>
            <a:fillRect/>
          </a:stretch>
        </p:blipFill>
        <p:spPr bwMode="auto">
          <a:xfrm>
            <a:off x="5703888" y="2333625"/>
            <a:ext cx="249237" cy="268288"/>
          </a:xfrm>
          <a:prstGeom prst="rect">
            <a:avLst/>
          </a:prstGeom>
          <a:noFill/>
          <a:ln w="9525">
            <a:noFill/>
            <a:miter lim="800000"/>
            <a:headEnd/>
            <a:tailEnd/>
          </a:ln>
        </p:spPr>
      </p:pic>
      <p:sp>
        <p:nvSpPr>
          <p:cNvPr id="1702938" name="Text Box 26"/>
          <p:cNvSpPr txBox="1">
            <a:spLocks noChangeArrowheads="1"/>
          </p:cNvSpPr>
          <p:nvPr/>
        </p:nvSpPr>
        <p:spPr bwMode="auto">
          <a:xfrm>
            <a:off x="1992313" y="2730500"/>
            <a:ext cx="2376487" cy="304800"/>
          </a:xfrm>
          <a:prstGeom prst="rect">
            <a:avLst/>
          </a:prstGeom>
          <a:noFill/>
          <a:ln w="9525">
            <a:noFill/>
            <a:miter lim="800000"/>
            <a:headEnd/>
            <a:tailEnd/>
          </a:ln>
          <a:effectLst/>
        </p:spPr>
        <p:txBody>
          <a:bodyPr>
            <a:spAutoFit/>
          </a:bodyPr>
          <a:lstStyle/>
          <a:p>
            <a:pPr algn="l">
              <a:spcBef>
                <a:spcPct val="50000"/>
              </a:spcBef>
              <a:defRPr/>
            </a:pPr>
            <a:r>
              <a:rPr lang="fi-FI" sz="1400" b="1" i="1">
                <a:solidFill>
                  <a:schemeClr val="bg1"/>
                </a:solidFill>
                <a:effectLst>
                  <a:outerShdw blurRad="38100" dist="38100" dir="2700000" algn="tl">
                    <a:srgbClr val="C0C0C0"/>
                  </a:outerShdw>
                </a:effectLst>
                <a:cs typeface="Arial" charset="0"/>
              </a:rPr>
              <a:t>Beliefs storage</a:t>
            </a:r>
          </a:p>
        </p:txBody>
      </p:sp>
      <p:sp>
        <p:nvSpPr>
          <p:cNvPr id="1702939" name="Text Box 27"/>
          <p:cNvSpPr txBox="1">
            <a:spLocks noChangeArrowheads="1"/>
          </p:cNvSpPr>
          <p:nvPr/>
        </p:nvSpPr>
        <p:spPr bwMode="auto">
          <a:xfrm>
            <a:off x="1971675" y="2297113"/>
            <a:ext cx="2376488" cy="304800"/>
          </a:xfrm>
          <a:prstGeom prst="rect">
            <a:avLst/>
          </a:prstGeom>
          <a:noFill/>
          <a:ln w="9525">
            <a:noFill/>
            <a:miter lim="800000"/>
            <a:headEnd/>
            <a:tailEnd/>
          </a:ln>
          <a:effectLst/>
        </p:spPr>
        <p:txBody>
          <a:bodyPr>
            <a:spAutoFit/>
          </a:bodyPr>
          <a:lstStyle/>
          <a:p>
            <a:pPr algn="l">
              <a:spcBef>
                <a:spcPct val="50000"/>
              </a:spcBef>
              <a:defRPr/>
            </a:pPr>
            <a:r>
              <a:rPr lang="fi-FI" sz="1400" b="1" i="1">
                <a:solidFill>
                  <a:schemeClr val="bg1"/>
                </a:solidFill>
                <a:effectLst>
                  <a:outerShdw blurRad="38100" dist="38100" dir="2700000" algn="tl">
                    <a:srgbClr val="C0C0C0"/>
                  </a:outerShdw>
                </a:effectLst>
                <a:cs typeface="Arial" charset="0"/>
              </a:rPr>
              <a:t>Behavior Engine</a:t>
            </a:r>
          </a:p>
        </p:txBody>
      </p:sp>
      <p:pic>
        <p:nvPicPr>
          <p:cNvPr id="31770" name="Picture 28" descr="java"/>
          <p:cNvPicPr>
            <a:picLocks noChangeAspect="1" noChangeArrowheads="1"/>
          </p:cNvPicPr>
          <p:nvPr/>
        </p:nvPicPr>
        <p:blipFill>
          <a:blip r:embed="rId5" cstate="print"/>
          <a:srcRect l="6517" t="6517" r="6517"/>
          <a:stretch>
            <a:fillRect/>
          </a:stretch>
        </p:blipFill>
        <p:spPr bwMode="auto">
          <a:xfrm>
            <a:off x="6169025" y="3467100"/>
            <a:ext cx="249238" cy="268288"/>
          </a:xfrm>
          <a:prstGeom prst="rect">
            <a:avLst/>
          </a:prstGeom>
          <a:noFill/>
          <a:ln w="9525">
            <a:noFill/>
            <a:miter lim="800000"/>
            <a:headEnd/>
            <a:tailEnd/>
          </a:ln>
        </p:spPr>
      </p:pic>
      <p:pic>
        <p:nvPicPr>
          <p:cNvPr id="31771" name="Picture 29" descr="sapl"/>
          <p:cNvPicPr>
            <a:picLocks noChangeAspect="1" noChangeArrowheads="1"/>
          </p:cNvPicPr>
          <p:nvPr/>
        </p:nvPicPr>
        <p:blipFill>
          <a:blip r:embed="rId6" cstate="print"/>
          <a:srcRect/>
          <a:stretch>
            <a:fillRect/>
          </a:stretch>
        </p:blipFill>
        <p:spPr bwMode="auto">
          <a:xfrm>
            <a:off x="5664200" y="2746375"/>
            <a:ext cx="331788" cy="360363"/>
          </a:xfrm>
          <a:prstGeom prst="rect">
            <a:avLst/>
          </a:prstGeom>
          <a:noFill/>
          <a:ln w="9525">
            <a:noFill/>
            <a:miter lim="800000"/>
            <a:headEnd/>
            <a:tailEnd/>
          </a:ln>
        </p:spPr>
      </p:pic>
      <p:grpSp>
        <p:nvGrpSpPr>
          <p:cNvPr id="31772" name="Group 30"/>
          <p:cNvGrpSpPr>
            <a:grpSpLocks/>
          </p:cNvGrpSpPr>
          <p:nvPr/>
        </p:nvGrpSpPr>
        <p:grpSpPr bwMode="auto">
          <a:xfrm>
            <a:off x="2352675" y="1235075"/>
            <a:ext cx="936625" cy="919163"/>
            <a:chOff x="1236" y="869"/>
            <a:chExt cx="680" cy="723"/>
          </a:xfrm>
        </p:grpSpPr>
        <p:sp>
          <p:nvSpPr>
            <p:cNvPr id="31886" name="Oval 31"/>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1887" name="Picture 32" descr="CA0NW12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grpSp>
        <p:nvGrpSpPr>
          <p:cNvPr id="31773" name="Group 33"/>
          <p:cNvGrpSpPr>
            <a:grpSpLocks/>
          </p:cNvGrpSpPr>
          <p:nvPr/>
        </p:nvGrpSpPr>
        <p:grpSpPr bwMode="auto">
          <a:xfrm>
            <a:off x="6240463" y="3754438"/>
            <a:ext cx="792162" cy="1152525"/>
            <a:chOff x="2893" y="2387"/>
            <a:chExt cx="1703" cy="950"/>
          </a:xfrm>
        </p:grpSpPr>
        <p:sp>
          <p:nvSpPr>
            <p:cNvPr id="31884" name="Freeform 34"/>
            <p:cNvSpPr>
              <a:spLocks/>
            </p:cNvSpPr>
            <p:nvPr/>
          </p:nvSpPr>
          <p:spPr bwMode="auto">
            <a:xfrm>
              <a:off x="2893" y="2387"/>
              <a:ext cx="1703" cy="950"/>
            </a:xfrm>
            <a:custGeom>
              <a:avLst/>
              <a:gdLst>
                <a:gd name="T0" fmla="*/ 687 w 2034"/>
                <a:gd name="T1" fmla="*/ 923 h 959"/>
                <a:gd name="T2" fmla="*/ 954 w 2034"/>
                <a:gd name="T3" fmla="*/ 267 h 959"/>
                <a:gd name="T4" fmla="*/ 954 w 2034"/>
                <a:gd name="T5" fmla="*/ 93 h 959"/>
                <a:gd name="T6" fmla="*/ 754 w 2034"/>
                <a:gd name="T7" fmla="*/ 52 h 959"/>
                <a:gd name="T8" fmla="*/ 219 w 2034"/>
                <a:gd name="T9" fmla="*/ 52 h 959"/>
                <a:gd name="T10" fmla="*/ 153 w 2034"/>
                <a:gd name="T11" fmla="*/ 7 h 959"/>
                <a:gd name="T12" fmla="*/ 19 w 2034"/>
                <a:gd name="T13" fmla="*/ 93 h 959"/>
                <a:gd name="T14" fmla="*/ 41 w 2034"/>
                <a:gd name="T15" fmla="*/ 225 h 959"/>
                <a:gd name="T16" fmla="*/ 85 w 2034"/>
                <a:gd name="T17" fmla="*/ 180 h 959"/>
                <a:gd name="T18" fmla="*/ 219 w 2034"/>
                <a:gd name="T19" fmla="*/ 180 h 959"/>
                <a:gd name="T20" fmla="*/ 442 w 2034"/>
                <a:gd name="T21" fmla="*/ 180 h 959"/>
                <a:gd name="T22" fmla="*/ 778 w 2034"/>
                <a:gd name="T23" fmla="*/ 180 h 959"/>
                <a:gd name="T24" fmla="*/ 799 w 2034"/>
                <a:gd name="T25" fmla="*/ 267 h 959"/>
                <a:gd name="T26" fmla="*/ 754 w 2034"/>
                <a:gd name="T27" fmla="*/ 357 h 959"/>
                <a:gd name="T28" fmla="*/ 575 w 2034"/>
                <a:gd name="T29" fmla="*/ 704 h 959"/>
                <a:gd name="T30" fmla="*/ 509 w 2034"/>
                <a:gd name="T31" fmla="*/ 836 h 959"/>
                <a:gd name="T32" fmla="*/ 709 w 2034"/>
                <a:gd name="T33" fmla="*/ 881 h 959"/>
                <a:gd name="T34" fmla="*/ 733 w 2034"/>
                <a:gd name="T35" fmla="*/ 836 h 959"/>
                <a:gd name="T36" fmla="*/ 709 w 2034"/>
                <a:gd name="T37" fmla="*/ 881 h 9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4"/>
                <a:gd name="T58" fmla="*/ 0 h 959"/>
                <a:gd name="T59" fmla="*/ 2034 w 2034"/>
                <a:gd name="T60" fmla="*/ 959 h 9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4" h="959">
                  <a:moveTo>
                    <a:pt x="1399" y="959"/>
                  </a:moveTo>
                  <a:cubicBezTo>
                    <a:pt x="1625" y="691"/>
                    <a:pt x="1852" y="423"/>
                    <a:pt x="1943" y="279"/>
                  </a:cubicBezTo>
                  <a:cubicBezTo>
                    <a:pt x="2034" y="135"/>
                    <a:pt x="2011" y="135"/>
                    <a:pt x="1943" y="97"/>
                  </a:cubicBezTo>
                  <a:cubicBezTo>
                    <a:pt x="1875" y="59"/>
                    <a:pt x="1784" y="59"/>
                    <a:pt x="1535" y="52"/>
                  </a:cubicBezTo>
                  <a:lnTo>
                    <a:pt x="447" y="52"/>
                  </a:lnTo>
                  <a:cubicBezTo>
                    <a:pt x="243" y="45"/>
                    <a:pt x="378" y="0"/>
                    <a:pt x="310" y="7"/>
                  </a:cubicBezTo>
                  <a:cubicBezTo>
                    <a:pt x="242" y="14"/>
                    <a:pt x="76" y="59"/>
                    <a:pt x="38" y="97"/>
                  </a:cubicBezTo>
                  <a:cubicBezTo>
                    <a:pt x="0" y="135"/>
                    <a:pt x="61" y="218"/>
                    <a:pt x="84" y="233"/>
                  </a:cubicBezTo>
                  <a:cubicBezTo>
                    <a:pt x="107" y="248"/>
                    <a:pt x="114" y="195"/>
                    <a:pt x="174" y="188"/>
                  </a:cubicBezTo>
                  <a:cubicBezTo>
                    <a:pt x="234" y="181"/>
                    <a:pt x="326" y="188"/>
                    <a:pt x="447" y="188"/>
                  </a:cubicBezTo>
                  <a:cubicBezTo>
                    <a:pt x="568" y="188"/>
                    <a:pt x="711" y="188"/>
                    <a:pt x="900" y="188"/>
                  </a:cubicBezTo>
                  <a:lnTo>
                    <a:pt x="1581" y="188"/>
                  </a:lnTo>
                  <a:cubicBezTo>
                    <a:pt x="1702" y="203"/>
                    <a:pt x="1634" y="249"/>
                    <a:pt x="1626" y="279"/>
                  </a:cubicBezTo>
                  <a:cubicBezTo>
                    <a:pt x="1618" y="309"/>
                    <a:pt x="1611" y="294"/>
                    <a:pt x="1535" y="369"/>
                  </a:cubicBezTo>
                  <a:cubicBezTo>
                    <a:pt x="1459" y="444"/>
                    <a:pt x="1255" y="649"/>
                    <a:pt x="1172" y="732"/>
                  </a:cubicBezTo>
                  <a:cubicBezTo>
                    <a:pt x="1089" y="815"/>
                    <a:pt x="991" y="838"/>
                    <a:pt x="1036" y="868"/>
                  </a:cubicBezTo>
                  <a:cubicBezTo>
                    <a:pt x="1081" y="898"/>
                    <a:pt x="1368" y="914"/>
                    <a:pt x="1444" y="914"/>
                  </a:cubicBezTo>
                  <a:cubicBezTo>
                    <a:pt x="1520" y="914"/>
                    <a:pt x="1490" y="868"/>
                    <a:pt x="1490" y="868"/>
                  </a:cubicBezTo>
                  <a:cubicBezTo>
                    <a:pt x="1490" y="868"/>
                    <a:pt x="1452" y="914"/>
                    <a:pt x="1444" y="914"/>
                  </a:cubicBezTo>
                </a:path>
              </a:pathLst>
            </a:custGeom>
            <a:solidFill>
              <a:srgbClr val="FFFFFF">
                <a:alpha val="70195"/>
              </a:srgbClr>
            </a:solidFill>
            <a:ln w="9525" cap="flat" cmpd="sng">
              <a:solidFill>
                <a:srgbClr val="993366"/>
              </a:solidFill>
              <a:prstDash val="solid"/>
              <a:round/>
              <a:headEnd type="none" w="med" len="med"/>
              <a:tailEnd type="none" w="med" len="med"/>
            </a:ln>
          </p:spPr>
          <p:txBody>
            <a:bodyPr/>
            <a:lstStyle/>
            <a:p>
              <a:endParaRPr lang="en-US"/>
            </a:p>
          </p:txBody>
        </p:sp>
        <p:sp>
          <p:nvSpPr>
            <p:cNvPr id="31885" name="Freeform 35"/>
            <p:cNvSpPr>
              <a:spLocks/>
            </p:cNvSpPr>
            <p:nvPr/>
          </p:nvSpPr>
          <p:spPr bwMode="auto">
            <a:xfrm>
              <a:off x="3029" y="2478"/>
              <a:ext cx="1383" cy="592"/>
            </a:xfrm>
            <a:custGeom>
              <a:avLst/>
              <a:gdLst>
                <a:gd name="T0" fmla="*/ 603 w 1651"/>
                <a:gd name="T1" fmla="*/ 349 h 706"/>
                <a:gd name="T2" fmla="*/ 787 w 1651"/>
                <a:gd name="T3" fmla="*/ 90 h 706"/>
                <a:gd name="T4" fmla="*/ 760 w 1651"/>
                <a:gd name="T5" fmla="*/ 13 h 706"/>
                <a:gd name="T6" fmla="*/ 469 w 1651"/>
                <a:gd name="T7" fmla="*/ 13 h 706"/>
                <a:gd name="T8" fmla="*/ 0 w 1651"/>
                <a:gd name="T9" fmla="*/ 13 h 706"/>
                <a:gd name="T10" fmla="*/ 0 60000 65536"/>
                <a:gd name="T11" fmla="*/ 0 60000 65536"/>
                <a:gd name="T12" fmla="*/ 0 60000 65536"/>
                <a:gd name="T13" fmla="*/ 0 60000 65536"/>
                <a:gd name="T14" fmla="*/ 0 60000 65536"/>
                <a:gd name="T15" fmla="*/ 0 w 1651"/>
                <a:gd name="T16" fmla="*/ 0 h 706"/>
                <a:gd name="T17" fmla="*/ 1651 w 1651"/>
                <a:gd name="T18" fmla="*/ 706 h 706"/>
              </a:gdLst>
              <a:ahLst/>
              <a:cxnLst>
                <a:cxn ang="T10">
                  <a:pos x="T0" y="T1"/>
                </a:cxn>
                <a:cxn ang="T11">
                  <a:pos x="T2" y="T3"/>
                </a:cxn>
                <a:cxn ang="T12">
                  <a:pos x="T4" y="T5"/>
                </a:cxn>
                <a:cxn ang="T13">
                  <a:pos x="T6" y="T7"/>
                </a:cxn>
                <a:cxn ang="T14">
                  <a:pos x="T8" y="T9"/>
                </a:cxn>
              </a:cxnLst>
              <a:rect l="T15" t="T16" r="T17" b="T18"/>
              <a:pathLst>
                <a:path w="1651" h="706">
                  <a:moveTo>
                    <a:pt x="1225" y="706"/>
                  </a:moveTo>
                  <a:cubicBezTo>
                    <a:pt x="1385" y="501"/>
                    <a:pt x="1545" y="296"/>
                    <a:pt x="1598" y="183"/>
                  </a:cubicBezTo>
                  <a:cubicBezTo>
                    <a:pt x="1651" y="70"/>
                    <a:pt x="1650" y="52"/>
                    <a:pt x="1543" y="26"/>
                  </a:cubicBezTo>
                  <a:cubicBezTo>
                    <a:pt x="1436" y="0"/>
                    <a:pt x="1210" y="26"/>
                    <a:pt x="953" y="26"/>
                  </a:cubicBezTo>
                  <a:cubicBezTo>
                    <a:pt x="696" y="26"/>
                    <a:pt x="348" y="26"/>
                    <a:pt x="0" y="26"/>
                  </a:cubicBezTo>
                </a:path>
              </a:pathLst>
            </a:custGeom>
            <a:noFill/>
            <a:ln w="9525" cap="flat" cmpd="sng">
              <a:solidFill>
                <a:srgbClr val="993366"/>
              </a:solidFill>
              <a:prstDash val="dash"/>
              <a:round/>
              <a:headEnd type="oval" w="med" len="lg"/>
              <a:tailEnd type="triangle" w="med" len="lg"/>
            </a:ln>
          </p:spPr>
          <p:txBody>
            <a:bodyPr/>
            <a:lstStyle/>
            <a:p>
              <a:endParaRPr lang="en-US"/>
            </a:p>
          </p:txBody>
        </p:sp>
      </p:grpSp>
      <p:grpSp>
        <p:nvGrpSpPr>
          <p:cNvPr id="31774" name="Group 36"/>
          <p:cNvGrpSpPr>
            <a:grpSpLocks/>
          </p:cNvGrpSpPr>
          <p:nvPr/>
        </p:nvGrpSpPr>
        <p:grpSpPr bwMode="auto">
          <a:xfrm>
            <a:off x="5880100" y="4578350"/>
            <a:ext cx="1223963" cy="831850"/>
            <a:chOff x="3664" y="2976"/>
            <a:chExt cx="771" cy="524"/>
          </a:xfrm>
        </p:grpSpPr>
        <p:sp>
          <p:nvSpPr>
            <p:cNvPr id="31844" name="AutoShape 37"/>
            <p:cNvSpPr>
              <a:spLocks noChangeArrowheads="1"/>
            </p:cNvSpPr>
            <p:nvPr/>
          </p:nvSpPr>
          <p:spPr bwMode="auto">
            <a:xfrm>
              <a:off x="3832" y="3091"/>
              <a:ext cx="102" cy="159"/>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45" name="AutoShape 38"/>
            <p:cNvSpPr>
              <a:spLocks noChangeArrowheads="1"/>
            </p:cNvSpPr>
            <p:nvPr/>
          </p:nvSpPr>
          <p:spPr bwMode="auto">
            <a:xfrm>
              <a:off x="4007" y="3074"/>
              <a:ext cx="101" cy="159"/>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46" name="AutoShape 39"/>
            <p:cNvSpPr>
              <a:spLocks noChangeArrowheads="1"/>
            </p:cNvSpPr>
            <p:nvPr/>
          </p:nvSpPr>
          <p:spPr bwMode="auto">
            <a:xfrm>
              <a:off x="3943" y="3095"/>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47" name="AutoShape 40"/>
            <p:cNvSpPr>
              <a:spLocks noChangeArrowheads="1"/>
            </p:cNvSpPr>
            <p:nvPr/>
          </p:nvSpPr>
          <p:spPr bwMode="auto">
            <a:xfrm>
              <a:off x="3876" y="3102"/>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48" name="AutoShape 41"/>
            <p:cNvSpPr>
              <a:spLocks noChangeArrowheads="1"/>
            </p:cNvSpPr>
            <p:nvPr/>
          </p:nvSpPr>
          <p:spPr bwMode="auto">
            <a:xfrm>
              <a:off x="4090" y="3066"/>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49" name="AutoShape 42"/>
            <p:cNvSpPr>
              <a:spLocks noChangeArrowheads="1"/>
            </p:cNvSpPr>
            <p:nvPr/>
          </p:nvSpPr>
          <p:spPr bwMode="auto">
            <a:xfrm>
              <a:off x="4174" y="3079"/>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0" name="AutoShape 43"/>
            <p:cNvSpPr>
              <a:spLocks noChangeArrowheads="1"/>
            </p:cNvSpPr>
            <p:nvPr/>
          </p:nvSpPr>
          <p:spPr bwMode="auto">
            <a:xfrm>
              <a:off x="4227" y="3122"/>
              <a:ext cx="101" cy="159"/>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1" name="AutoShape 44"/>
            <p:cNvSpPr>
              <a:spLocks noChangeArrowheads="1"/>
            </p:cNvSpPr>
            <p:nvPr/>
          </p:nvSpPr>
          <p:spPr bwMode="auto">
            <a:xfrm>
              <a:off x="4159" y="3123"/>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2" name="AutoShape 45"/>
            <p:cNvSpPr>
              <a:spLocks noChangeArrowheads="1"/>
            </p:cNvSpPr>
            <p:nvPr/>
          </p:nvSpPr>
          <p:spPr bwMode="auto">
            <a:xfrm>
              <a:off x="4096" y="3127"/>
              <a:ext cx="102" cy="158"/>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3" name="AutoShape 46"/>
            <p:cNvSpPr>
              <a:spLocks noChangeArrowheads="1"/>
            </p:cNvSpPr>
            <p:nvPr/>
          </p:nvSpPr>
          <p:spPr bwMode="auto">
            <a:xfrm>
              <a:off x="4010" y="3123"/>
              <a:ext cx="103"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4" name="AutoShape 47"/>
            <p:cNvSpPr>
              <a:spLocks noChangeArrowheads="1"/>
            </p:cNvSpPr>
            <p:nvPr/>
          </p:nvSpPr>
          <p:spPr bwMode="auto">
            <a:xfrm>
              <a:off x="3924" y="3125"/>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5" name="AutoShape 48"/>
            <p:cNvSpPr>
              <a:spLocks noChangeArrowheads="1"/>
            </p:cNvSpPr>
            <p:nvPr/>
          </p:nvSpPr>
          <p:spPr bwMode="auto">
            <a:xfrm>
              <a:off x="3860" y="3152"/>
              <a:ext cx="102"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6" name="AutoShape 49"/>
            <p:cNvSpPr>
              <a:spLocks noChangeArrowheads="1"/>
            </p:cNvSpPr>
            <p:nvPr/>
          </p:nvSpPr>
          <p:spPr bwMode="auto">
            <a:xfrm>
              <a:off x="3933" y="3163"/>
              <a:ext cx="101" cy="161"/>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7" name="AutoShape 50"/>
            <p:cNvSpPr>
              <a:spLocks noChangeArrowheads="1"/>
            </p:cNvSpPr>
            <p:nvPr/>
          </p:nvSpPr>
          <p:spPr bwMode="auto">
            <a:xfrm>
              <a:off x="4010" y="3170"/>
              <a:ext cx="103"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8" name="AutoShape 51"/>
            <p:cNvSpPr>
              <a:spLocks noChangeArrowheads="1"/>
            </p:cNvSpPr>
            <p:nvPr/>
          </p:nvSpPr>
          <p:spPr bwMode="auto">
            <a:xfrm>
              <a:off x="4091" y="3173"/>
              <a:ext cx="101" cy="160"/>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59" name="AutoShape 52"/>
            <p:cNvSpPr>
              <a:spLocks noChangeArrowheads="1"/>
            </p:cNvSpPr>
            <p:nvPr/>
          </p:nvSpPr>
          <p:spPr bwMode="auto">
            <a:xfrm>
              <a:off x="4176" y="3161"/>
              <a:ext cx="102" cy="159"/>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grpSp>
          <p:nvGrpSpPr>
            <p:cNvPr id="31860" name="Group 53"/>
            <p:cNvGrpSpPr>
              <a:grpSpLocks/>
            </p:cNvGrpSpPr>
            <p:nvPr/>
          </p:nvGrpSpPr>
          <p:grpSpPr bwMode="auto">
            <a:xfrm>
              <a:off x="3747" y="3138"/>
              <a:ext cx="665" cy="244"/>
              <a:chOff x="3093" y="3542"/>
              <a:chExt cx="1180" cy="416"/>
            </a:xfrm>
          </p:grpSpPr>
          <p:sp>
            <p:nvSpPr>
              <p:cNvPr id="31875" name="AutoShape 54"/>
              <p:cNvSpPr>
                <a:spLocks noChangeArrowheads="1"/>
              </p:cNvSpPr>
              <p:nvPr/>
            </p:nvSpPr>
            <p:spPr bwMode="auto">
              <a:xfrm>
                <a:off x="3093" y="3542"/>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6" name="AutoShape 55"/>
              <p:cNvSpPr>
                <a:spLocks noChangeArrowheads="1"/>
              </p:cNvSpPr>
              <p:nvPr/>
            </p:nvSpPr>
            <p:spPr bwMode="auto">
              <a:xfrm>
                <a:off x="3166" y="3604"/>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7" name="AutoShape 56"/>
              <p:cNvSpPr>
                <a:spLocks noChangeArrowheads="1"/>
              </p:cNvSpPr>
              <p:nvPr/>
            </p:nvSpPr>
            <p:spPr bwMode="auto">
              <a:xfrm>
                <a:off x="3254" y="3649"/>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8" name="AutoShape 57"/>
              <p:cNvSpPr>
                <a:spLocks noChangeArrowheads="1"/>
              </p:cNvSpPr>
              <p:nvPr/>
            </p:nvSpPr>
            <p:spPr bwMode="auto">
              <a:xfrm>
                <a:off x="3382" y="3670"/>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9" name="AutoShape 58"/>
              <p:cNvSpPr>
                <a:spLocks noChangeArrowheads="1"/>
              </p:cNvSpPr>
              <p:nvPr/>
            </p:nvSpPr>
            <p:spPr bwMode="auto">
              <a:xfrm>
                <a:off x="3521" y="3681"/>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80" name="AutoShape 59"/>
              <p:cNvSpPr>
                <a:spLocks noChangeArrowheads="1"/>
              </p:cNvSpPr>
              <p:nvPr/>
            </p:nvSpPr>
            <p:spPr bwMode="auto">
              <a:xfrm>
                <a:off x="3662" y="3686"/>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81" name="AutoShape 60"/>
              <p:cNvSpPr>
                <a:spLocks noChangeArrowheads="1"/>
              </p:cNvSpPr>
              <p:nvPr/>
            </p:nvSpPr>
            <p:spPr bwMode="auto">
              <a:xfrm>
                <a:off x="3814" y="3665"/>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82" name="AutoShape 61"/>
              <p:cNvSpPr>
                <a:spLocks noChangeArrowheads="1"/>
              </p:cNvSpPr>
              <p:nvPr/>
            </p:nvSpPr>
            <p:spPr bwMode="auto">
              <a:xfrm>
                <a:off x="3961" y="3641"/>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83" name="AutoShape 62"/>
              <p:cNvSpPr>
                <a:spLocks noChangeArrowheads="1"/>
              </p:cNvSpPr>
              <p:nvPr/>
            </p:nvSpPr>
            <p:spPr bwMode="auto">
              <a:xfrm>
                <a:off x="4092" y="3606"/>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grpSp>
        <p:grpSp>
          <p:nvGrpSpPr>
            <p:cNvPr id="31861" name="Group 63"/>
            <p:cNvGrpSpPr>
              <a:grpSpLocks/>
            </p:cNvGrpSpPr>
            <p:nvPr/>
          </p:nvGrpSpPr>
          <p:grpSpPr bwMode="auto">
            <a:xfrm>
              <a:off x="3681" y="3203"/>
              <a:ext cx="742" cy="297"/>
              <a:chOff x="3093" y="3542"/>
              <a:chExt cx="1180" cy="416"/>
            </a:xfrm>
          </p:grpSpPr>
          <p:sp>
            <p:nvSpPr>
              <p:cNvPr id="31866" name="AutoShape 64"/>
              <p:cNvSpPr>
                <a:spLocks noChangeArrowheads="1"/>
              </p:cNvSpPr>
              <p:nvPr/>
            </p:nvSpPr>
            <p:spPr bwMode="auto">
              <a:xfrm>
                <a:off x="3093" y="3542"/>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67" name="AutoShape 65"/>
              <p:cNvSpPr>
                <a:spLocks noChangeArrowheads="1"/>
              </p:cNvSpPr>
              <p:nvPr/>
            </p:nvSpPr>
            <p:spPr bwMode="auto">
              <a:xfrm>
                <a:off x="3166" y="3604"/>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68" name="AutoShape 66"/>
              <p:cNvSpPr>
                <a:spLocks noChangeArrowheads="1"/>
              </p:cNvSpPr>
              <p:nvPr/>
            </p:nvSpPr>
            <p:spPr bwMode="auto">
              <a:xfrm>
                <a:off x="3254" y="3649"/>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69" name="AutoShape 67"/>
              <p:cNvSpPr>
                <a:spLocks noChangeArrowheads="1"/>
              </p:cNvSpPr>
              <p:nvPr/>
            </p:nvSpPr>
            <p:spPr bwMode="auto">
              <a:xfrm>
                <a:off x="3382" y="3670"/>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0" name="AutoShape 68"/>
              <p:cNvSpPr>
                <a:spLocks noChangeArrowheads="1"/>
              </p:cNvSpPr>
              <p:nvPr/>
            </p:nvSpPr>
            <p:spPr bwMode="auto">
              <a:xfrm>
                <a:off x="3521" y="3681"/>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1" name="AutoShape 69"/>
              <p:cNvSpPr>
                <a:spLocks noChangeArrowheads="1"/>
              </p:cNvSpPr>
              <p:nvPr/>
            </p:nvSpPr>
            <p:spPr bwMode="auto">
              <a:xfrm>
                <a:off x="3662" y="3686"/>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2" name="AutoShape 70"/>
              <p:cNvSpPr>
                <a:spLocks noChangeArrowheads="1"/>
              </p:cNvSpPr>
              <p:nvPr/>
            </p:nvSpPr>
            <p:spPr bwMode="auto">
              <a:xfrm>
                <a:off x="3814" y="3665"/>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3" name="AutoShape 71"/>
              <p:cNvSpPr>
                <a:spLocks noChangeArrowheads="1"/>
              </p:cNvSpPr>
              <p:nvPr/>
            </p:nvSpPr>
            <p:spPr bwMode="auto">
              <a:xfrm>
                <a:off x="3961" y="3641"/>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sp>
            <p:nvSpPr>
              <p:cNvPr id="31874" name="AutoShape 72"/>
              <p:cNvSpPr>
                <a:spLocks noChangeArrowheads="1"/>
              </p:cNvSpPr>
              <p:nvPr/>
            </p:nvSpPr>
            <p:spPr bwMode="auto">
              <a:xfrm>
                <a:off x="4092" y="3606"/>
                <a:ext cx="181" cy="272"/>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grpSp>
        <p:sp>
          <p:nvSpPr>
            <p:cNvPr id="1702985" name="AutoShape 73"/>
            <p:cNvSpPr>
              <a:spLocks noChangeArrowheads="1"/>
            </p:cNvSpPr>
            <p:nvPr/>
          </p:nvSpPr>
          <p:spPr bwMode="auto">
            <a:xfrm>
              <a:off x="3664" y="2976"/>
              <a:ext cx="771" cy="517"/>
            </a:xfrm>
            <a:prstGeom prst="can">
              <a:avLst>
                <a:gd name="adj" fmla="val 49921"/>
              </a:avLst>
            </a:prstGeom>
            <a:gradFill rotWithShape="1">
              <a:gsLst>
                <a:gs pos="0">
                  <a:srgbClr val="DC821E">
                    <a:gamma/>
                    <a:shade val="46275"/>
                    <a:invGamma/>
                  </a:srgbClr>
                </a:gs>
                <a:gs pos="50000">
                  <a:srgbClr val="DC821E">
                    <a:alpha val="17999"/>
                  </a:srgbClr>
                </a:gs>
                <a:gs pos="100000">
                  <a:srgbClr val="DC821E">
                    <a:gamma/>
                    <a:shade val="46275"/>
                    <a:invGamma/>
                  </a:srgbClr>
                </a:gs>
              </a:gsLst>
              <a:lin ang="0" scaled="1"/>
            </a:gradFill>
            <a:ln w="9525">
              <a:solidFill>
                <a:srgbClr val="663300"/>
              </a:solidFill>
              <a:round/>
              <a:headEnd/>
              <a:tailEnd/>
            </a:ln>
            <a:effectLst/>
          </p:spPr>
          <p:txBody>
            <a:bodyPr wrap="none" anchor="ctr"/>
            <a:lstStyle/>
            <a:p>
              <a:endParaRPr lang="en-US"/>
            </a:p>
          </p:txBody>
        </p:sp>
        <p:sp>
          <p:nvSpPr>
            <p:cNvPr id="1702986" name="Text Box 74"/>
            <p:cNvSpPr txBox="1">
              <a:spLocks noChangeArrowheads="1"/>
            </p:cNvSpPr>
            <p:nvPr/>
          </p:nvSpPr>
          <p:spPr bwMode="auto">
            <a:xfrm>
              <a:off x="3710" y="2999"/>
              <a:ext cx="680" cy="250"/>
            </a:xfrm>
            <a:prstGeom prst="rect">
              <a:avLst/>
            </a:prstGeom>
            <a:noFill/>
            <a:ln w="9525">
              <a:noFill/>
              <a:miter lim="800000"/>
              <a:headEnd/>
              <a:tailEnd/>
            </a:ln>
            <a:effectLst/>
          </p:spPr>
          <p:txBody>
            <a:bodyPr>
              <a:spAutoFit/>
            </a:bodyPr>
            <a:lstStyle/>
            <a:p>
              <a:pPr>
                <a:spcBef>
                  <a:spcPct val="50000"/>
                </a:spcBef>
                <a:defRPr/>
              </a:pPr>
              <a:r>
                <a:rPr lang="fi-FI" sz="1000" b="1" i="1">
                  <a:effectLst>
                    <a:outerShdw blurRad="38100" dist="38100" dir="2700000" algn="tl">
                      <a:srgbClr val="C0C0C0"/>
                    </a:outerShdw>
                  </a:effectLst>
                  <a:cs typeface="Arial" charset="0"/>
                </a:rPr>
                <a:t>Pool of Atomic Behaviours</a:t>
              </a:r>
            </a:p>
          </p:txBody>
        </p:sp>
      </p:grpSp>
      <p:sp>
        <p:nvSpPr>
          <p:cNvPr id="31775" name="AutoShape 75"/>
          <p:cNvSpPr>
            <a:spLocks noChangeArrowheads="1"/>
          </p:cNvSpPr>
          <p:nvPr/>
        </p:nvSpPr>
        <p:spPr bwMode="auto">
          <a:xfrm>
            <a:off x="6745288" y="3683000"/>
            <a:ext cx="215900" cy="296863"/>
          </a:xfrm>
          <a:prstGeom prst="cube">
            <a:avLst>
              <a:gd name="adj" fmla="val 42741"/>
            </a:avLst>
          </a:prstGeom>
          <a:gradFill rotWithShape="1">
            <a:gsLst>
              <a:gs pos="0">
                <a:srgbClr val="684666"/>
              </a:gs>
              <a:gs pos="50000">
                <a:srgbClr val="E197DD"/>
              </a:gs>
              <a:gs pos="100000">
                <a:srgbClr val="684666"/>
              </a:gs>
            </a:gsLst>
            <a:lin ang="5400000" scaled="1"/>
          </a:gradFill>
          <a:ln w="9525">
            <a:solidFill>
              <a:schemeClr val="bg1"/>
            </a:solidFill>
            <a:miter lim="800000"/>
            <a:headEnd/>
            <a:tailEnd/>
          </a:ln>
        </p:spPr>
        <p:txBody>
          <a:bodyPr wrap="none" anchor="ctr"/>
          <a:lstStyle/>
          <a:p>
            <a:endParaRPr lang="en-US"/>
          </a:p>
        </p:txBody>
      </p:sp>
      <p:grpSp>
        <p:nvGrpSpPr>
          <p:cNvPr id="31776" name="Group 76"/>
          <p:cNvGrpSpPr>
            <a:grpSpLocks/>
          </p:cNvGrpSpPr>
          <p:nvPr/>
        </p:nvGrpSpPr>
        <p:grpSpPr bwMode="auto">
          <a:xfrm>
            <a:off x="6240463" y="2746375"/>
            <a:ext cx="1800225" cy="2089150"/>
            <a:chOff x="2848" y="1809"/>
            <a:chExt cx="2894" cy="1639"/>
          </a:xfrm>
        </p:grpSpPr>
        <p:sp>
          <p:nvSpPr>
            <p:cNvPr id="31842" name="Freeform 77"/>
            <p:cNvSpPr>
              <a:spLocks/>
            </p:cNvSpPr>
            <p:nvPr/>
          </p:nvSpPr>
          <p:spPr bwMode="auto">
            <a:xfrm>
              <a:off x="2848" y="1809"/>
              <a:ext cx="2894" cy="1639"/>
            </a:xfrm>
            <a:custGeom>
              <a:avLst/>
              <a:gdLst>
                <a:gd name="T0" fmla="*/ 1564 w 3333"/>
                <a:gd name="T1" fmla="*/ 941 h 1935"/>
                <a:gd name="T2" fmla="*/ 1847 w 3333"/>
                <a:gd name="T3" fmla="*/ 638 h 1935"/>
                <a:gd name="T4" fmla="*/ 1847 w 3333"/>
                <a:gd name="T5" fmla="*/ 522 h 1935"/>
                <a:gd name="T6" fmla="*/ 1564 w 3333"/>
                <a:gd name="T7" fmla="*/ 499 h 1935"/>
                <a:gd name="T8" fmla="*/ 1331 w 3333"/>
                <a:gd name="T9" fmla="*/ 499 h 1935"/>
                <a:gd name="T10" fmla="*/ 1280 w 3333"/>
                <a:gd name="T11" fmla="*/ 405 h 1935"/>
                <a:gd name="T12" fmla="*/ 1280 w 3333"/>
                <a:gd name="T13" fmla="*/ 101 h 1935"/>
                <a:gd name="T14" fmla="*/ 1125 w 3333"/>
                <a:gd name="T15" fmla="*/ 30 h 1935"/>
                <a:gd name="T16" fmla="*/ 584 w 3333"/>
                <a:gd name="T17" fmla="*/ 30 h 1935"/>
                <a:gd name="T18" fmla="*/ 326 w 3333"/>
                <a:gd name="T19" fmla="*/ 30 h 1935"/>
                <a:gd name="T20" fmla="*/ 197 w 3333"/>
                <a:gd name="T21" fmla="*/ 30 h 1935"/>
                <a:gd name="T22" fmla="*/ 171 w 3333"/>
                <a:gd name="T23" fmla="*/ 8 h 1935"/>
                <a:gd name="T24" fmla="*/ 17 w 3333"/>
                <a:gd name="T25" fmla="*/ 77 h 1935"/>
                <a:gd name="T26" fmla="*/ 68 w 3333"/>
                <a:gd name="T27" fmla="*/ 171 h 1935"/>
                <a:gd name="T28" fmla="*/ 120 w 3333"/>
                <a:gd name="T29" fmla="*/ 125 h 1935"/>
                <a:gd name="T30" fmla="*/ 460 w 3333"/>
                <a:gd name="T31" fmla="*/ 119 h 1935"/>
                <a:gd name="T32" fmla="*/ 815 w 3333"/>
                <a:gd name="T33" fmla="*/ 119 h 1935"/>
                <a:gd name="T34" fmla="*/ 1125 w 3333"/>
                <a:gd name="T35" fmla="*/ 125 h 1935"/>
                <a:gd name="T36" fmla="*/ 1203 w 3333"/>
                <a:gd name="T37" fmla="*/ 171 h 1935"/>
                <a:gd name="T38" fmla="*/ 1203 w 3333"/>
                <a:gd name="T39" fmla="*/ 358 h 1935"/>
                <a:gd name="T40" fmla="*/ 1203 w 3333"/>
                <a:gd name="T41" fmla="*/ 568 h 1935"/>
                <a:gd name="T42" fmla="*/ 1331 w 3333"/>
                <a:gd name="T43" fmla="*/ 614 h 1935"/>
                <a:gd name="T44" fmla="*/ 1641 w 3333"/>
                <a:gd name="T45" fmla="*/ 614 h 1935"/>
                <a:gd name="T46" fmla="*/ 1460 w 3333"/>
                <a:gd name="T47" fmla="*/ 825 h 1935"/>
                <a:gd name="T48" fmla="*/ 1357 w 3333"/>
                <a:gd name="T49" fmla="*/ 895 h 1935"/>
                <a:gd name="T50" fmla="*/ 1331 w 3333"/>
                <a:gd name="T51" fmla="*/ 965 h 1935"/>
                <a:gd name="T52" fmla="*/ 1564 w 3333"/>
                <a:gd name="T53" fmla="*/ 941 h 19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33"/>
                <a:gd name="T82" fmla="*/ 0 h 1935"/>
                <a:gd name="T83" fmla="*/ 3333 w 3333"/>
                <a:gd name="T84" fmla="*/ 1935 h 19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33" h="1935">
                  <a:moveTo>
                    <a:pt x="2751" y="1829"/>
                  </a:moveTo>
                  <a:cubicBezTo>
                    <a:pt x="2902" y="1723"/>
                    <a:pt x="3167" y="1376"/>
                    <a:pt x="3250" y="1240"/>
                  </a:cubicBezTo>
                  <a:cubicBezTo>
                    <a:pt x="3333" y="1104"/>
                    <a:pt x="3333" y="1058"/>
                    <a:pt x="3250" y="1013"/>
                  </a:cubicBezTo>
                  <a:cubicBezTo>
                    <a:pt x="3167" y="968"/>
                    <a:pt x="2902" y="975"/>
                    <a:pt x="2751" y="968"/>
                  </a:cubicBezTo>
                  <a:cubicBezTo>
                    <a:pt x="2600" y="961"/>
                    <a:pt x="2426" y="998"/>
                    <a:pt x="2343" y="968"/>
                  </a:cubicBezTo>
                  <a:cubicBezTo>
                    <a:pt x="2260" y="938"/>
                    <a:pt x="2267" y="915"/>
                    <a:pt x="2252" y="786"/>
                  </a:cubicBezTo>
                  <a:cubicBezTo>
                    <a:pt x="2237" y="657"/>
                    <a:pt x="2297" y="317"/>
                    <a:pt x="2252" y="196"/>
                  </a:cubicBezTo>
                  <a:cubicBezTo>
                    <a:pt x="2207" y="75"/>
                    <a:pt x="2184" y="83"/>
                    <a:pt x="1980" y="60"/>
                  </a:cubicBezTo>
                  <a:lnTo>
                    <a:pt x="1028" y="60"/>
                  </a:lnTo>
                  <a:lnTo>
                    <a:pt x="574" y="60"/>
                  </a:lnTo>
                  <a:cubicBezTo>
                    <a:pt x="461" y="60"/>
                    <a:pt x="392" y="67"/>
                    <a:pt x="347" y="60"/>
                  </a:cubicBezTo>
                  <a:cubicBezTo>
                    <a:pt x="302" y="53"/>
                    <a:pt x="355" y="0"/>
                    <a:pt x="302" y="15"/>
                  </a:cubicBezTo>
                  <a:cubicBezTo>
                    <a:pt x="249" y="30"/>
                    <a:pt x="60" y="98"/>
                    <a:pt x="30" y="151"/>
                  </a:cubicBezTo>
                  <a:cubicBezTo>
                    <a:pt x="0" y="204"/>
                    <a:pt x="90" y="318"/>
                    <a:pt x="120" y="333"/>
                  </a:cubicBezTo>
                  <a:cubicBezTo>
                    <a:pt x="150" y="348"/>
                    <a:pt x="96" y="259"/>
                    <a:pt x="211" y="242"/>
                  </a:cubicBezTo>
                  <a:cubicBezTo>
                    <a:pt x="326" y="225"/>
                    <a:pt x="604" y="234"/>
                    <a:pt x="808" y="232"/>
                  </a:cubicBezTo>
                  <a:cubicBezTo>
                    <a:pt x="1012" y="230"/>
                    <a:pt x="1239" y="230"/>
                    <a:pt x="1434" y="232"/>
                  </a:cubicBezTo>
                  <a:lnTo>
                    <a:pt x="1980" y="242"/>
                  </a:lnTo>
                  <a:cubicBezTo>
                    <a:pt x="2094" y="259"/>
                    <a:pt x="2093" y="258"/>
                    <a:pt x="2116" y="333"/>
                  </a:cubicBezTo>
                  <a:cubicBezTo>
                    <a:pt x="2139" y="408"/>
                    <a:pt x="2116" y="567"/>
                    <a:pt x="2116" y="695"/>
                  </a:cubicBezTo>
                  <a:cubicBezTo>
                    <a:pt x="2116" y="823"/>
                    <a:pt x="2078" y="1021"/>
                    <a:pt x="2116" y="1104"/>
                  </a:cubicBezTo>
                  <a:cubicBezTo>
                    <a:pt x="2154" y="1187"/>
                    <a:pt x="2215" y="1179"/>
                    <a:pt x="2343" y="1194"/>
                  </a:cubicBezTo>
                  <a:cubicBezTo>
                    <a:pt x="2471" y="1209"/>
                    <a:pt x="2849" y="1126"/>
                    <a:pt x="2887" y="1194"/>
                  </a:cubicBezTo>
                  <a:cubicBezTo>
                    <a:pt x="2925" y="1262"/>
                    <a:pt x="2653" y="1512"/>
                    <a:pt x="2570" y="1603"/>
                  </a:cubicBezTo>
                  <a:cubicBezTo>
                    <a:pt x="2487" y="1694"/>
                    <a:pt x="2426" y="1694"/>
                    <a:pt x="2388" y="1739"/>
                  </a:cubicBezTo>
                  <a:cubicBezTo>
                    <a:pt x="2350" y="1784"/>
                    <a:pt x="2282" y="1868"/>
                    <a:pt x="2343" y="1875"/>
                  </a:cubicBezTo>
                  <a:cubicBezTo>
                    <a:pt x="2404" y="1882"/>
                    <a:pt x="2600" y="1935"/>
                    <a:pt x="2751" y="1829"/>
                  </a:cubicBezTo>
                  <a:close/>
                </a:path>
              </a:pathLst>
            </a:custGeom>
            <a:solidFill>
              <a:srgbClr val="FFFFFF">
                <a:alpha val="70195"/>
              </a:srgbClr>
            </a:solidFill>
            <a:ln w="9525" cap="flat" cmpd="sng">
              <a:solidFill>
                <a:srgbClr val="3399FF"/>
              </a:solidFill>
              <a:prstDash val="solid"/>
              <a:round/>
              <a:headEnd/>
              <a:tailEnd/>
            </a:ln>
          </p:spPr>
          <p:txBody>
            <a:bodyPr/>
            <a:lstStyle/>
            <a:p>
              <a:endParaRPr lang="en-US"/>
            </a:p>
          </p:txBody>
        </p:sp>
        <p:sp>
          <p:nvSpPr>
            <p:cNvPr id="31843" name="Freeform 78"/>
            <p:cNvSpPr>
              <a:spLocks/>
            </p:cNvSpPr>
            <p:nvPr/>
          </p:nvSpPr>
          <p:spPr bwMode="auto">
            <a:xfrm>
              <a:off x="3029" y="1933"/>
              <a:ext cx="2464" cy="1161"/>
            </a:xfrm>
            <a:custGeom>
              <a:avLst/>
              <a:gdLst>
                <a:gd name="T0" fmla="*/ 1427 w 2890"/>
                <a:gd name="T1" fmla="*/ 598 h 1448"/>
                <a:gd name="T2" fmla="*/ 1524 w 2890"/>
                <a:gd name="T3" fmla="*/ 449 h 1448"/>
                <a:gd name="T4" fmla="*/ 1403 w 2890"/>
                <a:gd name="T5" fmla="*/ 411 h 1448"/>
                <a:gd name="T6" fmla="*/ 1164 w 2890"/>
                <a:gd name="T7" fmla="*/ 411 h 1448"/>
                <a:gd name="T8" fmla="*/ 1068 w 2890"/>
                <a:gd name="T9" fmla="*/ 392 h 1448"/>
                <a:gd name="T10" fmla="*/ 1068 w 2890"/>
                <a:gd name="T11" fmla="*/ 261 h 1448"/>
                <a:gd name="T12" fmla="*/ 1068 w 2890"/>
                <a:gd name="T13" fmla="*/ 74 h 1448"/>
                <a:gd name="T14" fmla="*/ 997 w 2890"/>
                <a:gd name="T15" fmla="*/ 18 h 1448"/>
                <a:gd name="T16" fmla="*/ 905 w 2890"/>
                <a:gd name="T17" fmla="*/ 2 h 1448"/>
                <a:gd name="T18" fmla="*/ 506 w 2890"/>
                <a:gd name="T19" fmla="*/ 2 h 1448"/>
                <a:gd name="T20" fmla="*/ 0 w 2890"/>
                <a:gd name="T21" fmla="*/ 2 h 14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0"/>
                <a:gd name="T34" fmla="*/ 0 h 1448"/>
                <a:gd name="T35" fmla="*/ 2890 w 2890"/>
                <a:gd name="T36" fmla="*/ 1448 h 14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0" h="1448">
                  <a:moveTo>
                    <a:pt x="2702" y="1448"/>
                  </a:moveTo>
                  <a:cubicBezTo>
                    <a:pt x="2796" y="1304"/>
                    <a:pt x="2890" y="1160"/>
                    <a:pt x="2883" y="1085"/>
                  </a:cubicBezTo>
                  <a:cubicBezTo>
                    <a:pt x="2876" y="1010"/>
                    <a:pt x="2770" y="1010"/>
                    <a:pt x="2657" y="995"/>
                  </a:cubicBezTo>
                  <a:cubicBezTo>
                    <a:pt x="2544" y="980"/>
                    <a:pt x="2309" y="1003"/>
                    <a:pt x="2203" y="995"/>
                  </a:cubicBezTo>
                  <a:cubicBezTo>
                    <a:pt x="2097" y="987"/>
                    <a:pt x="2052" y="1009"/>
                    <a:pt x="2022" y="949"/>
                  </a:cubicBezTo>
                  <a:cubicBezTo>
                    <a:pt x="1992" y="889"/>
                    <a:pt x="2022" y="760"/>
                    <a:pt x="2022" y="632"/>
                  </a:cubicBezTo>
                  <a:cubicBezTo>
                    <a:pt x="2022" y="504"/>
                    <a:pt x="2045" y="276"/>
                    <a:pt x="2022" y="178"/>
                  </a:cubicBezTo>
                  <a:cubicBezTo>
                    <a:pt x="1999" y="80"/>
                    <a:pt x="1886" y="42"/>
                    <a:pt x="1886" y="42"/>
                  </a:cubicBezTo>
                  <a:cubicBezTo>
                    <a:pt x="1834" y="13"/>
                    <a:pt x="1865" y="12"/>
                    <a:pt x="1711" y="6"/>
                  </a:cubicBezTo>
                  <a:cubicBezTo>
                    <a:pt x="1557" y="0"/>
                    <a:pt x="1245" y="6"/>
                    <a:pt x="960" y="6"/>
                  </a:cubicBezTo>
                  <a:cubicBezTo>
                    <a:pt x="675" y="6"/>
                    <a:pt x="337" y="6"/>
                    <a:pt x="0" y="6"/>
                  </a:cubicBezTo>
                </a:path>
              </a:pathLst>
            </a:custGeom>
            <a:noFill/>
            <a:ln w="9525" cap="flat" cmpd="sng">
              <a:solidFill>
                <a:srgbClr val="3399FF"/>
              </a:solidFill>
              <a:prstDash val="dash"/>
              <a:round/>
              <a:headEnd type="oval" w="med" len="lg"/>
              <a:tailEnd type="triangle" w="med" len="lg"/>
            </a:ln>
          </p:spPr>
          <p:txBody>
            <a:bodyPr/>
            <a:lstStyle/>
            <a:p>
              <a:endParaRPr lang="en-US"/>
            </a:p>
          </p:txBody>
        </p:sp>
      </p:grpSp>
      <p:sp>
        <p:nvSpPr>
          <p:cNvPr id="31777" name="AutoShape 79"/>
          <p:cNvSpPr>
            <a:spLocks noChangeArrowheads="1"/>
          </p:cNvSpPr>
          <p:nvPr/>
        </p:nvSpPr>
        <p:spPr bwMode="auto">
          <a:xfrm>
            <a:off x="7248525" y="2674938"/>
            <a:ext cx="215900" cy="288925"/>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grpSp>
        <p:nvGrpSpPr>
          <p:cNvPr id="31778" name="Group 80"/>
          <p:cNvGrpSpPr>
            <a:grpSpLocks/>
          </p:cNvGrpSpPr>
          <p:nvPr/>
        </p:nvGrpSpPr>
        <p:grpSpPr bwMode="auto">
          <a:xfrm>
            <a:off x="7177088" y="4568825"/>
            <a:ext cx="1223962" cy="841375"/>
            <a:chOff x="4648" y="3107"/>
            <a:chExt cx="1064" cy="581"/>
          </a:xfrm>
        </p:grpSpPr>
        <p:sp>
          <p:nvSpPr>
            <p:cNvPr id="31787" name="AutoShape 81"/>
            <p:cNvSpPr>
              <a:spLocks noChangeArrowheads="1"/>
            </p:cNvSpPr>
            <p:nvPr/>
          </p:nvSpPr>
          <p:spPr bwMode="auto">
            <a:xfrm>
              <a:off x="5049" y="3184"/>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88" name="AutoShape 82"/>
            <p:cNvSpPr>
              <a:spLocks noChangeArrowheads="1"/>
            </p:cNvSpPr>
            <p:nvPr/>
          </p:nvSpPr>
          <p:spPr bwMode="auto">
            <a:xfrm>
              <a:off x="5128" y="3220"/>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89" name="AutoShape 83"/>
            <p:cNvSpPr>
              <a:spLocks noChangeArrowheads="1"/>
            </p:cNvSpPr>
            <p:nvPr/>
          </p:nvSpPr>
          <p:spPr bwMode="auto">
            <a:xfrm>
              <a:off x="5195" y="3184"/>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0" name="AutoShape 84"/>
            <p:cNvSpPr>
              <a:spLocks noChangeArrowheads="1"/>
            </p:cNvSpPr>
            <p:nvPr/>
          </p:nvSpPr>
          <p:spPr bwMode="auto">
            <a:xfrm>
              <a:off x="5272" y="3197"/>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1" name="AutoShape 85"/>
            <p:cNvSpPr>
              <a:spLocks noChangeArrowheads="1"/>
            </p:cNvSpPr>
            <p:nvPr/>
          </p:nvSpPr>
          <p:spPr bwMode="auto">
            <a:xfrm>
              <a:off x="5443" y="3216"/>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2" name="AutoShape 86"/>
            <p:cNvSpPr>
              <a:spLocks noChangeArrowheads="1"/>
            </p:cNvSpPr>
            <p:nvPr/>
          </p:nvSpPr>
          <p:spPr bwMode="auto">
            <a:xfrm>
              <a:off x="5374" y="3271"/>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3" name="AutoShape 87"/>
            <p:cNvSpPr>
              <a:spLocks noChangeArrowheads="1"/>
            </p:cNvSpPr>
            <p:nvPr/>
          </p:nvSpPr>
          <p:spPr bwMode="auto">
            <a:xfrm>
              <a:off x="5278" y="3301"/>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4" name="AutoShape 88"/>
            <p:cNvSpPr>
              <a:spLocks noChangeArrowheads="1"/>
            </p:cNvSpPr>
            <p:nvPr/>
          </p:nvSpPr>
          <p:spPr bwMode="auto">
            <a:xfrm>
              <a:off x="5193" y="3307"/>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5" name="AutoShape 89"/>
            <p:cNvSpPr>
              <a:spLocks noChangeArrowheads="1"/>
            </p:cNvSpPr>
            <p:nvPr/>
          </p:nvSpPr>
          <p:spPr bwMode="auto">
            <a:xfrm>
              <a:off x="5114" y="3307"/>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6" name="AutoShape 90"/>
            <p:cNvSpPr>
              <a:spLocks noChangeArrowheads="1"/>
            </p:cNvSpPr>
            <p:nvPr/>
          </p:nvSpPr>
          <p:spPr bwMode="auto">
            <a:xfrm>
              <a:off x="5239" y="3252"/>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7" name="AutoShape 91"/>
            <p:cNvSpPr>
              <a:spLocks noChangeArrowheads="1"/>
            </p:cNvSpPr>
            <p:nvPr/>
          </p:nvSpPr>
          <p:spPr bwMode="auto">
            <a:xfrm>
              <a:off x="5160" y="3252"/>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8" name="AutoShape 92"/>
            <p:cNvSpPr>
              <a:spLocks noChangeArrowheads="1"/>
            </p:cNvSpPr>
            <p:nvPr/>
          </p:nvSpPr>
          <p:spPr bwMode="auto">
            <a:xfrm>
              <a:off x="5086" y="3246"/>
              <a:ext cx="157" cy="181"/>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799" name="AutoShape 93"/>
            <p:cNvSpPr>
              <a:spLocks noChangeArrowheads="1"/>
            </p:cNvSpPr>
            <p:nvPr/>
          </p:nvSpPr>
          <p:spPr bwMode="auto">
            <a:xfrm>
              <a:off x="4984" y="3233"/>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0" name="AutoShape 94"/>
            <p:cNvSpPr>
              <a:spLocks noChangeArrowheads="1"/>
            </p:cNvSpPr>
            <p:nvPr/>
          </p:nvSpPr>
          <p:spPr bwMode="auto">
            <a:xfrm>
              <a:off x="4917" y="3198"/>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1" name="AutoShape 95"/>
            <p:cNvSpPr>
              <a:spLocks noChangeArrowheads="1"/>
            </p:cNvSpPr>
            <p:nvPr/>
          </p:nvSpPr>
          <p:spPr bwMode="auto">
            <a:xfrm>
              <a:off x="4842" y="3241"/>
              <a:ext cx="158"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2" name="AutoShape 96"/>
            <p:cNvSpPr>
              <a:spLocks noChangeArrowheads="1"/>
            </p:cNvSpPr>
            <p:nvPr/>
          </p:nvSpPr>
          <p:spPr bwMode="auto">
            <a:xfrm>
              <a:off x="4817" y="3179"/>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grpSp>
          <p:nvGrpSpPr>
            <p:cNvPr id="31803" name="Group 97"/>
            <p:cNvGrpSpPr>
              <a:grpSpLocks/>
            </p:cNvGrpSpPr>
            <p:nvPr/>
          </p:nvGrpSpPr>
          <p:grpSpPr bwMode="auto">
            <a:xfrm>
              <a:off x="4720" y="3288"/>
              <a:ext cx="946" cy="250"/>
              <a:chOff x="4513" y="2387"/>
              <a:chExt cx="1150" cy="395"/>
            </a:xfrm>
          </p:grpSpPr>
          <p:sp>
            <p:nvSpPr>
              <p:cNvPr id="31826" name="AutoShape 98"/>
              <p:cNvSpPr>
                <a:spLocks noChangeArrowheads="1"/>
              </p:cNvSpPr>
              <p:nvPr/>
            </p:nvSpPr>
            <p:spPr bwMode="auto">
              <a:xfrm>
                <a:off x="4780" y="2393"/>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27" name="AutoShape 99"/>
              <p:cNvSpPr>
                <a:spLocks noChangeArrowheads="1"/>
              </p:cNvSpPr>
              <p:nvPr/>
            </p:nvSpPr>
            <p:spPr bwMode="auto">
              <a:xfrm>
                <a:off x="4871" y="2438"/>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28" name="AutoShape 100"/>
              <p:cNvSpPr>
                <a:spLocks noChangeArrowheads="1"/>
              </p:cNvSpPr>
              <p:nvPr/>
            </p:nvSpPr>
            <p:spPr bwMode="auto">
              <a:xfrm>
                <a:off x="4948" y="2470"/>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29" name="AutoShape 101"/>
              <p:cNvSpPr>
                <a:spLocks noChangeArrowheads="1"/>
              </p:cNvSpPr>
              <p:nvPr/>
            </p:nvSpPr>
            <p:spPr bwMode="auto">
              <a:xfrm>
                <a:off x="5037" y="2486"/>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0" name="AutoShape 102"/>
              <p:cNvSpPr>
                <a:spLocks noChangeArrowheads="1"/>
              </p:cNvSpPr>
              <p:nvPr/>
            </p:nvSpPr>
            <p:spPr bwMode="auto">
              <a:xfrm>
                <a:off x="5482" y="2433"/>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1" name="AutoShape 103"/>
              <p:cNvSpPr>
                <a:spLocks noChangeArrowheads="1"/>
              </p:cNvSpPr>
              <p:nvPr/>
            </p:nvSpPr>
            <p:spPr bwMode="auto">
              <a:xfrm>
                <a:off x="5402" y="2502"/>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2" name="AutoShape 104"/>
              <p:cNvSpPr>
                <a:spLocks noChangeArrowheads="1"/>
              </p:cNvSpPr>
              <p:nvPr/>
            </p:nvSpPr>
            <p:spPr bwMode="auto">
              <a:xfrm>
                <a:off x="5292" y="2539"/>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3" name="AutoShape 105"/>
              <p:cNvSpPr>
                <a:spLocks noChangeArrowheads="1"/>
              </p:cNvSpPr>
              <p:nvPr/>
            </p:nvSpPr>
            <p:spPr bwMode="auto">
              <a:xfrm>
                <a:off x="5194" y="2547"/>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4" name="AutoShape 106"/>
              <p:cNvSpPr>
                <a:spLocks noChangeArrowheads="1"/>
              </p:cNvSpPr>
              <p:nvPr/>
            </p:nvSpPr>
            <p:spPr bwMode="auto">
              <a:xfrm>
                <a:off x="5103" y="2547"/>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5" name="AutoShape 107"/>
              <p:cNvSpPr>
                <a:spLocks noChangeArrowheads="1"/>
              </p:cNvSpPr>
              <p:nvPr/>
            </p:nvSpPr>
            <p:spPr bwMode="auto">
              <a:xfrm>
                <a:off x="4999" y="2555"/>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6" name="AutoShape 108"/>
              <p:cNvSpPr>
                <a:spLocks noChangeArrowheads="1"/>
              </p:cNvSpPr>
              <p:nvPr/>
            </p:nvSpPr>
            <p:spPr bwMode="auto">
              <a:xfrm>
                <a:off x="4908" y="2555"/>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7" name="AutoShape 109"/>
              <p:cNvSpPr>
                <a:spLocks noChangeArrowheads="1"/>
              </p:cNvSpPr>
              <p:nvPr/>
            </p:nvSpPr>
            <p:spPr bwMode="auto">
              <a:xfrm>
                <a:off x="4822" y="2547"/>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8" name="AutoShape 110"/>
              <p:cNvSpPr>
                <a:spLocks noChangeArrowheads="1"/>
              </p:cNvSpPr>
              <p:nvPr/>
            </p:nvSpPr>
            <p:spPr bwMode="auto">
              <a:xfrm>
                <a:off x="4705" y="2531"/>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39" name="AutoShape 111"/>
              <p:cNvSpPr>
                <a:spLocks noChangeArrowheads="1"/>
              </p:cNvSpPr>
              <p:nvPr/>
            </p:nvSpPr>
            <p:spPr bwMode="auto">
              <a:xfrm>
                <a:off x="4628" y="2488"/>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40" name="AutoShape 112"/>
              <p:cNvSpPr>
                <a:spLocks noChangeArrowheads="1"/>
              </p:cNvSpPr>
              <p:nvPr/>
            </p:nvSpPr>
            <p:spPr bwMode="auto">
              <a:xfrm>
                <a:off x="4542" y="2464"/>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41" name="AutoShape 113"/>
              <p:cNvSpPr>
                <a:spLocks noChangeArrowheads="1"/>
              </p:cNvSpPr>
              <p:nvPr/>
            </p:nvSpPr>
            <p:spPr bwMode="auto">
              <a:xfrm>
                <a:off x="4513" y="2387"/>
                <a:ext cx="181" cy="227"/>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grpSp>
        <p:sp>
          <p:nvSpPr>
            <p:cNvPr id="31804" name="AutoShape 114"/>
            <p:cNvSpPr>
              <a:spLocks noChangeArrowheads="1"/>
            </p:cNvSpPr>
            <p:nvPr/>
          </p:nvSpPr>
          <p:spPr bwMode="auto">
            <a:xfrm>
              <a:off x="4878" y="3325"/>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5" name="AutoShape 115"/>
            <p:cNvSpPr>
              <a:spLocks noChangeArrowheads="1"/>
            </p:cNvSpPr>
            <p:nvPr/>
          </p:nvSpPr>
          <p:spPr bwMode="auto">
            <a:xfrm>
              <a:off x="4913" y="3366"/>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6" name="AutoShape 116"/>
            <p:cNvSpPr>
              <a:spLocks noChangeArrowheads="1"/>
            </p:cNvSpPr>
            <p:nvPr/>
          </p:nvSpPr>
          <p:spPr bwMode="auto">
            <a:xfrm>
              <a:off x="4992" y="3402"/>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7" name="AutoShape 117"/>
            <p:cNvSpPr>
              <a:spLocks noChangeArrowheads="1"/>
            </p:cNvSpPr>
            <p:nvPr/>
          </p:nvSpPr>
          <p:spPr bwMode="auto">
            <a:xfrm>
              <a:off x="5059" y="3427"/>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8" name="AutoShape 118"/>
            <p:cNvSpPr>
              <a:spLocks noChangeArrowheads="1"/>
            </p:cNvSpPr>
            <p:nvPr/>
          </p:nvSpPr>
          <p:spPr bwMode="auto">
            <a:xfrm>
              <a:off x="5136" y="3440"/>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09" name="AutoShape 119"/>
            <p:cNvSpPr>
              <a:spLocks noChangeArrowheads="1"/>
            </p:cNvSpPr>
            <p:nvPr/>
          </p:nvSpPr>
          <p:spPr bwMode="auto">
            <a:xfrm>
              <a:off x="5522" y="3398"/>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0" name="AutoShape 120"/>
            <p:cNvSpPr>
              <a:spLocks noChangeArrowheads="1"/>
            </p:cNvSpPr>
            <p:nvPr/>
          </p:nvSpPr>
          <p:spPr bwMode="auto">
            <a:xfrm>
              <a:off x="5453" y="3453"/>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1" name="AutoShape 121"/>
            <p:cNvSpPr>
              <a:spLocks noChangeArrowheads="1"/>
            </p:cNvSpPr>
            <p:nvPr/>
          </p:nvSpPr>
          <p:spPr bwMode="auto">
            <a:xfrm>
              <a:off x="5357" y="3483"/>
              <a:ext cx="158"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2" name="AutoShape 122"/>
            <p:cNvSpPr>
              <a:spLocks noChangeArrowheads="1"/>
            </p:cNvSpPr>
            <p:nvPr/>
          </p:nvSpPr>
          <p:spPr bwMode="auto">
            <a:xfrm>
              <a:off x="5272" y="3489"/>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3" name="AutoShape 123"/>
            <p:cNvSpPr>
              <a:spLocks noChangeArrowheads="1"/>
            </p:cNvSpPr>
            <p:nvPr/>
          </p:nvSpPr>
          <p:spPr bwMode="auto">
            <a:xfrm>
              <a:off x="5193" y="3489"/>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4" name="AutoShape 124"/>
            <p:cNvSpPr>
              <a:spLocks noChangeArrowheads="1"/>
            </p:cNvSpPr>
            <p:nvPr/>
          </p:nvSpPr>
          <p:spPr bwMode="auto">
            <a:xfrm>
              <a:off x="5103" y="3496"/>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5" name="AutoShape 125"/>
            <p:cNvSpPr>
              <a:spLocks noChangeArrowheads="1"/>
            </p:cNvSpPr>
            <p:nvPr/>
          </p:nvSpPr>
          <p:spPr bwMode="auto">
            <a:xfrm>
              <a:off x="5024" y="3496"/>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6" name="AutoShape 126"/>
            <p:cNvSpPr>
              <a:spLocks noChangeArrowheads="1"/>
            </p:cNvSpPr>
            <p:nvPr/>
          </p:nvSpPr>
          <p:spPr bwMode="auto">
            <a:xfrm>
              <a:off x="4949" y="3489"/>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7" name="AutoShape 127"/>
            <p:cNvSpPr>
              <a:spLocks noChangeArrowheads="1"/>
            </p:cNvSpPr>
            <p:nvPr/>
          </p:nvSpPr>
          <p:spPr bwMode="auto">
            <a:xfrm>
              <a:off x="4848" y="3476"/>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8" name="AutoShape 128"/>
            <p:cNvSpPr>
              <a:spLocks noChangeArrowheads="1"/>
            </p:cNvSpPr>
            <p:nvPr/>
          </p:nvSpPr>
          <p:spPr bwMode="auto">
            <a:xfrm>
              <a:off x="4781" y="3442"/>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19" name="AutoShape 129"/>
            <p:cNvSpPr>
              <a:spLocks noChangeArrowheads="1"/>
            </p:cNvSpPr>
            <p:nvPr/>
          </p:nvSpPr>
          <p:spPr bwMode="auto">
            <a:xfrm>
              <a:off x="4706" y="3423"/>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31820" name="AutoShape 130"/>
            <p:cNvSpPr>
              <a:spLocks noChangeArrowheads="1"/>
            </p:cNvSpPr>
            <p:nvPr/>
          </p:nvSpPr>
          <p:spPr bwMode="auto">
            <a:xfrm>
              <a:off x="4681" y="3361"/>
              <a:ext cx="157" cy="182"/>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sp>
          <p:nvSpPr>
            <p:cNvPr id="1703043" name="AutoShape 131"/>
            <p:cNvSpPr>
              <a:spLocks noChangeArrowheads="1"/>
            </p:cNvSpPr>
            <p:nvPr/>
          </p:nvSpPr>
          <p:spPr bwMode="auto">
            <a:xfrm>
              <a:off x="4648" y="3107"/>
              <a:ext cx="1064" cy="581"/>
            </a:xfrm>
            <a:prstGeom prst="can">
              <a:avLst>
                <a:gd name="adj" fmla="val 49921"/>
              </a:avLst>
            </a:prstGeom>
            <a:gradFill rotWithShape="1">
              <a:gsLst>
                <a:gs pos="0">
                  <a:srgbClr val="DC821E">
                    <a:gamma/>
                    <a:shade val="46275"/>
                    <a:invGamma/>
                  </a:srgbClr>
                </a:gs>
                <a:gs pos="50000">
                  <a:srgbClr val="DC821E">
                    <a:alpha val="17999"/>
                  </a:srgbClr>
                </a:gs>
                <a:gs pos="100000">
                  <a:srgbClr val="DC821E">
                    <a:gamma/>
                    <a:shade val="46275"/>
                    <a:invGamma/>
                  </a:srgbClr>
                </a:gs>
              </a:gsLst>
              <a:lin ang="0" scaled="1"/>
            </a:gradFill>
            <a:ln w="9525">
              <a:solidFill>
                <a:srgbClr val="663300"/>
              </a:solidFill>
              <a:round/>
              <a:headEnd/>
              <a:tailEnd/>
            </a:ln>
            <a:effectLst/>
          </p:spPr>
          <p:txBody>
            <a:bodyPr wrap="none" anchor="ctr"/>
            <a:lstStyle/>
            <a:p>
              <a:pPr eaLnBrk="0" hangingPunct="0"/>
              <a:r>
                <a:rPr lang="fi-FI" sz="2000">
                  <a:latin typeface="Tahoma" pitchFamily="34" charset="0"/>
                  <a:cs typeface="Arial" charset="0"/>
                </a:rPr>
                <a:t>c</a:t>
              </a:r>
            </a:p>
          </p:txBody>
        </p:sp>
        <p:pic>
          <p:nvPicPr>
            <p:cNvPr id="31824" name="Picture 132" descr="molecula">
              <a:hlinkClick r:id="rId8"/>
            </p:cNvPr>
            <p:cNvPicPr>
              <a:picLocks noChangeAspect="1" noChangeArrowheads="1"/>
            </p:cNvPicPr>
            <p:nvPr/>
          </p:nvPicPr>
          <p:blipFill>
            <a:blip r:embed="rId9" cstate="print">
              <a:clrChange>
                <a:clrFrom>
                  <a:srgbClr val="FFFAFF"/>
                </a:clrFrom>
                <a:clrTo>
                  <a:srgbClr val="FFFAFF">
                    <a:alpha val="0"/>
                  </a:srgbClr>
                </a:clrTo>
              </a:clrChange>
            </a:blip>
            <a:srcRect/>
            <a:stretch>
              <a:fillRect/>
            </a:stretch>
          </p:blipFill>
          <p:spPr bwMode="auto">
            <a:xfrm>
              <a:off x="4982" y="3422"/>
              <a:ext cx="394" cy="230"/>
            </a:xfrm>
            <a:prstGeom prst="rect">
              <a:avLst/>
            </a:prstGeom>
            <a:noFill/>
            <a:ln w="9525">
              <a:noFill/>
              <a:miter lim="800000"/>
              <a:headEnd/>
              <a:tailEnd/>
            </a:ln>
          </p:spPr>
        </p:pic>
        <p:sp>
          <p:nvSpPr>
            <p:cNvPr id="1703045" name="Text Box 133"/>
            <p:cNvSpPr txBox="1">
              <a:spLocks noChangeArrowheads="1"/>
            </p:cNvSpPr>
            <p:nvPr/>
          </p:nvSpPr>
          <p:spPr bwMode="auto">
            <a:xfrm>
              <a:off x="4767" y="3132"/>
              <a:ext cx="827" cy="274"/>
            </a:xfrm>
            <a:prstGeom prst="rect">
              <a:avLst/>
            </a:prstGeom>
            <a:noFill/>
            <a:ln w="9525">
              <a:noFill/>
              <a:miter lim="800000"/>
              <a:headEnd/>
              <a:tailEnd/>
            </a:ln>
            <a:effectLst/>
          </p:spPr>
          <p:txBody>
            <a:bodyPr>
              <a:spAutoFit/>
            </a:bodyPr>
            <a:lstStyle/>
            <a:p>
              <a:pPr>
                <a:spcBef>
                  <a:spcPct val="50000"/>
                </a:spcBef>
                <a:defRPr/>
              </a:pPr>
              <a:r>
                <a:rPr lang="fi-FI" sz="1000" b="1" i="1">
                  <a:effectLst>
                    <a:outerShdw blurRad="38100" dist="38100" dir="2700000" algn="tl">
                      <a:srgbClr val="C0C0C0"/>
                    </a:outerShdw>
                  </a:effectLst>
                  <a:cs typeface="Arial" charset="0"/>
                </a:rPr>
                <a:t>S-APL Repository</a:t>
              </a:r>
            </a:p>
          </p:txBody>
        </p:sp>
      </p:grpSp>
      <p:sp>
        <p:nvSpPr>
          <p:cNvPr id="31779" name="AutoShape 134"/>
          <p:cNvSpPr>
            <a:spLocks noChangeArrowheads="1"/>
          </p:cNvSpPr>
          <p:nvPr/>
        </p:nvSpPr>
        <p:spPr bwMode="auto">
          <a:xfrm>
            <a:off x="7753350" y="3683000"/>
            <a:ext cx="215900" cy="288925"/>
          </a:xfrm>
          <a:prstGeom prst="foldedCorner">
            <a:avLst>
              <a:gd name="adj" fmla="val 34361"/>
            </a:avLst>
          </a:prstGeom>
          <a:gradFill rotWithShape="1">
            <a:gsLst>
              <a:gs pos="0">
                <a:srgbClr val="90C0E8"/>
              </a:gs>
              <a:gs pos="100000">
                <a:srgbClr val="43596B"/>
              </a:gs>
            </a:gsLst>
            <a:lin ang="2700000" scaled="1"/>
          </a:gradFill>
          <a:ln w="9525">
            <a:solidFill>
              <a:schemeClr val="bg1"/>
            </a:solidFill>
            <a:round/>
            <a:headEnd/>
            <a:tailEnd/>
          </a:ln>
        </p:spPr>
        <p:txBody>
          <a:bodyPr wrap="none" anchor="ctr"/>
          <a:lstStyle/>
          <a:p>
            <a:endParaRPr lang="en-US"/>
          </a:p>
        </p:txBody>
      </p:sp>
      <p:grpSp>
        <p:nvGrpSpPr>
          <p:cNvPr id="31780" name="Group 135"/>
          <p:cNvGrpSpPr>
            <a:grpSpLocks/>
          </p:cNvGrpSpPr>
          <p:nvPr/>
        </p:nvGrpSpPr>
        <p:grpSpPr bwMode="auto">
          <a:xfrm>
            <a:off x="6311900" y="4259263"/>
            <a:ext cx="431800" cy="414337"/>
            <a:chOff x="1236" y="869"/>
            <a:chExt cx="680" cy="723"/>
          </a:xfrm>
        </p:grpSpPr>
        <p:sp>
          <p:nvSpPr>
            <p:cNvPr id="31785" name="Oval 136"/>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1786" name="Picture 137" descr="CA0NW12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grpSp>
        <p:nvGrpSpPr>
          <p:cNvPr id="31781" name="Group 138"/>
          <p:cNvGrpSpPr>
            <a:grpSpLocks/>
          </p:cNvGrpSpPr>
          <p:nvPr/>
        </p:nvGrpSpPr>
        <p:grpSpPr bwMode="auto">
          <a:xfrm>
            <a:off x="7321550" y="4259263"/>
            <a:ext cx="431800" cy="414337"/>
            <a:chOff x="1236" y="869"/>
            <a:chExt cx="680" cy="723"/>
          </a:xfrm>
        </p:grpSpPr>
        <p:sp>
          <p:nvSpPr>
            <p:cNvPr id="31783" name="Oval 139"/>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1784" name="Picture 140" descr="CA0NW12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1703053" name="Text Box 141"/>
          <p:cNvSpPr txBox="1">
            <a:spLocks noChangeArrowheads="1"/>
          </p:cNvSpPr>
          <p:nvPr/>
        </p:nvSpPr>
        <p:spPr bwMode="auto">
          <a:xfrm>
            <a:off x="3352800" y="4114800"/>
            <a:ext cx="2895600" cy="304800"/>
          </a:xfrm>
          <a:prstGeom prst="rect">
            <a:avLst/>
          </a:prstGeom>
          <a:noFill/>
          <a:ln w="9525">
            <a:noFill/>
            <a:miter lim="800000"/>
            <a:headEnd/>
            <a:tailEnd/>
          </a:ln>
          <a:effectLst/>
        </p:spPr>
        <p:txBody>
          <a:bodyPr>
            <a:spAutoFit/>
          </a:bodyPr>
          <a:lstStyle/>
          <a:p>
            <a:pPr algn="l" eaLnBrk="0" hangingPunct="0">
              <a:spcBef>
                <a:spcPct val="50000"/>
              </a:spcBef>
              <a:defRPr/>
            </a:pPr>
            <a:r>
              <a:rPr lang="fi-FI" sz="1400" i="1">
                <a:solidFill>
                  <a:srgbClr val="993300"/>
                </a:solidFill>
                <a:effectLst>
                  <a:outerShdw blurRad="38100" dist="38100" dir="2700000" algn="tl">
                    <a:srgbClr val="C0C0C0"/>
                  </a:outerShdw>
                </a:effectLst>
                <a:cs typeface="Arial" charset="0"/>
              </a:rPr>
              <a:t>RAB: Reusable Atomic Behaviors</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a:noFill/>
        </p:spPr>
        <p:txBody>
          <a:bodyPr/>
          <a:lstStyle/>
          <a:p>
            <a:fld id="{EB3A5C07-9BA9-4D4D-957C-24260F53F6CF}" type="slidenum">
              <a:rPr lang="ru-RU"/>
              <a:pPr/>
              <a:t>50</a:t>
            </a:fld>
            <a:r>
              <a:rPr lang="en-US" dirty="0"/>
              <a:t>  of  </a:t>
            </a:r>
            <a:r>
              <a:rPr lang="en-US" dirty="0" smtClean="0"/>
              <a:t>53</a:t>
            </a:r>
            <a:r>
              <a:rPr lang="en-US" sz="1400" b="0" dirty="0" smtClean="0"/>
              <a:t> </a:t>
            </a:r>
            <a:endParaRPr lang="ru-RU" sz="1400" b="0" dirty="0"/>
          </a:p>
        </p:txBody>
      </p:sp>
      <p:sp>
        <p:nvSpPr>
          <p:cNvPr id="90115" name="Rectangle 2"/>
          <p:cNvSpPr>
            <a:spLocks noChangeArrowheads="1"/>
          </p:cNvSpPr>
          <p:nvPr/>
        </p:nvSpPr>
        <p:spPr bwMode="auto">
          <a:xfrm>
            <a:off x="611188" y="981075"/>
            <a:ext cx="8424862" cy="5256213"/>
          </a:xfrm>
          <a:prstGeom prst="rect">
            <a:avLst/>
          </a:prstGeom>
          <a:noFill/>
          <a:ln w="9525">
            <a:noFill/>
            <a:miter lim="800000"/>
            <a:headEnd/>
            <a:tailEnd/>
          </a:ln>
        </p:spPr>
        <p:txBody>
          <a:bodyPr/>
          <a:lstStyle/>
          <a:p>
            <a:pPr marL="342900" indent="-342900" algn="just">
              <a:lnSpc>
                <a:spcPct val="80000"/>
              </a:lnSpc>
              <a:spcBef>
                <a:spcPct val="40000"/>
              </a:spcBef>
              <a:buFontTx/>
              <a:buChar char="•"/>
            </a:pPr>
            <a:r>
              <a:rPr lang="en-US" sz="1600">
                <a:solidFill>
                  <a:srgbClr val="003366"/>
                </a:solidFill>
              </a:rPr>
              <a:t>Terziyan V., </a:t>
            </a:r>
            <a:r>
              <a:rPr lang="en-US" sz="1600" b="1">
                <a:solidFill>
                  <a:srgbClr val="993300"/>
                </a:solidFill>
              </a:rPr>
              <a:t>Predictive and Contextual Feature Separation for Bayesian Metanetworks</a:t>
            </a:r>
            <a:r>
              <a:rPr lang="en-US" sz="1600">
                <a:solidFill>
                  <a:srgbClr val="003366"/>
                </a:solidFill>
              </a:rPr>
              <a:t>, In: B. Apolloni et al. (Eds.), </a:t>
            </a:r>
            <a:r>
              <a:rPr lang="en-US" sz="1600" i="1">
                <a:solidFill>
                  <a:srgbClr val="CC9900"/>
                </a:solidFill>
              </a:rPr>
              <a:t>Proceedings of KES-2007 / WIRN-2007</a:t>
            </a:r>
            <a:r>
              <a:rPr lang="en-US" sz="1600">
                <a:solidFill>
                  <a:srgbClr val="003366"/>
                </a:solidFill>
              </a:rPr>
              <a:t>, Vietri sul Mare, Italy, September 12-14, Vol. III, Springer, LNAI 4694, 2007, pp. 634–644.</a:t>
            </a:r>
          </a:p>
          <a:p>
            <a:pPr marL="342900" indent="-342900" algn="just">
              <a:lnSpc>
                <a:spcPct val="80000"/>
              </a:lnSpc>
              <a:spcBef>
                <a:spcPct val="40000"/>
              </a:spcBef>
              <a:buFontTx/>
              <a:buChar char="•"/>
            </a:pPr>
            <a:r>
              <a:rPr lang="en-US" sz="1600">
                <a:solidFill>
                  <a:srgbClr val="003366"/>
                </a:solidFill>
              </a:rPr>
              <a:t>Khriyenko O., </a:t>
            </a:r>
            <a:r>
              <a:rPr lang="en-US" sz="1600" b="1">
                <a:solidFill>
                  <a:srgbClr val="993300"/>
                </a:solidFill>
              </a:rPr>
              <a:t>Context-sensitive Multidimensional Resource Visualization</a:t>
            </a:r>
            <a:r>
              <a:rPr lang="en-US" sz="1600">
                <a:solidFill>
                  <a:srgbClr val="003366"/>
                </a:solidFill>
              </a:rPr>
              <a:t>, In: </a:t>
            </a:r>
            <a:r>
              <a:rPr lang="en-US" sz="1600" i="1">
                <a:solidFill>
                  <a:srgbClr val="CC9900"/>
                </a:solidFill>
              </a:rPr>
              <a:t>Proceedings of the 7th IASTED International Conference on Visualization, Imaging, and Image Processing (VIIP 2007)</a:t>
            </a:r>
            <a:r>
              <a:rPr lang="en-US" sz="1600">
                <a:solidFill>
                  <a:srgbClr val="003366"/>
                </a:solidFill>
              </a:rPr>
              <a:t>, Palma de Mallorca, Spain, 29-31 August 2007. </a:t>
            </a:r>
          </a:p>
          <a:p>
            <a:pPr marL="342900" indent="-342900" algn="just">
              <a:lnSpc>
                <a:spcPct val="80000"/>
              </a:lnSpc>
              <a:spcBef>
                <a:spcPct val="40000"/>
              </a:spcBef>
              <a:buFontTx/>
              <a:buChar char="•"/>
            </a:pPr>
            <a:r>
              <a:rPr lang="en-US" sz="1600">
                <a:solidFill>
                  <a:srgbClr val="003366"/>
                </a:solidFill>
              </a:rPr>
              <a:t>Khriyenko O., </a:t>
            </a:r>
            <a:r>
              <a:rPr lang="en-US" sz="1600" b="1">
                <a:solidFill>
                  <a:srgbClr val="993300"/>
                </a:solidFill>
              </a:rPr>
              <a:t>4I (FOR EYE) Multimedia: Intelligent semantically enhanced and context-aware multimedia browsing</a:t>
            </a:r>
            <a:r>
              <a:rPr lang="en-US" sz="1600">
                <a:solidFill>
                  <a:srgbClr val="003366"/>
                </a:solidFill>
              </a:rPr>
              <a:t>, In: </a:t>
            </a:r>
            <a:r>
              <a:rPr lang="en-US" sz="1600" i="1">
                <a:solidFill>
                  <a:srgbClr val="CC9900"/>
                </a:solidFill>
              </a:rPr>
              <a:t>Proceedings of the International Conference on Signal Processing and Multimedia Applications (SIGMAP-2007)</a:t>
            </a:r>
            <a:r>
              <a:rPr lang="en-US" sz="1600">
                <a:solidFill>
                  <a:srgbClr val="003366"/>
                </a:solidFill>
              </a:rPr>
              <a:t>, Barcelona, Spain, 28-31 July 2007.</a:t>
            </a:r>
          </a:p>
          <a:p>
            <a:pPr marL="342900" indent="-342900" algn="just">
              <a:lnSpc>
                <a:spcPct val="80000"/>
              </a:lnSpc>
              <a:spcBef>
                <a:spcPct val="40000"/>
              </a:spcBef>
              <a:buFontTx/>
              <a:buChar char="•"/>
            </a:pPr>
            <a:r>
              <a:rPr lang="en-US" sz="1600">
                <a:solidFill>
                  <a:srgbClr val="003366"/>
                </a:solidFill>
              </a:rPr>
              <a:t>Khriyenko O., </a:t>
            </a:r>
            <a:r>
              <a:rPr lang="en-US" sz="1600" b="1">
                <a:solidFill>
                  <a:srgbClr val="993300"/>
                </a:solidFill>
              </a:rPr>
              <a:t>4I (FOR EYE) Technology: Intelligent Interface for Integrated Information</a:t>
            </a:r>
            <a:r>
              <a:rPr lang="en-US" sz="1600">
                <a:solidFill>
                  <a:srgbClr val="003366"/>
                </a:solidFill>
              </a:rPr>
              <a:t>, In: </a:t>
            </a:r>
            <a:r>
              <a:rPr lang="en-US" sz="1600" i="1">
                <a:solidFill>
                  <a:srgbClr val="CC9900"/>
                </a:solidFill>
              </a:rPr>
              <a:t>Proceedings of the 9th International Conference on Enterprise Information Systems (ICEIS-2007)</a:t>
            </a:r>
            <a:r>
              <a:rPr lang="en-US" sz="1600">
                <a:solidFill>
                  <a:srgbClr val="003366"/>
                </a:solidFill>
              </a:rPr>
              <a:t>, Funchal, Madeira – Portugal, 12-16 June 2007.</a:t>
            </a:r>
          </a:p>
          <a:p>
            <a:pPr marL="342900" indent="-342900" algn="just">
              <a:lnSpc>
                <a:spcPct val="80000"/>
              </a:lnSpc>
              <a:spcBef>
                <a:spcPct val="40000"/>
              </a:spcBef>
              <a:buFontTx/>
              <a:buChar char="•"/>
            </a:pPr>
            <a:r>
              <a:rPr lang="en-US" sz="1600">
                <a:solidFill>
                  <a:srgbClr val="003366"/>
                </a:solidFill>
              </a:rPr>
              <a:t>Salmenjoki K., Tsaruk Y., Terziyan V., Viitala M., </a:t>
            </a:r>
            <a:r>
              <a:rPr lang="en-US" sz="1600" b="1">
                <a:solidFill>
                  <a:srgbClr val="993300"/>
                </a:solidFill>
              </a:rPr>
              <a:t>Agent-Based Approach for Electricity Distribution Systems</a:t>
            </a:r>
            <a:r>
              <a:rPr lang="en-US" sz="1600">
                <a:solidFill>
                  <a:srgbClr val="003366"/>
                </a:solidFill>
              </a:rPr>
              <a:t>, In: </a:t>
            </a:r>
            <a:r>
              <a:rPr lang="en-US" sz="1600" i="1">
                <a:solidFill>
                  <a:srgbClr val="CC9900"/>
                </a:solidFill>
              </a:rPr>
              <a:t>Proceedings of the 9-th International Conference on Enterprise Information Systems</a:t>
            </a:r>
            <a:r>
              <a:rPr lang="en-US" sz="1600">
                <a:solidFill>
                  <a:srgbClr val="003366"/>
                </a:solidFill>
              </a:rPr>
              <a:t>, 12-16, June 2007, Funchal, Madeira, Portugal, ISBN: 978-972-8865-89-4, pp. 382-389. </a:t>
            </a:r>
          </a:p>
          <a:p>
            <a:pPr marL="342900" indent="-342900" algn="just">
              <a:lnSpc>
                <a:spcPct val="80000"/>
              </a:lnSpc>
              <a:spcBef>
                <a:spcPct val="40000"/>
              </a:spcBef>
              <a:buFontTx/>
              <a:buChar char="•"/>
            </a:pPr>
            <a:r>
              <a:rPr lang="en-US" sz="1600">
                <a:solidFill>
                  <a:srgbClr val="003366"/>
                </a:solidFill>
              </a:rPr>
              <a:t>Nikitin S., Terziyan V., Pyotsia J., </a:t>
            </a:r>
            <a:r>
              <a:rPr lang="en-US" sz="1600" b="1">
                <a:solidFill>
                  <a:srgbClr val="993300"/>
                </a:solidFill>
              </a:rPr>
              <a:t>Data Integration Solution for Paper Industry - A Semantic Storing, Browsing and Annotation Mechanism for Online Fault Data</a:t>
            </a:r>
            <a:r>
              <a:rPr lang="en-US" sz="1600">
                <a:solidFill>
                  <a:srgbClr val="003366"/>
                </a:solidFill>
              </a:rPr>
              <a:t>, In: </a:t>
            </a:r>
            <a:r>
              <a:rPr lang="en-US" sz="1600" i="1">
                <a:solidFill>
                  <a:srgbClr val="CC9900"/>
                </a:solidFill>
              </a:rPr>
              <a:t>Proceedings of the 4th International Conference on Informatics in Control, Automation and Robotics (ICINCO),</a:t>
            </a:r>
            <a:r>
              <a:rPr lang="en-US" sz="1600">
                <a:solidFill>
                  <a:srgbClr val="003366"/>
                </a:solidFill>
              </a:rPr>
              <a:t> May 9-12, 2007, Angers, France, INSTICC Press, ISBN: 978-972-8865-87-0, pp. 191-194. </a:t>
            </a:r>
          </a:p>
        </p:txBody>
      </p:sp>
      <p:sp>
        <p:nvSpPr>
          <p:cNvPr id="1724419" name="Rectangle 3"/>
          <p:cNvSpPr>
            <a:spLocks noChangeArrowheads="1"/>
          </p:cNvSpPr>
          <p:nvPr/>
        </p:nvSpPr>
        <p:spPr bwMode="auto">
          <a:xfrm>
            <a:off x="649288" y="188913"/>
            <a:ext cx="8459787" cy="503237"/>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2800" b="1" dirty="0">
                <a:solidFill>
                  <a:srgbClr val="EC8C00"/>
                </a:solidFill>
                <a:effectLst>
                  <a:outerShdw blurRad="38100" dist="38100" dir="2700000" algn="tl">
                    <a:srgbClr val="C0C0C0"/>
                  </a:outerShdw>
                </a:effectLst>
              </a:rPr>
              <a:t>UBIWARE</a:t>
            </a:r>
            <a:r>
              <a:rPr lang="en-US" sz="2400" b="1" dirty="0">
                <a:solidFill>
                  <a:srgbClr val="EC8C00"/>
                </a:solidFill>
                <a:effectLst>
                  <a:outerShdw blurRad="38100" dist="38100" dir="2700000" algn="tl">
                    <a:srgbClr val="C0C0C0"/>
                  </a:outerShdw>
                </a:effectLst>
              </a:rPr>
              <a:t> </a:t>
            </a:r>
            <a:r>
              <a:rPr lang="en-US" sz="2800" b="1" dirty="0">
                <a:solidFill>
                  <a:srgbClr val="EC8C00"/>
                </a:solidFill>
                <a:effectLst>
                  <a:outerShdw blurRad="38100" dist="38100" dir="2700000" algn="tl">
                    <a:srgbClr val="C0C0C0"/>
                  </a:outerShdw>
                </a:effectLst>
              </a:rPr>
              <a:t>publications up to 31.08.2010 (5)</a:t>
            </a:r>
          </a:p>
        </p:txBody>
      </p:sp>
      <p:sp>
        <p:nvSpPr>
          <p:cNvPr id="90117" name="Oval 4"/>
          <p:cNvSpPr>
            <a:spLocks noChangeArrowheads="1"/>
          </p:cNvSpPr>
          <p:nvPr/>
        </p:nvSpPr>
        <p:spPr bwMode="auto">
          <a:xfrm>
            <a:off x="107950" y="112553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0118" name="Oval 5"/>
          <p:cNvSpPr>
            <a:spLocks noChangeArrowheads="1"/>
          </p:cNvSpPr>
          <p:nvPr/>
        </p:nvSpPr>
        <p:spPr bwMode="auto">
          <a:xfrm>
            <a:off x="107950" y="1916113"/>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0119" name="Oval 6"/>
          <p:cNvSpPr>
            <a:spLocks noChangeArrowheads="1"/>
          </p:cNvSpPr>
          <p:nvPr/>
        </p:nvSpPr>
        <p:spPr bwMode="auto">
          <a:xfrm>
            <a:off x="107950" y="2708275"/>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0120" name="Oval 7"/>
          <p:cNvSpPr>
            <a:spLocks noChangeArrowheads="1"/>
          </p:cNvSpPr>
          <p:nvPr/>
        </p:nvSpPr>
        <p:spPr bwMode="auto">
          <a:xfrm>
            <a:off x="107950" y="3429000"/>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0121" name="Oval 8"/>
          <p:cNvSpPr>
            <a:spLocks noChangeArrowheads="1"/>
          </p:cNvSpPr>
          <p:nvPr/>
        </p:nvSpPr>
        <p:spPr bwMode="auto">
          <a:xfrm>
            <a:off x="107950" y="4221163"/>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0122" name="Oval 9"/>
          <p:cNvSpPr>
            <a:spLocks noChangeArrowheads="1"/>
          </p:cNvSpPr>
          <p:nvPr/>
        </p:nvSpPr>
        <p:spPr bwMode="auto">
          <a:xfrm>
            <a:off x="107950" y="5229225"/>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a:noFill/>
        </p:spPr>
        <p:txBody>
          <a:bodyPr/>
          <a:lstStyle/>
          <a:p>
            <a:fld id="{BFD01845-3A01-4BB8-8B4A-D3F861493454}" type="slidenum">
              <a:rPr lang="ru-RU"/>
              <a:pPr/>
              <a:t>51</a:t>
            </a:fld>
            <a:r>
              <a:rPr lang="en-US" dirty="0"/>
              <a:t>  of  </a:t>
            </a:r>
            <a:r>
              <a:rPr lang="en-US" dirty="0" smtClean="0"/>
              <a:t>53</a:t>
            </a:r>
            <a:r>
              <a:rPr lang="en-US" sz="1400" b="0" dirty="0" smtClean="0"/>
              <a:t> </a:t>
            </a:r>
            <a:endParaRPr lang="ru-RU" sz="1400" b="0" dirty="0"/>
          </a:p>
        </p:txBody>
      </p:sp>
      <p:sp>
        <p:nvSpPr>
          <p:cNvPr id="91139" name="Rectangle 2"/>
          <p:cNvSpPr>
            <a:spLocks noChangeArrowheads="1"/>
          </p:cNvSpPr>
          <p:nvPr/>
        </p:nvSpPr>
        <p:spPr bwMode="auto">
          <a:xfrm>
            <a:off x="755650" y="996950"/>
            <a:ext cx="8280400" cy="5527675"/>
          </a:xfrm>
          <a:prstGeom prst="rect">
            <a:avLst/>
          </a:prstGeom>
          <a:noFill/>
          <a:ln w="9525">
            <a:noFill/>
            <a:miter lim="800000"/>
            <a:headEnd/>
            <a:tailEnd/>
          </a:ln>
        </p:spPr>
        <p:txBody>
          <a:bodyPr/>
          <a:lstStyle/>
          <a:p>
            <a:pPr marL="342900" indent="-342900" algn="just">
              <a:lnSpc>
                <a:spcPct val="80000"/>
              </a:lnSpc>
              <a:spcBef>
                <a:spcPct val="40000"/>
              </a:spcBef>
              <a:buFontTx/>
              <a:buChar char="•"/>
            </a:pPr>
            <a:r>
              <a:rPr lang="en-US" sz="1600">
                <a:solidFill>
                  <a:srgbClr val="003366"/>
                </a:solidFill>
              </a:rPr>
              <a:t>Naumenko, A., Srirama, S., </a:t>
            </a:r>
            <a:r>
              <a:rPr lang="en-US" sz="1600" b="1">
                <a:solidFill>
                  <a:srgbClr val="993300"/>
                </a:solidFill>
              </a:rPr>
              <a:t>Secure Communication and Access Control for Mobile Web Service Provisioning</a:t>
            </a:r>
            <a:r>
              <a:rPr lang="en-US" sz="1600">
                <a:solidFill>
                  <a:srgbClr val="003366"/>
                </a:solidFill>
              </a:rPr>
              <a:t>, In: </a:t>
            </a:r>
            <a:r>
              <a:rPr lang="en-US" sz="1600" i="1">
                <a:solidFill>
                  <a:srgbClr val="CC9900"/>
                </a:solidFill>
              </a:rPr>
              <a:t>Proceedings of International Conference on Security of Information and Networks (SIN2007)</a:t>
            </a:r>
            <a:r>
              <a:rPr lang="en-US" sz="1600">
                <a:solidFill>
                  <a:srgbClr val="003366"/>
                </a:solidFill>
              </a:rPr>
              <a:t>, 8-10th May, 2007. </a:t>
            </a:r>
          </a:p>
          <a:p>
            <a:pPr marL="342900" indent="-342900" algn="just">
              <a:lnSpc>
                <a:spcPct val="80000"/>
              </a:lnSpc>
              <a:spcBef>
                <a:spcPct val="60000"/>
              </a:spcBef>
              <a:buFontTx/>
              <a:buChar char="•"/>
            </a:pPr>
            <a:r>
              <a:rPr lang="en-US" sz="1600">
                <a:solidFill>
                  <a:srgbClr val="003366"/>
                </a:solidFill>
              </a:rPr>
              <a:t>Naumenko A., </a:t>
            </a:r>
            <a:r>
              <a:rPr lang="en-US" sz="1600" b="1">
                <a:solidFill>
                  <a:srgbClr val="993300"/>
                </a:solidFill>
              </a:rPr>
              <a:t>Semantics-Based Access Control in Business Networks</a:t>
            </a:r>
            <a:r>
              <a:rPr lang="en-US" sz="1600">
                <a:solidFill>
                  <a:srgbClr val="003366"/>
                </a:solidFill>
              </a:rPr>
              <a:t>, In: </a:t>
            </a:r>
            <a:r>
              <a:rPr lang="en-US" sz="1600" i="1">
                <a:solidFill>
                  <a:srgbClr val="CC9900"/>
                </a:solidFill>
              </a:rPr>
              <a:t>Jyvaskyla Studies in Computing</a:t>
            </a:r>
            <a:r>
              <a:rPr lang="en-US" sz="1600">
                <a:solidFill>
                  <a:srgbClr val="003366"/>
                </a:solidFill>
              </a:rPr>
              <a:t>, PhD Thesis, Volume 78, Jyvaskyla University Printing House, 215 pp., June 28, 2007. </a:t>
            </a:r>
          </a:p>
          <a:p>
            <a:pPr marL="342900" indent="-342900" algn="just">
              <a:lnSpc>
                <a:spcPct val="80000"/>
              </a:lnSpc>
              <a:spcBef>
                <a:spcPct val="60000"/>
              </a:spcBef>
              <a:buFontTx/>
              <a:buChar char="•"/>
            </a:pPr>
            <a:r>
              <a:rPr lang="en-US" sz="1600">
                <a:solidFill>
                  <a:srgbClr val="003366"/>
                </a:solidFill>
              </a:rPr>
              <a:t>Naumenko A., Katasonov A., Terziyan V., </a:t>
            </a:r>
            <a:r>
              <a:rPr lang="en-US" sz="1600" b="1">
                <a:solidFill>
                  <a:srgbClr val="993300"/>
                </a:solidFill>
              </a:rPr>
              <a:t>A Security Framework for Smart Ubiquitous Industrial Resources</a:t>
            </a:r>
            <a:r>
              <a:rPr lang="en-US" sz="1600">
                <a:solidFill>
                  <a:srgbClr val="003366"/>
                </a:solidFill>
              </a:rPr>
              <a:t>, In: </a:t>
            </a:r>
            <a:r>
              <a:rPr lang="en-US" sz="1600" i="1">
                <a:solidFill>
                  <a:srgbClr val="CC9900"/>
                </a:solidFill>
              </a:rPr>
              <a:t>R. Gonzalves, J.P. Muller, K. Mertins and M. Zelm (Eds.), In: Enterprise Interoperability II: New challenges and Approaches, Proceedings of the 3rd International Conference on Interoperability for Enterprise Software and Applications (IESA-07),</a:t>
            </a:r>
            <a:r>
              <a:rPr lang="en-US" sz="1600">
                <a:solidFill>
                  <a:srgbClr val="003366"/>
                </a:solidFill>
              </a:rPr>
              <a:t> March 28-30, 2007, Madeira Island, Portugal, Springer, pp. 183-194. </a:t>
            </a:r>
          </a:p>
          <a:p>
            <a:pPr marL="342900" indent="-342900" algn="just">
              <a:lnSpc>
                <a:spcPct val="80000"/>
              </a:lnSpc>
              <a:spcBef>
                <a:spcPct val="60000"/>
              </a:spcBef>
              <a:buFontTx/>
              <a:buChar char="•"/>
            </a:pPr>
            <a:r>
              <a:rPr lang="en-US" sz="1600">
                <a:solidFill>
                  <a:srgbClr val="003366"/>
                </a:solidFill>
              </a:rPr>
              <a:t>Naumenko A., </a:t>
            </a:r>
            <a:r>
              <a:rPr lang="en-US" sz="1600" b="1">
                <a:solidFill>
                  <a:srgbClr val="993300"/>
                </a:solidFill>
              </a:rPr>
              <a:t>SEMANTICS-BASED ACCESS CONTROL - Ontologies and Feasibility Study of Policy Enforcement Function</a:t>
            </a:r>
            <a:r>
              <a:rPr lang="en-US" sz="1600">
                <a:solidFill>
                  <a:srgbClr val="003366"/>
                </a:solidFill>
              </a:rPr>
              <a:t>, In: </a:t>
            </a:r>
            <a:r>
              <a:rPr lang="en-US" sz="1600" i="1">
                <a:solidFill>
                  <a:srgbClr val="CC9900"/>
                </a:solidFill>
              </a:rPr>
              <a:t>Proceedings of the 3rd International Conference on Web Information Systems and Technologies (WEBIST-07),</a:t>
            </a:r>
            <a:r>
              <a:rPr lang="en-US" sz="1600">
                <a:solidFill>
                  <a:srgbClr val="003366"/>
                </a:solidFill>
              </a:rPr>
              <a:t> Barcelona, Spain - March 3-6, 2007, Volume Internet Technologies, INSTICC Press, pp. 150-155.</a:t>
            </a:r>
          </a:p>
          <a:p>
            <a:pPr marL="342900" indent="-342900" algn="just">
              <a:lnSpc>
                <a:spcPct val="80000"/>
              </a:lnSpc>
              <a:spcBef>
                <a:spcPct val="60000"/>
              </a:spcBef>
              <a:buFontTx/>
              <a:buChar char="•"/>
            </a:pPr>
            <a:r>
              <a:rPr lang="en-US" sz="1600">
                <a:solidFill>
                  <a:srgbClr val="003366"/>
                </a:solidFill>
              </a:rPr>
              <a:t>Khriyenko O., </a:t>
            </a:r>
            <a:r>
              <a:rPr lang="en-US" sz="1600" b="1">
                <a:solidFill>
                  <a:srgbClr val="993300"/>
                </a:solidFill>
              </a:rPr>
              <a:t>Coordination of the Distributed Proactive Smart Resource</a:t>
            </a:r>
            <a:r>
              <a:rPr lang="en-US" sz="1600">
                <a:solidFill>
                  <a:srgbClr val="003366"/>
                </a:solidFill>
              </a:rPr>
              <a:t>, In: </a:t>
            </a:r>
            <a:r>
              <a:rPr lang="en-US" sz="1600" i="1">
                <a:solidFill>
                  <a:srgbClr val="CC9900"/>
                </a:solidFill>
              </a:rPr>
              <a:t>Proceedings of the IASTED International Conference on Parallel and Distributed Computing and Networks (PDCN 2007) as part of the 25th IASTED International Multi-Conference on APPLIED INFORMATICS</a:t>
            </a:r>
            <a:r>
              <a:rPr lang="en-US" sz="1600">
                <a:solidFill>
                  <a:srgbClr val="003366"/>
                </a:solidFill>
              </a:rPr>
              <a:t>, Innsbruck, Austria, 13-15 February, 2007, 7 pp.</a:t>
            </a:r>
          </a:p>
          <a:p>
            <a:pPr marL="342900" indent="-342900" algn="just">
              <a:lnSpc>
                <a:spcPct val="80000"/>
              </a:lnSpc>
              <a:spcBef>
                <a:spcPct val="60000"/>
              </a:spcBef>
              <a:buFontTx/>
              <a:buChar char="•"/>
            </a:pPr>
            <a:endParaRPr lang="fi-FI">
              <a:solidFill>
                <a:srgbClr val="003366"/>
              </a:solidFill>
            </a:endParaRPr>
          </a:p>
        </p:txBody>
      </p:sp>
      <p:sp>
        <p:nvSpPr>
          <p:cNvPr id="1725443" name="Rectangle 3"/>
          <p:cNvSpPr>
            <a:spLocks noChangeArrowheads="1"/>
          </p:cNvSpPr>
          <p:nvPr/>
        </p:nvSpPr>
        <p:spPr bwMode="auto">
          <a:xfrm>
            <a:off x="649288" y="188913"/>
            <a:ext cx="8459787" cy="503237"/>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2800" b="1" dirty="0">
                <a:solidFill>
                  <a:srgbClr val="EC8C00"/>
                </a:solidFill>
                <a:effectLst>
                  <a:outerShdw blurRad="38100" dist="38100" dir="2700000" algn="tl">
                    <a:srgbClr val="C0C0C0"/>
                  </a:outerShdw>
                </a:effectLst>
              </a:rPr>
              <a:t>UBIWARE</a:t>
            </a:r>
            <a:r>
              <a:rPr lang="en-US" sz="2400" b="1" dirty="0">
                <a:solidFill>
                  <a:srgbClr val="EC8C00"/>
                </a:solidFill>
                <a:effectLst>
                  <a:outerShdw blurRad="38100" dist="38100" dir="2700000" algn="tl">
                    <a:srgbClr val="C0C0C0"/>
                  </a:outerShdw>
                </a:effectLst>
              </a:rPr>
              <a:t> </a:t>
            </a:r>
            <a:r>
              <a:rPr lang="en-US" sz="2800" b="1" dirty="0">
                <a:solidFill>
                  <a:srgbClr val="EC8C00"/>
                </a:solidFill>
                <a:effectLst>
                  <a:outerShdw blurRad="38100" dist="38100" dir="2700000" algn="tl">
                    <a:srgbClr val="C0C0C0"/>
                  </a:outerShdw>
                </a:effectLst>
              </a:rPr>
              <a:t>publications up to 31.08.2010 (6)</a:t>
            </a:r>
          </a:p>
        </p:txBody>
      </p:sp>
      <p:sp>
        <p:nvSpPr>
          <p:cNvPr id="91141" name="Oval 4"/>
          <p:cNvSpPr>
            <a:spLocks noChangeArrowheads="1"/>
          </p:cNvSpPr>
          <p:nvPr/>
        </p:nvSpPr>
        <p:spPr bwMode="auto">
          <a:xfrm>
            <a:off x="107950" y="1052513"/>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1142" name="Oval 5"/>
          <p:cNvSpPr>
            <a:spLocks noChangeArrowheads="1"/>
          </p:cNvSpPr>
          <p:nvPr/>
        </p:nvSpPr>
        <p:spPr bwMode="auto">
          <a:xfrm>
            <a:off x="107950" y="1844675"/>
            <a:ext cx="574675" cy="617538"/>
          </a:xfrm>
          <a:prstGeom prst="ellipse">
            <a:avLst/>
          </a:prstGeom>
          <a:solidFill>
            <a:srgbClr val="00FF00"/>
          </a:solidFill>
          <a:ln w="9525" algn="ctr">
            <a:solidFill>
              <a:schemeClr val="tx1"/>
            </a:solidFill>
            <a:round/>
            <a:headEnd/>
            <a:tailEnd/>
          </a:ln>
        </p:spPr>
        <p:txBody>
          <a:bodyPr anchor="ctr">
            <a:spAutoFit/>
          </a:bodyPr>
          <a:lstStyle/>
          <a:p>
            <a:r>
              <a:rPr lang="en-US" sz="2400" b="1"/>
              <a:t>T</a:t>
            </a:r>
          </a:p>
        </p:txBody>
      </p:sp>
      <p:sp>
        <p:nvSpPr>
          <p:cNvPr id="91143" name="Oval 6"/>
          <p:cNvSpPr>
            <a:spLocks noChangeArrowheads="1"/>
          </p:cNvSpPr>
          <p:nvPr/>
        </p:nvSpPr>
        <p:spPr bwMode="auto">
          <a:xfrm>
            <a:off x="107950" y="263683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1144" name="Oval 7"/>
          <p:cNvSpPr>
            <a:spLocks noChangeArrowheads="1"/>
          </p:cNvSpPr>
          <p:nvPr/>
        </p:nvSpPr>
        <p:spPr bwMode="auto">
          <a:xfrm>
            <a:off x="107950" y="3860800"/>
            <a:ext cx="574675" cy="617538"/>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
        <p:nvSpPr>
          <p:cNvPr id="91145" name="Oval 8"/>
          <p:cNvSpPr>
            <a:spLocks noChangeArrowheads="1"/>
          </p:cNvSpPr>
          <p:nvPr/>
        </p:nvSpPr>
        <p:spPr bwMode="auto">
          <a:xfrm>
            <a:off x="107950" y="5157788"/>
            <a:ext cx="574675" cy="617537"/>
          </a:xfrm>
          <a:prstGeom prst="ellipse">
            <a:avLst/>
          </a:prstGeom>
          <a:solidFill>
            <a:srgbClr val="99CCFF"/>
          </a:solidFill>
          <a:ln w="9525" algn="ctr">
            <a:solidFill>
              <a:schemeClr val="tx1"/>
            </a:solidFill>
            <a:round/>
            <a:headEnd/>
            <a:tailEnd/>
          </a:ln>
        </p:spPr>
        <p:txBody>
          <a:bodyPr anchor="ctr">
            <a:spAutoFit/>
          </a:bodyPr>
          <a:lstStyle/>
          <a:p>
            <a:r>
              <a:rPr lang="en-US" sz="2400" b="1"/>
              <a:t>C</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fld id="{46D74253-310F-44F3-A2DA-DEC954876457}" type="slidenum">
              <a:rPr lang="ru-RU"/>
              <a:pPr/>
              <a:t>52</a:t>
            </a:fld>
            <a:r>
              <a:rPr lang="en-US" dirty="0"/>
              <a:t>  of  </a:t>
            </a:r>
            <a:r>
              <a:rPr lang="en-US" dirty="0" smtClean="0"/>
              <a:t>53</a:t>
            </a:r>
            <a:r>
              <a:rPr lang="en-US" sz="1400" b="0" dirty="0" smtClean="0"/>
              <a:t> </a:t>
            </a:r>
            <a:endParaRPr lang="ru-RU" sz="1400" b="0" dirty="0"/>
          </a:p>
        </p:txBody>
      </p:sp>
      <p:sp>
        <p:nvSpPr>
          <p:cNvPr id="1581058" name="Rectangle 2"/>
          <p:cNvSpPr>
            <a:spLocks noGrp="1" noChangeArrowheads="1"/>
          </p:cNvSpPr>
          <p:nvPr>
            <p:ph type="title"/>
          </p:nvPr>
        </p:nvSpPr>
        <p:spPr/>
        <p:txBody>
          <a:bodyPr/>
          <a:lstStyle/>
          <a:p>
            <a:pPr algn="r" eaLnBrk="1" hangingPunct="1">
              <a:defRPr/>
            </a:pPr>
            <a:r>
              <a:rPr lang="en-US" dirty="0" smtClean="0"/>
              <a:t>Next Meeting </a:t>
            </a:r>
          </a:p>
        </p:txBody>
      </p:sp>
      <p:sp>
        <p:nvSpPr>
          <p:cNvPr id="1581059" name="Rectangle 3"/>
          <p:cNvSpPr>
            <a:spLocks noGrp="1" noChangeArrowheads="1"/>
          </p:cNvSpPr>
          <p:nvPr>
            <p:ph type="body" idx="1"/>
          </p:nvPr>
        </p:nvSpPr>
        <p:spPr>
          <a:xfrm>
            <a:off x="434975" y="2043113"/>
            <a:ext cx="8604250" cy="1800225"/>
          </a:xfrm>
        </p:spPr>
        <p:txBody>
          <a:bodyPr/>
          <a:lstStyle/>
          <a:p>
            <a:pPr eaLnBrk="1" hangingPunct="1">
              <a:lnSpc>
                <a:spcPct val="80000"/>
              </a:lnSpc>
              <a:buSzPct val="75000"/>
              <a:buFont typeface="Wingdings" pitchFamily="2" charset="2"/>
              <a:buChar char="q"/>
            </a:pPr>
            <a:r>
              <a:rPr lang="en-US" sz="2400" b="1" i="1" dirty="0" smtClean="0">
                <a:solidFill>
                  <a:srgbClr val="993300"/>
                </a:solidFill>
                <a:effectLst>
                  <a:outerShdw blurRad="38100" dist="38100" dir="2700000" algn="tl">
                    <a:srgbClr val="C0C0C0"/>
                  </a:outerShdw>
                </a:effectLst>
              </a:rPr>
              <a:t>Mid December 2010 	</a:t>
            </a:r>
            <a:r>
              <a:rPr lang="en-US" sz="2400" b="1" i="1" dirty="0" smtClean="0">
                <a:effectLst>
                  <a:outerShdw blurRad="38100" dist="38100" dir="2700000" algn="tl">
                    <a:srgbClr val="C0C0C0"/>
                  </a:outerShdw>
                </a:effectLst>
              </a:rPr>
              <a:t>– Final </a:t>
            </a:r>
            <a:r>
              <a:rPr lang="en-US" sz="2400" i="1" dirty="0" smtClean="0">
                <a:effectLst>
                  <a:outerShdw blurRad="38100" dist="38100" dir="2700000" algn="tl">
                    <a:srgbClr val="C0C0C0"/>
                  </a:outerShdw>
                </a:effectLst>
              </a:rPr>
              <a:t>Checkpoint: D3.4: “UBIWARE 3.1. (based on Cloud Computing Architecture)”</a:t>
            </a:r>
            <a:endParaRPr lang="fi-FI" sz="2400" dirty="0" smtClean="0">
              <a:effectLst>
                <a:outerShdw blurRad="38100" dist="38100" dir="2700000" algn="tl">
                  <a:srgbClr val="C0C0C0"/>
                </a:outerShdw>
              </a:effectLst>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EA3F5450-2B25-4B8D-924A-5FE780DE5168}" type="slidenum">
              <a:rPr lang="ru-RU"/>
              <a:pPr/>
              <a:t>53</a:t>
            </a:fld>
            <a:r>
              <a:rPr lang="en-US" dirty="0"/>
              <a:t>  of  </a:t>
            </a:r>
            <a:r>
              <a:rPr lang="en-US" dirty="0" smtClean="0"/>
              <a:t>53</a:t>
            </a:r>
            <a:r>
              <a:rPr lang="en-US" sz="1400" b="0" dirty="0" smtClean="0"/>
              <a:t> </a:t>
            </a:r>
            <a:endParaRPr lang="ru-RU" sz="1400" b="0" dirty="0"/>
          </a:p>
        </p:txBody>
      </p:sp>
      <p:sp>
        <p:nvSpPr>
          <p:cNvPr id="1582082" name="Rectangle 2"/>
          <p:cNvSpPr>
            <a:spLocks noChangeArrowheads="1"/>
          </p:cNvSpPr>
          <p:nvPr/>
        </p:nvSpPr>
        <p:spPr bwMode="auto">
          <a:xfrm>
            <a:off x="2317750" y="438150"/>
            <a:ext cx="6502400" cy="503238"/>
          </a:xfrm>
          <a:prstGeom prst="rect">
            <a:avLst/>
          </a:prstGeom>
          <a:noFill/>
          <a:ln w="9525">
            <a:noFill/>
            <a:miter lim="800000"/>
            <a:headEnd/>
            <a:tailEnd/>
          </a:ln>
          <a:effectLst>
            <a:outerShdw dist="35921" dir="2700000" algn="ctr" rotWithShape="0">
              <a:schemeClr val="bg2"/>
            </a:outerShdw>
          </a:effectLst>
        </p:spPr>
        <p:txBody>
          <a:bodyPr anchor="ctr"/>
          <a:lstStyle/>
          <a:p>
            <a:pPr algn="r">
              <a:defRPr/>
            </a:pPr>
            <a:r>
              <a:rPr lang="en-US" sz="3200" b="1">
                <a:solidFill>
                  <a:srgbClr val="EC8C00"/>
                </a:solidFill>
                <a:effectLst>
                  <a:outerShdw blurRad="38100" dist="38100" dir="2700000" algn="tl">
                    <a:srgbClr val="C0C0C0"/>
                  </a:outerShdw>
                </a:effectLst>
              </a:rPr>
              <a:t>Obtain More Information about UBIWARE from:</a:t>
            </a:r>
          </a:p>
        </p:txBody>
      </p:sp>
      <p:graphicFrame>
        <p:nvGraphicFramePr>
          <p:cNvPr id="1026" name="Object 3"/>
          <p:cNvGraphicFramePr>
            <a:graphicFrameLocks noChangeAspect="1"/>
          </p:cNvGraphicFramePr>
          <p:nvPr/>
        </p:nvGraphicFramePr>
        <p:xfrm>
          <a:off x="684213" y="1412875"/>
          <a:ext cx="992187" cy="1368425"/>
        </p:xfrm>
        <a:graphic>
          <a:graphicData uri="http://schemas.openxmlformats.org/presentationml/2006/ole">
            <p:oleObj spid="_x0000_s1026" name="Bitmap Image" r:id="rId4" imgW="1181265" imgH="1628571" progId="PBrush">
              <p:embed/>
            </p:oleObj>
          </a:graphicData>
        </a:graphic>
      </p:graphicFrame>
      <p:pic>
        <p:nvPicPr>
          <p:cNvPr id="1582084" name="Picture 4" descr="Tiihonen"/>
          <p:cNvPicPr>
            <a:picLocks noChangeAspect="1" noChangeArrowheads="1"/>
          </p:cNvPicPr>
          <p:nvPr/>
        </p:nvPicPr>
        <p:blipFill>
          <a:blip r:embed="rId5" cstate="print"/>
          <a:srcRect/>
          <a:stretch>
            <a:fillRect/>
          </a:stretch>
        </p:blipFill>
        <p:spPr bwMode="auto">
          <a:xfrm>
            <a:off x="684213" y="3125788"/>
            <a:ext cx="1046162" cy="1368425"/>
          </a:xfrm>
          <a:prstGeom prst="rect">
            <a:avLst/>
          </a:prstGeom>
          <a:noFill/>
          <a:ln w="6350" algn="ctr">
            <a:solidFill>
              <a:schemeClr val="tx1"/>
            </a:solidFill>
            <a:miter lim="800000"/>
            <a:headEnd/>
            <a:tailEnd/>
          </a:ln>
          <a:effectLst>
            <a:outerShdw dist="35921" dir="2700000" algn="ctr" rotWithShape="0">
              <a:srgbClr val="808080">
                <a:alpha val="50000"/>
              </a:srgbClr>
            </a:outerShdw>
          </a:effectLst>
        </p:spPr>
      </p:pic>
      <p:pic>
        <p:nvPicPr>
          <p:cNvPr id="1030" name="Picture 5" descr="terziyan_uni"/>
          <p:cNvPicPr>
            <a:picLocks noChangeAspect="1" noChangeArrowheads="1"/>
          </p:cNvPicPr>
          <p:nvPr/>
        </p:nvPicPr>
        <p:blipFill>
          <a:blip r:embed="rId6" cstate="print"/>
          <a:srcRect/>
          <a:stretch>
            <a:fillRect/>
          </a:stretch>
        </p:blipFill>
        <p:spPr bwMode="auto">
          <a:xfrm>
            <a:off x="684213" y="4837113"/>
            <a:ext cx="1079500" cy="1439862"/>
          </a:xfrm>
          <a:prstGeom prst="rect">
            <a:avLst/>
          </a:prstGeom>
          <a:noFill/>
          <a:ln w="3175" algn="ctr">
            <a:solidFill>
              <a:schemeClr val="tx1"/>
            </a:solidFill>
            <a:miter lim="800000"/>
            <a:headEnd/>
            <a:tailEnd/>
          </a:ln>
        </p:spPr>
      </p:pic>
      <p:sp>
        <p:nvSpPr>
          <p:cNvPr id="1031" name="Text Box 6"/>
          <p:cNvSpPr txBox="1">
            <a:spLocks noChangeArrowheads="1"/>
          </p:cNvSpPr>
          <p:nvPr/>
        </p:nvSpPr>
        <p:spPr bwMode="auto">
          <a:xfrm>
            <a:off x="2124075" y="1484313"/>
            <a:ext cx="4537075" cy="1192212"/>
          </a:xfrm>
          <a:prstGeom prst="rect">
            <a:avLst/>
          </a:prstGeom>
          <a:noFill/>
          <a:ln w="9525" algn="ctr">
            <a:noFill/>
            <a:miter lim="800000"/>
            <a:headEnd/>
            <a:tailEnd/>
          </a:ln>
        </p:spPr>
        <p:txBody>
          <a:bodyPr>
            <a:spAutoFit/>
          </a:bodyPr>
          <a:lstStyle/>
          <a:p>
            <a:pPr algn="l">
              <a:spcBef>
                <a:spcPct val="50000"/>
              </a:spcBef>
            </a:pPr>
            <a:r>
              <a:rPr lang="en-US" sz="1600"/>
              <a:t>Head of UBIWARE Industrial Consortium (Steering Committee Head) </a:t>
            </a:r>
            <a:r>
              <a:rPr lang="en-US" sz="1600" b="1">
                <a:solidFill>
                  <a:srgbClr val="0000FF"/>
                </a:solidFill>
              </a:rPr>
              <a:t>Dr. Jouni Pyötsiä</a:t>
            </a:r>
            <a:r>
              <a:rPr lang="en-US" sz="1600"/>
              <a:t>, Metso Automation Oy.</a:t>
            </a:r>
          </a:p>
          <a:p>
            <a:pPr algn="l">
              <a:spcBef>
                <a:spcPct val="50000"/>
              </a:spcBef>
            </a:pPr>
            <a:r>
              <a:rPr lang="en-US" sz="1600">
                <a:hlinkClick r:id="rId7"/>
              </a:rPr>
              <a:t>Jouni.Pyotsia@metso.com</a:t>
            </a:r>
            <a:r>
              <a:rPr lang="en-US" sz="1600"/>
              <a:t> ,  Tel.: 040-548-3544</a:t>
            </a:r>
            <a:r>
              <a:rPr lang="en-US"/>
              <a:t> </a:t>
            </a:r>
          </a:p>
        </p:txBody>
      </p:sp>
      <p:sp>
        <p:nvSpPr>
          <p:cNvPr id="1032" name="Text Box 7"/>
          <p:cNvSpPr txBox="1">
            <a:spLocks noChangeArrowheads="1"/>
          </p:cNvSpPr>
          <p:nvPr/>
        </p:nvSpPr>
        <p:spPr bwMode="auto">
          <a:xfrm>
            <a:off x="2195513" y="3213100"/>
            <a:ext cx="5184775" cy="947738"/>
          </a:xfrm>
          <a:prstGeom prst="rect">
            <a:avLst/>
          </a:prstGeom>
          <a:noFill/>
          <a:ln w="9525" algn="ctr">
            <a:noFill/>
            <a:miter lim="800000"/>
            <a:headEnd/>
            <a:tailEnd/>
          </a:ln>
        </p:spPr>
        <p:txBody>
          <a:bodyPr>
            <a:spAutoFit/>
          </a:bodyPr>
          <a:lstStyle/>
          <a:p>
            <a:pPr algn="l">
              <a:spcBef>
                <a:spcPct val="50000"/>
              </a:spcBef>
            </a:pPr>
            <a:r>
              <a:rPr lang="en-US" sz="1600"/>
              <a:t>UBIWARE Contact Person </a:t>
            </a:r>
            <a:r>
              <a:rPr lang="en-US" sz="1600" b="1">
                <a:solidFill>
                  <a:srgbClr val="0000FF"/>
                </a:solidFill>
              </a:rPr>
              <a:t>Prof. Timo Tiihonen</a:t>
            </a:r>
            <a:r>
              <a:rPr lang="en-US" sz="1600"/>
              <a:t>, Vice-Rector, University of Jyväskylä</a:t>
            </a:r>
          </a:p>
          <a:p>
            <a:pPr algn="l">
              <a:spcBef>
                <a:spcPct val="50000"/>
              </a:spcBef>
            </a:pPr>
            <a:r>
              <a:rPr lang="en-US" sz="1600">
                <a:hlinkClick r:id="rId8"/>
              </a:rPr>
              <a:t>tiihonen@cc.jyu.fi</a:t>
            </a:r>
            <a:r>
              <a:rPr lang="en-US" sz="1600"/>
              <a:t>  ,  Tel.: 014-260-2741</a:t>
            </a:r>
            <a:endParaRPr lang="en-US"/>
          </a:p>
        </p:txBody>
      </p:sp>
      <p:sp>
        <p:nvSpPr>
          <p:cNvPr id="1033" name="Text Box 8"/>
          <p:cNvSpPr txBox="1">
            <a:spLocks noChangeArrowheads="1"/>
          </p:cNvSpPr>
          <p:nvPr/>
        </p:nvSpPr>
        <p:spPr bwMode="auto">
          <a:xfrm>
            <a:off x="2268538" y="4941888"/>
            <a:ext cx="5399087" cy="947737"/>
          </a:xfrm>
          <a:prstGeom prst="rect">
            <a:avLst/>
          </a:prstGeom>
          <a:noFill/>
          <a:ln w="9525" algn="ctr">
            <a:noFill/>
            <a:miter lim="800000"/>
            <a:headEnd/>
            <a:tailEnd/>
          </a:ln>
        </p:spPr>
        <p:txBody>
          <a:bodyPr>
            <a:spAutoFit/>
          </a:bodyPr>
          <a:lstStyle/>
          <a:p>
            <a:pPr algn="l">
              <a:spcBef>
                <a:spcPct val="50000"/>
              </a:spcBef>
            </a:pPr>
            <a:r>
              <a:rPr lang="en-US" sz="1600"/>
              <a:t>UBIWARE Project Leader </a:t>
            </a:r>
            <a:r>
              <a:rPr lang="en-US" sz="1600" b="1">
                <a:solidFill>
                  <a:srgbClr val="0000FF"/>
                </a:solidFill>
              </a:rPr>
              <a:t>Prof. Vagan Terziyan</a:t>
            </a:r>
            <a:r>
              <a:rPr lang="en-US" sz="1600"/>
              <a:t>, Agora Center, University of Jyväskylä</a:t>
            </a:r>
          </a:p>
          <a:p>
            <a:pPr algn="l">
              <a:spcBef>
                <a:spcPct val="50000"/>
              </a:spcBef>
            </a:pPr>
            <a:r>
              <a:rPr lang="en-US" sz="1600">
                <a:hlinkClick r:id="rId9"/>
              </a:rPr>
              <a:t>vagan@cc.jyu.fi</a:t>
            </a:r>
            <a:r>
              <a:rPr lang="en-US" sz="1600"/>
              <a:t>  ,  Tel.: 014-260-4618</a:t>
            </a:r>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27538" y="404813"/>
            <a:ext cx="4610100" cy="1655762"/>
          </a:xfrm>
          <a:prstGeom prst="rect">
            <a:avLst/>
          </a:prstGeom>
          <a:solidFill>
            <a:srgbClr val="FFFFCC">
              <a:alpha val="34901"/>
            </a:srgbClr>
          </a:solidFill>
          <a:ln w="9525">
            <a:noFill/>
            <a:miter lim="800000"/>
            <a:headEnd/>
            <a:tailEnd/>
          </a:ln>
        </p:spPr>
        <p:txBody>
          <a:bodyPr wrap="none" anchor="ctr"/>
          <a:lstStyle/>
          <a:p>
            <a:endParaRPr lang="en-US"/>
          </a:p>
        </p:txBody>
      </p:sp>
      <p:sp>
        <p:nvSpPr>
          <p:cNvPr id="1707011" name="Rectangle 3"/>
          <p:cNvSpPr>
            <a:spLocks noGrp="1" noChangeArrowheads="1"/>
          </p:cNvSpPr>
          <p:nvPr>
            <p:ph type="ctrTitle"/>
          </p:nvPr>
        </p:nvSpPr>
        <p:spPr>
          <a:xfrm>
            <a:off x="4313238" y="379413"/>
            <a:ext cx="4673600" cy="1079500"/>
          </a:xfrm>
        </p:spPr>
        <p:txBody>
          <a:bodyPr/>
          <a:lstStyle/>
          <a:p>
            <a:pPr algn="r" eaLnBrk="1" hangingPunct="1"/>
            <a:r>
              <a:rPr lang="en-US" sz="3200" smtClean="0">
                <a:solidFill>
                  <a:srgbClr val="993300"/>
                </a:solidFill>
              </a:rPr>
              <a:t>Why do you need UBIWARE ?</a:t>
            </a:r>
            <a:endParaRPr lang="en-US" sz="3200" i="1" smtClean="0">
              <a:solidFill>
                <a:srgbClr val="660033"/>
              </a:solidFill>
            </a:endParaRPr>
          </a:p>
        </p:txBody>
      </p:sp>
      <p:grpSp>
        <p:nvGrpSpPr>
          <p:cNvPr id="33796" name="Group 4"/>
          <p:cNvGrpSpPr>
            <a:grpSpLocks/>
          </p:cNvGrpSpPr>
          <p:nvPr/>
        </p:nvGrpSpPr>
        <p:grpSpPr bwMode="auto">
          <a:xfrm>
            <a:off x="-3175" y="1138238"/>
            <a:ext cx="6230938" cy="5170487"/>
            <a:chOff x="-2" y="1116"/>
            <a:chExt cx="2782" cy="2631"/>
          </a:xfrm>
        </p:grpSpPr>
        <p:grpSp>
          <p:nvGrpSpPr>
            <p:cNvPr id="33803" name="Group 5"/>
            <p:cNvGrpSpPr>
              <a:grpSpLocks/>
            </p:cNvGrpSpPr>
            <p:nvPr/>
          </p:nvGrpSpPr>
          <p:grpSpPr bwMode="auto">
            <a:xfrm>
              <a:off x="-2" y="1116"/>
              <a:ext cx="2767" cy="2631"/>
              <a:chOff x="187" y="1098"/>
              <a:chExt cx="2767" cy="2631"/>
            </a:xfrm>
          </p:grpSpPr>
          <p:grpSp>
            <p:nvGrpSpPr>
              <p:cNvPr id="33811" name="Group 6"/>
              <p:cNvGrpSpPr>
                <a:grpSpLocks/>
              </p:cNvGrpSpPr>
              <p:nvPr/>
            </p:nvGrpSpPr>
            <p:grpSpPr bwMode="auto">
              <a:xfrm>
                <a:off x="187" y="1098"/>
                <a:ext cx="2767" cy="2631"/>
                <a:chOff x="368" y="618"/>
                <a:chExt cx="3918" cy="3560"/>
              </a:xfrm>
            </p:grpSpPr>
            <p:pic>
              <p:nvPicPr>
                <p:cNvPr id="33814" name="Picture 7"/>
                <p:cNvPicPr>
                  <a:picLocks noChangeAspect="1" noChangeArrowheads="1"/>
                </p:cNvPicPr>
                <p:nvPr/>
              </p:nvPicPr>
              <p:blipFill>
                <a:blip r:embed="rId2" cstate="print"/>
                <a:srcRect/>
                <a:stretch>
                  <a:fillRect/>
                </a:stretch>
              </p:blipFill>
              <p:spPr bwMode="auto">
                <a:xfrm>
                  <a:off x="612" y="618"/>
                  <a:ext cx="3674" cy="3473"/>
                </a:xfrm>
                <a:prstGeom prst="rect">
                  <a:avLst/>
                </a:prstGeom>
                <a:noFill/>
                <a:ln w="9525">
                  <a:noFill/>
                  <a:miter lim="800000"/>
                  <a:headEnd/>
                  <a:tailEnd/>
                </a:ln>
              </p:spPr>
            </p:pic>
            <p:pic>
              <p:nvPicPr>
                <p:cNvPr id="33815" name="Picture 8" descr="SW"/>
                <p:cNvPicPr>
                  <a:picLocks noChangeAspect="1" noChangeArrowheads="1"/>
                </p:cNvPicPr>
                <p:nvPr/>
              </p:nvPicPr>
              <p:blipFill>
                <a:blip r:embed="rId3" cstate="print"/>
                <a:srcRect/>
                <a:stretch>
                  <a:fillRect/>
                </a:stretch>
              </p:blipFill>
              <p:spPr bwMode="auto">
                <a:xfrm>
                  <a:off x="368" y="3294"/>
                  <a:ext cx="1179" cy="884"/>
                </a:xfrm>
                <a:prstGeom prst="rect">
                  <a:avLst/>
                </a:prstGeom>
                <a:noFill/>
                <a:ln w="9525">
                  <a:noFill/>
                  <a:miter lim="800000"/>
                  <a:headEnd/>
                  <a:tailEnd/>
                </a:ln>
              </p:spPr>
            </p:pic>
          </p:grpSp>
          <p:pic>
            <p:nvPicPr>
              <p:cNvPr id="33812" name="Picture 9"/>
              <p:cNvPicPr>
                <a:picLocks noChangeAspect="1" noChangeArrowheads="1"/>
              </p:cNvPicPr>
              <p:nvPr/>
            </p:nvPicPr>
            <p:blipFill>
              <a:blip r:embed="rId4" cstate="print"/>
              <a:srcRect/>
              <a:stretch>
                <a:fillRect/>
              </a:stretch>
            </p:blipFill>
            <p:spPr bwMode="auto">
              <a:xfrm>
                <a:off x="431" y="1164"/>
                <a:ext cx="725" cy="637"/>
              </a:xfrm>
              <a:prstGeom prst="rect">
                <a:avLst/>
              </a:prstGeom>
              <a:noFill/>
              <a:ln w="9525">
                <a:noFill/>
                <a:miter lim="800000"/>
                <a:headEnd/>
                <a:tailEnd/>
              </a:ln>
            </p:spPr>
          </p:pic>
          <p:pic>
            <p:nvPicPr>
              <p:cNvPr id="338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7" y="2088"/>
                <a:ext cx="952" cy="669"/>
              </a:xfrm>
              <a:prstGeom prst="rect">
                <a:avLst/>
              </a:prstGeom>
              <a:noFill/>
              <a:ln w="9525">
                <a:noFill/>
                <a:miter lim="800000"/>
                <a:headEnd/>
                <a:tailEnd/>
              </a:ln>
            </p:spPr>
          </p:pic>
        </p:grpSp>
        <p:grpSp>
          <p:nvGrpSpPr>
            <p:cNvPr id="33804" name="Group 11"/>
            <p:cNvGrpSpPr>
              <a:grpSpLocks/>
            </p:cNvGrpSpPr>
            <p:nvPr/>
          </p:nvGrpSpPr>
          <p:grpSpPr bwMode="auto">
            <a:xfrm flipH="1">
              <a:off x="2345" y="3158"/>
              <a:ext cx="371" cy="453"/>
              <a:chOff x="1236" y="869"/>
              <a:chExt cx="680" cy="723"/>
            </a:xfrm>
          </p:grpSpPr>
          <p:sp>
            <p:nvSpPr>
              <p:cNvPr id="33809" name="Oval 12"/>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3810" name="Picture 13" descr="CA0NW12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pic>
          <p:nvPicPr>
            <p:cNvPr id="33805" name="Picture 14" descr="Brai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72" y="1144"/>
              <a:ext cx="408" cy="335"/>
            </a:xfrm>
            <a:prstGeom prst="rect">
              <a:avLst/>
            </a:prstGeom>
            <a:noFill/>
            <a:ln w="9525">
              <a:noFill/>
              <a:miter lim="800000"/>
              <a:headEnd/>
              <a:tailEnd/>
            </a:ln>
          </p:spPr>
        </p:pic>
        <p:grpSp>
          <p:nvGrpSpPr>
            <p:cNvPr id="33806" name="Group 15"/>
            <p:cNvGrpSpPr>
              <a:grpSpLocks/>
            </p:cNvGrpSpPr>
            <p:nvPr/>
          </p:nvGrpSpPr>
          <p:grpSpPr bwMode="auto">
            <a:xfrm>
              <a:off x="1020" y="2024"/>
              <a:ext cx="953" cy="590"/>
              <a:chOff x="2971" y="1550"/>
              <a:chExt cx="1088" cy="697"/>
            </a:xfrm>
          </p:grpSpPr>
          <p:pic>
            <p:nvPicPr>
              <p:cNvPr id="33807" name="Picture 16" descr="hub!"/>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71" y="1550"/>
                <a:ext cx="952" cy="586"/>
              </a:xfrm>
              <a:prstGeom prst="rect">
                <a:avLst/>
              </a:prstGeom>
              <a:noFill/>
              <a:ln w="9525">
                <a:noFill/>
                <a:miter lim="800000"/>
                <a:headEnd/>
                <a:tailEnd/>
              </a:ln>
            </p:spPr>
          </p:pic>
          <p:pic>
            <p:nvPicPr>
              <p:cNvPr id="33808"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79" y="1716"/>
                <a:ext cx="580" cy="531"/>
              </a:xfrm>
              <a:prstGeom prst="rect">
                <a:avLst/>
              </a:prstGeom>
              <a:noFill/>
              <a:ln w="9525">
                <a:noFill/>
                <a:miter lim="800000"/>
                <a:headEnd/>
                <a:tailEnd/>
              </a:ln>
            </p:spPr>
          </p:pic>
        </p:grpSp>
      </p:grpSp>
      <p:grpSp>
        <p:nvGrpSpPr>
          <p:cNvPr id="33797" name="Group 18"/>
          <p:cNvGrpSpPr>
            <a:grpSpLocks/>
          </p:cNvGrpSpPr>
          <p:nvPr/>
        </p:nvGrpSpPr>
        <p:grpSpPr bwMode="auto">
          <a:xfrm>
            <a:off x="3057525" y="5965825"/>
            <a:ext cx="3276600" cy="892175"/>
            <a:chOff x="0" y="3758"/>
            <a:chExt cx="2064" cy="562"/>
          </a:xfrm>
        </p:grpSpPr>
        <p:sp>
          <p:nvSpPr>
            <p:cNvPr id="33801" name="Text Box 19"/>
            <p:cNvSpPr txBox="1">
              <a:spLocks noChangeArrowheads="1"/>
            </p:cNvSpPr>
            <p:nvPr/>
          </p:nvSpPr>
          <p:spPr bwMode="auto">
            <a:xfrm>
              <a:off x="111" y="4062"/>
              <a:ext cx="1953" cy="250"/>
            </a:xfrm>
            <a:prstGeom prst="rect">
              <a:avLst/>
            </a:prstGeom>
            <a:noFill/>
            <a:ln w="12700">
              <a:noFill/>
              <a:miter lim="800000"/>
              <a:headEnd/>
              <a:tailEnd/>
            </a:ln>
          </p:spPr>
          <p:txBody>
            <a:bodyPr>
              <a:spAutoFit/>
            </a:bodyPr>
            <a:lstStyle/>
            <a:p>
              <a:pPr algn="l">
                <a:spcBef>
                  <a:spcPct val="50000"/>
                </a:spcBef>
              </a:pPr>
              <a:r>
                <a:rPr lang="en-US" sz="1600" b="1" i="1">
                  <a:solidFill>
                    <a:schemeClr val="accent2"/>
                  </a:solidFill>
                  <a:cs typeface="Arial" charset="0"/>
                </a:rPr>
                <a:t>Industrial Ontologies Group</a:t>
              </a:r>
              <a:r>
                <a:rPr lang="en-US" sz="2000" b="1" i="1">
                  <a:solidFill>
                    <a:schemeClr val="accent2"/>
                  </a:solidFill>
                  <a:cs typeface="Arial" charset="0"/>
                </a:rPr>
                <a:t>  </a:t>
              </a:r>
              <a:r>
                <a:rPr lang="en-US" sz="1800" b="1" i="1">
                  <a:solidFill>
                    <a:schemeClr val="accent2"/>
                  </a:solidFill>
                  <a:cs typeface="Arial" charset="0"/>
                </a:rPr>
                <a:t>                  </a:t>
              </a:r>
              <a:endParaRPr lang="en-US" sz="2000" b="1" i="1">
                <a:solidFill>
                  <a:schemeClr val="accent2"/>
                </a:solidFill>
                <a:cs typeface="Arial" charset="0"/>
              </a:endParaRPr>
            </a:p>
          </p:txBody>
        </p:sp>
        <p:pic>
          <p:nvPicPr>
            <p:cNvPr id="33802" name="Picture 20" descr="IOg-shadow"/>
            <p:cNvPicPr>
              <a:picLocks noChangeAspect="1" noChangeArrowheads="1"/>
            </p:cNvPicPr>
            <p:nvPr/>
          </p:nvPicPr>
          <p:blipFill>
            <a:blip r:embed="rId10" cstate="print"/>
            <a:srcRect/>
            <a:stretch>
              <a:fillRect/>
            </a:stretch>
          </p:blipFill>
          <p:spPr bwMode="auto">
            <a:xfrm>
              <a:off x="0" y="3758"/>
              <a:ext cx="703" cy="562"/>
            </a:xfrm>
            <a:prstGeom prst="rect">
              <a:avLst/>
            </a:prstGeom>
            <a:noFill/>
            <a:ln w="9525">
              <a:noFill/>
              <a:miter lim="800000"/>
              <a:headEnd/>
              <a:tailEnd/>
            </a:ln>
          </p:spPr>
        </p:pic>
      </p:grpSp>
      <p:grpSp>
        <p:nvGrpSpPr>
          <p:cNvPr id="33798" name="Group 21"/>
          <p:cNvGrpSpPr>
            <a:grpSpLocks/>
          </p:cNvGrpSpPr>
          <p:nvPr/>
        </p:nvGrpSpPr>
        <p:grpSpPr bwMode="auto">
          <a:xfrm>
            <a:off x="6283325" y="5588000"/>
            <a:ext cx="2513013" cy="938213"/>
            <a:chOff x="1474" y="3439"/>
            <a:chExt cx="1583" cy="591"/>
          </a:xfrm>
        </p:grpSpPr>
        <p:pic>
          <p:nvPicPr>
            <p:cNvPr id="33799" name="Picture 22" descr="jyu_torch_big"/>
            <p:cNvPicPr>
              <a:picLocks noChangeAspect="1" noChangeArrowheads="1"/>
            </p:cNvPicPr>
            <p:nvPr/>
          </p:nvPicPr>
          <p:blipFill>
            <a:blip r:embed="rId11" cstate="print"/>
            <a:srcRect/>
            <a:stretch>
              <a:fillRect/>
            </a:stretch>
          </p:blipFill>
          <p:spPr bwMode="auto">
            <a:xfrm>
              <a:off x="2718" y="3439"/>
              <a:ext cx="339" cy="590"/>
            </a:xfrm>
            <a:prstGeom prst="rect">
              <a:avLst/>
            </a:prstGeom>
            <a:noFill/>
            <a:ln w="9525">
              <a:noFill/>
              <a:miter lim="800000"/>
              <a:headEnd/>
              <a:tailEnd/>
            </a:ln>
          </p:spPr>
        </p:pic>
        <p:sp>
          <p:nvSpPr>
            <p:cNvPr id="1707031" name="Text Box 23"/>
            <p:cNvSpPr txBox="1">
              <a:spLocks noChangeArrowheads="1"/>
            </p:cNvSpPr>
            <p:nvPr/>
          </p:nvSpPr>
          <p:spPr bwMode="auto">
            <a:xfrm>
              <a:off x="1474" y="3838"/>
              <a:ext cx="1421" cy="192"/>
            </a:xfrm>
            <a:prstGeom prst="rect">
              <a:avLst/>
            </a:prstGeom>
            <a:noFill/>
            <a:ln w="9525">
              <a:noFill/>
              <a:miter lim="800000"/>
              <a:headEnd/>
              <a:tailEnd/>
            </a:ln>
            <a:effectLst/>
          </p:spPr>
          <p:txBody>
            <a:bodyPr>
              <a:spAutoFit/>
            </a:bodyPr>
            <a:lstStyle/>
            <a:p>
              <a:pPr algn="l">
                <a:spcBef>
                  <a:spcPct val="50000"/>
                </a:spcBef>
              </a:pPr>
              <a:r>
                <a:rPr lang="en-US" sz="1400" b="1" i="1">
                  <a:solidFill>
                    <a:schemeClr val="hlink"/>
                  </a:solidFill>
                  <a:effectLst>
                    <a:outerShdw blurRad="38100" dist="38100" dir="2700000" algn="tl">
                      <a:srgbClr val="C0C0C0"/>
                    </a:outerShdw>
                  </a:effectLst>
                  <a:cs typeface="Arial" charset="0"/>
                </a:rPr>
                <a:t>University of Jyväskylä</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95A7A556-C55C-4DED-9567-373F444FF36B}" type="slidenum">
              <a:rPr lang="ru-RU"/>
              <a:pPr/>
              <a:t>7</a:t>
            </a:fld>
            <a:r>
              <a:rPr lang="en-US" dirty="0"/>
              <a:t>  of  </a:t>
            </a:r>
            <a:r>
              <a:rPr lang="en-US" dirty="0" smtClean="0"/>
              <a:t>53</a:t>
            </a:r>
            <a:r>
              <a:rPr lang="en-US" sz="1400" b="0" dirty="0" smtClean="0"/>
              <a:t> </a:t>
            </a:r>
            <a:endParaRPr lang="ru-RU" sz="1400" b="0" dirty="0"/>
          </a:p>
        </p:txBody>
      </p:sp>
      <p:sp>
        <p:nvSpPr>
          <p:cNvPr id="1708034" name="Rectangle 2"/>
          <p:cNvSpPr>
            <a:spLocks noGrp="1" noChangeArrowheads="1"/>
          </p:cNvSpPr>
          <p:nvPr>
            <p:ph type="title"/>
          </p:nvPr>
        </p:nvSpPr>
        <p:spPr>
          <a:xfrm>
            <a:off x="1187450" y="260350"/>
            <a:ext cx="7416800" cy="503238"/>
          </a:xfrm>
        </p:spPr>
        <p:txBody>
          <a:bodyPr/>
          <a:lstStyle/>
          <a:p>
            <a:pPr eaLnBrk="1" hangingPunct="1">
              <a:defRPr/>
            </a:pPr>
            <a:r>
              <a:rPr lang="en-US" sz="3200" smtClean="0"/>
              <a:t>What the companies usually want to get from us?</a:t>
            </a:r>
          </a:p>
        </p:txBody>
      </p:sp>
      <p:pic>
        <p:nvPicPr>
          <p:cNvPr id="1708035" name="Picture 3" descr="Espresso_still_life"/>
          <p:cNvPicPr>
            <a:picLocks noChangeAspect="1" noChangeArrowheads="1"/>
          </p:cNvPicPr>
          <p:nvPr/>
        </p:nvPicPr>
        <p:blipFill>
          <a:blip r:embed="rId3" cstate="print"/>
          <a:srcRect/>
          <a:stretch>
            <a:fillRect/>
          </a:stretch>
        </p:blipFill>
        <p:spPr bwMode="auto">
          <a:xfrm>
            <a:off x="5480050" y="1052513"/>
            <a:ext cx="3125788" cy="2082800"/>
          </a:xfrm>
          <a:prstGeom prst="rect">
            <a:avLst/>
          </a:prstGeom>
          <a:noFill/>
          <a:ln w="9525">
            <a:noFill/>
            <a:miter lim="800000"/>
            <a:headEnd/>
            <a:tailEnd/>
          </a:ln>
        </p:spPr>
      </p:pic>
      <p:pic>
        <p:nvPicPr>
          <p:cNvPr id="1708036" name="Picture 4" descr="09_16_17---Cappuccino_web"/>
          <p:cNvPicPr>
            <a:picLocks noChangeAspect="1" noChangeArrowheads="1"/>
          </p:cNvPicPr>
          <p:nvPr/>
        </p:nvPicPr>
        <p:blipFill>
          <a:blip r:embed="rId4" cstate="print"/>
          <a:srcRect/>
          <a:stretch>
            <a:fillRect/>
          </a:stretch>
        </p:blipFill>
        <p:spPr bwMode="auto">
          <a:xfrm>
            <a:off x="5481638" y="3279775"/>
            <a:ext cx="3124200" cy="2093913"/>
          </a:xfrm>
          <a:prstGeom prst="rect">
            <a:avLst/>
          </a:prstGeom>
          <a:noFill/>
          <a:ln w="9525">
            <a:noFill/>
            <a:miter lim="800000"/>
            <a:headEnd/>
            <a:tailEnd/>
          </a:ln>
        </p:spPr>
      </p:pic>
      <p:pic>
        <p:nvPicPr>
          <p:cNvPr id="1708037" name="Picture 5" descr="latte_macchiato"/>
          <p:cNvPicPr>
            <a:picLocks noChangeAspect="1" noChangeArrowheads="1"/>
          </p:cNvPicPr>
          <p:nvPr/>
        </p:nvPicPr>
        <p:blipFill>
          <a:blip r:embed="rId5" cstate="print"/>
          <a:srcRect/>
          <a:stretch>
            <a:fillRect/>
          </a:stretch>
        </p:blipFill>
        <p:spPr bwMode="auto">
          <a:xfrm>
            <a:off x="2989263" y="1677988"/>
            <a:ext cx="2247900" cy="3695700"/>
          </a:xfrm>
          <a:prstGeom prst="rect">
            <a:avLst/>
          </a:prstGeom>
          <a:noFill/>
          <a:ln w="9525">
            <a:noFill/>
            <a:miter lim="800000"/>
            <a:headEnd/>
            <a:tailEnd/>
          </a:ln>
        </p:spPr>
      </p:pic>
      <p:pic>
        <p:nvPicPr>
          <p:cNvPr id="1708038" name="Picture 6" descr="greek_frappe"/>
          <p:cNvPicPr>
            <a:picLocks noChangeAspect="1" noChangeArrowheads="1"/>
          </p:cNvPicPr>
          <p:nvPr/>
        </p:nvPicPr>
        <p:blipFill>
          <a:blip r:embed="rId6" cstate="print"/>
          <a:srcRect/>
          <a:stretch>
            <a:fillRect/>
          </a:stretch>
        </p:blipFill>
        <p:spPr bwMode="auto">
          <a:xfrm>
            <a:off x="684213" y="2276475"/>
            <a:ext cx="2095500" cy="3086100"/>
          </a:xfrm>
          <a:prstGeom prst="rect">
            <a:avLst/>
          </a:prstGeom>
          <a:noFill/>
          <a:ln w="9525">
            <a:noFill/>
            <a:miter lim="800000"/>
            <a:headEnd/>
            <a:tailEnd/>
          </a:ln>
        </p:spPr>
      </p:pic>
      <p:sp>
        <p:nvSpPr>
          <p:cNvPr id="1708039" name="Text Box 7"/>
          <p:cNvSpPr txBox="1">
            <a:spLocks noChangeArrowheads="1"/>
          </p:cNvSpPr>
          <p:nvPr/>
        </p:nvSpPr>
        <p:spPr bwMode="auto">
          <a:xfrm>
            <a:off x="684213" y="5589588"/>
            <a:ext cx="7848600" cy="631825"/>
          </a:xfrm>
          <a:prstGeom prst="rect">
            <a:avLst/>
          </a:prstGeom>
          <a:noFill/>
          <a:ln w="9525" algn="ctr">
            <a:noFill/>
            <a:miter lim="800000"/>
            <a:headEnd/>
            <a:tailEnd/>
          </a:ln>
          <a:effectLst/>
        </p:spPr>
        <p:txBody>
          <a:bodyPr lIns="18000" tIns="10800" rIns="18000" bIns="10800">
            <a:spAutoFit/>
          </a:bodyPr>
          <a:lstStyle/>
          <a:p>
            <a:pPr>
              <a:spcBef>
                <a:spcPct val="50000"/>
              </a:spcBef>
              <a:defRPr/>
            </a:pPr>
            <a:r>
              <a:rPr lang="en-US" sz="2000" i="1">
                <a:solidFill>
                  <a:srgbClr val="003366"/>
                </a:solidFill>
                <a:effectLst>
                  <a:outerShdw blurRad="38100" dist="38100" dir="2700000" algn="tl">
                    <a:srgbClr val="C0C0C0"/>
                  </a:outerShdw>
                </a:effectLst>
                <a:cs typeface="Arial" charset="0"/>
              </a:rPr>
              <a:t>They want to see technology </a:t>
            </a:r>
            <a:r>
              <a:rPr lang="en-US" sz="1800" b="1" i="1">
                <a:solidFill>
                  <a:srgbClr val="993300"/>
                </a:solidFill>
                <a:effectLst>
                  <a:outerShdw blurRad="38100" dist="38100" dir="2700000" algn="tl">
                    <a:srgbClr val="C0C0C0"/>
                  </a:outerShdw>
                </a:effectLst>
                <a:cs typeface="Arial" charset="0"/>
              </a:rPr>
              <a:t>applied</a:t>
            </a:r>
            <a:r>
              <a:rPr lang="en-US" sz="2000" i="1">
                <a:solidFill>
                  <a:srgbClr val="003366"/>
                </a:solidFill>
                <a:effectLst>
                  <a:outerShdw blurRad="38100" dist="38100" dir="2700000" algn="tl">
                    <a:srgbClr val="C0C0C0"/>
                  </a:outerShdw>
                </a:effectLst>
                <a:cs typeface="Arial" charset="0"/>
              </a:rPr>
              <a:t> to their problems, allegorically they want a ready-to-use product, let us say, coffee, </a:t>
            </a:r>
          </a:p>
        </p:txBody>
      </p:sp>
      <p:sp>
        <p:nvSpPr>
          <p:cNvPr id="1708040" name="Rectangle 8"/>
          <p:cNvSpPr>
            <a:spLocks noChangeArrowheads="1"/>
          </p:cNvSpPr>
          <p:nvPr/>
        </p:nvSpPr>
        <p:spPr bwMode="auto">
          <a:xfrm>
            <a:off x="4357688" y="6237288"/>
            <a:ext cx="790575" cy="396875"/>
          </a:xfrm>
          <a:prstGeom prst="rect">
            <a:avLst/>
          </a:prstGeom>
          <a:noFill/>
          <a:ln w="9525" algn="ctr">
            <a:noFill/>
            <a:miter lim="800000"/>
            <a:headEnd/>
            <a:tailEnd/>
          </a:ln>
          <a:effectLst/>
        </p:spPr>
        <p:txBody>
          <a:bodyPr wrap="none">
            <a:spAutoFit/>
          </a:bodyPr>
          <a:lstStyle/>
          <a:p>
            <a:pPr>
              <a:spcBef>
                <a:spcPct val="50000"/>
              </a:spcBef>
            </a:pPr>
            <a:r>
              <a:rPr lang="en-US" sz="2000" i="1">
                <a:solidFill>
                  <a:srgbClr val="003366"/>
                </a:solidFill>
                <a:effectLst>
                  <a:outerShdw blurRad="38100" dist="38100" dir="2700000" algn="tl">
                    <a:srgbClr val="C0C0C0"/>
                  </a:outerShdw>
                </a:effectLst>
                <a:cs typeface="Arial" charset="0"/>
              </a:rPr>
              <a:t>but…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8038"/>
                                        </p:tgtEl>
                                        <p:attrNameLst>
                                          <p:attrName>style.visibility</p:attrName>
                                        </p:attrNameLst>
                                      </p:cBhvr>
                                      <p:to>
                                        <p:strVal val="visible"/>
                                      </p:to>
                                    </p:set>
                                    <p:animEffect transition="in" filter="fade">
                                      <p:cBhvr>
                                        <p:cTn id="7" dur="2000"/>
                                        <p:tgtEl>
                                          <p:spTgt spid="1708038"/>
                                        </p:tgtEl>
                                      </p:cBhvr>
                                    </p:animEffect>
                                  </p:childTnLst>
                                </p:cTn>
                              </p:par>
                              <p:par>
                                <p:cTn id="8" presetID="10" presetClass="entr" presetSubtype="0" fill="hold" nodeType="withEffect">
                                  <p:stCondLst>
                                    <p:cond delay="0"/>
                                  </p:stCondLst>
                                  <p:childTnLst>
                                    <p:set>
                                      <p:cBhvr>
                                        <p:cTn id="9" dur="1" fill="hold">
                                          <p:stCondLst>
                                            <p:cond delay="0"/>
                                          </p:stCondLst>
                                        </p:cTn>
                                        <p:tgtEl>
                                          <p:spTgt spid="1708037"/>
                                        </p:tgtEl>
                                        <p:attrNameLst>
                                          <p:attrName>style.visibility</p:attrName>
                                        </p:attrNameLst>
                                      </p:cBhvr>
                                      <p:to>
                                        <p:strVal val="visible"/>
                                      </p:to>
                                    </p:set>
                                    <p:animEffect transition="in" filter="fade">
                                      <p:cBhvr>
                                        <p:cTn id="10" dur="2000"/>
                                        <p:tgtEl>
                                          <p:spTgt spid="1708037"/>
                                        </p:tgtEl>
                                      </p:cBhvr>
                                    </p:animEffect>
                                  </p:childTnLst>
                                </p:cTn>
                              </p:par>
                              <p:par>
                                <p:cTn id="11" presetID="10" presetClass="entr" presetSubtype="0" fill="hold" nodeType="withEffect">
                                  <p:stCondLst>
                                    <p:cond delay="0"/>
                                  </p:stCondLst>
                                  <p:childTnLst>
                                    <p:set>
                                      <p:cBhvr>
                                        <p:cTn id="12" dur="1" fill="hold">
                                          <p:stCondLst>
                                            <p:cond delay="0"/>
                                          </p:stCondLst>
                                        </p:cTn>
                                        <p:tgtEl>
                                          <p:spTgt spid="1708035"/>
                                        </p:tgtEl>
                                        <p:attrNameLst>
                                          <p:attrName>style.visibility</p:attrName>
                                        </p:attrNameLst>
                                      </p:cBhvr>
                                      <p:to>
                                        <p:strVal val="visible"/>
                                      </p:to>
                                    </p:set>
                                    <p:animEffect transition="in" filter="fade">
                                      <p:cBhvr>
                                        <p:cTn id="13" dur="2000"/>
                                        <p:tgtEl>
                                          <p:spTgt spid="1708035"/>
                                        </p:tgtEl>
                                      </p:cBhvr>
                                    </p:animEffect>
                                  </p:childTnLst>
                                </p:cTn>
                              </p:par>
                              <p:par>
                                <p:cTn id="14" presetID="10" presetClass="entr" presetSubtype="0" fill="hold" nodeType="withEffect">
                                  <p:stCondLst>
                                    <p:cond delay="0"/>
                                  </p:stCondLst>
                                  <p:childTnLst>
                                    <p:set>
                                      <p:cBhvr>
                                        <p:cTn id="15" dur="1" fill="hold">
                                          <p:stCondLst>
                                            <p:cond delay="0"/>
                                          </p:stCondLst>
                                        </p:cTn>
                                        <p:tgtEl>
                                          <p:spTgt spid="1708036"/>
                                        </p:tgtEl>
                                        <p:attrNameLst>
                                          <p:attrName>style.visibility</p:attrName>
                                        </p:attrNameLst>
                                      </p:cBhvr>
                                      <p:to>
                                        <p:strVal val="visible"/>
                                      </p:to>
                                    </p:set>
                                    <p:animEffect transition="in" filter="fade">
                                      <p:cBhvr>
                                        <p:cTn id="16" dur="2000"/>
                                        <p:tgtEl>
                                          <p:spTgt spid="17080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08040"/>
                                        </p:tgtEl>
                                        <p:attrNameLst>
                                          <p:attrName>style.visibility</p:attrName>
                                        </p:attrNameLst>
                                      </p:cBhvr>
                                      <p:to>
                                        <p:strVal val="visible"/>
                                      </p:to>
                                    </p:set>
                                    <p:anim calcmode="lin" valueType="num">
                                      <p:cBhvr additive="base">
                                        <p:cTn id="21" dur="500" fill="hold"/>
                                        <p:tgtEl>
                                          <p:spTgt spid="1708040"/>
                                        </p:tgtEl>
                                        <p:attrNameLst>
                                          <p:attrName>ppt_x</p:attrName>
                                        </p:attrNameLst>
                                      </p:cBhvr>
                                      <p:tavLst>
                                        <p:tav tm="0">
                                          <p:val>
                                            <p:strVal val="#ppt_x"/>
                                          </p:val>
                                        </p:tav>
                                        <p:tav tm="100000">
                                          <p:val>
                                            <p:strVal val="#ppt_x"/>
                                          </p:val>
                                        </p:tav>
                                      </p:tavLst>
                                    </p:anim>
                                    <p:anim calcmode="lin" valueType="num">
                                      <p:cBhvr additive="base">
                                        <p:cTn id="22" dur="500" fill="hold"/>
                                        <p:tgtEl>
                                          <p:spTgt spid="1708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80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7CFC5CC8-896B-4A88-8E0B-4F2A26A4A42F}" type="slidenum">
              <a:rPr lang="ru-RU"/>
              <a:pPr/>
              <a:t>8</a:t>
            </a:fld>
            <a:r>
              <a:rPr lang="en-US" dirty="0"/>
              <a:t>  of  </a:t>
            </a:r>
            <a:r>
              <a:rPr lang="en-US" dirty="0" smtClean="0"/>
              <a:t>53</a:t>
            </a:r>
            <a:r>
              <a:rPr lang="en-US" sz="1400" b="0" dirty="0" smtClean="0"/>
              <a:t> </a:t>
            </a:r>
            <a:endParaRPr lang="ru-RU" sz="1400" b="0" dirty="0"/>
          </a:p>
        </p:txBody>
      </p:sp>
      <p:sp>
        <p:nvSpPr>
          <p:cNvPr id="1710082" name="Rectangle 2"/>
          <p:cNvSpPr>
            <a:spLocks noGrp="1" noChangeArrowheads="1"/>
          </p:cNvSpPr>
          <p:nvPr>
            <p:ph type="title"/>
          </p:nvPr>
        </p:nvSpPr>
        <p:spPr>
          <a:xfrm>
            <a:off x="2124075" y="125413"/>
            <a:ext cx="6802438" cy="503237"/>
          </a:xfrm>
        </p:spPr>
        <p:txBody>
          <a:bodyPr/>
          <a:lstStyle/>
          <a:p>
            <a:pPr eaLnBrk="1" hangingPunct="1">
              <a:defRPr/>
            </a:pPr>
            <a:r>
              <a:rPr lang="en-US" sz="3200" smtClean="0"/>
              <a:t>UBIWARE allegoric view</a:t>
            </a:r>
          </a:p>
        </p:txBody>
      </p:sp>
      <p:grpSp>
        <p:nvGrpSpPr>
          <p:cNvPr id="35844" name="Group 3"/>
          <p:cNvGrpSpPr>
            <a:grpSpLocks/>
          </p:cNvGrpSpPr>
          <p:nvPr/>
        </p:nvGrpSpPr>
        <p:grpSpPr bwMode="auto">
          <a:xfrm>
            <a:off x="796925" y="809625"/>
            <a:ext cx="3130550" cy="4135438"/>
            <a:chOff x="340" y="825"/>
            <a:chExt cx="1972" cy="2605"/>
          </a:xfrm>
        </p:grpSpPr>
        <p:pic>
          <p:nvPicPr>
            <p:cNvPr id="35858" name="Picture 4" descr="delonghi-coffee-maker-primadonn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0" y="1188"/>
              <a:ext cx="1972" cy="2242"/>
            </a:xfrm>
            <a:prstGeom prst="rect">
              <a:avLst/>
            </a:prstGeom>
            <a:noFill/>
            <a:ln w="9525">
              <a:noFill/>
              <a:miter lim="800000"/>
              <a:headEnd/>
              <a:tailEnd/>
            </a:ln>
          </p:spPr>
        </p:pic>
        <p:pic>
          <p:nvPicPr>
            <p:cNvPr id="35859" name="Picture 5" descr="Image:Java Logo.svg">
              <a:hlinkClick r:id="rId4"/>
            </p:cNvPr>
            <p:cNvPicPr>
              <a:picLocks noChangeAspect="1" noChangeArrowheads="1"/>
            </p:cNvPicPr>
            <p:nvPr/>
          </p:nvPicPr>
          <p:blipFill>
            <a:blip r:embed="rId5" cstate="print"/>
            <a:srcRect/>
            <a:stretch>
              <a:fillRect/>
            </a:stretch>
          </p:blipFill>
          <p:spPr bwMode="auto">
            <a:xfrm>
              <a:off x="624" y="2548"/>
              <a:ext cx="186" cy="346"/>
            </a:xfrm>
            <a:prstGeom prst="rect">
              <a:avLst/>
            </a:prstGeom>
            <a:noFill/>
            <a:ln w="9525">
              <a:noFill/>
              <a:miter lim="800000"/>
              <a:headEnd/>
              <a:tailEnd/>
            </a:ln>
          </p:spPr>
        </p:pic>
        <p:grpSp>
          <p:nvGrpSpPr>
            <p:cNvPr id="35860" name="Group 6"/>
            <p:cNvGrpSpPr>
              <a:grpSpLocks/>
            </p:cNvGrpSpPr>
            <p:nvPr/>
          </p:nvGrpSpPr>
          <p:grpSpPr bwMode="auto">
            <a:xfrm>
              <a:off x="839" y="825"/>
              <a:ext cx="363" cy="527"/>
              <a:chOff x="1236" y="869"/>
              <a:chExt cx="680" cy="723"/>
            </a:xfrm>
          </p:grpSpPr>
          <p:sp>
            <p:nvSpPr>
              <p:cNvPr id="35867" name="Oval 7"/>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5868" name="Picture 8" descr="CA0NW12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35861" name="Text Box 9"/>
            <p:cNvSpPr txBox="1">
              <a:spLocks noChangeArrowheads="1"/>
            </p:cNvSpPr>
            <p:nvPr/>
          </p:nvSpPr>
          <p:spPr bwMode="auto">
            <a:xfrm rot="180000">
              <a:off x="964" y="1581"/>
              <a:ext cx="374" cy="108"/>
            </a:xfrm>
            <a:prstGeom prst="rect">
              <a:avLst/>
            </a:prstGeom>
            <a:solidFill>
              <a:srgbClr val="001686">
                <a:alpha val="52156"/>
              </a:srgbClr>
            </a:solidFill>
            <a:ln w="9525" algn="ctr">
              <a:noFill/>
              <a:miter lim="800000"/>
              <a:headEnd/>
              <a:tailEnd/>
            </a:ln>
          </p:spPr>
          <p:txBody>
            <a:bodyPr lIns="0" tIns="0" rIns="0" bIns="0">
              <a:spAutoFit/>
            </a:bodyPr>
            <a:lstStyle/>
            <a:p>
              <a:pPr>
                <a:lnSpc>
                  <a:spcPct val="70000"/>
                </a:lnSpc>
                <a:spcBef>
                  <a:spcPct val="50000"/>
                </a:spcBef>
              </a:pPr>
              <a:r>
                <a:rPr lang="en-US" b="1">
                  <a:solidFill>
                    <a:srgbClr val="6F8FD7"/>
                  </a:solidFill>
                  <a:latin typeface="Courier New" pitchFamily="49" charset="0"/>
                  <a:cs typeface="Arial" charset="0"/>
                </a:rPr>
                <a:t>S-APL script</a:t>
              </a:r>
            </a:p>
          </p:txBody>
        </p:sp>
        <p:sp>
          <p:nvSpPr>
            <p:cNvPr id="1710090" name="Text Box 10"/>
            <p:cNvSpPr txBox="1">
              <a:spLocks noChangeArrowheads="1"/>
            </p:cNvSpPr>
            <p:nvPr/>
          </p:nvSpPr>
          <p:spPr bwMode="auto">
            <a:xfrm rot="180000">
              <a:off x="563" y="1952"/>
              <a:ext cx="330" cy="77"/>
            </a:xfrm>
            <a:prstGeom prst="rect">
              <a:avLst/>
            </a:prstGeom>
            <a:gradFill rotWithShape="1">
              <a:gsLst>
                <a:gs pos="0">
                  <a:srgbClr val="CBCBCB"/>
                </a:gs>
                <a:gs pos="50000">
                  <a:srgbClr val="AEABB9">
                    <a:alpha val="89000"/>
                  </a:srgbClr>
                </a:gs>
                <a:gs pos="100000">
                  <a:srgbClr val="CBCBCB"/>
                </a:gs>
              </a:gsLst>
              <a:lin ang="5400000" scaled="1"/>
            </a:gradFill>
            <a:ln w="9525" algn="ctr">
              <a:noFill/>
              <a:miter lim="800000"/>
              <a:headEnd/>
              <a:tailEnd/>
            </a:ln>
            <a:effectLst/>
          </p:spPr>
          <p:txBody>
            <a:bodyPr lIns="0" tIns="0" rIns="0" bIns="0">
              <a:spAutoFit/>
            </a:bodyPr>
            <a:lstStyle/>
            <a:p>
              <a:pPr>
                <a:spcBef>
                  <a:spcPct val="50000"/>
                </a:spcBef>
                <a:defRPr/>
              </a:pPr>
              <a:r>
                <a:rPr lang="en-US" b="1">
                  <a:solidFill>
                    <a:srgbClr val="969696"/>
                  </a:solidFill>
                  <a:effectLst>
                    <a:outerShdw blurRad="38100" dist="38100" dir="2700000" algn="tl">
                      <a:srgbClr val="000000"/>
                    </a:outerShdw>
                  </a:effectLst>
                  <a:cs typeface="Arial" charset="0"/>
                </a:rPr>
                <a:t>UBIWARE</a:t>
              </a:r>
            </a:p>
          </p:txBody>
        </p:sp>
        <p:sp>
          <p:nvSpPr>
            <p:cNvPr id="35865" name="AutoShape 11"/>
            <p:cNvSpPr>
              <a:spLocks noChangeArrowheads="1"/>
            </p:cNvSpPr>
            <p:nvPr/>
          </p:nvSpPr>
          <p:spPr bwMode="auto">
            <a:xfrm rot="180000">
              <a:off x="1049" y="1975"/>
              <a:ext cx="186" cy="56"/>
            </a:xfrm>
            <a:prstGeom prst="roundRect">
              <a:avLst>
                <a:gd name="adj" fmla="val 44444"/>
              </a:avLst>
            </a:prstGeom>
            <a:solidFill>
              <a:srgbClr val="001932"/>
            </a:solidFill>
            <a:ln w="6350" algn="ctr">
              <a:solidFill>
                <a:srgbClr val="B2B2B2"/>
              </a:solidFill>
              <a:round/>
              <a:headEnd/>
              <a:tailEnd/>
            </a:ln>
          </p:spPr>
          <p:txBody>
            <a:bodyPr anchor="ctr">
              <a:spAutoFit/>
            </a:bodyPr>
            <a:lstStyle/>
            <a:p>
              <a:endParaRPr lang="en-US"/>
            </a:p>
          </p:txBody>
        </p:sp>
        <p:sp>
          <p:nvSpPr>
            <p:cNvPr id="35866" name="Text Box 12"/>
            <p:cNvSpPr txBox="1">
              <a:spLocks noChangeArrowheads="1"/>
            </p:cNvSpPr>
            <p:nvPr/>
          </p:nvSpPr>
          <p:spPr bwMode="auto">
            <a:xfrm rot="180000">
              <a:off x="1059" y="1964"/>
              <a:ext cx="164" cy="77"/>
            </a:xfrm>
            <a:prstGeom prst="rect">
              <a:avLst/>
            </a:prstGeom>
            <a:noFill/>
            <a:ln w="9525" algn="ctr">
              <a:noFill/>
              <a:miter lim="800000"/>
              <a:headEnd/>
              <a:tailEnd/>
            </a:ln>
          </p:spPr>
          <p:txBody>
            <a:bodyPr lIns="0" tIns="0" rIns="0" bIns="0">
              <a:spAutoFit/>
            </a:bodyPr>
            <a:lstStyle/>
            <a:p>
              <a:pPr>
                <a:spcBef>
                  <a:spcPct val="50000"/>
                </a:spcBef>
              </a:pPr>
              <a:r>
                <a:rPr lang="en-US" b="1">
                  <a:solidFill>
                    <a:srgbClr val="C0C0C0"/>
                  </a:solidFill>
                  <a:latin typeface="Courier New" pitchFamily="49" charset="0"/>
                  <a:cs typeface="Arial" charset="0"/>
                </a:rPr>
                <a:t>IOG</a:t>
              </a:r>
            </a:p>
          </p:txBody>
        </p:sp>
      </p:grpSp>
      <p:pic>
        <p:nvPicPr>
          <p:cNvPr id="1710093" name="Picture 13"/>
          <p:cNvPicPr>
            <a:picLocks noChangeAspect="1" noChangeArrowheads="1"/>
          </p:cNvPicPr>
          <p:nvPr/>
        </p:nvPicPr>
        <p:blipFill>
          <a:blip r:embed="rId7" cstate="print"/>
          <a:srcRect t="15395" r="8086" b="6546"/>
          <a:stretch>
            <a:fillRect/>
          </a:stretch>
        </p:blipFill>
        <p:spPr bwMode="auto">
          <a:xfrm>
            <a:off x="6391275" y="890588"/>
            <a:ext cx="2303463" cy="1458912"/>
          </a:xfrm>
          <a:prstGeom prst="rect">
            <a:avLst/>
          </a:prstGeom>
          <a:noFill/>
          <a:ln w="9525" algn="ctr">
            <a:noFill/>
            <a:miter lim="800000"/>
            <a:headEnd/>
            <a:tailEnd/>
          </a:ln>
        </p:spPr>
      </p:pic>
      <p:pic>
        <p:nvPicPr>
          <p:cNvPr id="1710094" name="Picture 14" descr="coffee_cup"/>
          <p:cNvPicPr>
            <a:picLocks noChangeAspect="1" noChangeArrowheads="1"/>
          </p:cNvPicPr>
          <p:nvPr/>
        </p:nvPicPr>
        <p:blipFill>
          <a:blip r:embed="rId8" cstate="print"/>
          <a:srcRect/>
          <a:stretch>
            <a:fillRect/>
          </a:stretch>
        </p:blipFill>
        <p:spPr bwMode="auto">
          <a:xfrm>
            <a:off x="5249863" y="1090613"/>
            <a:ext cx="1649412" cy="1401762"/>
          </a:xfrm>
          <a:prstGeom prst="rect">
            <a:avLst/>
          </a:prstGeom>
          <a:noFill/>
          <a:ln w="9525">
            <a:noFill/>
            <a:miter lim="800000"/>
            <a:headEnd/>
            <a:tailEnd/>
          </a:ln>
        </p:spPr>
      </p:pic>
      <p:pic>
        <p:nvPicPr>
          <p:cNvPr id="1710095" name="Picture 15" descr="Untitled-1 copy"/>
          <p:cNvPicPr>
            <a:picLocks noChangeAspect="1" noChangeArrowheads="1"/>
          </p:cNvPicPr>
          <p:nvPr/>
        </p:nvPicPr>
        <p:blipFill>
          <a:blip r:embed="rId9" cstate="print"/>
          <a:srcRect/>
          <a:stretch>
            <a:fillRect/>
          </a:stretch>
        </p:blipFill>
        <p:spPr bwMode="auto">
          <a:xfrm>
            <a:off x="5988050" y="2636838"/>
            <a:ext cx="2808288" cy="1690687"/>
          </a:xfrm>
          <a:prstGeom prst="rect">
            <a:avLst/>
          </a:prstGeom>
          <a:noFill/>
          <a:ln w="9525">
            <a:noFill/>
            <a:miter lim="800000"/>
            <a:headEnd/>
            <a:tailEnd/>
          </a:ln>
        </p:spPr>
      </p:pic>
      <p:pic>
        <p:nvPicPr>
          <p:cNvPr id="1710096" name="Picture 16" descr="coffee%20cup"/>
          <p:cNvPicPr>
            <a:picLocks noChangeAspect="1" noChangeArrowheads="1"/>
          </p:cNvPicPr>
          <p:nvPr/>
        </p:nvPicPr>
        <p:blipFill>
          <a:blip r:embed="rId10" cstate="print"/>
          <a:srcRect/>
          <a:stretch>
            <a:fillRect/>
          </a:stretch>
        </p:blipFill>
        <p:spPr bwMode="auto">
          <a:xfrm>
            <a:off x="4932363" y="2900363"/>
            <a:ext cx="1416050" cy="1416050"/>
          </a:xfrm>
          <a:prstGeom prst="rect">
            <a:avLst/>
          </a:prstGeom>
          <a:noFill/>
          <a:ln w="9525">
            <a:noFill/>
            <a:miter lim="800000"/>
            <a:headEnd/>
            <a:tailEnd/>
          </a:ln>
        </p:spPr>
      </p:pic>
      <p:pic>
        <p:nvPicPr>
          <p:cNvPr id="1710097" name="Picture 17" descr="logo-fingrid"/>
          <p:cNvPicPr>
            <a:picLocks noChangeAspect="1" noChangeArrowheads="1"/>
          </p:cNvPicPr>
          <p:nvPr/>
        </p:nvPicPr>
        <p:blipFill>
          <a:blip r:embed="rId11" cstate="print"/>
          <a:srcRect l="9021" t="7263" r="9021" b="20351"/>
          <a:stretch>
            <a:fillRect/>
          </a:stretch>
        </p:blipFill>
        <p:spPr bwMode="auto">
          <a:xfrm>
            <a:off x="5988050" y="2636838"/>
            <a:ext cx="501650" cy="1065212"/>
          </a:xfrm>
          <a:prstGeom prst="rect">
            <a:avLst/>
          </a:prstGeom>
          <a:noFill/>
          <a:ln w="9525">
            <a:noFill/>
            <a:miter lim="800000"/>
            <a:headEnd/>
            <a:tailEnd/>
          </a:ln>
        </p:spPr>
      </p:pic>
      <p:grpSp>
        <p:nvGrpSpPr>
          <p:cNvPr id="4" name="Group 18"/>
          <p:cNvGrpSpPr>
            <a:grpSpLocks/>
          </p:cNvGrpSpPr>
          <p:nvPr/>
        </p:nvGrpSpPr>
        <p:grpSpPr bwMode="auto">
          <a:xfrm>
            <a:off x="6540500" y="5013325"/>
            <a:ext cx="2159000" cy="1603375"/>
            <a:chOff x="2608" y="799"/>
            <a:chExt cx="2767" cy="2054"/>
          </a:xfrm>
        </p:grpSpPr>
        <p:pic>
          <p:nvPicPr>
            <p:cNvPr id="35855" name="Picture 19" descr="Untitled-2"/>
            <p:cNvPicPr>
              <a:picLocks noChangeAspect="1" noChangeArrowheads="1"/>
            </p:cNvPicPr>
            <p:nvPr/>
          </p:nvPicPr>
          <p:blipFill>
            <a:blip r:embed="rId12" cstate="print"/>
            <a:srcRect/>
            <a:stretch>
              <a:fillRect/>
            </a:stretch>
          </p:blipFill>
          <p:spPr bwMode="auto">
            <a:xfrm>
              <a:off x="3878" y="799"/>
              <a:ext cx="1497" cy="1206"/>
            </a:xfrm>
            <a:prstGeom prst="rect">
              <a:avLst/>
            </a:prstGeom>
            <a:noFill/>
            <a:ln w="19050">
              <a:solidFill>
                <a:srgbClr val="993300"/>
              </a:solidFill>
              <a:miter lim="800000"/>
              <a:headEnd/>
              <a:tailEnd/>
            </a:ln>
          </p:spPr>
        </p:pic>
        <p:pic>
          <p:nvPicPr>
            <p:cNvPr id="35856" name="Picture 20" descr="Untitled-4"/>
            <p:cNvPicPr>
              <a:picLocks noChangeAspect="1" noChangeArrowheads="1"/>
            </p:cNvPicPr>
            <p:nvPr/>
          </p:nvPicPr>
          <p:blipFill>
            <a:blip r:embed="rId13" cstate="print"/>
            <a:srcRect/>
            <a:stretch>
              <a:fillRect/>
            </a:stretch>
          </p:blipFill>
          <p:spPr bwMode="auto">
            <a:xfrm>
              <a:off x="2608" y="1616"/>
              <a:ext cx="1542" cy="1237"/>
            </a:xfrm>
            <a:prstGeom prst="rect">
              <a:avLst/>
            </a:prstGeom>
            <a:noFill/>
            <a:ln w="19050">
              <a:solidFill>
                <a:srgbClr val="993300"/>
              </a:solidFill>
              <a:miter lim="800000"/>
              <a:headEnd/>
              <a:tailEnd/>
            </a:ln>
          </p:spPr>
        </p:pic>
        <p:sp>
          <p:nvSpPr>
            <p:cNvPr id="35857" name="Rectangle 21"/>
            <p:cNvSpPr>
              <a:spLocks noChangeArrowheads="1"/>
            </p:cNvSpPr>
            <p:nvPr/>
          </p:nvSpPr>
          <p:spPr bwMode="auto">
            <a:xfrm>
              <a:off x="3878" y="1597"/>
              <a:ext cx="317" cy="408"/>
            </a:xfrm>
            <a:prstGeom prst="rect">
              <a:avLst/>
            </a:prstGeom>
            <a:solidFill>
              <a:schemeClr val="tx1"/>
            </a:solidFill>
            <a:ln w="9525" algn="ctr">
              <a:noFill/>
              <a:miter lim="800000"/>
              <a:headEnd/>
              <a:tailEnd/>
            </a:ln>
          </p:spPr>
          <p:txBody>
            <a:bodyPr anchor="ctr">
              <a:spAutoFit/>
            </a:bodyPr>
            <a:lstStyle/>
            <a:p>
              <a:endParaRPr lang="en-US"/>
            </a:p>
          </p:txBody>
        </p:sp>
      </p:grpSp>
      <p:pic>
        <p:nvPicPr>
          <p:cNvPr id="1710102" name="Picture 22" descr="coffee%20cup-web%231%23"/>
          <p:cNvPicPr>
            <a:picLocks noChangeAspect="1" noChangeArrowheads="1"/>
          </p:cNvPicPr>
          <p:nvPr/>
        </p:nvPicPr>
        <p:blipFill>
          <a:blip r:embed="rId14" cstate="print"/>
          <a:srcRect/>
          <a:stretch>
            <a:fillRect/>
          </a:stretch>
        </p:blipFill>
        <p:spPr bwMode="auto">
          <a:xfrm>
            <a:off x="5181600" y="4610100"/>
            <a:ext cx="1349375" cy="2020888"/>
          </a:xfrm>
          <a:prstGeom prst="rect">
            <a:avLst/>
          </a:prstGeom>
          <a:noFill/>
          <a:ln w="9525">
            <a:noFill/>
            <a:miter lim="800000"/>
            <a:headEnd/>
            <a:tailEnd/>
          </a:ln>
        </p:spPr>
      </p:pic>
      <p:pic>
        <p:nvPicPr>
          <p:cNvPr id="1710103" name="Picture 23" descr="logo_inno-w"/>
          <p:cNvPicPr>
            <a:picLocks noChangeAspect="1" noChangeArrowheads="1"/>
          </p:cNvPicPr>
          <p:nvPr/>
        </p:nvPicPr>
        <p:blipFill>
          <a:blip r:embed="rId15" cstate="print"/>
          <a:srcRect/>
          <a:stretch>
            <a:fillRect/>
          </a:stretch>
        </p:blipFill>
        <p:spPr bwMode="auto">
          <a:xfrm>
            <a:off x="6397625" y="4679950"/>
            <a:ext cx="1655763" cy="342900"/>
          </a:xfrm>
          <a:prstGeom prst="rect">
            <a:avLst/>
          </a:prstGeom>
          <a:noFill/>
          <a:ln w="9525">
            <a:noFill/>
            <a:miter lim="800000"/>
            <a:headEnd/>
            <a:tailEnd/>
          </a:ln>
        </p:spPr>
      </p:pic>
      <p:pic>
        <p:nvPicPr>
          <p:cNvPr id="1710104" name="Picture 24" descr="METSO_Automation"/>
          <p:cNvPicPr>
            <a:picLocks noChangeAspect="1" noChangeArrowheads="1"/>
          </p:cNvPicPr>
          <p:nvPr/>
        </p:nvPicPr>
        <p:blipFill>
          <a:blip r:embed="rId16" cstate="print"/>
          <a:srcRect/>
          <a:stretch>
            <a:fillRect/>
          </a:stretch>
        </p:blipFill>
        <p:spPr bwMode="auto">
          <a:xfrm>
            <a:off x="6399213" y="877888"/>
            <a:ext cx="487362" cy="223837"/>
          </a:xfrm>
          <a:prstGeom prst="rect">
            <a:avLst/>
          </a:prstGeom>
          <a:noFill/>
          <a:ln w="9525">
            <a:noFill/>
            <a:miter lim="800000"/>
            <a:headEnd/>
            <a:tailEnd/>
          </a:ln>
        </p:spPr>
      </p:pic>
      <p:sp>
        <p:nvSpPr>
          <p:cNvPr id="1710105" name="Text Box 25"/>
          <p:cNvSpPr txBox="1">
            <a:spLocks noChangeArrowheads="1"/>
          </p:cNvSpPr>
          <p:nvPr/>
        </p:nvSpPr>
        <p:spPr bwMode="auto">
          <a:xfrm>
            <a:off x="407988" y="5145088"/>
            <a:ext cx="4321175" cy="1117600"/>
          </a:xfrm>
          <a:prstGeom prst="rect">
            <a:avLst/>
          </a:prstGeom>
          <a:noFill/>
          <a:ln w="9525" algn="ctr">
            <a:noFill/>
            <a:miter lim="800000"/>
            <a:headEnd/>
            <a:tailEnd/>
          </a:ln>
          <a:effectLst/>
        </p:spPr>
        <p:txBody>
          <a:bodyPr lIns="18000" tIns="10800" rIns="18000" bIns="10800">
            <a:spAutoFit/>
          </a:bodyPr>
          <a:lstStyle/>
          <a:p>
            <a:pPr>
              <a:spcBef>
                <a:spcPct val="50000"/>
              </a:spcBef>
              <a:defRPr/>
            </a:pPr>
            <a:r>
              <a:rPr lang="en-US" sz="2400" i="1">
                <a:solidFill>
                  <a:srgbClr val="003366"/>
                </a:solidFill>
                <a:effectLst>
                  <a:outerShdw blurRad="38100" dist="38100" dir="2700000" algn="tl">
                    <a:srgbClr val="C0C0C0"/>
                  </a:outerShdw>
                </a:effectLst>
                <a:cs typeface="Arial" charset="0"/>
              </a:rPr>
              <a:t>But we are providing much more than just a coffee, we are providing a </a:t>
            </a:r>
            <a:r>
              <a:rPr lang="en-US" sz="2400" b="1" i="1">
                <a:solidFill>
                  <a:srgbClr val="003366"/>
                </a:solidFill>
                <a:effectLst>
                  <a:outerShdw blurRad="38100" dist="38100" dir="2700000" algn="tl">
                    <a:srgbClr val="C0C0C0"/>
                  </a:outerShdw>
                </a:effectLst>
                <a:cs typeface="Arial" charset="0"/>
              </a:rPr>
              <a:t>coffee maker</a:t>
            </a:r>
            <a:r>
              <a:rPr lang="en-US" sz="2400" i="1">
                <a:solidFill>
                  <a:srgbClr val="003366"/>
                </a:solidFill>
                <a:effectLst>
                  <a:outerShdw blurRad="38100" dist="38100" dir="2700000" algn="tl">
                    <a:srgbClr val="C0C0C0"/>
                  </a:outerShdw>
                </a:effectLst>
                <a:cs typeface="Arial"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093"/>
                                        </p:tgtEl>
                                        <p:attrNameLst>
                                          <p:attrName>style.visibility</p:attrName>
                                        </p:attrNameLst>
                                      </p:cBhvr>
                                      <p:to>
                                        <p:strVal val="visible"/>
                                      </p:to>
                                    </p:set>
                                    <p:anim calcmode="lin" valueType="num">
                                      <p:cBhvr additive="base">
                                        <p:cTn id="7" dur="500" fill="hold"/>
                                        <p:tgtEl>
                                          <p:spTgt spid="1710093"/>
                                        </p:tgtEl>
                                        <p:attrNameLst>
                                          <p:attrName>ppt_x</p:attrName>
                                        </p:attrNameLst>
                                      </p:cBhvr>
                                      <p:tavLst>
                                        <p:tav tm="0">
                                          <p:val>
                                            <p:strVal val="#ppt_x"/>
                                          </p:val>
                                        </p:tav>
                                        <p:tav tm="100000">
                                          <p:val>
                                            <p:strVal val="#ppt_x"/>
                                          </p:val>
                                        </p:tav>
                                      </p:tavLst>
                                    </p:anim>
                                    <p:anim calcmode="lin" valueType="num">
                                      <p:cBhvr additive="base">
                                        <p:cTn id="8" dur="500" fill="hold"/>
                                        <p:tgtEl>
                                          <p:spTgt spid="17100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10104"/>
                                        </p:tgtEl>
                                        <p:attrNameLst>
                                          <p:attrName>style.visibility</p:attrName>
                                        </p:attrNameLst>
                                      </p:cBhvr>
                                      <p:to>
                                        <p:strVal val="visible"/>
                                      </p:to>
                                    </p:set>
                                    <p:anim calcmode="lin" valueType="num">
                                      <p:cBhvr additive="base">
                                        <p:cTn id="11" dur="500" fill="hold"/>
                                        <p:tgtEl>
                                          <p:spTgt spid="1710104"/>
                                        </p:tgtEl>
                                        <p:attrNameLst>
                                          <p:attrName>ppt_x</p:attrName>
                                        </p:attrNameLst>
                                      </p:cBhvr>
                                      <p:tavLst>
                                        <p:tav tm="0">
                                          <p:val>
                                            <p:strVal val="#ppt_x"/>
                                          </p:val>
                                        </p:tav>
                                        <p:tav tm="100000">
                                          <p:val>
                                            <p:strVal val="#ppt_x"/>
                                          </p:val>
                                        </p:tav>
                                      </p:tavLst>
                                    </p:anim>
                                    <p:anim calcmode="lin" valueType="num">
                                      <p:cBhvr additive="base">
                                        <p:cTn id="12" dur="500" fill="hold"/>
                                        <p:tgtEl>
                                          <p:spTgt spid="17101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10094"/>
                                        </p:tgtEl>
                                        <p:attrNameLst>
                                          <p:attrName>style.visibility</p:attrName>
                                        </p:attrNameLst>
                                      </p:cBhvr>
                                      <p:to>
                                        <p:strVal val="visible"/>
                                      </p:to>
                                    </p:set>
                                    <p:anim calcmode="lin" valueType="num">
                                      <p:cBhvr additive="base">
                                        <p:cTn id="15" dur="500" fill="hold"/>
                                        <p:tgtEl>
                                          <p:spTgt spid="1710094"/>
                                        </p:tgtEl>
                                        <p:attrNameLst>
                                          <p:attrName>ppt_x</p:attrName>
                                        </p:attrNameLst>
                                      </p:cBhvr>
                                      <p:tavLst>
                                        <p:tav tm="0">
                                          <p:val>
                                            <p:strVal val="#ppt_x"/>
                                          </p:val>
                                        </p:tav>
                                        <p:tav tm="100000">
                                          <p:val>
                                            <p:strVal val="#ppt_x"/>
                                          </p:val>
                                        </p:tav>
                                      </p:tavLst>
                                    </p:anim>
                                    <p:anim calcmode="lin" valueType="num">
                                      <p:cBhvr additive="base">
                                        <p:cTn id="16" dur="500" fill="hold"/>
                                        <p:tgtEl>
                                          <p:spTgt spid="171009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10095"/>
                                        </p:tgtEl>
                                        <p:attrNameLst>
                                          <p:attrName>style.visibility</p:attrName>
                                        </p:attrNameLst>
                                      </p:cBhvr>
                                      <p:to>
                                        <p:strVal val="visible"/>
                                      </p:to>
                                    </p:set>
                                    <p:anim calcmode="lin" valueType="num">
                                      <p:cBhvr additive="base">
                                        <p:cTn id="21" dur="500" fill="hold"/>
                                        <p:tgtEl>
                                          <p:spTgt spid="1710095"/>
                                        </p:tgtEl>
                                        <p:attrNameLst>
                                          <p:attrName>ppt_x</p:attrName>
                                        </p:attrNameLst>
                                      </p:cBhvr>
                                      <p:tavLst>
                                        <p:tav tm="0">
                                          <p:val>
                                            <p:strVal val="#ppt_x"/>
                                          </p:val>
                                        </p:tav>
                                        <p:tav tm="100000">
                                          <p:val>
                                            <p:strVal val="#ppt_x"/>
                                          </p:val>
                                        </p:tav>
                                      </p:tavLst>
                                    </p:anim>
                                    <p:anim calcmode="lin" valueType="num">
                                      <p:cBhvr additive="base">
                                        <p:cTn id="22" dur="500" fill="hold"/>
                                        <p:tgtEl>
                                          <p:spTgt spid="171009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10096"/>
                                        </p:tgtEl>
                                        <p:attrNameLst>
                                          <p:attrName>style.visibility</p:attrName>
                                        </p:attrNameLst>
                                      </p:cBhvr>
                                      <p:to>
                                        <p:strVal val="visible"/>
                                      </p:to>
                                    </p:set>
                                    <p:anim calcmode="lin" valueType="num">
                                      <p:cBhvr additive="base">
                                        <p:cTn id="25" dur="500" fill="hold"/>
                                        <p:tgtEl>
                                          <p:spTgt spid="1710096"/>
                                        </p:tgtEl>
                                        <p:attrNameLst>
                                          <p:attrName>ppt_x</p:attrName>
                                        </p:attrNameLst>
                                      </p:cBhvr>
                                      <p:tavLst>
                                        <p:tav tm="0">
                                          <p:val>
                                            <p:strVal val="#ppt_x"/>
                                          </p:val>
                                        </p:tav>
                                        <p:tav tm="100000">
                                          <p:val>
                                            <p:strVal val="#ppt_x"/>
                                          </p:val>
                                        </p:tav>
                                      </p:tavLst>
                                    </p:anim>
                                    <p:anim calcmode="lin" valueType="num">
                                      <p:cBhvr additive="base">
                                        <p:cTn id="26" dur="500" fill="hold"/>
                                        <p:tgtEl>
                                          <p:spTgt spid="171009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10097"/>
                                        </p:tgtEl>
                                        <p:attrNameLst>
                                          <p:attrName>style.visibility</p:attrName>
                                        </p:attrNameLst>
                                      </p:cBhvr>
                                      <p:to>
                                        <p:strVal val="visible"/>
                                      </p:to>
                                    </p:set>
                                    <p:anim calcmode="lin" valueType="num">
                                      <p:cBhvr additive="base">
                                        <p:cTn id="29" dur="500" fill="hold"/>
                                        <p:tgtEl>
                                          <p:spTgt spid="1710097"/>
                                        </p:tgtEl>
                                        <p:attrNameLst>
                                          <p:attrName>ppt_x</p:attrName>
                                        </p:attrNameLst>
                                      </p:cBhvr>
                                      <p:tavLst>
                                        <p:tav tm="0">
                                          <p:val>
                                            <p:strVal val="#ppt_x"/>
                                          </p:val>
                                        </p:tav>
                                        <p:tav tm="100000">
                                          <p:val>
                                            <p:strVal val="#ppt_x"/>
                                          </p:val>
                                        </p:tav>
                                      </p:tavLst>
                                    </p:anim>
                                    <p:anim calcmode="lin" valueType="num">
                                      <p:cBhvr additive="base">
                                        <p:cTn id="30" dur="500" fill="hold"/>
                                        <p:tgtEl>
                                          <p:spTgt spid="171009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10102"/>
                                        </p:tgtEl>
                                        <p:attrNameLst>
                                          <p:attrName>style.visibility</p:attrName>
                                        </p:attrNameLst>
                                      </p:cBhvr>
                                      <p:to>
                                        <p:strVal val="visible"/>
                                      </p:to>
                                    </p:set>
                                    <p:anim calcmode="lin" valueType="num">
                                      <p:cBhvr additive="base">
                                        <p:cTn id="39" dur="500" fill="hold"/>
                                        <p:tgtEl>
                                          <p:spTgt spid="1710102"/>
                                        </p:tgtEl>
                                        <p:attrNameLst>
                                          <p:attrName>ppt_x</p:attrName>
                                        </p:attrNameLst>
                                      </p:cBhvr>
                                      <p:tavLst>
                                        <p:tav tm="0">
                                          <p:val>
                                            <p:strVal val="#ppt_x"/>
                                          </p:val>
                                        </p:tav>
                                        <p:tav tm="100000">
                                          <p:val>
                                            <p:strVal val="#ppt_x"/>
                                          </p:val>
                                        </p:tav>
                                      </p:tavLst>
                                    </p:anim>
                                    <p:anim calcmode="lin" valueType="num">
                                      <p:cBhvr additive="base">
                                        <p:cTn id="40" dur="500" fill="hold"/>
                                        <p:tgtEl>
                                          <p:spTgt spid="1710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10103"/>
                                        </p:tgtEl>
                                        <p:attrNameLst>
                                          <p:attrName>style.visibility</p:attrName>
                                        </p:attrNameLst>
                                      </p:cBhvr>
                                      <p:to>
                                        <p:strVal val="visible"/>
                                      </p:to>
                                    </p:set>
                                    <p:anim calcmode="lin" valueType="num">
                                      <p:cBhvr additive="base">
                                        <p:cTn id="43" dur="500" fill="hold"/>
                                        <p:tgtEl>
                                          <p:spTgt spid="1710103"/>
                                        </p:tgtEl>
                                        <p:attrNameLst>
                                          <p:attrName>ppt_x</p:attrName>
                                        </p:attrNameLst>
                                      </p:cBhvr>
                                      <p:tavLst>
                                        <p:tav tm="0">
                                          <p:val>
                                            <p:strVal val="#ppt_x"/>
                                          </p:val>
                                        </p:tav>
                                        <p:tav tm="100000">
                                          <p:val>
                                            <p:strVal val="#ppt_x"/>
                                          </p:val>
                                        </p:tav>
                                      </p:tavLst>
                                    </p:anim>
                                    <p:anim calcmode="lin" valueType="num">
                                      <p:cBhvr additive="base">
                                        <p:cTn id="44" dur="500" fill="hold"/>
                                        <p:tgtEl>
                                          <p:spTgt spid="171010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09184 -0.02871 C -0.18246 0.0162 -0.27291 0.06157 -0.35798 0.02106 C -0.44323 -0.01922 -0.56198 -0.22199 -0.60243 -0.27037 " pathEditMode="relative" rAng="0" ptsTypes="aaA">
                                      <p:cBhvr>
                                        <p:cTn id="48" dur="1000" fill="hold"/>
                                        <p:tgtEl>
                                          <p:spTgt spid="1710103"/>
                                        </p:tgtEl>
                                        <p:attrNameLst>
                                          <p:attrName>ppt_x</p:attrName>
                                          <p:attrName>ppt_y</p:attrName>
                                        </p:attrNameLst>
                                      </p:cBhvr>
                                      <p:rCtr x="-255" y="-76"/>
                                    </p:animMotion>
                                  </p:childTnLst>
                                </p:cTn>
                              </p:par>
                              <p:par>
                                <p:cTn id="49" presetID="6" presetClass="emph" presetSubtype="0" decel="50000" fill="hold" nodeType="withEffect">
                                  <p:stCondLst>
                                    <p:cond delay="0"/>
                                  </p:stCondLst>
                                  <p:childTnLst>
                                    <p:animScale>
                                      <p:cBhvr>
                                        <p:cTn id="50" dur="2000" fill="hold"/>
                                        <p:tgtEl>
                                          <p:spTgt spid="1710103"/>
                                        </p:tgtEl>
                                      </p:cBhvr>
                                      <p:by x="35000" y="35000"/>
                                    </p:animScale>
                                  </p:childTnLst>
                                </p:cTn>
                              </p:par>
                              <p:par>
                                <p:cTn id="51" presetID="6" presetClass="emph" presetSubtype="0" decel="50000" fill="hold" nodeType="withEffect">
                                  <p:stCondLst>
                                    <p:cond delay="0"/>
                                  </p:stCondLst>
                                  <p:childTnLst>
                                    <p:animScale>
                                      <p:cBhvr>
                                        <p:cTn id="52" dur="2000" fill="hold"/>
                                        <p:tgtEl>
                                          <p:spTgt spid="1710097"/>
                                        </p:tgtEl>
                                      </p:cBhvr>
                                      <p:by x="50000" y="50000"/>
                                    </p:animScale>
                                  </p:childTnLst>
                                </p:cTn>
                              </p:par>
                              <p:par>
                                <p:cTn id="53" presetID="0" presetClass="path" presetSubtype="0" accel="50000" decel="50000" fill="hold" nodeType="withEffect">
                                  <p:stCondLst>
                                    <p:cond delay="0"/>
                                  </p:stCondLst>
                                  <p:childTnLst>
                                    <p:animMotion origin="layout" path="M -0.00156 -0.00602 C -0.10764 0.10625 -0.21267 0.21898 -0.30694 0.22916 C -0.39861 0.2449 -0.51719 0.10092 -0.55746 0.08102 " pathEditMode="relative" rAng="-930636" ptsTypes="aaA">
                                      <p:cBhvr>
                                        <p:cTn id="54" dur="2000" fill="hold"/>
                                        <p:tgtEl>
                                          <p:spTgt spid="1710097"/>
                                        </p:tgtEl>
                                        <p:attrNameLst>
                                          <p:attrName>ppt_x</p:attrName>
                                          <p:attrName>ppt_y</p:attrName>
                                        </p:attrNameLst>
                                      </p:cBhvr>
                                      <p:rCtr x="-264" y="111"/>
                                    </p:animMotion>
                                  </p:childTnLst>
                                </p:cTn>
                              </p:par>
                              <p:par>
                                <p:cTn id="55" presetID="0" presetClass="path" presetSubtype="0" accel="50000" decel="50000" fill="hold" nodeType="withEffect">
                                  <p:stCondLst>
                                    <p:cond delay="0"/>
                                  </p:stCondLst>
                                  <p:childTnLst>
                                    <p:animMotion origin="layout" path="M 1.11111E-6 -2.96296E-6 C 1.11111E-6 -2.96296E-6 -0.29826 0.12523 -0.59653 0.2507 " pathEditMode="relative" rAng="0" ptsTypes="aA">
                                      <p:cBhvr>
                                        <p:cTn id="56" dur="2000" fill="hold"/>
                                        <p:tgtEl>
                                          <p:spTgt spid="1710104"/>
                                        </p:tgtEl>
                                        <p:attrNameLst>
                                          <p:attrName>ppt_x</p:attrName>
                                          <p:attrName>ppt_y</p:attrName>
                                        </p:attrNameLst>
                                      </p:cBhvr>
                                      <p:rCtr x="-298"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49FB3B8C-80CE-43E3-BFA4-14385214F1ED}" type="slidenum">
              <a:rPr lang="ru-RU"/>
              <a:pPr/>
              <a:t>9</a:t>
            </a:fld>
            <a:r>
              <a:rPr lang="en-US" dirty="0"/>
              <a:t>  of  </a:t>
            </a:r>
            <a:r>
              <a:rPr lang="en-US" dirty="0" smtClean="0"/>
              <a:t>53</a:t>
            </a:r>
            <a:r>
              <a:rPr lang="en-US" sz="1400" b="0" dirty="0" smtClean="0"/>
              <a:t> </a:t>
            </a:r>
            <a:endParaRPr lang="ru-RU" sz="1400" b="0" dirty="0"/>
          </a:p>
        </p:txBody>
      </p:sp>
      <p:sp>
        <p:nvSpPr>
          <p:cNvPr id="1712130" name="Rectangle 2"/>
          <p:cNvSpPr>
            <a:spLocks noGrp="1" noChangeArrowheads="1"/>
          </p:cNvSpPr>
          <p:nvPr>
            <p:ph type="title"/>
          </p:nvPr>
        </p:nvSpPr>
        <p:spPr/>
        <p:txBody>
          <a:bodyPr/>
          <a:lstStyle/>
          <a:p>
            <a:pPr eaLnBrk="1" hangingPunct="1">
              <a:defRPr/>
            </a:pPr>
            <a:r>
              <a:rPr lang="en-US" sz="3200" smtClean="0"/>
              <a:t>UBIWARE allegoric view (2)</a:t>
            </a:r>
          </a:p>
        </p:txBody>
      </p:sp>
      <p:pic>
        <p:nvPicPr>
          <p:cNvPr id="36868" name="Picture 3" descr="coffee-grind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29388" y="3449638"/>
            <a:ext cx="2320925" cy="2320925"/>
          </a:xfrm>
          <a:prstGeom prst="rect">
            <a:avLst/>
          </a:prstGeom>
          <a:noFill/>
          <a:ln w="9525">
            <a:noFill/>
            <a:miter lim="800000"/>
            <a:headEnd/>
            <a:tailEnd/>
          </a:ln>
        </p:spPr>
      </p:pic>
      <p:grpSp>
        <p:nvGrpSpPr>
          <p:cNvPr id="36869" name="Group 4"/>
          <p:cNvGrpSpPr>
            <a:grpSpLocks/>
          </p:cNvGrpSpPr>
          <p:nvPr/>
        </p:nvGrpSpPr>
        <p:grpSpPr bwMode="auto">
          <a:xfrm>
            <a:off x="554038" y="1889125"/>
            <a:ext cx="3130550" cy="4135438"/>
            <a:chOff x="340" y="825"/>
            <a:chExt cx="1972" cy="2605"/>
          </a:xfrm>
        </p:grpSpPr>
        <p:pic>
          <p:nvPicPr>
            <p:cNvPr id="36896" name="Picture 5" descr="delonghi-coffee-maker-primadonn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0" y="1188"/>
              <a:ext cx="1972" cy="2242"/>
            </a:xfrm>
            <a:prstGeom prst="rect">
              <a:avLst/>
            </a:prstGeom>
            <a:noFill/>
            <a:ln w="9525">
              <a:noFill/>
              <a:miter lim="800000"/>
              <a:headEnd/>
              <a:tailEnd/>
            </a:ln>
          </p:spPr>
        </p:pic>
        <p:pic>
          <p:nvPicPr>
            <p:cNvPr id="36897" name="Picture 6" descr="Image:Java Logo.svg">
              <a:hlinkClick r:id="rId5"/>
            </p:cNvPr>
            <p:cNvPicPr>
              <a:picLocks noChangeAspect="1" noChangeArrowheads="1"/>
            </p:cNvPicPr>
            <p:nvPr/>
          </p:nvPicPr>
          <p:blipFill>
            <a:blip r:embed="rId6" cstate="print"/>
            <a:srcRect/>
            <a:stretch>
              <a:fillRect/>
            </a:stretch>
          </p:blipFill>
          <p:spPr bwMode="auto">
            <a:xfrm>
              <a:off x="624" y="2548"/>
              <a:ext cx="186" cy="346"/>
            </a:xfrm>
            <a:prstGeom prst="rect">
              <a:avLst/>
            </a:prstGeom>
            <a:noFill/>
            <a:ln w="9525">
              <a:noFill/>
              <a:miter lim="800000"/>
              <a:headEnd/>
              <a:tailEnd/>
            </a:ln>
          </p:spPr>
        </p:pic>
        <p:grpSp>
          <p:nvGrpSpPr>
            <p:cNvPr id="36898" name="Group 7"/>
            <p:cNvGrpSpPr>
              <a:grpSpLocks/>
            </p:cNvGrpSpPr>
            <p:nvPr/>
          </p:nvGrpSpPr>
          <p:grpSpPr bwMode="auto">
            <a:xfrm>
              <a:off x="839" y="825"/>
              <a:ext cx="363" cy="527"/>
              <a:chOff x="1236" y="869"/>
              <a:chExt cx="680" cy="723"/>
            </a:xfrm>
          </p:grpSpPr>
          <p:sp>
            <p:nvSpPr>
              <p:cNvPr id="36905" name="Oval 8"/>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US"/>
              </a:p>
            </p:txBody>
          </p:sp>
          <p:pic>
            <p:nvPicPr>
              <p:cNvPr id="36906" name="Picture 9" descr="CA0NW12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sp>
          <p:nvSpPr>
            <p:cNvPr id="36899" name="Text Box 10"/>
            <p:cNvSpPr txBox="1">
              <a:spLocks noChangeArrowheads="1"/>
            </p:cNvSpPr>
            <p:nvPr/>
          </p:nvSpPr>
          <p:spPr bwMode="auto">
            <a:xfrm rot="180000">
              <a:off x="964" y="1581"/>
              <a:ext cx="374" cy="108"/>
            </a:xfrm>
            <a:prstGeom prst="rect">
              <a:avLst/>
            </a:prstGeom>
            <a:solidFill>
              <a:srgbClr val="001686">
                <a:alpha val="52156"/>
              </a:srgbClr>
            </a:solidFill>
            <a:ln w="9525" algn="ctr">
              <a:noFill/>
              <a:miter lim="800000"/>
              <a:headEnd/>
              <a:tailEnd/>
            </a:ln>
          </p:spPr>
          <p:txBody>
            <a:bodyPr lIns="0" tIns="0" rIns="0" bIns="0">
              <a:spAutoFit/>
            </a:bodyPr>
            <a:lstStyle/>
            <a:p>
              <a:pPr>
                <a:lnSpc>
                  <a:spcPct val="70000"/>
                </a:lnSpc>
                <a:spcBef>
                  <a:spcPct val="50000"/>
                </a:spcBef>
              </a:pPr>
              <a:r>
                <a:rPr lang="en-US" b="1">
                  <a:solidFill>
                    <a:srgbClr val="6F8FD7"/>
                  </a:solidFill>
                  <a:latin typeface="Courier New" pitchFamily="49" charset="0"/>
                  <a:cs typeface="Arial" charset="0"/>
                </a:rPr>
                <a:t>S-APL script</a:t>
              </a:r>
            </a:p>
          </p:txBody>
        </p:sp>
        <p:sp>
          <p:nvSpPr>
            <p:cNvPr id="1712139" name="Text Box 11"/>
            <p:cNvSpPr txBox="1">
              <a:spLocks noChangeArrowheads="1"/>
            </p:cNvSpPr>
            <p:nvPr/>
          </p:nvSpPr>
          <p:spPr bwMode="auto">
            <a:xfrm rot="180000">
              <a:off x="563" y="1952"/>
              <a:ext cx="330" cy="77"/>
            </a:xfrm>
            <a:prstGeom prst="rect">
              <a:avLst/>
            </a:prstGeom>
            <a:gradFill rotWithShape="1">
              <a:gsLst>
                <a:gs pos="0">
                  <a:srgbClr val="CBCBCB"/>
                </a:gs>
                <a:gs pos="50000">
                  <a:srgbClr val="AEABB9">
                    <a:alpha val="89000"/>
                  </a:srgbClr>
                </a:gs>
                <a:gs pos="100000">
                  <a:srgbClr val="CBCBCB"/>
                </a:gs>
              </a:gsLst>
              <a:lin ang="5400000" scaled="1"/>
            </a:gradFill>
            <a:ln w="9525" algn="ctr">
              <a:noFill/>
              <a:miter lim="800000"/>
              <a:headEnd/>
              <a:tailEnd/>
            </a:ln>
            <a:effectLst/>
          </p:spPr>
          <p:txBody>
            <a:bodyPr lIns="0" tIns="0" rIns="0" bIns="0">
              <a:spAutoFit/>
            </a:bodyPr>
            <a:lstStyle/>
            <a:p>
              <a:pPr>
                <a:spcBef>
                  <a:spcPct val="50000"/>
                </a:spcBef>
                <a:defRPr/>
              </a:pPr>
              <a:r>
                <a:rPr lang="en-US" b="1">
                  <a:solidFill>
                    <a:srgbClr val="969696"/>
                  </a:solidFill>
                  <a:effectLst>
                    <a:outerShdw blurRad="38100" dist="38100" dir="2700000" algn="tl">
                      <a:srgbClr val="000000"/>
                    </a:outerShdw>
                  </a:effectLst>
                  <a:cs typeface="Arial" charset="0"/>
                </a:rPr>
                <a:t>UBIWARE</a:t>
              </a:r>
            </a:p>
          </p:txBody>
        </p:sp>
        <p:sp>
          <p:nvSpPr>
            <p:cNvPr id="36903" name="AutoShape 12"/>
            <p:cNvSpPr>
              <a:spLocks noChangeArrowheads="1"/>
            </p:cNvSpPr>
            <p:nvPr/>
          </p:nvSpPr>
          <p:spPr bwMode="auto">
            <a:xfrm rot="180000">
              <a:off x="1049" y="1975"/>
              <a:ext cx="186" cy="56"/>
            </a:xfrm>
            <a:prstGeom prst="roundRect">
              <a:avLst>
                <a:gd name="adj" fmla="val 44444"/>
              </a:avLst>
            </a:prstGeom>
            <a:solidFill>
              <a:srgbClr val="001932"/>
            </a:solidFill>
            <a:ln w="6350" algn="ctr">
              <a:solidFill>
                <a:srgbClr val="B2B2B2"/>
              </a:solidFill>
              <a:round/>
              <a:headEnd/>
              <a:tailEnd/>
            </a:ln>
          </p:spPr>
          <p:txBody>
            <a:bodyPr anchor="ctr">
              <a:spAutoFit/>
            </a:bodyPr>
            <a:lstStyle/>
            <a:p>
              <a:endParaRPr lang="en-US"/>
            </a:p>
          </p:txBody>
        </p:sp>
        <p:sp>
          <p:nvSpPr>
            <p:cNvPr id="36904" name="Text Box 13"/>
            <p:cNvSpPr txBox="1">
              <a:spLocks noChangeArrowheads="1"/>
            </p:cNvSpPr>
            <p:nvPr/>
          </p:nvSpPr>
          <p:spPr bwMode="auto">
            <a:xfrm rot="180000">
              <a:off x="1059" y="1964"/>
              <a:ext cx="164" cy="77"/>
            </a:xfrm>
            <a:prstGeom prst="rect">
              <a:avLst/>
            </a:prstGeom>
            <a:noFill/>
            <a:ln w="9525" algn="ctr">
              <a:noFill/>
              <a:miter lim="800000"/>
              <a:headEnd/>
              <a:tailEnd/>
            </a:ln>
          </p:spPr>
          <p:txBody>
            <a:bodyPr lIns="0" tIns="0" rIns="0" bIns="0">
              <a:spAutoFit/>
            </a:bodyPr>
            <a:lstStyle/>
            <a:p>
              <a:pPr>
                <a:spcBef>
                  <a:spcPct val="50000"/>
                </a:spcBef>
              </a:pPr>
              <a:r>
                <a:rPr lang="en-US" b="1">
                  <a:solidFill>
                    <a:srgbClr val="C0C0C0"/>
                  </a:solidFill>
                  <a:latin typeface="Courier New" pitchFamily="49" charset="0"/>
                  <a:cs typeface="Arial" charset="0"/>
                </a:rPr>
                <a:t>IOG</a:t>
              </a:r>
            </a:p>
          </p:txBody>
        </p:sp>
      </p:grpSp>
      <p:pic>
        <p:nvPicPr>
          <p:cNvPr id="36870" name="Picture 14" descr="TN-2"/>
          <p:cNvPicPr>
            <a:picLocks noChangeAspect="1" noChangeArrowheads="1"/>
          </p:cNvPicPr>
          <p:nvPr/>
        </p:nvPicPr>
        <p:blipFill>
          <a:blip r:embed="rId8" cstate="print"/>
          <a:srcRect/>
          <a:stretch>
            <a:fillRect/>
          </a:stretch>
        </p:blipFill>
        <p:spPr bwMode="auto">
          <a:xfrm>
            <a:off x="5378450" y="808038"/>
            <a:ext cx="2447925" cy="2325687"/>
          </a:xfrm>
          <a:prstGeom prst="rect">
            <a:avLst/>
          </a:prstGeom>
          <a:noFill/>
          <a:ln w="9525">
            <a:noFill/>
            <a:miter lim="800000"/>
            <a:headEnd/>
            <a:tailEnd/>
          </a:ln>
        </p:spPr>
      </p:pic>
      <p:sp>
        <p:nvSpPr>
          <p:cNvPr id="1712143" name="Rectangle 15"/>
          <p:cNvSpPr>
            <a:spLocks noChangeArrowheads="1"/>
          </p:cNvSpPr>
          <p:nvPr/>
        </p:nvSpPr>
        <p:spPr bwMode="auto">
          <a:xfrm>
            <a:off x="6673850" y="1117600"/>
            <a:ext cx="962025" cy="511175"/>
          </a:xfrm>
          <a:prstGeom prst="rect">
            <a:avLst/>
          </a:prstGeom>
          <a:noFill/>
          <a:ln w="9525" algn="ctr">
            <a:noFill/>
            <a:miter lim="800000"/>
            <a:headEnd/>
            <a:tailEnd/>
          </a:ln>
          <a:effectLst/>
        </p:spPr>
        <p:txBody>
          <a:bodyPr wrap="none" lIns="18000" tIns="10800" rIns="18000" bIns="10800">
            <a:spAutoFit/>
          </a:bodyPr>
          <a:lstStyle/>
          <a:p>
            <a:pPr algn="l"/>
            <a:r>
              <a:rPr lang="en-GB" sz="1600" b="1" i="1">
                <a:solidFill>
                  <a:srgbClr val="993300"/>
                </a:solidFill>
                <a:effectLst>
                  <a:outerShdw blurRad="38100" dist="38100" dir="2700000" algn="tl">
                    <a:srgbClr val="C0C0C0"/>
                  </a:outerShdw>
                </a:effectLst>
                <a:cs typeface="Arial" charset="0"/>
              </a:rPr>
              <a:t>Coffee </a:t>
            </a:r>
          </a:p>
          <a:p>
            <a:pPr algn="l"/>
            <a:r>
              <a:rPr lang="en-GB" sz="1600" b="1" i="1">
                <a:solidFill>
                  <a:srgbClr val="993300"/>
                </a:solidFill>
                <a:effectLst>
                  <a:outerShdw blurRad="38100" dist="38100" dir="2700000" algn="tl">
                    <a:srgbClr val="C0C0C0"/>
                  </a:outerShdw>
                </a:effectLst>
                <a:cs typeface="Arial" charset="0"/>
              </a:rPr>
              <a:t>   Roaster</a:t>
            </a:r>
            <a:endParaRPr lang="en-US" sz="1600" b="1" i="1">
              <a:solidFill>
                <a:srgbClr val="993300"/>
              </a:solidFill>
              <a:effectLst>
                <a:outerShdw blurRad="38100" dist="38100" dir="2700000" algn="tl">
                  <a:srgbClr val="C0C0C0"/>
                </a:outerShdw>
              </a:effectLst>
              <a:cs typeface="Arial" charset="0"/>
            </a:endParaRPr>
          </a:p>
        </p:txBody>
      </p:sp>
      <p:sp>
        <p:nvSpPr>
          <p:cNvPr id="1712144" name="Rectangle 16"/>
          <p:cNvSpPr>
            <a:spLocks noChangeArrowheads="1"/>
          </p:cNvSpPr>
          <p:nvPr/>
        </p:nvSpPr>
        <p:spPr bwMode="auto">
          <a:xfrm>
            <a:off x="7977188" y="4092575"/>
            <a:ext cx="884237" cy="511175"/>
          </a:xfrm>
          <a:prstGeom prst="rect">
            <a:avLst/>
          </a:prstGeom>
          <a:noFill/>
          <a:ln w="9525" algn="ctr">
            <a:noFill/>
            <a:miter lim="800000"/>
            <a:headEnd/>
            <a:tailEnd/>
          </a:ln>
          <a:effectLst/>
        </p:spPr>
        <p:txBody>
          <a:bodyPr wrap="none" lIns="18000" tIns="10800" rIns="18000" bIns="10800">
            <a:spAutoFit/>
          </a:bodyPr>
          <a:lstStyle/>
          <a:p>
            <a:pPr algn="l"/>
            <a:r>
              <a:rPr lang="en-GB" sz="1600" b="1" i="1">
                <a:solidFill>
                  <a:srgbClr val="993300"/>
                </a:solidFill>
                <a:effectLst>
                  <a:outerShdw blurRad="38100" dist="38100" dir="2700000" algn="tl">
                    <a:srgbClr val="C0C0C0"/>
                  </a:outerShdw>
                </a:effectLst>
                <a:cs typeface="Arial" charset="0"/>
              </a:rPr>
              <a:t>Coffee </a:t>
            </a:r>
          </a:p>
          <a:p>
            <a:pPr algn="l"/>
            <a:r>
              <a:rPr lang="en-GB" sz="1600" b="1" i="1">
                <a:solidFill>
                  <a:srgbClr val="993300"/>
                </a:solidFill>
                <a:effectLst>
                  <a:outerShdw blurRad="38100" dist="38100" dir="2700000" algn="tl">
                    <a:srgbClr val="C0C0C0"/>
                  </a:outerShdw>
                </a:effectLst>
                <a:cs typeface="Arial" charset="0"/>
              </a:rPr>
              <a:t>  Grinder</a:t>
            </a:r>
            <a:endParaRPr lang="en-US" sz="1600" b="1" i="1">
              <a:solidFill>
                <a:srgbClr val="993300"/>
              </a:solidFill>
              <a:effectLst>
                <a:outerShdw blurRad="38100" dist="38100" dir="2700000" algn="tl">
                  <a:srgbClr val="C0C0C0"/>
                </a:outerShdw>
              </a:effectLst>
              <a:cs typeface="Arial" charset="0"/>
            </a:endParaRPr>
          </a:p>
        </p:txBody>
      </p:sp>
      <p:grpSp>
        <p:nvGrpSpPr>
          <p:cNvPr id="36873" name="Group 28"/>
          <p:cNvGrpSpPr>
            <a:grpSpLocks/>
          </p:cNvGrpSpPr>
          <p:nvPr/>
        </p:nvGrpSpPr>
        <p:grpSpPr bwMode="auto">
          <a:xfrm>
            <a:off x="5421313" y="2244725"/>
            <a:ext cx="534987" cy="623888"/>
            <a:chOff x="1236" y="869"/>
            <a:chExt cx="680" cy="723"/>
          </a:xfrm>
        </p:grpSpPr>
        <p:sp>
          <p:nvSpPr>
            <p:cNvPr id="36894" name="Oval 29"/>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GB">
                <a:ea typeface="MS PGothic" pitchFamily="34" charset="-128"/>
                <a:cs typeface="Arial" charset="0"/>
              </a:endParaRPr>
            </a:p>
          </p:txBody>
        </p:sp>
        <p:pic>
          <p:nvPicPr>
            <p:cNvPr id="36895" name="Picture 30" descr="CA0NW12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grpSp>
        <p:nvGrpSpPr>
          <p:cNvPr id="36874" name="Group 28"/>
          <p:cNvGrpSpPr>
            <a:grpSpLocks/>
          </p:cNvGrpSpPr>
          <p:nvPr/>
        </p:nvGrpSpPr>
        <p:grpSpPr bwMode="auto">
          <a:xfrm>
            <a:off x="6673850" y="5073650"/>
            <a:ext cx="576263" cy="623888"/>
            <a:chOff x="1236" y="869"/>
            <a:chExt cx="680" cy="723"/>
          </a:xfrm>
        </p:grpSpPr>
        <p:sp>
          <p:nvSpPr>
            <p:cNvPr id="36892" name="Oval 29"/>
            <p:cNvSpPr>
              <a:spLocks noChangeArrowheads="1"/>
            </p:cNvSpPr>
            <p:nvPr/>
          </p:nvSpPr>
          <p:spPr bwMode="auto">
            <a:xfrm>
              <a:off x="1236" y="1456"/>
              <a:ext cx="680" cy="136"/>
            </a:xfrm>
            <a:prstGeom prst="ellipse">
              <a:avLst/>
            </a:prstGeom>
            <a:solidFill>
              <a:srgbClr val="FEF4CA"/>
            </a:solidFill>
            <a:ln w="9525">
              <a:solidFill>
                <a:srgbClr val="1F88E7"/>
              </a:solidFill>
              <a:round/>
              <a:headEnd/>
              <a:tailEnd/>
            </a:ln>
          </p:spPr>
          <p:txBody>
            <a:bodyPr wrap="none" anchor="ctr"/>
            <a:lstStyle/>
            <a:p>
              <a:endParaRPr lang="en-GB">
                <a:ea typeface="MS PGothic" pitchFamily="34" charset="-128"/>
                <a:cs typeface="Arial" charset="0"/>
              </a:endParaRPr>
            </a:p>
          </p:txBody>
        </p:sp>
        <p:pic>
          <p:nvPicPr>
            <p:cNvPr id="36893" name="Picture 30" descr="CA0NW12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79" y="869"/>
              <a:ext cx="541" cy="693"/>
            </a:xfrm>
            <a:prstGeom prst="rect">
              <a:avLst/>
            </a:prstGeom>
            <a:noFill/>
            <a:ln w="9525">
              <a:noFill/>
              <a:miter lim="800000"/>
              <a:headEnd/>
              <a:tailEnd/>
            </a:ln>
          </p:spPr>
        </p:pic>
      </p:grpSp>
      <p:pic>
        <p:nvPicPr>
          <p:cNvPr id="36875" name="Picture 23" descr="Ground_Coffee_Large1"/>
          <p:cNvPicPr>
            <a:picLocks noChangeAspect="1" noChangeArrowheads="1"/>
          </p:cNvPicPr>
          <p:nvPr/>
        </p:nvPicPr>
        <p:blipFill>
          <a:blip r:embed="rId9" cstate="print"/>
          <a:srcRect/>
          <a:stretch>
            <a:fillRect/>
          </a:stretch>
        </p:blipFill>
        <p:spPr bwMode="auto">
          <a:xfrm>
            <a:off x="5376863" y="4314825"/>
            <a:ext cx="668337" cy="785813"/>
          </a:xfrm>
          <a:prstGeom prst="rect">
            <a:avLst/>
          </a:prstGeom>
          <a:noFill/>
          <a:ln w="9525">
            <a:noFill/>
            <a:miter lim="800000"/>
            <a:headEnd/>
            <a:tailEnd/>
          </a:ln>
        </p:spPr>
      </p:pic>
      <p:pic>
        <p:nvPicPr>
          <p:cNvPr id="36876" name="Picture 24" descr="Dark_Roast_coffee-beans"/>
          <p:cNvPicPr>
            <a:picLocks noChangeAspect="1" noChangeArrowheads="1"/>
          </p:cNvPicPr>
          <p:nvPr/>
        </p:nvPicPr>
        <p:blipFill>
          <a:blip r:embed="rId10" cstate="print"/>
          <a:srcRect/>
          <a:stretch>
            <a:fillRect/>
          </a:stretch>
        </p:blipFill>
        <p:spPr bwMode="auto">
          <a:xfrm>
            <a:off x="3505200" y="1744663"/>
            <a:ext cx="744538" cy="584200"/>
          </a:xfrm>
          <a:prstGeom prst="rect">
            <a:avLst/>
          </a:prstGeom>
          <a:noFill/>
          <a:ln w="9525">
            <a:noFill/>
            <a:miter lim="800000"/>
            <a:headEnd/>
            <a:tailEnd/>
          </a:ln>
        </p:spPr>
      </p:pic>
      <p:pic>
        <p:nvPicPr>
          <p:cNvPr id="36877" name="Picture 25" descr="Monsoon Malabar beans, before roasting. Normally unroasted coffee beans look green."/>
          <p:cNvPicPr>
            <a:picLocks noChangeAspect="1" noChangeArrowheads="1"/>
          </p:cNvPicPr>
          <p:nvPr/>
        </p:nvPicPr>
        <p:blipFill>
          <a:blip r:embed="rId11" cstate="print"/>
          <a:srcRect/>
          <a:stretch>
            <a:fillRect/>
          </a:stretch>
        </p:blipFill>
        <p:spPr bwMode="auto">
          <a:xfrm>
            <a:off x="1201738" y="808038"/>
            <a:ext cx="990600" cy="660400"/>
          </a:xfrm>
          <a:prstGeom prst="rect">
            <a:avLst/>
          </a:prstGeom>
          <a:noFill/>
          <a:ln w="9525">
            <a:noFill/>
            <a:miter lim="800000"/>
            <a:headEnd/>
            <a:tailEnd/>
          </a:ln>
        </p:spPr>
      </p:pic>
      <p:sp>
        <p:nvSpPr>
          <p:cNvPr id="36878" name="Freeform 26"/>
          <p:cNvSpPr>
            <a:spLocks/>
          </p:cNvSpPr>
          <p:nvPr/>
        </p:nvSpPr>
        <p:spPr bwMode="auto">
          <a:xfrm>
            <a:off x="1928813" y="1935163"/>
            <a:ext cx="3279775" cy="647700"/>
          </a:xfrm>
          <a:custGeom>
            <a:avLst/>
            <a:gdLst>
              <a:gd name="T0" fmla="*/ 2147483647 w 2066"/>
              <a:gd name="T1" fmla="*/ 2147483647 h 408"/>
              <a:gd name="T2" fmla="*/ 2147483647 w 2066"/>
              <a:gd name="T3" fmla="*/ 2147483647 h 408"/>
              <a:gd name="T4" fmla="*/ 2147483647 w 2066"/>
              <a:gd name="T5" fmla="*/ 2147483647 h 408"/>
              <a:gd name="T6" fmla="*/ 2147483647 w 2066"/>
              <a:gd name="T7" fmla="*/ 2147483647 h 408"/>
              <a:gd name="T8" fmla="*/ 2147483647 w 2066"/>
              <a:gd name="T9" fmla="*/ 2147483647 h 408"/>
              <a:gd name="T10" fmla="*/ 2147483647 w 2066"/>
              <a:gd name="T11" fmla="*/ 2147483647 h 408"/>
              <a:gd name="T12" fmla="*/ 2147483647 w 2066"/>
              <a:gd name="T13" fmla="*/ 2147483647 h 408"/>
              <a:gd name="T14" fmla="*/ 2147483647 w 2066"/>
              <a:gd name="T15" fmla="*/ 2147483647 h 408"/>
              <a:gd name="T16" fmla="*/ 2147483647 w 2066"/>
              <a:gd name="T17" fmla="*/ 2147483647 h 408"/>
              <a:gd name="T18" fmla="*/ 2147483647 w 2066"/>
              <a:gd name="T19" fmla="*/ 2147483647 h 408"/>
              <a:gd name="T20" fmla="*/ 2147483647 w 2066"/>
              <a:gd name="T21" fmla="*/ 2147483647 h 408"/>
              <a:gd name="T22" fmla="*/ 2147483647 w 2066"/>
              <a:gd name="T23" fmla="*/ 2147483647 h 408"/>
              <a:gd name="T24" fmla="*/ 2147483647 w 2066"/>
              <a:gd name="T25" fmla="*/ 2147483647 h 408"/>
              <a:gd name="T26" fmla="*/ 2147483647 w 2066"/>
              <a:gd name="T27" fmla="*/ 2147483647 h 408"/>
              <a:gd name="T28" fmla="*/ 2147483647 w 2066"/>
              <a:gd name="T29" fmla="*/ 2147483647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6"/>
              <a:gd name="T46" fmla="*/ 0 h 408"/>
              <a:gd name="T47" fmla="*/ 2066 w 2066"/>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6" h="408">
                <a:moveTo>
                  <a:pt x="1918" y="330"/>
                </a:moveTo>
                <a:cubicBezTo>
                  <a:pt x="1897" y="330"/>
                  <a:pt x="1914" y="322"/>
                  <a:pt x="1789" y="332"/>
                </a:cubicBezTo>
                <a:cubicBezTo>
                  <a:pt x="1664" y="342"/>
                  <a:pt x="1426" y="408"/>
                  <a:pt x="1165" y="391"/>
                </a:cubicBezTo>
                <a:cubicBezTo>
                  <a:pt x="904" y="374"/>
                  <a:pt x="399" y="242"/>
                  <a:pt x="225" y="227"/>
                </a:cubicBezTo>
                <a:cubicBezTo>
                  <a:pt x="51" y="212"/>
                  <a:pt x="158" y="311"/>
                  <a:pt x="123" y="300"/>
                </a:cubicBezTo>
                <a:cubicBezTo>
                  <a:pt x="88" y="290"/>
                  <a:pt x="28" y="200"/>
                  <a:pt x="14" y="162"/>
                </a:cubicBezTo>
                <a:cubicBezTo>
                  <a:pt x="0" y="123"/>
                  <a:pt x="12" y="91"/>
                  <a:pt x="40" y="70"/>
                </a:cubicBezTo>
                <a:cubicBezTo>
                  <a:pt x="67" y="48"/>
                  <a:pt x="161" y="24"/>
                  <a:pt x="179" y="32"/>
                </a:cubicBezTo>
                <a:cubicBezTo>
                  <a:pt x="198" y="40"/>
                  <a:pt x="126" y="99"/>
                  <a:pt x="152" y="120"/>
                </a:cubicBezTo>
                <a:cubicBezTo>
                  <a:pt x="178" y="142"/>
                  <a:pt x="203" y="159"/>
                  <a:pt x="337" y="161"/>
                </a:cubicBezTo>
                <a:cubicBezTo>
                  <a:pt x="471" y="163"/>
                  <a:pt x="736" y="144"/>
                  <a:pt x="955" y="130"/>
                </a:cubicBezTo>
                <a:cubicBezTo>
                  <a:pt x="1174" y="116"/>
                  <a:pt x="1479" y="96"/>
                  <a:pt x="1653" y="80"/>
                </a:cubicBezTo>
                <a:cubicBezTo>
                  <a:pt x="1827" y="64"/>
                  <a:pt x="1938" y="0"/>
                  <a:pt x="2002" y="34"/>
                </a:cubicBezTo>
                <a:cubicBezTo>
                  <a:pt x="2066" y="68"/>
                  <a:pt x="2049" y="238"/>
                  <a:pt x="2035" y="285"/>
                </a:cubicBezTo>
                <a:cubicBezTo>
                  <a:pt x="2021" y="332"/>
                  <a:pt x="1942" y="312"/>
                  <a:pt x="1918" y="319"/>
                </a:cubicBezTo>
              </a:path>
            </a:pathLst>
          </a:custGeom>
          <a:noFill/>
          <a:ln w="12700" cap="rnd" cmpd="sng">
            <a:solidFill>
              <a:srgbClr val="990099"/>
            </a:solidFill>
            <a:prstDash val="sysDot"/>
            <a:round/>
            <a:headEnd/>
            <a:tailEnd/>
          </a:ln>
        </p:spPr>
        <p:txBody>
          <a:bodyPr>
            <a:spAutoFit/>
          </a:bodyPr>
          <a:lstStyle/>
          <a:p>
            <a:endParaRPr lang="en-US"/>
          </a:p>
        </p:txBody>
      </p:sp>
      <p:sp>
        <p:nvSpPr>
          <p:cNvPr id="1712155" name="Rectangle 27"/>
          <p:cNvSpPr>
            <a:spLocks noChangeArrowheads="1"/>
          </p:cNvSpPr>
          <p:nvPr/>
        </p:nvSpPr>
        <p:spPr bwMode="auto">
          <a:xfrm rot="-448293">
            <a:off x="3721100" y="2292350"/>
            <a:ext cx="1584325" cy="192088"/>
          </a:xfrm>
          <a:prstGeom prst="rect">
            <a:avLst/>
          </a:prstGeom>
          <a:noFill/>
          <a:ln w="9525" algn="ctr">
            <a:noFill/>
            <a:miter lim="800000"/>
            <a:headEnd/>
            <a:tailEnd/>
          </a:ln>
          <a:effectLst/>
        </p:spPr>
        <p:txBody>
          <a:bodyPr lIns="18000" tIns="10800" rIns="18000" bIns="10800">
            <a:spAutoFit/>
          </a:bodyPr>
          <a:lstStyle/>
          <a:p>
            <a:pPr algn="l">
              <a:lnSpc>
                <a:spcPct val="80000"/>
              </a:lnSpc>
            </a:pPr>
            <a:r>
              <a:rPr lang="en-GB" sz="1400" b="1" i="1">
                <a:solidFill>
                  <a:srgbClr val="993300"/>
                </a:solidFill>
                <a:effectLst>
                  <a:outerShdw blurRad="38100" dist="38100" dir="2700000" algn="tl">
                    <a:srgbClr val="C0C0C0"/>
                  </a:outerShdw>
                </a:effectLst>
                <a:cs typeface="Arial" charset="0"/>
              </a:rPr>
              <a:t>Roasted beans</a:t>
            </a:r>
            <a:endParaRPr lang="en-US" sz="1400" b="1" i="1">
              <a:solidFill>
                <a:srgbClr val="993300"/>
              </a:solidFill>
              <a:effectLst>
                <a:outerShdw blurRad="38100" dist="38100" dir="2700000" algn="tl">
                  <a:srgbClr val="C0C0C0"/>
                </a:outerShdw>
              </a:effectLst>
              <a:cs typeface="Arial" charset="0"/>
            </a:endParaRPr>
          </a:p>
        </p:txBody>
      </p:sp>
      <p:sp>
        <p:nvSpPr>
          <p:cNvPr id="36880" name="Freeform 28"/>
          <p:cNvSpPr>
            <a:spLocks/>
          </p:cNvSpPr>
          <p:nvPr/>
        </p:nvSpPr>
        <p:spPr bwMode="auto">
          <a:xfrm rot="367865">
            <a:off x="1882775" y="1165225"/>
            <a:ext cx="3373438" cy="892175"/>
          </a:xfrm>
          <a:custGeom>
            <a:avLst/>
            <a:gdLst>
              <a:gd name="T0" fmla="*/ 2147483647 w 2125"/>
              <a:gd name="T1" fmla="*/ 2147483647 h 562"/>
              <a:gd name="T2" fmla="*/ 2147483647 w 2125"/>
              <a:gd name="T3" fmla="*/ 2147483647 h 562"/>
              <a:gd name="T4" fmla="*/ 2147483647 w 2125"/>
              <a:gd name="T5" fmla="*/ 2147483647 h 562"/>
              <a:gd name="T6" fmla="*/ 2147483647 w 2125"/>
              <a:gd name="T7" fmla="*/ 2147483647 h 562"/>
              <a:gd name="T8" fmla="*/ 2147483647 w 2125"/>
              <a:gd name="T9" fmla="*/ 2147483647 h 562"/>
              <a:gd name="T10" fmla="*/ 2147483647 w 2125"/>
              <a:gd name="T11" fmla="*/ 2147483647 h 562"/>
              <a:gd name="T12" fmla="*/ 2147483647 w 2125"/>
              <a:gd name="T13" fmla="*/ 2147483647 h 562"/>
              <a:gd name="T14" fmla="*/ 2147483647 w 2125"/>
              <a:gd name="T15" fmla="*/ 2147483647 h 562"/>
              <a:gd name="T16" fmla="*/ 2147483647 w 2125"/>
              <a:gd name="T17" fmla="*/ 2147483647 h 562"/>
              <a:gd name="T18" fmla="*/ 2147483647 w 2125"/>
              <a:gd name="T19" fmla="*/ 2147483647 h 562"/>
              <a:gd name="T20" fmla="*/ 2147483647 w 2125"/>
              <a:gd name="T21" fmla="*/ 2147483647 h 562"/>
              <a:gd name="T22" fmla="*/ 2147483647 w 2125"/>
              <a:gd name="T23" fmla="*/ 2147483647 h 562"/>
              <a:gd name="T24" fmla="*/ 2147483647 w 2125"/>
              <a:gd name="T25" fmla="*/ 2147483647 h 562"/>
              <a:gd name="T26" fmla="*/ 2147483647 w 2125"/>
              <a:gd name="T27" fmla="*/ 2147483647 h 562"/>
              <a:gd name="T28" fmla="*/ 2147483647 w 2125"/>
              <a:gd name="T29" fmla="*/ 2147483647 h 5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5"/>
              <a:gd name="T46" fmla="*/ 0 h 562"/>
              <a:gd name="T47" fmla="*/ 2125 w 2125"/>
              <a:gd name="T48" fmla="*/ 562 h 5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5" h="562">
                <a:moveTo>
                  <a:pt x="180" y="231"/>
                </a:moveTo>
                <a:cubicBezTo>
                  <a:pt x="262" y="199"/>
                  <a:pt x="483" y="77"/>
                  <a:pt x="672" y="42"/>
                </a:cubicBezTo>
                <a:cubicBezTo>
                  <a:pt x="861" y="7"/>
                  <a:pt x="1111" y="0"/>
                  <a:pt x="1314" y="19"/>
                </a:cubicBezTo>
                <a:cubicBezTo>
                  <a:pt x="1517" y="38"/>
                  <a:pt x="1779" y="141"/>
                  <a:pt x="1891" y="154"/>
                </a:cubicBezTo>
                <a:cubicBezTo>
                  <a:pt x="2003" y="167"/>
                  <a:pt x="1949" y="85"/>
                  <a:pt x="1985" y="96"/>
                </a:cubicBezTo>
                <a:cubicBezTo>
                  <a:pt x="2021" y="107"/>
                  <a:pt x="2089" y="186"/>
                  <a:pt x="2107" y="223"/>
                </a:cubicBezTo>
                <a:cubicBezTo>
                  <a:pt x="2125" y="260"/>
                  <a:pt x="2116" y="293"/>
                  <a:pt x="2091" y="317"/>
                </a:cubicBezTo>
                <a:cubicBezTo>
                  <a:pt x="2066" y="341"/>
                  <a:pt x="1975" y="375"/>
                  <a:pt x="1956" y="369"/>
                </a:cubicBezTo>
                <a:cubicBezTo>
                  <a:pt x="1937" y="363"/>
                  <a:pt x="2002" y="297"/>
                  <a:pt x="1974" y="278"/>
                </a:cubicBezTo>
                <a:cubicBezTo>
                  <a:pt x="1946" y="259"/>
                  <a:pt x="1919" y="266"/>
                  <a:pt x="1786" y="256"/>
                </a:cubicBezTo>
                <a:cubicBezTo>
                  <a:pt x="1653" y="246"/>
                  <a:pt x="1366" y="212"/>
                  <a:pt x="1177" y="220"/>
                </a:cubicBezTo>
                <a:cubicBezTo>
                  <a:pt x="988" y="228"/>
                  <a:pt x="823" y="248"/>
                  <a:pt x="651" y="303"/>
                </a:cubicBezTo>
                <a:cubicBezTo>
                  <a:pt x="479" y="358"/>
                  <a:pt x="249" y="540"/>
                  <a:pt x="142" y="551"/>
                </a:cubicBezTo>
                <a:cubicBezTo>
                  <a:pt x="35" y="562"/>
                  <a:pt x="0" y="424"/>
                  <a:pt x="6" y="369"/>
                </a:cubicBezTo>
                <a:cubicBezTo>
                  <a:pt x="12" y="314"/>
                  <a:pt x="144" y="251"/>
                  <a:pt x="180" y="220"/>
                </a:cubicBezTo>
              </a:path>
            </a:pathLst>
          </a:custGeom>
          <a:noFill/>
          <a:ln w="12700" cap="rnd" cmpd="sng">
            <a:solidFill>
              <a:srgbClr val="990099"/>
            </a:solidFill>
            <a:prstDash val="sysDot"/>
            <a:round/>
            <a:headEnd/>
            <a:tailEnd/>
          </a:ln>
        </p:spPr>
        <p:txBody>
          <a:bodyPr>
            <a:spAutoFit/>
          </a:bodyPr>
          <a:lstStyle/>
          <a:p>
            <a:endParaRPr lang="en-US"/>
          </a:p>
        </p:txBody>
      </p:sp>
      <p:sp>
        <p:nvSpPr>
          <p:cNvPr id="1712157" name="Rectangle 29"/>
          <p:cNvSpPr>
            <a:spLocks noChangeArrowheads="1"/>
          </p:cNvSpPr>
          <p:nvPr/>
        </p:nvSpPr>
        <p:spPr bwMode="auto">
          <a:xfrm rot="-175794">
            <a:off x="2430463" y="1293813"/>
            <a:ext cx="1584325" cy="192087"/>
          </a:xfrm>
          <a:prstGeom prst="rect">
            <a:avLst/>
          </a:prstGeom>
          <a:noFill/>
          <a:ln w="9525" algn="ctr">
            <a:noFill/>
            <a:miter lim="800000"/>
            <a:headEnd/>
            <a:tailEnd/>
          </a:ln>
          <a:effectLst/>
        </p:spPr>
        <p:txBody>
          <a:bodyPr lIns="18000" tIns="10800" rIns="18000" bIns="10800">
            <a:spAutoFit/>
          </a:bodyPr>
          <a:lstStyle/>
          <a:p>
            <a:pPr algn="l">
              <a:lnSpc>
                <a:spcPct val="80000"/>
              </a:lnSpc>
            </a:pPr>
            <a:r>
              <a:rPr lang="en-GB" sz="1400" b="1" i="1">
                <a:solidFill>
                  <a:srgbClr val="993300"/>
                </a:solidFill>
                <a:effectLst>
                  <a:outerShdw blurRad="38100" dist="38100" dir="2700000" algn="tl">
                    <a:srgbClr val="C0C0C0"/>
                  </a:outerShdw>
                </a:effectLst>
                <a:cs typeface="Arial" charset="0"/>
              </a:rPr>
              <a:t>Unroasted beans</a:t>
            </a:r>
            <a:endParaRPr lang="en-US" sz="1400" b="1" i="1">
              <a:solidFill>
                <a:srgbClr val="993300"/>
              </a:solidFill>
              <a:effectLst>
                <a:outerShdw blurRad="38100" dist="38100" dir="2700000" algn="tl">
                  <a:srgbClr val="C0C0C0"/>
                </a:outerShdw>
              </a:effectLst>
              <a:cs typeface="Arial" charset="0"/>
            </a:endParaRPr>
          </a:p>
        </p:txBody>
      </p:sp>
      <p:sp>
        <p:nvSpPr>
          <p:cNvPr id="36882" name="Freeform 30"/>
          <p:cNvSpPr>
            <a:spLocks/>
          </p:cNvSpPr>
          <p:nvPr/>
        </p:nvSpPr>
        <p:spPr bwMode="auto">
          <a:xfrm rot="367865">
            <a:off x="3754438" y="3662363"/>
            <a:ext cx="3373437" cy="892175"/>
          </a:xfrm>
          <a:custGeom>
            <a:avLst/>
            <a:gdLst>
              <a:gd name="T0" fmla="*/ 2147483647 w 2125"/>
              <a:gd name="T1" fmla="*/ 2147483647 h 562"/>
              <a:gd name="T2" fmla="*/ 2147483647 w 2125"/>
              <a:gd name="T3" fmla="*/ 2147483647 h 562"/>
              <a:gd name="T4" fmla="*/ 2147483647 w 2125"/>
              <a:gd name="T5" fmla="*/ 2147483647 h 562"/>
              <a:gd name="T6" fmla="*/ 2147483647 w 2125"/>
              <a:gd name="T7" fmla="*/ 2147483647 h 562"/>
              <a:gd name="T8" fmla="*/ 2147483647 w 2125"/>
              <a:gd name="T9" fmla="*/ 2147483647 h 562"/>
              <a:gd name="T10" fmla="*/ 2147483647 w 2125"/>
              <a:gd name="T11" fmla="*/ 2147483647 h 562"/>
              <a:gd name="T12" fmla="*/ 2147483647 w 2125"/>
              <a:gd name="T13" fmla="*/ 2147483647 h 562"/>
              <a:gd name="T14" fmla="*/ 2147483647 w 2125"/>
              <a:gd name="T15" fmla="*/ 2147483647 h 562"/>
              <a:gd name="T16" fmla="*/ 2147483647 w 2125"/>
              <a:gd name="T17" fmla="*/ 2147483647 h 562"/>
              <a:gd name="T18" fmla="*/ 2147483647 w 2125"/>
              <a:gd name="T19" fmla="*/ 2147483647 h 562"/>
              <a:gd name="T20" fmla="*/ 2147483647 w 2125"/>
              <a:gd name="T21" fmla="*/ 2147483647 h 562"/>
              <a:gd name="T22" fmla="*/ 2147483647 w 2125"/>
              <a:gd name="T23" fmla="*/ 2147483647 h 562"/>
              <a:gd name="T24" fmla="*/ 2147483647 w 2125"/>
              <a:gd name="T25" fmla="*/ 2147483647 h 562"/>
              <a:gd name="T26" fmla="*/ 2147483647 w 2125"/>
              <a:gd name="T27" fmla="*/ 2147483647 h 562"/>
              <a:gd name="T28" fmla="*/ 2147483647 w 2125"/>
              <a:gd name="T29" fmla="*/ 2147483647 h 5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5"/>
              <a:gd name="T46" fmla="*/ 0 h 562"/>
              <a:gd name="T47" fmla="*/ 2125 w 2125"/>
              <a:gd name="T48" fmla="*/ 562 h 5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5" h="562">
                <a:moveTo>
                  <a:pt x="180" y="231"/>
                </a:moveTo>
                <a:cubicBezTo>
                  <a:pt x="262" y="199"/>
                  <a:pt x="483" y="77"/>
                  <a:pt x="672" y="42"/>
                </a:cubicBezTo>
                <a:cubicBezTo>
                  <a:pt x="861" y="7"/>
                  <a:pt x="1111" y="0"/>
                  <a:pt x="1314" y="19"/>
                </a:cubicBezTo>
                <a:cubicBezTo>
                  <a:pt x="1517" y="38"/>
                  <a:pt x="1779" y="141"/>
                  <a:pt x="1891" y="154"/>
                </a:cubicBezTo>
                <a:cubicBezTo>
                  <a:pt x="2003" y="167"/>
                  <a:pt x="1949" y="85"/>
                  <a:pt x="1985" y="96"/>
                </a:cubicBezTo>
                <a:cubicBezTo>
                  <a:pt x="2021" y="107"/>
                  <a:pt x="2089" y="186"/>
                  <a:pt x="2107" y="223"/>
                </a:cubicBezTo>
                <a:cubicBezTo>
                  <a:pt x="2125" y="260"/>
                  <a:pt x="2116" y="293"/>
                  <a:pt x="2091" y="317"/>
                </a:cubicBezTo>
                <a:cubicBezTo>
                  <a:pt x="2066" y="341"/>
                  <a:pt x="1975" y="375"/>
                  <a:pt x="1956" y="369"/>
                </a:cubicBezTo>
                <a:cubicBezTo>
                  <a:pt x="1937" y="363"/>
                  <a:pt x="2002" y="297"/>
                  <a:pt x="1974" y="278"/>
                </a:cubicBezTo>
                <a:cubicBezTo>
                  <a:pt x="1946" y="259"/>
                  <a:pt x="1919" y="266"/>
                  <a:pt x="1786" y="256"/>
                </a:cubicBezTo>
                <a:cubicBezTo>
                  <a:pt x="1653" y="246"/>
                  <a:pt x="1366" y="212"/>
                  <a:pt x="1177" y="220"/>
                </a:cubicBezTo>
                <a:cubicBezTo>
                  <a:pt x="988" y="228"/>
                  <a:pt x="823" y="248"/>
                  <a:pt x="651" y="303"/>
                </a:cubicBezTo>
                <a:cubicBezTo>
                  <a:pt x="479" y="358"/>
                  <a:pt x="249" y="540"/>
                  <a:pt x="142" y="551"/>
                </a:cubicBezTo>
                <a:cubicBezTo>
                  <a:pt x="35" y="562"/>
                  <a:pt x="0" y="424"/>
                  <a:pt x="6" y="369"/>
                </a:cubicBezTo>
                <a:cubicBezTo>
                  <a:pt x="12" y="314"/>
                  <a:pt x="144" y="251"/>
                  <a:pt x="180" y="220"/>
                </a:cubicBezTo>
              </a:path>
            </a:pathLst>
          </a:custGeom>
          <a:noFill/>
          <a:ln w="12700" cap="rnd" cmpd="sng">
            <a:solidFill>
              <a:srgbClr val="990099"/>
            </a:solidFill>
            <a:prstDash val="sysDot"/>
            <a:round/>
            <a:headEnd/>
            <a:tailEnd/>
          </a:ln>
        </p:spPr>
        <p:txBody>
          <a:bodyPr>
            <a:spAutoFit/>
          </a:bodyPr>
          <a:lstStyle/>
          <a:p>
            <a:endParaRPr lang="en-US"/>
          </a:p>
        </p:txBody>
      </p:sp>
      <p:sp>
        <p:nvSpPr>
          <p:cNvPr id="1712159" name="Rectangle 31"/>
          <p:cNvSpPr>
            <a:spLocks noChangeArrowheads="1"/>
          </p:cNvSpPr>
          <p:nvPr/>
        </p:nvSpPr>
        <p:spPr bwMode="auto">
          <a:xfrm rot="-175794">
            <a:off x="4225925" y="3810000"/>
            <a:ext cx="1584325" cy="192088"/>
          </a:xfrm>
          <a:prstGeom prst="rect">
            <a:avLst/>
          </a:prstGeom>
          <a:noFill/>
          <a:ln w="9525" algn="ctr">
            <a:noFill/>
            <a:miter lim="800000"/>
            <a:headEnd/>
            <a:tailEnd/>
          </a:ln>
          <a:effectLst/>
        </p:spPr>
        <p:txBody>
          <a:bodyPr lIns="18000" tIns="10800" rIns="18000" bIns="10800">
            <a:spAutoFit/>
          </a:bodyPr>
          <a:lstStyle/>
          <a:p>
            <a:pPr algn="l">
              <a:lnSpc>
                <a:spcPct val="80000"/>
              </a:lnSpc>
            </a:pPr>
            <a:r>
              <a:rPr lang="en-GB" sz="1400" b="1" i="1">
                <a:solidFill>
                  <a:srgbClr val="993300"/>
                </a:solidFill>
                <a:effectLst>
                  <a:outerShdw blurRad="38100" dist="38100" dir="2700000" algn="tl">
                    <a:srgbClr val="C0C0C0"/>
                  </a:outerShdw>
                </a:effectLst>
                <a:cs typeface="Arial" charset="0"/>
              </a:rPr>
              <a:t>Roasted beans</a:t>
            </a:r>
            <a:endParaRPr lang="en-US" sz="1400" b="1" i="1">
              <a:solidFill>
                <a:srgbClr val="993300"/>
              </a:solidFill>
              <a:effectLst>
                <a:outerShdw blurRad="38100" dist="38100" dir="2700000" algn="tl">
                  <a:srgbClr val="C0C0C0"/>
                </a:outerShdw>
              </a:effectLst>
              <a:cs typeface="Arial" charset="0"/>
            </a:endParaRPr>
          </a:p>
        </p:txBody>
      </p:sp>
      <p:sp>
        <p:nvSpPr>
          <p:cNvPr id="1712160" name="Text Box 32"/>
          <p:cNvSpPr txBox="1">
            <a:spLocks noChangeArrowheads="1"/>
          </p:cNvSpPr>
          <p:nvPr/>
        </p:nvSpPr>
        <p:spPr bwMode="auto">
          <a:xfrm>
            <a:off x="1797050" y="1547813"/>
            <a:ext cx="431800" cy="182562"/>
          </a:xfrm>
          <a:prstGeom prst="rect">
            <a:avLst/>
          </a:prstGeom>
          <a:noFill/>
          <a:ln w="9525" algn="ctr">
            <a:noFill/>
            <a:miter lim="800000"/>
            <a:headEnd/>
            <a:tailEnd/>
          </a:ln>
          <a:effectLst/>
        </p:spPr>
        <p:txBody>
          <a:bodyPr lIns="0" tIns="0" rIns="0" bIns="0">
            <a:spAutoFit/>
          </a:bodyPr>
          <a:lstStyle/>
          <a:p>
            <a:pPr>
              <a:spcBef>
                <a:spcPct val="50000"/>
              </a:spcBef>
              <a:defRPr/>
            </a:pPr>
            <a:r>
              <a:rPr lang="en-US" sz="1200" b="1">
                <a:solidFill>
                  <a:srgbClr val="993300"/>
                </a:solidFill>
                <a:effectLst>
                  <a:outerShdw blurRad="38100" dist="38100" dir="2700000" algn="tl">
                    <a:srgbClr val="C0C0C0"/>
                  </a:outerShdw>
                </a:effectLst>
                <a:cs typeface="Arial" charset="0"/>
              </a:rPr>
              <a:t>1.</a:t>
            </a:r>
          </a:p>
        </p:txBody>
      </p:sp>
      <p:sp>
        <p:nvSpPr>
          <p:cNvPr id="1712161" name="Text Box 33"/>
          <p:cNvSpPr txBox="1">
            <a:spLocks noChangeArrowheads="1"/>
          </p:cNvSpPr>
          <p:nvPr/>
        </p:nvSpPr>
        <p:spPr bwMode="auto">
          <a:xfrm>
            <a:off x="4840288" y="1979613"/>
            <a:ext cx="431800" cy="182562"/>
          </a:xfrm>
          <a:prstGeom prst="rect">
            <a:avLst/>
          </a:prstGeom>
          <a:noFill/>
          <a:ln w="9525" algn="ctr">
            <a:noFill/>
            <a:miter lim="800000"/>
            <a:headEnd/>
            <a:tailEnd/>
          </a:ln>
          <a:effectLst/>
        </p:spPr>
        <p:txBody>
          <a:bodyPr lIns="0" tIns="0" rIns="0" bIns="0">
            <a:spAutoFit/>
          </a:bodyPr>
          <a:lstStyle/>
          <a:p>
            <a:pPr>
              <a:spcBef>
                <a:spcPct val="50000"/>
              </a:spcBef>
              <a:defRPr/>
            </a:pPr>
            <a:r>
              <a:rPr lang="en-US" sz="1200" b="1">
                <a:solidFill>
                  <a:srgbClr val="993300"/>
                </a:solidFill>
                <a:effectLst>
                  <a:outerShdw blurRad="38100" dist="38100" dir="2700000" algn="tl">
                    <a:srgbClr val="C0C0C0"/>
                  </a:outerShdw>
                </a:effectLst>
                <a:cs typeface="Arial" charset="0"/>
              </a:rPr>
              <a:t>2.</a:t>
            </a:r>
          </a:p>
        </p:txBody>
      </p:sp>
      <p:sp>
        <p:nvSpPr>
          <p:cNvPr id="1712162" name="Text Box 34"/>
          <p:cNvSpPr txBox="1">
            <a:spLocks noChangeArrowheads="1"/>
          </p:cNvSpPr>
          <p:nvPr/>
        </p:nvSpPr>
        <p:spPr bwMode="auto">
          <a:xfrm>
            <a:off x="3794125" y="3997325"/>
            <a:ext cx="287338" cy="182563"/>
          </a:xfrm>
          <a:prstGeom prst="rect">
            <a:avLst/>
          </a:prstGeom>
          <a:noFill/>
          <a:ln w="9525" algn="ctr">
            <a:noFill/>
            <a:miter lim="800000"/>
            <a:headEnd/>
            <a:tailEnd/>
          </a:ln>
          <a:effectLst/>
        </p:spPr>
        <p:txBody>
          <a:bodyPr lIns="0" tIns="0" rIns="0" bIns="0">
            <a:spAutoFit/>
          </a:bodyPr>
          <a:lstStyle/>
          <a:p>
            <a:pPr>
              <a:spcBef>
                <a:spcPct val="50000"/>
              </a:spcBef>
              <a:defRPr/>
            </a:pPr>
            <a:r>
              <a:rPr lang="en-US" sz="1200" b="1">
                <a:solidFill>
                  <a:srgbClr val="993300"/>
                </a:solidFill>
                <a:effectLst>
                  <a:outerShdw blurRad="38100" dist="38100" dir="2700000" algn="tl">
                    <a:srgbClr val="C0C0C0"/>
                  </a:outerShdw>
                </a:effectLst>
                <a:cs typeface="Arial" charset="0"/>
              </a:rPr>
              <a:t>3.</a:t>
            </a:r>
          </a:p>
        </p:txBody>
      </p:sp>
      <p:sp>
        <p:nvSpPr>
          <p:cNvPr id="36887" name="Freeform 35"/>
          <p:cNvSpPr>
            <a:spLocks/>
          </p:cNvSpPr>
          <p:nvPr/>
        </p:nvSpPr>
        <p:spPr bwMode="auto">
          <a:xfrm>
            <a:off x="3649663" y="4727575"/>
            <a:ext cx="3279775" cy="647700"/>
          </a:xfrm>
          <a:custGeom>
            <a:avLst/>
            <a:gdLst>
              <a:gd name="T0" fmla="*/ 2147483647 w 2066"/>
              <a:gd name="T1" fmla="*/ 2147483647 h 408"/>
              <a:gd name="T2" fmla="*/ 2147483647 w 2066"/>
              <a:gd name="T3" fmla="*/ 2147483647 h 408"/>
              <a:gd name="T4" fmla="*/ 2147483647 w 2066"/>
              <a:gd name="T5" fmla="*/ 2147483647 h 408"/>
              <a:gd name="T6" fmla="*/ 2147483647 w 2066"/>
              <a:gd name="T7" fmla="*/ 2147483647 h 408"/>
              <a:gd name="T8" fmla="*/ 2147483647 w 2066"/>
              <a:gd name="T9" fmla="*/ 2147483647 h 408"/>
              <a:gd name="T10" fmla="*/ 2147483647 w 2066"/>
              <a:gd name="T11" fmla="*/ 2147483647 h 408"/>
              <a:gd name="T12" fmla="*/ 2147483647 w 2066"/>
              <a:gd name="T13" fmla="*/ 2147483647 h 408"/>
              <a:gd name="T14" fmla="*/ 2147483647 w 2066"/>
              <a:gd name="T15" fmla="*/ 2147483647 h 408"/>
              <a:gd name="T16" fmla="*/ 2147483647 w 2066"/>
              <a:gd name="T17" fmla="*/ 2147483647 h 408"/>
              <a:gd name="T18" fmla="*/ 2147483647 w 2066"/>
              <a:gd name="T19" fmla="*/ 2147483647 h 408"/>
              <a:gd name="T20" fmla="*/ 2147483647 w 2066"/>
              <a:gd name="T21" fmla="*/ 2147483647 h 408"/>
              <a:gd name="T22" fmla="*/ 2147483647 w 2066"/>
              <a:gd name="T23" fmla="*/ 2147483647 h 408"/>
              <a:gd name="T24" fmla="*/ 2147483647 w 2066"/>
              <a:gd name="T25" fmla="*/ 2147483647 h 408"/>
              <a:gd name="T26" fmla="*/ 2147483647 w 2066"/>
              <a:gd name="T27" fmla="*/ 2147483647 h 408"/>
              <a:gd name="T28" fmla="*/ 2147483647 w 2066"/>
              <a:gd name="T29" fmla="*/ 2147483647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6"/>
              <a:gd name="T46" fmla="*/ 0 h 408"/>
              <a:gd name="T47" fmla="*/ 2066 w 2066"/>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6" h="408">
                <a:moveTo>
                  <a:pt x="1918" y="330"/>
                </a:moveTo>
                <a:cubicBezTo>
                  <a:pt x="1897" y="330"/>
                  <a:pt x="1914" y="322"/>
                  <a:pt x="1789" y="332"/>
                </a:cubicBezTo>
                <a:cubicBezTo>
                  <a:pt x="1664" y="342"/>
                  <a:pt x="1426" y="408"/>
                  <a:pt x="1165" y="391"/>
                </a:cubicBezTo>
                <a:cubicBezTo>
                  <a:pt x="904" y="374"/>
                  <a:pt x="399" y="242"/>
                  <a:pt x="225" y="227"/>
                </a:cubicBezTo>
                <a:cubicBezTo>
                  <a:pt x="51" y="212"/>
                  <a:pt x="158" y="311"/>
                  <a:pt x="123" y="300"/>
                </a:cubicBezTo>
                <a:cubicBezTo>
                  <a:pt x="88" y="290"/>
                  <a:pt x="28" y="200"/>
                  <a:pt x="14" y="162"/>
                </a:cubicBezTo>
                <a:cubicBezTo>
                  <a:pt x="0" y="123"/>
                  <a:pt x="12" y="91"/>
                  <a:pt x="40" y="70"/>
                </a:cubicBezTo>
                <a:cubicBezTo>
                  <a:pt x="67" y="48"/>
                  <a:pt x="161" y="24"/>
                  <a:pt x="179" y="32"/>
                </a:cubicBezTo>
                <a:cubicBezTo>
                  <a:pt x="198" y="40"/>
                  <a:pt x="126" y="99"/>
                  <a:pt x="152" y="120"/>
                </a:cubicBezTo>
                <a:cubicBezTo>
                  <a:pt x="178" y="142"/>
                  <a:pt x="203" y="159"/>
                  <a:pt x="337" y="161"/>
                </a:cubicBezTo>
                <a:cubicBezTo>
                  <a:pt x="471" y="163"/>
                  <a:pt x="736" y="144"/>
                  <a:pt x="955" y="130"/>
                </a:cubicBezTo>
                <a:cubicBezTo>
                  <a:pt x="1174" y="116"/>
                  <a:pt x="1479" y="96"/>
                  <a:pt x="1653" y="80"/>
                </a:cubicBezTo>
                <a:cubicBezTo>
                  <a:pt x="1827" y="64"/>
                  <a:pt x="1938" y="0"/>
                  <a:pt x="2002" y="34"/>
                </a:cubicBezTo>
                <a:cubicBezTo>
                  <a:pt x="2066" y="68"/>
                  <a:pt x="2049" y="238"/>
                  <a:pt x="2035" y="285"/>
                </a:cubicBezTo>
                <a:cubicBezTo>
                  <a:pt x="2021" y="332"/>
                  <a:pt x="1942" y="312"/>
                  <a:pt x="1918" y="319"/>
                </a:cubicBezTo>
              </a:path>
            </a:pathLst>
          </a:custGeom>
          <a:noFill/>
          <a:ln w="12700" cap="rnd" cmpd="sng">
            <a:solidFill>
              <a:srgbClr val="990099"/>
            </a:solidFill>
            <a:prstDash val="sysDot"/>
            <a:round/>
            <a:headEnd/>
            <a:tailEnd/>
          </a:ln>
        </p:spPr>
        <p:txBody>
          <a:bodyPr>
            <a:spAutoFit/>
          </a:bodyPr>
          <a:lstStyle/>
          <a:p>
            <a:endParaRPr lang="en-US"/>
          </a:p>
        </p:txBody>
      </p:sp>
      <p:sp>
        <p:nvSpPr>
          <p:cNvPr id="1712164" name="Rectangle 36"/>
          <p:cNvSpPr>
            <a:spLocks noChangeArrowheads="1"/>
          </p:cNvSpPr>
          <p:nvPr/>
        </p:nvSpPr>
        <p:spPr bwMode="auto">
          <a:xfrm rot="-340730">
            <a:off x="5511800" y="5092700"/>
            <a:ext cx="1584325" cy="192088"/>
          </a:xfrm>
          <a:prstGeom prst="rect">
            <a:avLst/>
          </a:prstGeom>
          <a:noFill/>
          <a:ln w="9525" algn="ctr">
            <a:noFill/>
            <a:miter lim="800000"/>
            <a:headEnd/>
            <a:tailEnd/>
          </a:ln>
          <a:effectLst/>
        </p:spPr>
        <p:txBody>
          <a:bodyPr lIns="18000" tIns="10800" rIns="18000" bIns="10800">
            <a:spAutoFit/>
          </a:bodyPr>
          <a:lstStyle/>
          <a:p>
            <a:pPr algn="l">
              <a:lnSpc>
                <a:spcPct val="80000"/>
              </a:lnSpc>
            </a:pPr>
            <a:r>
              <a:rPr lang="en-GB" sz="1400" b="1" i="1">
                <a:solidFill>
                  <a:srgbClr val="993300"/>
                </a:solidFill>
                <a:effectLst>
                  <a:outerShdw blurRad="38100" dist="38100" dir="2700000" algn="tl">
                    <a:srgbClr val="C0C0C0"/>
                  </a:outerShdw>
                </a:effectLst>
                <a:cs typeface="Arial" charset="0"/>
              </a:rPr>
              <a:t>Ground coffee</a:t>
            </a:r>
            <a:endParaRPr lang="en-US" sz="1400" b="1" i="1">
              <a:solidFill>
                <a:srgbClr val="993300"/>
              </a:solidFill>
              <a:effectLst>
                <a:outerShdw blurRad="38100" dist="38100" dir="2700000" algn="tl">
                  <a:srgbClr val="C0C0C0"/>
                </a:outerShdw>
              </a:effectLst>
              <a:cs typeface="Arial" charset="0"/>
            </a:endParaRPr>
          </a:p>
        </p:txBody>
      </p:sp>
      <p:sp>
        <p:nvSpPr>
          <p:cNvPr id="1712165" name="Text Box 37"/>
          <p:cNvSpPr txBox="1">
            <a:spLocks noChangeArrowheads="1"/>
          </p:cNvSpPr>
          <p:nvPr/>
        </p:nvSpPr>
        <p:spPr bwMode="auto">
          <a:xfrm>
            <a:off x="6583363" y="4770438"/>
            <a:ext cx="431800" cy="182562"/>
          </a:xfrm>
          <a:prstGeom prst="rect">
            <a:avLst/>
          </a:prstGeom>
          <a:noFill/>
          <a:ln w="9525" algn="ctr">
            <a:noFill/>
            <a:miter lim="800000"/>
            <a:headEnd/>
            <a:tailEnd/>
          </a:ln>
          <a:effectLst/>
        </p:spPr>
        <p:txBody>
          <a:bodyPr lIns="0" tIns="0" rIns="0" bIns="0">
            <a:spAutoFit/>
          </a:bodyPr>
          <a:lstStyle/>
          <a:p>
            <a:pPr>
              <a:spcBef>
                <a:spcPct val="50000"/>
              </a:spcBef>
              <a:defRPr/>
            </a:pPr>
            <a:r>
              <a:rPr lang="en-US" sz="1200" b="1">
                <a:solidFill>
                  <a:srgbClr val="993300"/>
                </a:solidFill>
                <a:effectLst>
                  <a:outerShdw blurRad="38100" dist="38100" dir="2700000" algn="tl">
                    <a:srgbClr val="C0C0C0"/>
                  </a:outerShdw>
                </a:effectLst>
                <a:cs typeface="Arial" charset="0"/>
              </a:rPr>
              <a:t>4.</a:t>
            </a:r>
          </a:p>
        </p:txBody>
      </p:sp>
      <p:pic>
        <p:nvPicPr>
          <p:cNvPr id="36890" name="Picture 38" descr="Dark_Roast_coffee-beans"/>
          <p:cNvPicPr>
            <a:picLocks noChangeAspect="1" noChangeArrowheads="1"/>
          </p:cNvPicPr>
          <p:nvPr/>
        </p:nvPicPr>
        <p:blipFill>
          <a:blip r:embed="rId12" cstate="print"/>
          <a:srcRect/>
          <a:stretch>
            <a:fillRect/>
          </a:stretch>
        </p:blipFill>
        <p:spPr bwMode="auto">
          <a:xfrm>
            <a:off x="4532313" y="3257550"/>
            <a:ext cx="673100" cy="528638"/>
          </a:xfrm>
          <a:prstGeom prst="rect">
            <a:avLst/>
          </a:prstGeom>
          <a:noFill/>
          <a:ln w="9525">
            <a:noFill/>
            <a:miter lim="800000"/>
            <a:headEnd/>
            <a:tailEnd/>
          </a:ln>
        </p:spPr>
      </p:pic>
      <p:sp>
        <p:nvSpPr>
          <p:cNvPr id="1712167" name="Text Box 39"/>
          <p:cNvSpPr txBox="1">
            <a:spLocks noChangeArrowheads="1"/>
          </p:cNvSpPr>
          <p:nvPr/>
        </p:nvSpPr>
        <p:spPr bwMode="auto">
          <a:xfrm>
            <a:off x="998538" y="6018213"/>
            <a:ext cx="7848600" cy="752475"/>
          </a:xfrm>
          <a:prstGeom prst="rect">
            <a:avLst/>
          </a:prstGeom>
          <a:noFill/>
          <a:ln w="9525" algn="ctr">
            <a:noFill/>
            <a:miter lim="800000"/>
            <a:headEnd/>
            <a:tailEnd/>
          </a:ln>
          <a:effectLst/>
        </p:spPr>
        <p:txBody>
          <a:bodyPr lIns="18000" tIns="10800" rIns="18000" bIns="10800">
            <a:spAutoFit/>
          </a:bodyPr>
          <a:lstStyle/>
          <a:p>
            <a:pPr>
              <a:spcBef>
                <a:spcPct val="50000"/>
              </a:spcBef>
              <a:defRPr/>
            </a:pPr>
            <a:r>
              <a:rPr lang="en-US" sz="2400" i="1" dirty="0">
                <a:solidFill>
                  <a:srgbClr val="003366"/>
                </a:solidFill>
                <a:effectLst>
                  <a:outerShdw blurRad="38100" dist="38100" dir="2700000" algn="tl">
                    <a:srgbClr val="C0C0C0"/>
                  </a:outerShdw>
                </a:effectLst>
                <a:cs typeface="Arial" charset="0"/>
              </a:rPr>
              <a:t>UBIWARE is also about orchestrating external resources to achieve a goal!</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3793</Words>
  <Application>Microsoft Office PowerPoint</Application>
  <PresentationFormat>On-screen Show (4:3)</PresentationFormat>
  <Paragraphs>471</Paragraphs>
  <Slides>53</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1_Custom Design</vt:lpstr>
      <vt:lpstr>4_Default Design</vt:lpstr>
      <vt:lpstr>5_Default Design</vt:lpstr>
      <vt:lpstr>Bitmap Image</vt:lpstr>
      <vt:lpstr>UBIWARE Project </vt:lpstr>
      <vt:lpstr>Slide 2</vt:lpstr>
      <vt:lpstr>What is UBIWARE ?</vt:lpstr>
      <vt:lpstr>What is UBIWARE (in short)</vt:lpstr>
      <vt:lpstr>Current UBIWARE Agent Architecture</vt:lpstr>
      <vt:lpstr>Why do you need UBIWARE ?</vt:lpstr>
      <vt:lpstr>What the companies usually want to get from us?</vt:lpstr>
      <vt:lpstr>UBIWARE allegoric view</vt:lpstr>
      <vt:lpstr>UBIWARE allegoric view (2)</vt:lpstr>
      <vt:lpstr>Outsourced external resources can be both: information and service providers</vt:lpstr>
      <vt:lpstr>You may say however: “I still want my coffee, not a coffee maker !”</vt:lpstr>
      <vt:lpstr>You may serve the coffee  made by our “Cloud-Coffee-Maker” to others</vt:lpstr>
      <vt:lpstr>Message to the UBIWARE partners</vt:lpstr>
      <vt:lpstr>UBIWARE Project </vt:lpstr>
      <vt:lpstr>UBIWARE 3.0 (2009-2010) vision of future platform (3-rd project year plan)</vt:lpstr>
      <vt:lpstr>UBIWARE 3.0 platform architecture</vt:lpstr>
      <vt:lpstr>UBIWARE 3.0 One-click startup</vt:lpstr>
      <vt:lpstr>UBIWARE 3.0 Action Script</vt:lpstr>
      <vt:lpstr>UBIWARE 3.0 Towards modern web</vt:lpstr>
      <vt:lpstr>UBIWARE 3.0  Web desktop</vt:lpstr>
      <vt:lpstr>UBIWARE 3.0  Agent Ontology Manager</vt:lpstr>
      <vt:lpstr>Slide 22</vt:lpstr>
      <vt:lpstr>Slide 23</vt:lpstr>
      <vt:lpstr>Slide 24</vt:lpstr>
      <vt:lpstr>“Mashupper” and GUI for the Ontonuts Activation</vt:lpstr>
      <vt:lpstr>Samples of mashups generated</vt:lpstr>
      <vt:lpstr>Mashupper: Social Ontology</vt:lpstr>
      <vt:lpstr>Mashupper: Agent architecture</vt:lpstr>
      <vt:lpstr>Mashupper: Agent communication</vt:lpstr>
      <vt:lpstr>Policies in UBIWARE 3.0</vt:lpstr>
      <vt:lpstr>4i Browser: RDF Convertor</vt:lpstr>
      <vt:lpstr>Slide 32</vt:lpstr>
      <vt:lpstr>UBIWARE: Future</vt:lpstr>
      <vt:lpstr>Slide 34</vt:lpstr>
      <vt:lpstr>GERI objectives</vt:lpstr>
      <vt:lpstr>GERI impact</vt:lpstr>
      <vt:lpstr>GERI as a Cloud of Ontonuts to External Ecosystems</vt:lpstr>
      <vt:lpstr>S-APL as a language for “Linked Capabilities”</vt:lpstr>
      <vt:lpstr> Linked Capabilities   Linked Data &amp; Linked Business Logic &amp; Linked User Interfaces &amp; Linked APIs &amp; Linked Environments</vt:lpstr>
      <vt:lpstr>Enhancement of Industrial Systems with Public/Social Context and Services</vt:lpstr>
      <vt:lpstr>GERI vs. EAI</vt:lpstr>
      <vt:lpstr>Use cases for GERI</vt:lpstr>
      <vt:lpstr>Companies to be contacted as possible GERI partners</vt:lpstr>
      <vt:lpstr>Example of GERI Cloud</vt:lpstr>
      <vt:lpstr>UBIWARE</vt:lpstr>
      <vt:lpstr>Slide 46</vt:lpstr>
      <vt:lpstr>Slide 47</vt:lpstr>
      <vt:lpstr>Slide 48</vt:lpstr>
      <vt:lpstr>Slide 49</vt:lpstr>
      <vt:lpstr>Slide 50</vt:lpstr>
      <vt:lpstr>Slide 51</vt:lpstr>
      <vt:lpstr>Next Meeting </vt:lpstr>
      <vt:lpstr>Slide 53</vt:lpstr>
    </vt:vector>
  </TitlesOfParts>
  <Manager>Vagan Terziyan</Manager>
  <Company>University of Jyväskylä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UBIWARE Project D3.3 Report (31 August 2010)</dc:title>
  <dc:subject>Deliverable report</dc:subject>
  <dc:creator>Industrial Ontologies Group</dc:creator>
  <cp:lastModifiedBy>olkhriye</cp:lastModifiedBy>
  <cp:revision>1787</cp:revision>
  <dcterms:created xsi:type="dcterms:W3CDTF">2004-05-06T15:11:04Z</dcterms:created>
  <dcterms:modified xsi:type="dcterms:W3CDTF">2010-08-30T13:56:10Z</dcterms:modified>
</cp:coreProperties>
</file>