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Lst>
  <p:notesMasterIdLst>
    <p:notesMasterId r:id="rId21"/>
  </p:notesMasterIdLst>
  <p:sldIdLst>
    <p:sldId id="368" r:id="rId4"/>
    <p:sldId id="258" r:id="rId5"/>
    <p:sldId id="256" r:id="rId6"/>
    <p:sldId id="393" r:id="rId7"/>
    <p:sldId id="400" r:id="rId8"/>
    <p:sldId id="398" r:id="rId9"/>
    <p:sldId id="395" r:id="rId10"/>
    <p:sldId id="401" r:id="rId11"/>
    <p:sldId id="399" r:id="rId12"/>
    <p:sldId id="402" r:id="rId13"/>
    <p:sldId id="397" r:id="rId14"/>
    <p:sldId id="403" r:id="rId15"/>
    <p:sldId id="344" r:id="rId16"/>
    <p:sldId id="394" r:id="rId17"/>
    <p:sldId id="314" r:id="rId18"/>
    <p:sldId id="296" r:id="rId19"/>
    <p:sldId id="369" r:id="rId2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93E"/>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microsoft.com/en-us/download/details.aspx?id=54765"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41.gif"/></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47.gif"/><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49.gif"/><Relationship Id="rId5" Type="http://schemas.openxmlformats.org/officeDocument/2006/relationships/image" Target="../media/image48.png"/><Relationship Id="rId4" Type="http://schemas.openxmlformats.org/officeDocument/2006/relationships/hyperlink" Target="http://clipartall.com/img/clipart-165720.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i.it.jyu.fi/ISM-2022-Uncertainty.pptx" TargetMode="Externa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mailto:vagan.terziyan@jyu.fi"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2-Uncertainty.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17.gif"/><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hyperlink" Target="https://www.jyu.fi/en"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msc-les.org/ism2022/program-at-a-glance/"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teams.microsoft.com/l/meetup-join/19%3a9b435349a7404e4998b14385638430bc%40thread.tacv2/1665006794870?context=%7b%22Tid%22%3a%227519d0cd-2106-47d9-adcb-320023abff57%22%2c%22Oid%22%3a%229f6efedb-1e10-4496-942f-92bdb2ba849d%22%7d" TargetMode="External"/><Relationship Id="rId5" Type="http://schemas.openxmlformats.org/officeDocument/2006/relationships/hyperlink" Target="https://www.msc-les.org/conf/ism2022/ISM2022_ProgramAtAGlance.pdf" TargetMode="Externa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67855" y="1327604"/>
            <a:ext cx="11693236"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GB" dirty="0"/>
              <a:t>The Truth is Out There:</a:t>
            </a:r>
          </a:p>
          <a:p>
            <a:r>
              <a:rPr lang="en-GB" sz="3600" dirty="0"/>
              <a:t>Focusing on Smaller to Guess Bigger in Image Classification</a:t>
            </a:r>
            <a:endParaRPr lang="en-US" sz="4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Olena Kaikova</a:t>
            </a:r>
            <a:r>
              <a:rPr lang="it-IT" b="0" dirty="0"/>
              <a:t> </a:t>
            </a:r>
            <a:r>
              <a:rPr lang="it-IT" b="0" baseline="30000" dirty="0"/>
              <a:t>b</a:t>
            </a:r>
            <a:r>
              <a:rPr lang="it-IT" b="0" dirty="0"/>
              <a:t>, </a:t>
            </a:r>
            <a:r>
              <a:rPr lang="en-US" b="0" dirty="0"/>
              <a:t>Diana Malyk</a:t>
            </a:r>
            <a:r>
              <a:rPr lang="it-IT" b="0" dirty="0"/>
              <a:t> </a:t>
            </a:r>
            <a:r>
              <a:rPr lang="it-IT" b="0" baseline="30000" dirty="0"/>
              <a:t>c</a:t>
            </a:r>
            <a:r>
              <a:rPr lang="it-IT" b="0" dirty="0"/>
              <a:t>, &amp; </a:t>
            </a:r>
            <a:r>
              <a:rPr lang="en-US" b="0" dirty="0"/>
              <a:t>Vladyslav Branytskyi</a:t>
            </a:r>
            <a:r>
              <a:rPr lang="it-IT" b="0" dirty="0"/>
              <a:t> </a:t>
            </a:r>
            <a:r>
              <a:rPr lang="it-IT" b="0" baseline="30000" dirty="0"/>
              <a:t>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997527" y="4075397"/>
            <a:ext cx="9827491"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defRPr/>
            </a:pPr>
            <a:r>
              <a:rPr lang="en-US" sz="1800" baseline="30000" dirty="0" err="1"/>
              <a:t>a,b</a:t>
            </a:r>
            <a:r>
              <a:rPr lang="en-US" sz="1800" dirty="0"/>
              <a:t> Faculty of Information Technology, University of Jyväskylä, Jyväskylä, Finland</a:t>
            </a:r>
          </a:p>
          <a:p>
            <a:pPr>
              <a:spcBef>
                <a:spcPct val="0"/>
              </a:spcBef>
              <a:defRPr/>
            </a:pPr>
            <a:r>
              <a:rPr lang="en-US" sz="1800" baseline="30000" dirty="0" err="1"/>
              <a:t>c,d</a:t>
            </a:r>
            <a:r>
              <a:rPr lang="en-US" sz="1800" dirty="0"/>
              <a:t> Department of Artificial Intelligence, Kharkiv National University of Radio Electronics, Kharkiv, Ukraine</a:t>
            </a:r>
          </a:p>
          <a:p>
            <a:pPr>
              <a:spcBef>
                <a:spcPct val="0"/>
              </a:spcBef>
              <a:defRPr/>
            </a:pPr>
            <a:endParaRPr lang="en-US" sz="1800" dirty="0"/>
          </a:p>
        </p:txBody>
      </p:sp>
      <p:grpSp>
        <p:nvGrpSpPr>
          <p:cNvPr id="8" name="Group 7"/>
          <p:cNvGrpSpPr/>
          <p:nvPr/>
        </p:nvGrpSpPr>
        <p:grpSpPr>
          <a:xfrm>
            <a:off x="2008135"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331006" y="51374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102275" y="468090"/>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102164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35867" y="1331988"/>
                <a:ext cx="11877773" cy="5450082"/>
              </a:xfrm>
              <a:prstGeom prst="rect">
                <a:avLst/>
              </a:prstGeom>
              <a:solidFill>
                <a:schemeClr val="bg1"/>
              </a:solidFill>
            </p:spPr>
            <p:txBody>
              <a:bodyPr wrap="square">
                <a:spAutoFit/>
              </a:bodyPr>
              <a:lstStyle/>
              <a:p>
                <a:r>
                  <a:rPr lang="en-GB" dirty="0">
                    <a:latin typeface="Times New Roman" panose="02020603050405020304" pitchFamily="18" charset="0"/>
                    <a:cs typeface="Times New Roman" panose="02020603050405020304" pitchFamily="18" charset="0"/>
                  </a:rPr>
                  <a:t>Information entropy: </a:t>
                </a:r>
                <a:r>
                  <a:rPr lang="fi-FI" dirty="0">
                    <a:latin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𝐻</m:t>
                    </m:r>
                    <m:d>
                      <m:dPr>
                        <m:ctrlPr>
                          <a:rPr lang="fi-FI" sz="2000" i="1">
                            <a:latin typeface="Cambria Math" panose="02040503050406030204" pitchFamily="18" charset="0"/>
                          </a:rPr>
                        </m:ctrlPr>
                      </m:dPr>
                      <m:e>
                        <m:r>
                          <a:rPr lang="en-US" sz="2000" i="1">
                            <a:latin typeface="Cambria Math" panose="02040503050406030204" pitchFamily="18" charset="0"/>
                          </a:rPr>
                          <m:t>𝑋</m:t>
                        </m:r>
                      </m:e>
                    </m:d>
                    <m:r>
                      <a:rPr lang="en-US" sz="2000" i="1">
                        <a:latin typeface="Cambria Math" panose="02040503050406030204" pitchFamily="18" charset="0"/>
                      </a:rPr>
                      <m:t>=−</m:t>
                    </m:r>
                    <m:nary>
                      <m:naryPr>
                        <m:chr m:val="∑"/>
                        <m:ctrlPr>
                          <a:rPr lang="fi-FI" sz="2000" i="1">
                            <a:latin typeface="Cambria Math" panose="02040503050406030204" pitchFamily="18" charset="0"/>
                          </a:rPr>
                        </m:ctrlPr>
                      </m:naryPr>
                      <m:sub>
                        <m: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𝑣</m:t>
                        </m:r>
                      </m:sup>
                      <m:e>
                        <m:d>
                          <m:dPr>
                            <m:begChr m:val="["/>
                            <m:endChr m:val="]"/>
                            <m:ctrlPr>
                              <a:rPr lang="fi-FI" sz="2000" i="1">
                                <a:latin typeface="Cambria Math" panose="02040503050406030204" pitchFamily="18" charset="0"/>
                              </a:rPr>
                            </m:ctrlPr>
                          </m:dPr>
                          <m:e>
                            <m:r>
                              <a:rPr lang="en-US" sz="2000" i="1">
                                <a:latin typeface="Cambria Math" panose="02040503050406030204" pitchFamily="18" charset="0"/>
                              </a:rPr>
                              <m:t>𝑝</m:t>
                            </m:r>
                            <m:r>
                              <a:rPr lang="en-US" sz="2000" i="1">
                                <a:latin typeface="Cambria Math" panose="02040503050406030204" pitchFamily="18" charset="0"/>
                              </a:rPr>
                              <m:t>(</m:t>
                            </m:r>
                            <m:sSub>
                              <m:sSubPr>
                                <m:ctrlPr>
                                  <a:rPr lang="fi-FI"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rPr>
                              <m:t>)∙</m:t>
                            </m:r>
                            <m:func>
                              <m:funcPr>
                                <m:ctrlPr>
                                  <a:rPr lang="fi-FI" sz="2000" i="1">
                                    <a:latin typeface="Cambria Math" panose="02040503050406030204" pitchFamily="18" charset="0"/>
                                  </a:rPr>
                                </m:ctrlPr>
                              </m:funcPr>
                              <m:fName>
                                <m:sSub>
                                  <m:sSubPr>
                                    <m:ctrlPr>
                                      <a:rPr lang="fi-FI" sz="2000" i="1">
                                        <a:latin typeface="Cambria Math" panose="02040503050406030204" pitchFamily="18" charset="0"/>
                                      </a:rPr>
                                    </m:ctrlPr>
                                  </m:sSubPr>
                                  <m:e>
                                    <m:r>
                                      <m:rPr>
                                        <m:sty m:val="p"/>
                                      </m:rPr>
                                      <a:rPr lang="en-US" sz="2000">
                                        <a:latin typeface="Cambria Math" panose="02040503050406030204" pitchFamily="18" charset="0"/>
                                      </a:rPr>
                                      <m:t>log</m:t>
                                    </m:r>
                                  </m:e>
                                  <m:sub>
                                    <m:r>
                                      <a:rPr lang="en-US" sz="2000" i="1">
                                        <a:latin typeface="Cambria Math" panose="02040503050406030204" pitchFamily="18" charset="0"/>
                                      </a:rPr>
                                      <m:t>2</m:t>
                                    </m:r>
                                  </m:sub>
                                </m:sSub>
                              </m:fName>
                              <m:e>
                                <m:r>
                                  <a:rPr lang="en-US" sz="2000" i="1">
                                    <a:latin typeface="Cambria Math" panose="02040503050406030204" pitchFamily="18" charset="0"/>
                                  </a:rPr>
                                  <m:t>𝑝</m:t>
                                </m:r>
                                <m:r>
                                  <a:rPr lang="en-US" sz="2000" i="1">
                                    <a:latin typeface="Cambria Math" panose="02040503050406030204" pitchFamily="18" charset="0"/>
                                  </a:rPr>
                                  <m:t>(</m:t>
                                </m:r>
                                <m:sSub>
                                  <m:sSubPr>
                                    <m:ctrlPr>
                                      <a:rPr lang="fi-FI"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r>
                                  <a:rPr lang="en-US" sz="2000" i="1">
                                    <a:latin typeface="Cambria Math" panose="02040503050406030204" pitchFamily="18" charset="0"/>
                                  </a:rPr>
                                  <m:t>)</m:t>
                                </m:r>
                              </m:e>
                            </m:func>
                          </m:e>
                        </m:d>
                      </m:e>
                    </m:nary>
                  </m:oMath>
                </a14:m>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where the sum is taken over all variable's possible values.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Let us adapt this definition to the case of image entropy. We have an “alphabet” of 256 intensity levels for the pixels. To compute the entropy for the color image, we can average the entropies of each RGB channel computed separately. Therefore, the entropy of a color image </a:t>
                </a:r>
                <a14:m>
                  <m:oMath xmlns:m="http://schemas.openxmlformats.org/officeDocument/2006/math">
                    <m:r>
                      <a:rPr lang="en-US" i="1">
                        <a:latin typeface="Cambria Math" panose="02040503050406030204" pitchFamily="18" charset="0"/>
                      </a:rPr>
                      <m:t>𝑋</m:t>
                    </m:r>
                  </m:oMath>
                </a14:m>
                <a:r>
                  <a:rPr lang="en-US" dirty="0">
                    <a:latin typeface="Times New Roman" panose="02020603050405020304" pitchFamily="18" charset="0"/>
                    <a:cs typeface="Times New Roman" panose="02020603050405020304" pitchFamily="18" charset="0"/>
                  </a:rPr>
                  <a:t> will be as follows:</a:t>
                </a:r>
                <a:endParaRPr lang="fi-FI" dirty="0"/>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Once we know the way to compute an image entropy and, therefore, to have better estimates for </a:t>
                </a:r>
                <a14:m>
                  <m:oMath xmlns:m="http://schemas.openxmlformats.org/officeDocument/2006/math">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𝑓𝑢𝑙𝑙</m:t>
                        </m:r>
                      </m:sub>
                    </m:sSub>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𝑝𝑎𝑟𝑡</m:t>
                        </m:r>
                      </m:sub>
                    </m:sSub>
                  </m:oMath>
                </a14:m>
                <a:r>
                  <a:rPr lang="en-US" dirty="0">
                    <a:latin typeface="Times New Roman" panose="02020603050405020304" pitchFamily="18" charset="0"/>
                    <a:cs typeface="Times New Roman" panose="02020603050405020304" pitchFamily="18" charset="0"/>
                  </a:rPr>
                  <a:t>, we can adapt the previous computational schemas (“just-one-part” and “sliding focus”) accordingly.</a:t>
                </a:r>
              </a:p>
              <a:p>
                <a:endParaRPr lang="en-GB" b="1" dirty="0">
                  <a:solidFill>
                    <a:srgbClr val="FF0000"/>
                  </a:solidFill>
                  <a:latin typeface="Times New Roman" panose="02020603050405020304" pitchFamily="18" charset="0"/>
                  <a:cs typeface="Times New Roman" panose="02020603050405020304" pitchFamily="18" charset="0"/>
                </a:endParaRPr>
              </a:p>
              <a:p>
                <a:pPr>
                  <a:spcAft>
                    <a:spcPts val="600"/>
                  </a:spcAft>
                </a:pPr>
                <a:r>
                  <a:rPr lang="en-GB" sz="2000" b="1" dirty="0">
                    <a:solidFill>
                      <a:srgbClr val="FF0000"/>
                    </a:solidFill>
                    <a:latin typeface="Times New Roman" panose="02020603050405020304" pitchFamily="18" charset="0"/>
                    <a:cs typeface="Times New Roman" panose="02020603050405020304" pitchFamily="18" charset="0"/>
                  </a:rPr>
                  <a:t>Entropy-aware “just-one-part” computational schema:</a:t>
                </a:r>
                <a:endParaRPr lang="en-US" sz="2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Discovering “part” with the highest density of information and with the fixed proportion of entropy with the entire image. </a:t>
                </a:r>
                <a:endParaRPr lang="en-GB" sz="2000" b="1" dirty="0">
                  <a:solidFill>
                    <a:srgbClr val="FF0000"/>
                  </a:solidFill>
                  <a:latin typeface="Times New Roman" panose="02020603050405020304" pitchFamily="18" charset="0"/>
                  <a:cs typeface="Times New Roman" panose="02020603050405020304" pitchFamily="18" charset="0"/>
                </a:endParaRPr>
              </a:p>
              <a:p>
                <a:pPr>
                  <a:spcBef>
                    <a:spcPts val="1200"/>
                  </a:spcBef>
                  <a:spcAft>
                    <a:spcPts val="600"/>
                  </a:spcAft>
                </a:pPr>
                <a:r>
                  <a:rPr lang="en-GB" sz="2000" b="1" dirty="0">
                    <a:solidFill>
                      <a:srgbClr val="FF0000"/>
                    </a:solidFill>
                    <a:latin typeface="Times New Roman" panose="02020603050405020304" pitchFamily="18" charset="0"/>
                    <a:cs typeface="Times New Roman" panose="02020603050405020304" pitchFamily="18" charset="0"/>
                  </a:rPr>
                  <a:t>Entropy-aware “sliding focus” computational schema:</a:t>
                </a:r>
                <a:endParaRPr lang="fi-FI" sz="2000" b="1" i="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a:spcAft>
                    <a:spcPts val="600"/>
                  </a:spcAft>
                </a:pPr>
                <a14:m>
                  <m:oMath xmlns:m="http://schemas.openxmlformats.org/officeDocument/2006/math">
                    <m:sSub>
                      <m:sSubPr>
                        <m:ctrlPr>
                          <a:rPr lang="fi-FI" sz="2000" b="1" i="1" smtClean="0">
                            <a:solidFill>
                              <a:srgbClr val="FF0000"/>
                            </a:solidFill>
                            <a:latin typeface="Cambria Math" panose="02040503050406030204" pitchFamily="18" charset="0"/>
                            <a:ea typeface="SimSun" panose="02010600030101010101" pitchFamily="2" charset="-122"/>
                          </a:rPr>
                        </m:ctrlPr>
                      </m:sSubPr>
                      <m:e>
                        <m:r>
                          <a:rPr lang="en-US" sz="2000" b="1" i="1">
                            <a:solidFill>
                              <a:srgbClr val="FF0000"/>
                            </a:solidFill>
                            <a:latin typeface="Cambria Math" panose="02040503050406030204" pitchFamily="18" charset="0"/>
                            <a:ea typeface="SimSun" panose="02010600030101010101" pitchFamily="2" charset="-122"/>
                          </a:rPr>
                          <m:t>𝝎</m:t>
                        </m:r>
                      </m:e>
                      <m:sub>
                        <m:r>
                          <a:rPr lang="en-US" sz="2000" b="1" i="1">
                            <a:solidFill>
                              <a:srgbClr val="FF0000"/>
                            </a:solidFill>
                            <a:latin typeface="Cambria Math" panose="02040503050406030204" pitchFamily="18" charset="0"/>
                            <a:ea typeface="SimSun" panose="02010600030101010101" pitchFamily="2" charset="-122"/>
                          </a:rPr>
                          <m:t>𝒇𝒖𝒍𝒍</m:t>
                        </m:r>
                      </m:sub>
                    </m:sSub>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𝐻</m:t>
                    </m:r>
                    <m:d>
                      <m:dPr>
                        <m:ctrlPr>
                          <a:rPr lang="fi-FI" sz="2000" i="1">
                            <a:latin typeface="Cambria Math" panose="02040503050406030204" pitchFamily="18" charset="0"/>
                            <a:ea typeface="SimSun" panose="02010600030101010101" pitchFamily="2" charset="-122"/>
                          </a:rPr>
                        </m:ctrlPr>
                      </m:dPr>
                      <m:e>
                        <m:r>
                          <m:rPr>
                            <m:sty m:val="p"/>
                          </m:rPr>
                          <a:rPr lang="en-US" sz="2000">
                            <a:latin typeface="Cambria Math" panose="02040503050406030204" pitchFamily="18" charset="0"/>
                            <a:ea typeface="SimSun" panose="02010600030101010101" pitchFamily="2" charset="-122"/>
                          </a:rPr>
                          <m:t>full</m:t>
                        </m:r>
                      </m:e>
                    </m:d>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𝐻</m:t>
                    </m:r>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𝑋</m:t>
                    </m:r>
                    <m:r>
                      <a:rPr lang="en-US" sz="2000" i="1">
                        <a:latin typeface="Cambria Math" panose="02040503050406030204" pitchFamily="18" charset="0"/>
                        <a:ea typeface="SimSun" panose="02010600030101010101" pitchFamily="2" charset="-122"/>
                      </a:rPr>
                      <m:t>)</m:t>
                    </m:r>
                  </m:oMath>
                </a14:m>
                <a:r>
                  <a:rPr lang="en-US" sz="2000" dirty="0">
                    <a:latin typeface="Times New Roman" panose="02020603050405020304" pitchFamily="18" charset="0"/>
                    <a:ea typeface="SimSun" panose="02010600030101010101" pitchFamily="2" charset="-122"/>
                  </a:rPr>
                  <a:t>;	</a:t>
                </a:r>
                <a14:m>
                  <m:oMath xmlns:m="http://schemas.openxmlformats.org/officeDocument/2006/math">
                    <m:sSubSup>
                      <m:sSubSupPr>
                        <m:ctrlPr>
                          <a:rPr lang="fi-FI" sz="2000" b="1" i="1" smtClean="0">
                            <a:solidFill>
                              <a:srgbClr val="FF0000"/>
                            </a:solidFill>
                            <a:latin typeface="Cambria Math" panose="02040503050406030204" pitchFamily="18" charset="0"/>
                            <a:ea typeface="SimSun" panose="02010600030101010101" pitchFamily="2" charset="-122"/>
                          </a:rPr>
                        </m:ctrlPr>
                      </m:sSubSupPr>
                      <m:e>
                        <m:r>
                          <a:rPr lang="en-US" sz="2000" b="1" i="1">
                            <a:solidFill>
                              <a:srgbClr val="FF0000"/>
                            </a:solidFill>
                            <a:latin typeface="Cambria Math" panose="02040503050406030204" pitchFamily="18" charset="0"/>
                            <a:ea typeface="SimSun" panose="02010600030101010101" pitchFamily="2" charset="-122"/>
                          </a:rPr>
                          <m:t>𝒑</m:t>
                        </m:r>
                      </m:e>
                      <m:sub>
                        <m:r>
                          <a:rPr lang="en-US" sz="2000" b="1" i="1">
                            <a:solidFill>
                              <a:srgbClr val="FF0000"/>
                            </a:solidFill>
                            <a:latin typeface="Cambria Math" panose="02040503050406030204" pitchFamily="18" charset="0"/>
                            <a:ea typeface="SimSun" panose="02010600030101010101" pitchFamily="2" charset="-122"/>
                          </a:rPr>
                          <m:t>𝒌</m:t>
                        </m:r>
                      </m:sub>
                      <m:sup>
                        <m:r>
                          <a:rPr lang="en-US" sz="2000" b="1" i="1">
                            <a:solidFill>
                              <a:srgbClr val="FF0000"/>
                            </a:solidFill>
                            <a:latin typeface="Cambria Math" panose="02040503050406030204" pitchFamily="18" charset="0"/>
                            <a:ea typeface="SimSun" panose="02010600030101010101" pitchFamily="2" charset="-122"/>
                          </a:rPr>
                          <m:t>𝒑𝒂𝒓𝒕</m:t>
                        </m:r>
                      </m:sup>
                    </m:sSubSup>
                    <m:r>
                      <a:rPr lang="en-US" sz="2000" i="1">
                        <a:latin typeface="Cambria Math" panose="02040503050406030204" pitchFamily="18" charset="0"/>
                        <a:ea typeface="SimSun" panose="02010600030101010101" pitchFamily="2" charset="-122"/>
                      </a:rPr>
                      <m:t>=</m:t>
                    </m:r>
                    <m:f>
                      <m:fPr>
                        <m:ctrlPr>
                          <a:rPr lang="fi-FI" sz="2000" i="1">
                            <a:latin typeface="Cambria Math" panose="02040503050406030204" pitchFamily="18" charset="0"/>
                            <a:ea typeface="SimSun" panose="02010600030101010101" pitchFamily="2" charset="-122"/>
                          </a:rPr>
                        </m:ctrlPr>
                      </m:fPr>
                      <m:num>
                        <m:nary>
                          <m:naryPr>
                            <m:chr m:val="∑"/>
                            <m:ctrlPr>
                              <a:rPr lang="fi-FI" sz="2000" i="1">
                                <a:latin typeface="Cambria Math" panose="02040503050406030204" pitchFamily="18" charset="0"/>
                                <a:ea typeface="SimSun" panose="02010600030101010101" pitchFamily="2" charset="-122"/>
                              </a:rPr>
                            </m:ctrlPr>
                          </m:naryPr>
                          <m:sub>
                            <m:r>
                              <a:rPr lang="en-US" sz="2000" i="1">
                                <a:latin typeface="Cambria Math" panose="02040503050406030204" pitchFamily="18" charset="0"/>
                                <a:ea typeface="SimSun" panose="02010600030101010101" pitchFamily="2" charset="-122"/>
                              </a:rPr>
                              <m:t>𝑖</m:t>
                            </m:r>
                            <m:r>
                              <a:rPr lang="en-US" sz="2000" i="1">
                                <a:latin typeface="Cambria Math" panose="02040503050406030204" pitchFamily="18" charset="0"/>
                                <a:ea typeface="SimSun" panose="02010600030101010101" pitchFamily="2" charset="-122"/>
                              </a:rPr>
                              <m:t>=1</m:t>
                            </m:r>
                          </m:sub>
                          <m:sup>
                            <m:r>
                              <a:rPr lang="en-US" sz="2000" i="1">
                                <a:latin typeface="Cambria Math" panose="02040503050406030204" pitchFamily="18" charset="0"/>
                                <a:ea typeface="SimSun" panose="02010600030101010101" pitchFamily="2" charset="-122"/>
                              </a:rPr>
                              <m:t>𝑔</m:t>
                            </m:r>
                          </m:sup>
                          <m:e>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𝜔</m:t>
                                </m:r>
                              </m:e>
                              <m:sub>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𝑝𝑎𝑟𝑡</m:t>
                                    </m:r>
                                  </m:e>
                                  <m:sub>
                                    <m:r>
                                      <a:rPr lang="en-US" sz="2000" i="1">
                                        <a:latin typeface="Cambria Math" panose="02040503050406030204" pitchFamily="18" charset="0"/>
                                        <a:ea typeface="SimSun" panose="02010600030101010101" pitchFamily="2" charset="-122"/>
                                      </a:rPr>
                                      <m:t>𝑖</m:t>
                                    </m:r>
                                  </m:sub>
                                </m:sSub>
                              </m:sub>
                            </m:sSub>
                            <m:r>
                              <a:rPr lang="en-US" sz="2000" i="1">
                                <a:latin typeface="Cambria Math" panose="02040503050406030204" pitchFamily="18" charset="0"/>
                                <a:ea typeface="SimSun" panose="02010600030101010101" pitchFamily="2" charset="-122"/>
                              </a:rPr>
                              <m:t>∙</m:t>
                            </m:r>
                            <m:sSubSup>
                              <m:sSubSupPr>
                                <m:ctrlPr>
                                  <a:rPr lang="fi-FI" sz="2000" i="1">
                                    <a:latin typeface="Cambria Math" panose="02040503050406030204" pitchFamily="18" charset="0"/>
                                    <a:ea typeface="SimSun" panose="02010600030101010101" pitchFamily="2" charset="-122"/>
                                  </a:rPr>
                                </m:ctrlPr>
                              </m:sSubSupPr>
                              <m:e>
                                <m:r>
                                  <a:rPr lang="en-US" sz="2000" i="1">
                                    <a:latin typeface="Cambria Math" panose="02040503050406030204" pitchFamily="18" charset="0"/>
                                    <a:ea typeface="SimSun" panose="02010600030101010101" pitchFamily="2" charset="-122"/>
                                  </a:rPr>
                                  <m:t>𝑝</m:t>
                                </m:r>
                              </m:e>
                              <m:sub>
                                <m:r>
                                  <a:rPr lang="en-US" sz="2000" i="1">
                                    <a:latin typeface="Cambria Math" panose="02040503050406030204" pitchFamily="18" charset="0"/>
                                    <a:ea typeface="SimSun" panose="02010600030101010101" pitchFamily="2" charset="-122"/>
                                  </a:rPr>
                                  <m:t>𝑘</m:t>
                                </m:r>
                              </m:sub>
                              <m:sup>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𝑝𝑎𝑟𝑡</m:t>
                                    </m:r>
                                  </m:e>
                                  <m:sub>
                                    <m:r>
                                      <a:rPr lang="en-US" sz="2000" i="1">
                                        <a:latin typeface="Cambria Math" panose="02040503050406030204" pitchFamily="18" charset="0"/>
                                        <a:ea typeface="SimSun" panose="02010600030101010101" pitchFamily="2" charset="-122"/>
                                      </a:rPr>
                                      <m:t>𝑖</m:t>
                                    </m:r>
                                  </m:sub>
                                </m:sSub>
                              </m:sup>
                            </m:sSubSup>
                          </m:e>
                        </m:nary>
                      </m:num>
                      <m:den>
                        <m:nary>
                          <m:naryPr>
                            <m:chr m:val="∑"/>
                            <m:ctrlPr>
                              <a:rPr lang="fi-FI" sz="2000" i="1">
                                <a:latin typeface="Cambria Math" panose="02040503050406030204" pitchFamily="18" charset="0"/>
                                <a:ea typeface="SimSun" panose="02010600030101010101" pitchFamily="2" charset="-122"/>
                              </a:rPr>
                            </m:ctrlPr>
                          </m:naryPr>
                          <m:sub>
                            <m:r>
                              <a:rPr lang="en-US" sz="2000" i="1">
                                <a:latin typeface="Cambria Math" panose="02040503050406030204" pitchFamily="18" charset="0"/>
                                <a:ea typeface="SimSun" panose="02010600030101010101" pitchFamily="2" charset="-122"/>
                              </a:rPr>
                              <m:t>𝑖</m:t>
                            </m:r>
                            <m:r>
                              <a:rPr lang="en-US" sz="2000" i="1">
                                <a:latin typeface="Cambria Math" panose="02040503050406030204" pitchFamily="18" charset="0"/>
                                <a:ea typeface="SimSun" panose="02010600030101010101" pitchFamily="2" charset="-122"/>
                              </a:rPr>
                              <m:t>=1</m:t>
                            </m:r>
                          </m:sub>
                          <m:sup>
                            <m:r>
                              <a:rPr lang="en-US" sz="2000" i="1">
                                <a:latin typeface="Cambria Math" panose="02040503050406030204" pitchFamily="18" charset="0"/>
                                <a:ea typeface="SimSun" panose="02010600030101010101" pitchFamily="2" charset="-122"/>
                              </a:rPr>
                              <m:t>𝑔</m:t>
                            </m:r>
                          </m:sup>
                          <m:e>
                            <m:sSubSup>
                              <m:sSubSupPr>
                                <m:ctrlPr>
                                  <a:rPr lang="fi-FI" sz="2000" i="1">
                                    <a:latin typeface="Cambria Math" panose="02040503050406030204" pitchFamily="18" charset="0"/>
                                    <a:ea typeface="SimSun" panose="02010600030101010101" pitchFamily="2" charset="-122"/>
                                  </a:rPr>
                                </m:ctrlPr>
                              </m:sSubSupPr>
                              <m:e>
                                <m:r>
                                  <a:rPr lang="en-US" sz="2000" i="1">
                                    <a:latin typeface="Cambria Math" panose="02040503050406030204" pitchFamily="18" charset="0"/>
                                    <a:ea typeface="SimSun" panose="02010600030101010101" pitchFamily="2" charset="-122"/>
                                  </a:rPr>
                                  <m:t>𝑝</m:t>
                                </m:r>
                              </m:e>
                              <m:sub>
                                <m:r>
                                  <a:rPr lang="en-US" sz="2000" i="1">
                                    <a:latin typeface="Cambria Math" panose="02040503050406030204" pitchFamily="18" charset="0"/>
                                    <a:ea typeface="SimSun" panose="02010600030101010101" pitchFamily="2" charset="-122"/>
                                  </a:rPr>
                                  <m:t>𝑘</m:t>
                                </m:r>
                              </m:sub>
                              <m:sup>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𝑝𝑎𝑟𝑡</m:t>
                                    </m:r>
                                  </m:e>
                                  <m:sub>
                                    <m:r>
                                      <a:rPr lang="en-US" sz="2000" i="1">
                                        <a:latin typeface="Cambria Math" panose="02040503050406030204" pitchFamily="18" charset="0"/>
                                        <a:ea typeface="SimSun" panose="02010600030101010101" pitchFamily="2" charset="-122"/>
                                      </a:rPr>
                                      <m:t>𝑖</m:t>
                                    </m:r>
                                  </m:sub>
                                </m:sSub>
                              </m:sup>
                            </m:sSubSup>
                          </m:e>
                        </m:nary>
                      </m:den>
                    </m:f>
                  </m:oMath>
                </a14:m>
                <a:r>
                  <a:rPr lang="en-US" sz="2000" dirty="0">
                    <a:latin typeface="Times New Roman" panose="02020603050405020304" pitchFamily="18" charset="0"/>
                    <a:ea typeface="SimSun" panose="02010600030101010101" pitchFamily="2" charset="-122"/>
                  </a:rPr>
                  <a:t>, where </a:t>
                </a:r>
                <a14:m>
                  <m:oMath xmlns:m="http://schemas.openxmlformats.org/officeDocument/2006/math">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𝜔</m:t>
                        </m:r>
                      </m:e>
                      <m:sub>
                        <m:sSub>
                          <m:sSubPr>
                            <m:ctrlPr>
                              <a:rPr lang="fi-FI" sz="2000" i="1">
                                <a:latin typeface="Cambria Math" panose="02040503050406030204" pitchFamily="18" charset="0"/>
                                <a:ea typeface="SimSun" panose="02010600030101010101" pitchFamily="2" charset="-122"/>
                              </a:rPr>
                            </m:ctrlPr>
                          </m:sSubPr>
                          <m:e>
                            <m:r>
                              <a:rPr lang="en-US" sz="2000" i="1">
                                <a:latin typeface="Cambria Math" panose="02040503050406030204" pitchFamily="18" charset="0"/>
                                <a:ea typeface="SimSun" panose="02010600030101010101" pitchFamily="2" charset="-122"/>
                              </a:rPr>
                              <m:t>𝑝𝑎𝑟𝑡</m:t>
                            </m:r>
                          </m:e>
                          <m:sub>
                            <m:r>
                              <a:rPr lang="en-US" sz="2000" i="1">
                                <a:latin typeface="Cambria Math" panose="02040503050406030204" pitchFamily="18" charset="0"/>
                                <a:ea typeface="SimSun" panose="02010600030101010101" pitchFamily="2" charset="-122"/>
                              </a:rPr>
                              <m:t>𝑖</m:t>
                            </m:r>
                          </m:sub>
                        </m:sSub>
                      </m:sub>
                    </m:sSub>
                    <m:r>
                      <a:rPr lang="en-US" sz="2000" i="1">
                        <a:latin typeface="Cambria Math" panose="02040503050406030204" pitchFamily="18" charset="0"/>
                        <a:ea typeface="SimSun" panose="02010600030101010101" pitchFamily="2" charset="-122"/>
                      </a:rPr>
                      <m:t>=</m:t>
                    </m:r>
                    <m:r>
                      <a:rPr lang="en-US" sz="2000" i="1">
                        <a:latin typeface="Cambria Math" panose="02040503050406030204" pitchFamily="18" charset="0"/>
                        <a:ea typeface="SimSun" panose="02010600030101010101" pitchFamily="2" charset="-122"/>
                      </a:rPr>
                      <m:t>𝐻</m:t>
                    </m:r>
                    <m:d>
                      <m:dPr>
                        <m:ctrlPr>
                          <a:rPr lang="fi-FI" sz="2000" i="1">
                            <a:latin typeface="Cambria Math" panose="02040503050406030204" pitchFamily="18" charset="0"/>
                            <a:ea typeface="SimSun" panose="02010600030101010101" pitchFamily="2" charset="-122"/>
                          </a:rPr>
                        </m:ctrlPr>
                      </m:dPr>
                      <m:e>
                        <m:sSub>
                          <m:sSubPr>
                            <m:ctrlPr>
                              <a:rPr lang="fi-FI" sz="2000" i="1">
                                <a:latin typeface="Cambria Math" panose="02040503050406030204" pitchFamily="18" charset="0"/>
                                <a:ea typeface="SimSun" panose="02010600030101010101" pitchFamily="2" charset="-122"/>
                              </a:rPr>
                            </m:ctrlPr>
                          </m:sSubPr>
                          <m:e>
                            <m:r>
                              <m:rPr>
                                <m:sty m:val="p"/>
                              </m:rPr>
                              <a:rPr lang="en-US" sz="2000">
                                <a:latin typeface="Cambria Math" panose="02040503050406030204" pitchFamily="18" charset="0"/>
                                <a:ea typeface="SimSun" panose="02010600030101010101" pitchFamily="2" charset="-122"/>
                              </a:rPr>
                              <m:t>part</m:t>
                            </m:r>
                          </m:e>
                          <m:sub>
                            <m:r>
                              <m:rPr>
                                <m:sty m:val="p"/>
                              </m:rPr>
                              <a:rPr lang="en-US" sz="2000">
                                <a:latin typeface="Cambria Math" panose="02040503050406030204" pitchFamily="18" charset="0"/>
                                <a:ea typeface="SimSun" panose="02010600030101010101" pitchFamily="2" charset="-122"/>
                              </a:rPr>
                              <m:t>i</m:t>
                            </m:r>
                          </m:sub>
                        </m:sSub>
                      </m:e>
                    </m:d>
                  </m:oMath>
                </a14:m>
                <a:r>
                  <a:rPr lang="en-US" sz="2000" dirty="0">
                    <a:latin typeface="Times New Roman" panose="02020603050405020304" pitchFamily="18" charset="0"/>
                    <a:ea typeface="SimSun" panose="02010600030101010101" pitchFamily="2" charset="-122"/>
                  </a:rPr>
                  <a:t>; </a:t>
                </a:r>
                <a14:m>
                  <m:oMath xmlns:m="http://schemas.openxmlformats.org/officeDocument/2006/math">
                    <m:sSub>
                      <m:sSubPr>
                        <m:ctrlPr>
                          <a:rPr lang="fi-FI" sz="2000" b="1" i="1" smtClean="0">
                            <a:solidFill>
                              <a:srgbClr val="FF0000"/>
                            </a:solidFill>
                            <a:effectLst/>
                            <a:latin typeface="Cambria Math" panose="02040503050406030204" pitchFamily="18" charset="0"/>
                          </a:rPr>
                        </m:ctrlPr>
                      </m:sSubPr>
                      <m:e>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𝝎</m:t>
                        </m:r>
                      </m:e>
                      <m:sub>
                        <m:r>
                          <a:rPr lang="en-US" sz="20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𝒑𝒂𝒓𝒕</m:t>
                        </m:r>
                      </m:sub>
                    </m:sSub>
                    <m:r>
                      <a:rPr lang="en-US" sz="2000" i="1">
                        <a:latin typeface="Cambria Math" panose="02040503050406030204" pitchFamily="18" charset="0"/>
                        <a:ea typeface="SimSun" panose="02010600030101010101" pitchFamily="2" charset="-122"/>
                        <a:cs typeface="Times New Roman" panose="02020603050405020304" pitchFamily="18" charset="0"/>
                      </a:rPr>
                      <m:t>=</m:t>
                    </m:r>
                    <m:f>
                      <m:fPr>
                        <m:ctrlPr>
                          <a:rPr lang="fi-FI" sz="2000" i="1">
                            <a:effectLst/>
                            <a:latin typeface="Cambria Math" panose="02040503050406030204" pitchFamily="18" charset="0"/>
                          </a:rPr>
                        </m:ctrlPr>
                      </m:fPr>
                      <m:num>
                        <m:r>
                          <a:rPr lang="en-US" sz="2000" i="1">
                            <a:latin typeface="Cambria Math" panose="02040503050406030204" pitchFamily="18" charset="0"/>
                            <a:ea typeface="SimSun" panose="02010600030101010101" pitchFamily="2" charset="-122"/>
                            <a:cs typeface="Times New Roman" panose="02020603050405020304" pitchFamily="18" charset="0"/>
                          </a:rPr>
                          <m:t>1</m:t>
                        </m:r>
                      </m:num>
                      <m:den>
                        <m:r>
                          <a:rPr lang="en-US" sz="2000" i="1">
                            <a:latin typeface="Cambria Math" panose="02040503050406030204" pitchFamily="18" charset="0"/>
                            <a:ea typeface="SimSun" panose="02010600030101010101" pitchFamily="2" charset="-122"/>
                            <a:cs typeface="Times New Roman" panose="02020603050405020304" pitchFamily="18" charset="0"/>
                          </a:rPr>
                          <m:t>𝑔</m:t>
                        </m:r>
                      </m:den>
                    </m:f>
                    <m:r>
                      <a:rPr lang="en-US" sz="2000" i="1">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fi-FI" sz="2000" i="1">
                            <a:effectLst/>
                            <a:latin typeface="Cambria Math" panose="02040503050406030204" pitchFamily="18" charset="0"/>
                          </a:rPr>
                        </m:ctrlPr>
                      </m:naryPr>
                      <m:sub>
                        <m:r>
                          <a:rPr lang="en-US" sz="2000" i="1">
                            <a:latin typeface="Cambria Math" panose="02040503050406030204" pitchFamily="18" charset="0"/>
                            <a:ea typeface="SimSun" panose="02010600030101010101" pitchFamily="2" charset="-122"/>
                            <a:cs typeface="Times New Roman" panose="02020603050405020304" pitchFamily="18" charset="0"/>
                          </a:rPr>
                          <m:t>𝑖</m:t>
                        </m:r>
                        <m:r>
                          <a:rPr lang="en-US" sz="2000" i="1">
                            <a:latin typeface="Cambria Math" panose="02040503050406030204" pitchFamily="18" charset="0"/>
                            <a:ea typeface="SimSun" panose="02010600030101010101" pitchFamily="2" charset="-122"/>
                            <a:cs typeface="Times New Roman" panose="02020603050405020304" pitchFamily="18" charset="0"/>
                          </a:rPr>
                          <m:t>=1</m:t>
                        </m:r>
                      </m:sub>
                      <m:sup>
                        <m:r>
                          <a:rPr lang="en-US" sz="2000" i="1">
                            <a:latin typeface="Cambria Math" panose="02040503050406030204" pitchFamily="18" charset="0"/>
                            <a:ea typeface="SimSun" panose="02010600030101010101" pitchFamily="2" charset="-122"/>
                            <a:cs typeface="Times New Roman" panose="02020603050405020304" pitchFamily="18" charset="0"/>
                          </a:rPr>
                          <m:t>𝑔</m:t>
                        </m:r>
                      </m:sup>
                      <m:e>
                        <m:sSub>
                          <m:sSubPr>
                            <m:ctrlPr>
                              <a:rPr lang="fi-FI" sz="2000" i="1">
                                <a:effectLst/>
                                <a:latin typeface="Cambria Math" panose="02040503050406030204" pitchFamily="18" charset="0"/>
                              </a:rPr>
                            </m:ctrlPr>
                          </m:sSubPr>
                          <m:e>
                            <m:r>
                              <a:rPr lang="en-US" sz="2000" i="1">
                                <a:latin typeface="Cambria Math" panose="02040503050406030204" pitchFamily="18" charset="0"/>
                                <a:ea typeface="SimSun" panose="02010600030101010101" pitchFamily="2" charset="-122"/>
                                <a:cs typeface="Times New Roman" panose="02020603050405020304" pitchFamily="18" charset="0"/>
                              </a:rPr>
                              <m:t>𝜔</m:t>
                            </m:r>
                          </m:e>
                          <m:sub>
                            <m:sSub>
                              <m:sSubPr>
                                <m:ctrlPr>
                                  <a:rPr lang="fi-FI" sz="2000" i="1">
                                    <a:effectLst/>
                                    <a:latin typeface="Cambria Math" panose="02040503050406030204" pitchFamily="18" charset="0"/>
                                  </a:rPr>
                                </m:ctrlPr>
                              </m:sSubPr>
                              <m:e>
                                <m:r>
                                  <a:rPr lang="en-US" sz="20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2000" i="1">
                                    <a:latin typeface="Cambria Math" panose="02040503050406030204" pitchFamily="18" charset="0"/>
                                    <a:ea typeface="SimSun" panose="02010600030101010101" pitchFamily="2" charset="-122"/>
                                    <a:cs typeface="Times New Roman" panose="02020603050405020304" pitchFamily="18" charset="0"/>
                                  </a:rPr>
                                  <m:t>𝑖</m:t>
                                </m:r>
                              </m:sub>
                            </m:sSub>
                          </m:sub>
                        </m:sSub>
                      </m:e>
                    </m:nary>
                  </m:oMath>
                </a14:m>
                <a:r>
                  <a:rPr lang="en-US" dirty="0">
                    <a:latin typeface="Times New Roman" panose="02020603050405020304" pitchFamily="18" charset="0"/>
                    <a:ea typeface="SimSun" panose="02010600030101010101" pitchFamily="2" charset="-122"/>
                  </a:rPr>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35867" y="1331988"/>
                <a:ext cx="11877773" cy="5450082"/>
              </a:xfrm>
              <a:prstGeom prst="rect">
                <a:avLst/>
              </a:prstGeom>
              <a:blipFill>
                <a:blip r:embed="rId2"/>
                <a:stretch>
                  <a:fillRect l="-565" t="-89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3497" y="3170315"/>
                <a:ext cx="11947332" cy="575222"/>
              </a:xfrm>
              <a:prstGeom prst="rect">
                <a:avLst/>
              </a:prstGeom>
              <a:solidFill>
                <a:schemeClr val="bg1">
                  <a:lumMod val="85000"/>
                </a:schemeClr>
              </a:solidFill>
              <a:ln w="28575">
                <a:solidFill>
                  <a:srgbClr val="FF0000"/>
                </a:solidFill>
              </a:ln>
            </p:spPr>
            <p:txBody>
              <a:bodyPr wrap="square">
                <a:spAutoFit/>
              </a:bodyPr>
              <a:lstStyle/>
              <a:p>
                <a:pPr>
                  <a:spcBef>
                    <a:spcPts val="600"/>
                  </a:spcBef>
                  <a:spcAft>
                    <a:spcPts val="600"/>
                  </a:spcAft>
                </a:pPr>
                <a14:m>
                  <m:oMath xmlns:m="http://schemas.openxmlformats.org/officeDocument/2006/math">
                    <m:r>
                      <a:rPr lang="en-US" sz="1600" i="1">
                        <a:latin typeface="Cambria Math" panose="02040503050406030204" pitchFamily="18" charset="0"/>
                      </a:rPr>
                      <m:t>𝐻</m:t>
                    </m:r>
                    <m:d>
                      <m:dPr>
                        <m:ctrlPr>
                          <a:rPr lang="fi-FI" sz="1600" i="1">
                            <a:latin typeface="Cambria Math" panose="02040503050406030204" pitchFamily="18" charset="0"/>
                          </a:rPr>
                        </m:ctrlPr>
                      </m:dPr>
                      <m:e>
                        <m:r>
                          <a:rPr lang="en-US" sz="1600" i="1">
                            <a:latin typeface="Cambria Math" panose="02040503050406030204" pitchFamily="18" charset="0"/>
                          </a:rPr>
                          <m:t>𝑋</m:t>
                        </m:r>
                      </m:e>
                    </m:d>
                    <m:r>
                      <a:rPr lang="en-US" sz="1600" i="1">
                        <a:latin typeface="Cambria Math" panose="02040503050406030204" pitchFamily="18" charset="0"/>
                      </a:rPr>
                      <m:t>=</m:t>
                    </m:r>
                    <m:f>
                      <m:fPr>
                        <m:ctrlPr>
                          <a:rPr lang="fi-FI"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3</m:t>
                        </m:r>
                      </m:den>
                    </m:f>
                    <m:r>
                      <a:rPr lang="en-US" sz="1600" i="1">
                        <a:latin typeface="Cambria Math" panose="02040503050406030204" pitchFamily="18" charset="0"/>
                      </a:rPr>
                      <m:t>∙</m:t>
                    </m:r>
                    <m:nary>
                      <m:naryPr>
                        <m:chr m:val="∑"/>
                        <m:ctrlPr>
                          <a:rPr lang="fi-FI" sz="1600" i="1">
                            <a:latin typeface="Cambria Math" panose="02040503050406030204" pitchFamily="18" charset="0"/>
                          </a:rPr>
                        </m:ctrlPr>
                      </m:naryPr>
                      <m:sub>
                        <m:r>
                          <a:rPr lang="en-US" sz="1600" i="1">
                            <a:latin typeface="Cambria Math" panose="02040503050406030204" pitchFamily="18" charset="0"/>
                          </a:rPr>
                          <m:t>𝑟</m:t>
                        </m:r>
                        <m:r>
                          <a:rPr lang="en-US" sz="1600" i="1">
                            <a:latin typeface="Cambria Math" panose="02040503050406030204" pitchFamily="18" charset="0"/>
                          </a:rPr>
                          <m:t>=1</m:t>
                        </m:r>
                      </m:sub>
                      <m:sup>
                        <m:r>
                          <a:rPr lang="en-US" sz="1600" i="1">
                            <a:latin typeface="Cambria Math" panose="02040503050406030204" pitchFamily="18" charset="0"/>
                          </a:rPr>
                          <m:t>3</m:t>
                        </m:r>
                      </m:sup>
                      <m:e>
                        <m:d>
                          <m:dPr>
                            <m:begChr m:val="{"/>
                            <m:endChr m:val="}"/>
                            <m:ctrlPr>
                              <a:rPr lang="fi-FI" sz="1600" i="1">
                                <a:latin typeface="Cambria Math" panose="02040503050406030204" pitchFamily="18" charset="0"/>
                              </a:rPr>
                            </m:ctrlPr>
                          </m:dPr>
                          <m:e>
                            <m:r>
                              <a:rPr lang="en-US" sz="1600" i="1">
                                <a:latin typeface="Cambria Math" panose="02040503050406030204" pitchFamily="18" charset="0"/>
                              </a:rPr>
                              <m:t>−</m:t>
                            </m:r>
                            <m:nary>
                              <m:naryPr>
                                <m:chr m:val="∑"/>
                                <m:ctrlPr>
                                  <a:rPr lang="fi-FI" sz="1600" i="1">
                                    <a:latin typeface="Cambria Math" panose="02040503050406030204" pitchFamily="18" charset="0"/>
                                  </a:rPr>
                                </m:ctrlPr>
                              </m:naryPr>
                              <m:sub>
                                <m:r>
                                  <a:rPr lang="en-US" sz="1600" i="1">
                                    <a:latin typeface="Cambria Math" panose="02040503050406030204" pitchFamily="18" charset="0"/>
                                  </a:rPr>
                                  <m:t>𝑠</m:t>
                                </m:r>
                                <m:r>
                                  <a:rPr lang="en-US" sz="1600" i="1">
                                    <a:latin typeface="Cambria Math" panose="02040503050406030204" pitchFamily="18" charset="0"/>
                                  </a:rPr>
                                  <m:t>=0</m:t>
                                </m:r>
                              </m:sub>
                              <m:sup>
                                <m:r>
                                  <a:rPr lang="en-US" sz="1600" i="1">
                                    <a:latin typeface="Cambria Math" panose="02040503050406030204" pitchFamily="18" charset="0"/>
                                  </a:rPr>
                                  <m:t>255</m:t>
                                </m:r>
                              </m:sup>
                              <m:e>
                                <m:d>
                                  <m:dPr>
                                    <m:begChr m:val="["/>
                                    <m:endChr m:val="]"/>
                                    <m:ctrlPr>
                                      <a:rPr lang="fi-FI" sz="1600" i="1">
                                        <a:latin typeface="Cambria Math" panose="02040503050406030204" pitchFamily="18" charset="0"/>
                                      </a:rPr>
                                    </m:ctrlPr>
                                  </m:dPr>
                                  <m:e>
                                    <m:sSub>
                                      <m:sSubPr>
                                        <m:ctrlPr>
                                          <a:rPr lang="fi-FI"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𝑠</m:t>
                                        </m:r>
                                      </m:sub>
                                    </m:sSub>
                                    <m:r>
                                      <a:rPr lang="en-US" sz="1600" i="1">
                                        <a:latin typeface="Cambria Math" panose="02040503050406030204" pitchFamily="18" charset="0"/>
                                      </a:rPr>
                                      <m:t>(</m:t>
                                    </m:r>
                                    <m:sSub>
                                      <m:sSubPr>
                                        <m:ctrlPr>
                                          <a:rPr lang="fi-FI" sz="1600" i="1">
                                            <a:latin typeface="Cambria Math" panose="02040503050406030204" pitchFamily="18" charset="0"/>
                                          </a:rPr>
                                        </m:ctrlPr>
                                      </m:sSubPr>
                                      <m:e>
                                        <m:r>
                                          <a:rPr lang="en-US" sz="1600" i="1">
                                            <a:latin typeface="Cambria Math" panose="02040503050406030204" pitchFamily="18" charset="0"/>
                                          </a:rPr>
                                          <m:t>𝑋</m:t>
                                        </m:r>
                                      </m:e>
                                      <m:sub>
                                        <m:r>
                                          <a:rPr lang="en-US" sz="1600" i="1">
                                            <a:latin typeface="Cambria Math" panose="02040503050406030204" pitchFamily="18" charset="0"/>
                                          </a:rPr>
                                          <m:t>𝑟</m:t>
                                        </m:r>
                                      </m:sub>
                                    </m:sSub>
                                    <m:r>
                                      <a:rPr lang="en-US" sz="1600" i="1">
                                        <a:latin typeface="Cambria Math" panose="02040503050406030204" pitchFamily="18" charset="0"/>
                                      </a:rPr>
                                      <m:t>)∙</m:t>
                                    </m:r>
                                    <m:func>
                                      <m:funcPr>
                                        <m:ctrlPr>
                                          <a:rPr lang="fi-FI" sz="1600" i="1">
                                            <a:latin typeface="Cambria Math" panose="02040503050406030204" pitchFamily="18" charset="0"/>
                                          </a:rPr>
                                        </m:ctrlPr>
                                      </m:funcPr>
                                      <m:fName>
                                        <m:sSub>
                                          <m:sSubPr>
                                            <m:ctrlPr>
                                              <a:rPr lang="fi-FI" sz="1600" i="1">
                                                <a:latin typeface="Cambria Math" panose="02040503050406030204" pitchFamily="18" charset="0"/>
                                              </a:rPr>
                                            </m:ctrlPr>
                                          </m:sSubPr>
                                          <m:e>
                                            <m:r>
                                              <m:rPr>
                                                <m:sty m:val="p"/>
                                              </m:rPr>
                                              <a:rPr lang="en-US" sz="1600">
                                                <a:latin typeface="Cambria Math" panose="02040503050406030204" pitchFamily="18" charset="0"/>
                                              </a:rPr>
                                              <m:t>log</m:t>
                                            </m:r>
                                          </m:e>
                                          <m:sub>
                                            <m:r>
                                              <a:rPr lang="en-US" sz="1600" i="1">
                                                <a:latin typeface="Cambria Math" panose="02040503050406030204" pitchFamily="18" charset="0"/>
                                              </a:rPr>
                                              <m:t>2</m:t>
                                            </m:r>
                                          </m:sub>
                                        </m:sSub>
                                      </m:fName>
                                      <m:e>
                                        <m:sSub>
                                          <m:sSubPr>
                                            <m:ctrlPr>
                                              <a:rPr lang="fi-FI"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𝑠</m:t>
                                            </m:r>
                                          </m:sub>
                                        </m:sSub>
                                        <m:r>
                                          <a:rPr lang="en-US" sz="1600" i="1">
                                            <a:latin typeface="Cambria Math" panose="02040503050406030204" pitchFamily="18" charset="0"/>
                                          </a:rPr>
                                          <m:t>(</m:t>
                                        </m:r>
                                        <m:sSub>
                                          <m:sSubPr>
                                            <m:ctrlPr>
                                              <a:rPr lang="fi-FI" sz="1600" i="1">
                                                <a:latin typeface="Cambria Math" panose="02040503050406030204" pitchFamily="18" charset="0"/>
                                              </a:rPr>
                                            </m:ctrlPr>
                                          </m:sSubPr>
                                          <m:e>
                                            <m:r>
                                              <a:rPr lang="en-US" sz="1600" i="1">
                                                <a:latin typeface="Cambria Math" panose="02040503050406030204" pitchFamily="18" charset="0"/>
                                              </a:rPr>
                                              <m:t>𝑋</m:t>
                                            </m:r>
                                          </m:e>
                                          <m:sub>
                                            <m:r>
                                              <a:rPr lang="en-US" sz="1600" i="1">
                                                <a:latin typeface="Cambria Math" panose="02040503050406030204" pitchFamily="18" charset="0"/>
                                              </a:rPr>
                                              <m:t>𝑟</m:t>
                                            </m:r>
                                          </m:sub>
                                        </m:sSub>
                                        <m:r>
                                          <a:rPr lang="en-US" sz="1600" i="1">
                                            <a:latin typeface="Cambria Math" panose="02040503050406030204" pitchFamily="18" charset="0"/>
                                          </a:rPr>
                                          <m:t>)</m:t>
                                        </m:r>
                                      </m:e>
                                    </m:func>
                                  </m:e>
                                </m:d>
                              </m:e>
                            </m:nary>
                          </m:e>
                        </m:d>
                      </m:e>
                    </m:nary>
                  </m:oMath>
                </a14:m>
                <a:r>
                  <a:rPr lang="en-US" sz="1600" dirty="0"/>
                  <a:t>,</a:t>
                </a:r>
                <a:r>
                  <a:rPr lang="fi-FI" sz="1600" dirty="0"/>
                  <a:t> </a:t>
                </a:r>
                <a14:m>
                  <m:oMath xmlns:m="http://schemas.openxmlformats.org/officeDocument/2006/math">
                    <m:sSub>
                      <m:sSubPr>
                        <m:ctrlPr>
                          <a:rPr lang="fi-FI"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𝑠</m:t>
                        </m:r>
                      </m:sub>
                    </m:sSub>
                    <m:d>
                      <m:dPr>
                        <m:ctrlPr>
                          <a:rPr lang="fi-FI" i="1">
                            <a:latin typeface="Cambria Math" panose="02040503050406030204" pitchFamily="18" charset="0"/>
                          </a:rPr>
                        </m:ctrlPr>
                      </m:dPr>
                      <m:e>
                        <m:sSub>
                          <m:sSubPr>
                            <m:ctrlPr>
                              <a:rPr lang="fi-FI"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𝑟</m:t>
                            </m:r>
                          </m:sub>
                        </m:sSub>
                      </m:e>
                    </m:d>
                    <m:r>
                      <a:rPr lang="en-US" i="1">
                        <a:latin typeface="Cambria Math" panose="02040503050406030204" pitchFamily="18" charset="0"/>
                      </a:rPr>
                      <m:t>=</m:t>
                    </m:r>
                    <m:f>
                      <m:fPr>
                        <m:ctrlPr>
                          <a:rPr lang="fi-FI" i="1">
                            <a:latin typeface="Cambria Math" panose="02040503050406030204" pitchFamily="18" charset="0"/>
                          </a:rPr>
                        </m:ctrlPr>
                      </m:fPr>
                      <m:num>
                        <m:r>
                          <m:rPr>
                            <m:sty m:val="p"/>
                          </m:rPr>
                          <a:rPr lang="en-US">
                            <a:latin typeface="Cambria Math" panose="02040503050406030204" pitchFamily="18" charset="0"/>
                          </a:rPr>
                          <m:t>Number</m:t>
                        </m:r>
                        <m:r>
                          <a:rPr lang="en-US" i="1">
                            <a:latin typeface="Cambria Math" panose="02040503050406030204" pitchFamily="18" charset="0"/>
                          </a:rPr>
                          <m:t> </m:t>
                        </m:r>
                        <m:r>
                          <m:rPr>
                            <m:sty m:val="p"/>
                          </m:rPr>
                          <a:rPr lang="en-US">
                            <a:latin typeface="Cambria Math" panose="02040503050406030204" pitchFamily="18" charset="0"/>
                          </a:rPr>
                          <m:t>of</m:t>
                        </m:r>
                        <m:r>
                          <a:rPr lang="en-US" i="1">
                            <a:latin typeface="Cambria Math" panose="02040503050406030204" pitchFamily="18" charset="0"/>
                          </a:rPr>
                          <m:t> </m:t>
                        </m:r>
                        <m:r>
                          <m:rPr>
                            <m:sty m:val="p"/>
                          </m:rPr>
                          <a:rPr lang="en-US">
                            <a:latin typeface="Cambria Math" panose="02040503050406030204" pitchFamily="18" charset="0"/>
                          </a:rPr>
                          <m:t>occurences</m:t>
                        </m:r>
                        <m:r>
                          <a:rPr lang="en-US" i="1">
                            <a:latin typeface="Cambria Math" panose="02040503050406030204" pitchFamily="18" charset="0"/>
                          </a:rPr>
                          <m:t> </m:t>
                        </m:r>
                        <m:r>
                          <m:rPr>
                            <m:sty m:val="p"/>
                          </m:rPr>
                          <a:rPr lang="en-US">
                            <a:latin typeface="Cambria Math" panose="02040503050406030204" pitchFamily="18" charset="0"/>
                          </a:rPr>
                          <m:t>of</m:t>
                        </m:r>
                        <m:r>
                          <a:rPr lang="en-US" i="1">
                            <a:latin typeface="Cambria Math" panose="02040503050406030204" pitchFamily="18" charset="0"/>
                          </a:rPr>
                          <m:t> </m:t>
                        </m:r>
                        <m:r>
                          <m:rPr>
                            <m:sty m:val="p"/>
                          </m:rPr>
                          <a:rPr lang="en-US">
                            <a:latin typeface="Cambria Math" panose="02040503050406030204" pitchFamily="18" charset="0"/>
                          </a:rPr>
                          <m:t>the</m:t>
                        </m:r>
                        <m:r>
                          <a:rPr lang="en-US" i="1">
                            <a:latin typeface="Cambria Math" panose="02040503050406030204" pitchFamily="18" charset="0"/>
                          </a:rPr>
                          <m:t> </m:t>
                        </m:r>
                        <m:r>
                          <m:rPr>
                            <m:sty m:val="p"/>
                          </m:rPr>
                          <a:rPr lang="en-US">
                            <a:latin typeface="Cambria Math" panose="02040503050406030204" pitchFamily="18" charset="0"/>
                          </a:rPr>
                          <m:t>intensity</m:t>
                        </m:r>
                        <m:r>
                          <a:rPr lang="en-US" i="1">
                            <a:latin typeface="Cambria Math" panose="02040503050406030204" pitchFamily="18" charset="0"/>
                          </a:rPr>
                          <m:t> </m:t>
                        </m:r>
                        <m:r>
                          <m:rPr>
                            <m:sty m:val="p"/>
                          </m:rPr>
                          <a:rPr lang="en-US">
                            <a:latin typeface="Cambria Math" panose="02040503050406030204" pitchFamily="18" charset="0"/>
                          </a:rPr>
                          <m:t>level</m:t>
                        </m:r>
                        <m:r>
                          <a:rPr lang="en-US" i="1">
                            <a:latin typeface="Cambria Math" panose="02040503050406030204" pitchFamily="18" charset="0"/>
                          </a:rPr>
                          <m:t> </m:t>
                        </m:r>
                        <m:r>
                          <a:rPr lang="en-US" i="1">
                            <a:latin typeface="Cambria Math" panose="02040503050406030204" pitchFamily="18" charset="0"/>
                          </a:rPr>
                          <m:t>𝑠</m:t>
                        </m:r>
                        <m:r>
                          <a:rPr lang="en-US" i="1">
                            <a:latin typeface="Cambria Math" panose="02040503050406030204" pitchFamily="18" charset="0"/>
                          </a:rPr>
                          <m:t> </m:t>
                        </m:r>
                        <m:r>
                          <m:rPr>
                            <m:sty m:val="p"/>
                          </m:rPr>
                          <a:rPr lang="en-US">
                            <a:latin typeface="Cambria Math" panose="02040503050406030204" pitchFamily="18" charset="0"/>
                          </a:rPr>
                          <m:t>within</m:t>
                        </m:r>
                        <m:r>
                          <a:rPr lang="en-US" i="1">
                            <a:latin typeface="Cambria Math" panose="02040503050406030204" pitchFamily="18" charset="0"/>
                          </a:rPr>
                          <m:t> </m:t>
                        </m:r>
                        <m:r>
                          <m:rPr>
                            <m:sty m:val="p"/>
                          </m:rPr>
                          <a:rPr lang="en-US">
                            <a:latin typeface="Cambria Math" panose="02040503050406030204" pitchFamily="18" charset="0"/>
                          </a:rPr>
                          <m:t>the</m:t>
                        </m:r>
                        <m:r>
                          <a:rPr lang="en-US">
                            <a:latin typeface="Cambria Math" panose="02040503050406030204" pitchFamily="18" charset="0"/>
                          </a:rPr>
                          <m:t>  </m:t>
                        </m:r>
                        <m:sSup>
                          <m:sSupPr>
                            <m:ctrlPr>
                              <a:rPr lang="fi-FI" i="1">
                                <a:latin typeface="Cambria Math" panose="02040503050406030204" pitchFamily="18" charset="0"/>
                              </a:rPr>
                            </m:ctrlPr>
                          </m:sSupPr>
                          <m:e>
                            <m:r>
                              <a:rPr lang="en-US" i="1">
                                <a:latin typeface="Cambria Math" panose="02040503050406030204" pitchFamily="18" charset="0"/>
                              </a:rPr>
                              <m:t>𝑟</m:t>
                            </m:r>
                          </m:e>
                          <m:sup>
                            <m:r>
                              <m:rPr>
                                <m:sty m:val="p"/>
                              </m:rPr>
                              <a:rPr lang="en-US">
                                <a:latin typeface="Cambria Math" panose="02040503050406030204" pitchFamily="18" charset="0"/>
                              </a:rPr>
                              <m:t>th</m:t>
                            </m:r>
                          </m:sup>
                        </m:sSup>
                        <m:r>
                          <a:rPr lang="en-US">
                            <a:latin typeface="Cambria Math" panose="02040503050406030204" pitchFamily="18" charset="0"/>
                          </a:rPr>
                          <m:t> </m:t>
                        </m:r>
                        <m:r>
                          <m:rPr>
                            <m:sty m:val="p"/>
                          </m:rPr>
                          <a:rPr lang="en-US">
                            <a:latin typeface="Cambria Math" panose="02040503050406030204" pitchFamily="18" charset="0"/>
                          </a:rPr>
                          <m:t>RGB</m:t>
                        </m:r>
                        <m:r>
                          <a:rPr lang="en-US">
                            <a:latin typeface="Cambria Math" panose="02040503050406030204" pitchFamily="18" charset="0"/>
                          </a:rPr>
                          <m:t> </m:t>
                        </m:r>
                        <m:r>
                          <m:rPr>
                            <m:sty m:val="p"/>
                          </m:rPr>
                          <a:rPr lang="en-US">
                            <a:latin typeface="Cambria Math" panose="02040503050406030204" pitchFamily="18" charset="0"/>
                          </a:rPr>
                          <m:t>channel</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image</m:t>
                        </m:r>
                        <m:r>
                          <a:rPr lang="en-US" i="1">
                            <a:latin typeface="Cambria Math" panose="02040503050406030204" pitchFamily="18" charset="0"/>
                          </a:rPr>
                          <m:t> </m:t>
                        </m:r>
                        <m:r>
                          <a:rPr lang="fi-FI" i="1">
                            <a:latin typeface="Cambria Math" panose="02040503050406030204" pitchFamily="18" charset="0"/>
                          </a:rPr>
                          <m:t>𝑋</m:t>
                        </m:r>
                      </m:num>
                      <m:den>
                        <m:r>
                          <m:rPr>
                            <m:sty m:val="p"/>
                          </m:rPr>
                          <a:rPr lang="en-US">
                            <a:latin typeface="Cambria Math" panose="02040503050406030204" pitchFamily="18" charset="0"/>
                          </a:rPr>
                          <m:t>Number</m:t>
                        </m:r>
                        <m:r>
                          <a:rPr lang="en-US" i="1">
                            <a:latin typeface="Cambria Math" panose="02040503050406030204" pitchFamily="18" charset="0"/>
                          </a:rPr>
                          <m:t> </m:t>
                        </m:r>
                        <m:r>
                          <m:rPr>
                            <m:sty m:val="p"/>
                          </m:rPr>
                          <a:rPr lang="en-US">
                            <a:latin typeface="Cambria Math" panose="02040503050406030204" pitchFamily="18" charset="0"/>
                          </a:rPr>
                          <m:t>of</m:t>
                        </m:r>
                        <m:r>
                          <a:rPr lang="en-US" i="1">
                            <a:latin typeface="Cambria Math" panose="02040503050406030204" pitchFamily="18" charset="0"/>
                          </a:rPr>
                          <m:t> </m:t>
                        </m:r>
                        <m:r>
                          <m:rPr>
                            <m:sty m:val="p"/>
                          </m:rPr>
                          <a:rPr lang="en-US">
                            <a:latin typeface="Cambria Math" panose="02040503050406030204" pitchFamily="18" charset="0"/>
                          </a:rPr>
                          <m:t>pixels</m:t>
                        </m:r>
                        <m:r>
                          <a:rPr lang="en-US" i="1">
                            <a:latin typeface="Cambria Math" panose="02040503050406030204" pitchFamily="18" charset="0"/>
                          </a:rPr>
                          <m:t> </m:t>
                        </m:r>
                        <m:d>
                          <m:dPr>
                            <m:ctrlPr>
                              <a:rPr lang="fi-FI" i="1">
                                <a:latin typeface="Cambria Math" panose="02040503050406030204" pitchFamily="18" charset="0"/>
                              </a:rPr>
                            </m:ctrlPr>
                          </m:dPr>
                          <m:e>
                            <m:r>
                              <m:rPr>
                                <m:sty m:val="p"/>
                              </m:rPr>
                              <a:rPr lang="en-US">
                                <a:latin typeface="Cambria Math" panose="02040503050406030204" pitchFamily="18" charset="0"/>
                              </a:rPr>
                              <m:t>size</m:t>
                            </m:r>
                          </m:e>
                        </m:d>
                        <m:r>
                          <a:rPr lang="en-US" i="1">
                            <a:latin typeface="Cambria Math" panose="02040503050406030204" pitchFamily="18" charset="0"/>
                          </a:rPr>
                          <m:t> </m:t>
                        </m:r>
                        <m:r>
                          <m:rPr>
                            <m:sty m:val="p"/>
                          </m:rPr>
                          <a:rPr lang="en-US">
                            <a:latin typeface="Cambria Math" panose="02040503050406030204" pitchFamily="18" charset="0"/>
                          </a:rPr>
                          <m:t>within</m:t>
                        </m:r>
                        <m:r>
                          <a:rPr lang="en-US" i="1">
                            <a:latin typeface="Cambria Math" panose="02040503050406030204" pitchFamily="18" charset="0"/>
                          </a:rPr>
                          <m:t> </m:t>
                        </m:r>
                        <m:r>
                          <m:rPr>
                            <m:sty m:val="p"/>
                          </m:rPr>
                          <a:rPr lang="en-US">
                            <a:latin typeface="Cambria Math" panose="02040503050406030204" pitchFamily="18" charset="0"/>
                          </a:rPr>
                          <m:t>the</m:t>
                        </m:r>
                        <m:r>
                          <a:rPr lang="en-US" i="1">
                            <a:latin typeface="Cambria Math" panose="02040503050406030204" pitchFamily="18" charset="0"/>
                          </a:rPr>
                          <m:t> </m:t>
                        </m:r>
                        <m:r>
                          <m:rPr>
                            <m:sty m:val="p"/>
                          </m:rPr>
                          <a:rPr lang="en-US">
                            <a:latin typeface="Cambria Math" panose="02040503050406030204" pitchFamily="18" charset="0"/>
                          </a:rPr>
                          <m:t>the</m:t>
                        </m:r>
                        <m:r>
                          <a:rPr lang="en-US">
                            <a:latin typeface="Cambria Math" panose="02040503050406030204" pitchFamily="18" charset="0"/>
                          </a:rPr>
                          <m:t> </m:t>
                        </m:r>
                        <m:sSup>
                          <m:sSupPr>
                            <m:ctrlPr>
                              <a:rPr lang="fi-FI" i="1">
                                <a:latin typeface="Cambria Math" panose="02040503050406030204" pitchFamily="18" charset="0"/>
                              </a:rPr>
                            </m:ctrlPr>
                          </m:sSupPr>
                          <m:e>
                            <m:r>
                              <a:rPr lang="en-US" i="1">
                                <a:latin typeface="Cambria Math" panose="02040503050406030204" pitchFamily="18" charset="0"/>
                              </a:rPr>
                              <m:t>𝑟</m:t>
                            </m:r>
                          </m:e>
                          <m:sup>
                            <m:r>
                              <m:rPr>
                                <m:sty m:val="p"/>
                              </m:rPr>
                              <a:rPr lang="en-US">
                                <a:latin typeface="Cambria Math" panose="02040503050406030204" pitchFamily="18" charset="0"/>
                              </a:rPr>
                              <m:t>th</m:t>
                            </m:r>
                          </m:sup>
                        </m:sSup>
                        <m:r>
                          <a:rPr lang="en-US">
                            <a:latin typeface="Cambria Math" panose="02040503050406030204" pitchFamily="18" charset="0"/>
                          </a:rPr>
                          <m:t> </m:t>
                        </m:r>
                        <m:r>
                          <m:rPr>
                            <m:sty m:val="p"/>
                          </m:rPr>
                          <a:rPr lang="en-US">
                            <a:latin typeface="Cambria Math" panose="02040503050406030204" pitchFamily="18" charset="0"/>
                          </a:rPr>
                          <m:t>RGB</m:t>
                        </m:r>
                        <m:r>
                          <a:rPr lang="en-US">
                            <a:latin typeface="Cambria Math" panose="02040503050406030204" pitchFamily="18" charset="0"/>
                          </a:rPr>
                          <m:t> </m:t>
                        </m:r>
                        <m:r>
                          <m:rPr>
                            <m:sty m:val="p"/>
                          </m:rPr>
                          <a:rPr lang="en-US">
                            <a:latin typeface="Cambria Math" panose="02040503050406030204" pitchFamily="18" charset="0"/>
                          </a:rPr>
                          <m:t>channel</m:t>
                        </m:r>
                        <m:r>
                          <a:rPr lang="en-US">
                            <a:latin typeface="Cambria Math" panose="02040503050406030204" pitchFamily="18" charset="0"/>
                          </a:rPr>
                          <m:t> </m:t>
                        </m:r>
                        <m:r>
                          <m:rPr>
                            <m:sty m:val="p"/>
                          </m:rPr>
                          <a:rPr lang="en-US">
                            <a:latin typeface="Cambria Math" panose="02040503050406030204" pitchFamily="18" charset="0"/>
                          </a:rPr>
                          <m:t>of</m:t>
                        </m:r>
                        <m:r>
                          <a:rPr lang="en-US">
                            <a:latin typeface="Cambria Math" panose="02040503050406030204" pitchFamily="18" charset="0"/>
                          </a:rPr>
                          <m:t> </m:t>
                        </m:r>
                        <m:r>
                          <m:rPr>
                            <m:sty m:val="p"/>
                          </m:rPr>
                          <a:rPr lang="en-US">
                            <a:latin typeface="Cambria Math" panose="02040503050406030204" pitchFamily="18" charset="0"/>
                          </a:rPr>
                          <m:t>image</m:t>
                        </m:r>
                        <m:r>
                          <a:rPr lang="en-US" i="1">
                            <a:latin typeface="Cambria Math" panose="02040503050406030204" pitchFamily="18" charset="0"/>
                          </a:rPr>
                          <m:t> </m:t>
                        </m:r>
                        <m:r>
                          <a:rPr lang="fi-FI" i="1">
                            <a:latin typeface="Cambria Math" panose="02040503050406030204" pitchFamily="18" charset="0"/>
                          </a:rPr>
                          <m:t>𝑋</m:t>
                        </m:r>
                      </m:den>
                    </m:f>
                  </m:oMath>
                </a14:m>
                <a:r>
                  <a:rPr lang="en-US" dirty="0"/>
                  <a:t>.</a:t>
                </a:r>
                <a:endParaRPr lang="fi-FI" dirty="0"/>
              </a:p>
            </p:txBody>
          </p:sp>
        </mc:Choice>
        <mc:Fallback xmlns="">
          <p:sp>
            <p:nvSpPr>
              <p:cNvPr id="5" name="Rectangle 4"/>
              <p:cNvSpPr>
                <a:spLocks noRot="1" noChangeAspect="1" noMove="1" noResize="1" noEditPoints="1" noAdjustHandles="1" noChangeArrowheads="1" noChangeShapeType="1" noTextEdit="1"/>
              </p:cNvSpPr>
              <p:nvPr/>
            </p:nvSpPr>
            <p:spPr>
              <a:xfrm>
                <a:off x="103497" y="3170315"/>
                <a:ext cx="11947332" cy="575222"/>
              </a:xfrm>
              <a:prstGeom prst="rect">
                <a:avLst/>
              </a:prstGeom>
              <a:blipFill>
                <a:blip r:embed="rId3"/>
                <a:stretch>
                  <a:fillRect r="-153"/>
                </a:stretch>
              </a:blipFill>
              <a:ln w="28575">
                <a:solidFill>
                  <a:srgbClr val="FF0000"/>
                </a:solidFill>
              </a:ln>
            </p:spPr>
            <p:txBody>
              <a:bodyPr/>
              <a:lstStyle/>
              <a:p>
                <a:r>
                  <a:rPr lang="en-US">
                    <a:noFill/>
                  </a:rPr>
                  <a:t> </a:t>
                </a:r>
              </a:p>
            </p:txBody>
          </p:sp>
        </mc:Fallback>
      </mc:AlternateContent>
      <p:sp>
        <p:nvSpPr>
          <p:cNvPr id="6" name="Rectangle 5"/>
          <p:cNvSpPr/>
          <p:nvPr/>
        </p:nvSpPr>
        <p:spPr>
          <a:xfrm>
            <a:off x="252835" y="82215"/>
            <a:ext cx="5921918" cy="107721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“Entropy-aware” computational schemas</a:t>
            </a:r>
          </a:p>
        </p:txBody>
      </p:sp>
      <p:pic>
        <p:nvPicPr>
          <p:cNvPr id="7" name="Picture 6"/>
          <p:cNvPicPr>
            <a:picLocks noChangeAspect="1"/>
          </p:cNvPicPr>
          <p:nvPr/>
        </p:nvPicPr>
        <p:blipFill>
          <a:blip r:embed="rId4"/>
          <a:stretch>
            <a:fillRect/>
          </a:stretch>
        </p:blipFill>
        <p:spPr>
          <a:xfrm>
            <a:off x="7464144" y="82215"/>
            <a:ext cx="4605935" cy="2099765"/>
          </a:xfrm>
          <a:prstGeom prst="rect">
            <a:avLst/>
          </a:prstGeom>
        </p:spPr>
      </p:pic>
    </p:spTree>
    <p:extLst>
      <p:ext uri="{BB962C8B-B14F-4D97-AF65-F5344CB8AC3E}">
        <p14:creationId xmlns:p14="http://schemas.microsoft.com/office/powerpoint/2010/main" val="381623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58114" y="690539"/>
            <a:ext cx="7962066" cy="5539160"/>
          </a:xfrm>
          <a:prstGeom prst="rect">
            <a:avLst/>
          </a:prstGeom>
        </p:spPr>
      </p:pic>
      <p:sp>
        <p:nvSpPr>
          <p:cNvPr id="5" name="Rectangle 4"/>
          <p:cNvSpPr/>
          <p:nvPr/>
        </p:nvSpPr>
        <p:spPr>
          <a:xfrm>
            <a:off x="134753" y="960048"/>
            <a:ext cx="3927108" cy="5355312"/>
          </a:xfrm>
          <a:prstGeom prst="rect">
            <a:avLst/>
          </a:prstGeom>
          <a:solidFill>
            <a:schemeClr val="bg1">
              <a:lumMod val="85000"/>
            </a:schemeClr>
          </a:solidFill>
          <a:ln w="25400">
            <a:solidFill>
              <a:srgbClr val="7030A0"/>
            </a:solidFill>
          </a:ln>
        </p:spPr>
        <p:txBody>
          <a:bodyPr wrap="square">
            <a:spAutoFit/>
          </a:bodyPr>
          <a:lstStyle/>
          <a:p>
            <a:pPr algn="just"/>
            <a:r>
              <a:rPr lang="en-GB" dirty="0">
                <a:solidFill>
                  <a:srgbClr val="000000"/>
                </a:solidFill>
                <a:latin typeface="Times New Roman" panose="02020603050405020304" pitchFamily="18" charset="0"/>
                <a:ea typeface="SimSun" panose="02010600030101010101" pitchFamily="2" charset="-122"/>
              </a:rPr>
              <a:t>A generic schema of “semantic refinement” (at the level of features) of image classification within a CNN architecture. The full discovered feature content (after convolutional layers) goes as usual through the fully-connected layers of the already trained CNN and gives one probability distribution as a result. The pruned feature content (after cutting away the features outside the chosen part(s)) goes through the same layers and gives another probability distribution as a result. Finally, both computed distributions go through the “Decontextualization” component of the analytics, which will compute the resulting and refined probability distribution as the final outcome of the input image classification.</a:t>
            </a:r>
            <a:endParaRPr lang="en-US" dirty="0"/>
          </a:p>
        </p:txBody>
      </p:sp>
      <p:sp>
        <p:nvSpPr>
          <p:cNvPr id="6" name="Rectangle 5"/>
          <p:cNvSpPr/>
          <p:nvPr/>
        </p:nvSpPr>
        <p:spPr>
          <a:xfrm>
            <a:off x="252835" y="82215"/>
            <a:ext cx="11441860" cy="584775"/>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From pixels to features (“Semantic Refinement” schema)</a:t>
            </a:r>
          </a:p>
        </p:txBody>
      </p:sp>
    </p:spTree>
    <p:extLst>
      <p:ext uri="{BB962C8B-B14F-4D97-AF65-F5344CB8AC3E}">
        <p14:creationId xmlns:p14="http://schemas.microsoft.com/office/powerpoint/2010/main" val="3858781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835" y="846010"/>
            <a:ext cx="11540691" cy="2887970"/>
          </a:xfrm>
          <a:prstGeom prst="rect">
            <a:avLst/>
          </a:prstGeom>
        </p:spPr>
        <p:txBody>
          <a:bodyPr wrap="square">
            <a:spAutoFit/>
          </a:bodyPr>
          <a:lstStyle/>
          <a:p>
            <a:pPr indent="173990" algn="just">
              <a:spcAft>
                <a:spcPts val="200"/>
              </a:spcAft>
            </a:pPr>
            <a:r>
              <a:rPr lang="en-GB" sz="2000" dirty="0">
                <a:solidFill>
                  <a:srgbClr val="000000"/>
                </a:solidFill>
                <a:latin typeface="Times New Roman" panose="02020603050405020304" pitchFamily="18" charset="0"/>
                <a:ea typeface="SimSun" panose="02010600030101010101" pitchFamily="2" charset="-122"/>
              </a:rPr>
              <a:t>For fast check of the suggested analytics, we did image classification experiments with the </a:t>
            </a:r>
            <a:r>
              <a:rPr lang="en-US" sz="2000" dirty="0">
                <a:latin typeface="Times New Roman" panose="02020603050405020304" pitchFamily="18" charset="0"/>
                <a:ea typeface="SimSun" panose="02010600030101010101" pitchFamily="2" charset="-122"/>
              </a:rPr>
              <a:t>public and popular image dataset </a:t>
            </a:r>
            <a:r>
              <a:rPr lang="en-US" sz="2000" dirty="0">
                <a:solidFill>
                  <a:srgbClr val="333333"/>
                </a:solidFill>
                <a:latin typeface="Times New Roman" panose="02020603050405020304" pitchFamily="18" charset="0"/>
                <a:ea typeface="SimSun" panose="02010600030101010101" pitchFamily="2" charset="-122"/>
              </a:rPr>
              <a:t>Kaggle (“Cats and Dogs” Dataset: </a:t>
            </a:r>
            <a:r>
              <a:rPr lang="en-US" sz="2000" dirty="0">
                <a:highlight>
                  <a:srgbClr val="FFFFFF"/>
                </a:highlight>
                <a:latin typeface="Times New Roman" panose="02020603050405020304" pitchFamily="18" charset="0"/>
                <a:ea typeface="SimSun" panose="02010600030101010101" pitchFamily="2" charset="-122"/>
                <a:hlinkClick r:id="rId2"/>
              </a:rPr>
              <a:t>www.microsoft.com/en-us/download/details.aspx?id=54765</a:t>
            </a:r>
            <a:r>
              <a:rPr lang="en-US" sz="2000" dirty="0">
                <a:solidFill>
                  <a:srgbClr val="333333"/>
                </a:solidFill>
                <a:latin typeface="Times New Roman" panose="02020603050405020304" pitchFamily="18" charset="0"/>
                <a:ea typeface="SimSun" panose="02010600030101010101" pitchFamily="2" charset="-122"/>
              </a:rPr>
              <a:t>), which contains 50K colored images of various cats and dogs.</a:t>
            </a:r>
            <a:r>
              <a:rPr lang="en-GB" sz="2000" dirty="0">
                <a:solidFill>
                  <a:srgbClr val="000000"/>
                </a:solidFill>
                <a:latin typeface="Times New Roman" panose="02020603050405020304" pitchFamily="18" charset="0"/>
                <a:ea typeface="SimSun" panose="02010600030101010101" pitchFamily="2" charset="-122"/>
              </a:rPr>
              <a:t> For fair comparison, we have not used any pre-trained models. We have trained the</a:t>
            </a:r>
            <a:r>
              <a:rPr lang="en-GB" sz="2000" dirty="0">
                <a:solidFill>
                  <a:srgbClr val="333333"/>
                </a:solidFill>
                <a:latin typeface="Times New Roman" panose="02020603050405020304" pitchFamily="18" charset="0"/>
                <a:ea typeface="SimSun" panose="02010600030101010101" pitchFamily="2" charset="-122"/>
              </a:rPr>
              <a:t> </a:t>
            </a:r>
            <a:r>
              <a:rPr lang="en-US" sz="2000" dirty="0">
                <a:solidFill>
                  <a:srgbClr val="333333"/>
                </a:solidFill>
                <a:latin typeface="Times New Roman" panose="02020603050405020304" pitchFamily="18" charset="0"/>
                <a:ea typeface="SimSun" panose="02010600030101010101" pitchFamily="2" charset="-122"/>
              </a:rPr>
              <a:t>baseline CNN model and we have tested it without and with different refinement enhancements to compare various approaches.</a:t>
            </a:r>
            <a:r>
              <a:rPr lang="fi-FI" sz="2000" dirty="0">
                <a:latin typeface="Times New Roman" panose="02020603050405020304" pitchFamily="18" charset="0"/>
                <a:ea typeface="SimSun" panose="02010600030101010101" pitchFamily="2" charset="-122"/>
              </a:rPr>
              <a:t> </a:t>
            </a:r>
            <a:r>
              <a:rPr lang="en-US" sz="2000" dirty="0">
                <a:latin typeface="Times New Roman" panose="02020603050405020304" pitchFamily="18" charset="0"/>
                <a:ea typeface="SimSun" panose="02010600030101010101" pitchFamily="2" charset="-122"/>
              </a:rPr>
              <a:t>The Table contains examples of our experiments. We may see that refinement improves classification in all the refinement cases, even for such a relatively simple dataset for ML</a:t>
            </a:r>
            <a:r>
              <a:rPr lang="en-US" sz="2000" dirty="0">
                <a:solidFill>
                  <a:srgbClr val="333333"/>
                </a:solidFill>
                <a:latin typeface="Times New Roman" panose="02020603050405020304" pitchFamily="18" charset="0"/>
                <a:ea typeface="SimSun" panose="02010600030101010101" pitchFamily="2" charset="-122"/>
              </a:rPr>
              <a:t>. As expected, unbiased refinement performed a bit better than a biased one and the semantic (feature) refinement shows the best test accuracy. However, processing time, especially for entropy-aware computing, is essentially higher than for the baseline model (subject of optimization).</a:t>
            </a:r>
            <a:endParaRPr lang="en-US" sz="2000" dirty="0"/>
          </a:p>
        </p:txBody>
      </p:sp>
      <p:sp>
        <p:nvSpPr>
          <p:cNvPr id="5" name="Rectangle 4"/>
          <p:cNvSpPr/>
          <p:nvPr/>
        </p:nvSpPr>
        <p:spPr>
          <a:xfrm>
            <a:off x="252835" y="82215"/>
            <a:ext cx="5108437" cy="584775"/>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Preliminary experiments:</a:t>
            </a:r>
          </a:p>
        </p:txBody>
      </p:sp>
      <p:pic>
        <p:nvPicPr>
          <p:cNvPr id="6" name="Picture 5"/>
          <p:cNvPicPr>
            <a:picLocks noChangeAspect="1"/>
          </p:cNvPicPr>
          <p:nvPr/>
        </p:nvPicPr>
        <p:blipFill>
          <a:blip r:embed="rId3"/>
          <a:stretch>
            <a:fillRect/>
          </a:stretch>
        </p:blipFill>
        <p:spPr>
          <a:xfrm>
            <a:off x="731521" y="3811604"/>
            <a:ext cx="10558913" cy="2211587"/>
          </a:xfrm>
          <a:prstGeom prst="rect">
            <a:avLst/>
          </a:prstGeom>
        </p:spPr>
      </p:pic>
    </p:spTree>
    <p:extLst>
      <p:ext uri="{BB962C8B-B14F-4D97-AF65-F5344CB8AC3E}">
        <p14:creationId xmlns:p14="http://schemas.microsoft.com/office/powerpoint/2010/main" val="2701880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7942" y="120593"/>
            <a:ext cx="3549342" cy="646331"/>
          </a:xfrm>
          <a:prstGeom prst="rect">
            <a:avLst/>
          </a:prstGeom>
        </p:spPr>
        <p:txBody>
          <a:bodyPr wrap="square">
            <a:spAutoFit/>
          </a:bodyPr>
          <a:lstStyle/>
          <a:p>
            <a:r>
              <a:rPr lang="en-GB" sz="36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020693" y="47116"/>
            <a:ext cx="2145638" cy="2145638"/>
          </a:xfrm>
          <a:prstGeom prst="rect">
            <a:avLst/>
          </a:prstGeom>
        </p:spPr>
      </p:pic>
      <p:sp>
        <p:nvSpPr>
          <p:cNvPr id="4" name="Rectangle 3"/>
          <p:cNvSpPr/>
          <p:nvPr/>
        </p:nvSpPr>
        <p:spPr>
          <a:xfrm>
            <a:off x="57356" y="840400"/>
            <a:ext cx="9982191" cy="5416868"/>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The intuition behind our approach was as follows: if you assume that Outcome (entire image) = FULL; Outcome (part of the image) = PART, then the refined classification result Outcome (Abstract image, wider than the original one) = RES, will not be a value between FULL and PART, but it can be obtained as extrapolation of these two. This means that our method assumes that any object to be classified does not contain all the information for perfect classification and, therefore:</a:t>
            </a:r>
          </a:p>
          <a:p>
            <a:pPr marL="742950" lvl="1"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there is no way to get more information from outside the object; we take some part(s) of the available information (“decontextualize” them from the rest of the image) to classify the same object even having less information available for that;</a:t>
            </a:r>
          </a:p>
          <a:p>
            <a:pPr marL="742950" lvl="1"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we discover the trend of the classification result change from less to more information;</a:t>
            </a:r>
          </a:p>
          <a:p>
            <a:pPr marL="742950" lvl="1"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finally, we use the trend to guess (“extrapolate”) what would be the classification result if we have even more information that the original object has. Suggested refinement analytics provides different options for making such an extrapolation at different layers of information about the object to be classified: from the “surface” layer (e.g., pixels of an image) to the “semantic” layer (e.g., discovered feature maps from an image)</a:t>
            </a:r>
            <a:r>
              <a:rPr lang="en-US" b="1" dirty="0">
                <a:solidFill>
                  <a:srgbClr val="7030A0"/>
                </a:solidFill>
                <a:latin typeface="+mj-lt"/>
                <a:ea typeface="SimSun" panose="02010600030101010101" pitchFamily="2" charset="-122"/>
              </a:rPr>
              <a:t>;</a:t>
            </a:r>
          </a:p>
          <a:p>
            <a:pPr marL="285750"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Our preliminary experiment on a public dataset provides certain optimism towards the validity of the suggested refinement techniques. However, many more experiments are still foreseen to discover the full hidden potential or the suggested approach. </a:t>
            </a:r>
            <a:r>
              <a:rPr lang="en-US" b="1" dirty="0">
                <a:solidFill>
                  <a:srgbClr val="7030A0"/>
                </a:solidFill>
                <a:latin typeface="+mj-lt"/>
                <a:ea typeface="SimSun" panose="02010600030101010101" pitchFamily="2" charset="-122"/>
              </a:rPr>
              <a:t> </a:t>
            </a:r>
            <a:endParaRPr lang="fi-FI" b="1" dirty="0">
              <a:solidFill>
                <a:srgbClr val="7030A0"/>
              </a:solidFill>
              <a:latin typeface="+mj-lt"/>
              <a:ea typeface="SimSun" panose="02010600030101010101" pitchFamily="2" charset="-122"/>
            </a:endParaRPr>
          </a:p>
        </p:txBody>
      </p:sp>
      <p:pic>
        <p:nvPicPr>
          <p:cNvPr id="3074" name="Picture 2" descr="File:Uncertainty Momentum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349730" y="3919900"/>
            <a:ext cx="3598289" cy="187294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s://www.strategy-business.com/media/image/42782831-03-anim.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12404" y="2016704"/>
            <a:ext cx="1872943" cy="104052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8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0257" y="2300438"/>
            <a:ext cx="5236146" cy="3920905"/>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3630" y="11392"/>
            <a:ext cx="3994483" cy="707886"/>
          </a:xfrm>
          <a:prstGeom prst="rect">
            <a:avLst/>
          </a:prstGeom>
        </p:spPr>
        <p:txBody>
          <a:bodyPr wrap="square">
            <a:spAutoFit/>
          </a:bodyPr>
          <a:lstStyle/>
          <a:p>
            <a:r>
              <a:rPr lang="en-GB" sz="40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Future work …</a:t>
            </a:r>
            <a:endParaRPr lang="en-US" sz="40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366655" y="2452429"/>
            <a:ext cx="5009939" cy="3649985"/>
          </a:xfrm>
          <a:prstGeom prst="rect">
            <a:avLst/>
          </a:prstGeom>
        </p:spPr>
      </p:pic>
      <p:grpSp>
        <p:nvGrpSpPr>
          <p:cNvPr id="10" name="Group 9"/>
          <p:cNvGrpSpPr/>
          <p:nvPr/>
        </p:nvGrpSpPr>
        <p:grpSpPr>
          <a:xfrm>
            <a:off x="7066172" y="1629348"/>
            <a:ext cx="5060016" cy="5060018"/>
            <a:chOff x="7172047" y="1629348"/>
            <a:chExt cx="5060016" cy="5060018"/>
          </a:xfrm>
        </p:grpSpPr>
        <p:pic>
          <p:nvPicPr>
            <p:cNvPr id="4" name="Picture 2" descr="https://miro.medium.com/max/640/1*NJjen7TZnzPdFEQntgyii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2047" y="1629348"/>
              <a:ext cx="5060016" cy="5060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585278" y="2108578"/>
              <a:ext cx="4234544" cy="410934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75607" y="657723"/>
            <a:ext cx="4534894" cy="1569660"/>
          </a:xfrm>
          <a:prstGeom prst="rect">
            <a:avLst/>
          </a:prstGeom>
        </p:spPr>
        <p:txBody>
          <a:bodyPr wrap="square">
            <a:spAutoFit/>
          </a:bodyPr>
          <a:lstStyle/>
          <a:p>
            <a:r>
              <a:rPr lang="en-GB" sz="32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to find and study connection for mutual enhancement …</a:t>
            </a:r>
            <a:endParaRPr lang="en-US" sz="32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12" name="Rectangle 11"/>
          <p:cNvSpPr/>
          <p:nvPr/>
        </p:nvSpPr>
        <p:spPr>
          <a:xfrm>
            <a:off x="318529" y="4813675"/>
            <a:ext cx="2886687" cy="1384995"/>
          </a:xfrm>
          <a:prstGeom prst="rect">
            <a:avLst/>
          </a:prstGeom>
        </p:spPr>
        <p:txBody>
          <a:bodyPr wrap="square">
            <a:spAutoFit/>
          </a:bodyPr>
          <a:lstStyle/>
          <a:p>
            <a:pPr algn="ctr"/>
            <a:r>
              <a:rPr lang="en-GB" sz="2800" b="1" dirty="0">
                <a:latin typeface="Times New Roman" panose="02020603050405020304" pitchFamily="18" charset="0"/>
                <a:ea typeface="SimSun" panose="02010600030101010101" pitchFamily="2" charset="-122"/>
              </a:rPr>
              <a:t>“Decontextualize-and-Extrapolate” </a:t>
            </a:r>
            <a:endParaRPr lang="en-US" sz="2800" b="1" dirty="0"/>
          </a:p>
        </p:txBody>
      </p:sp>
      <p:pic>
        <p:nvPicPr>
          <p:cNvPr id="2050" name="Picture 2" descr="Question Mark Serious Thinker | 3D Animated Clipart for PowerPoint -  PresenterMedia.co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69097" y="2503210"/>
            <a:ext cx="1832135" cy="229016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77875" y="118634"/>
            <a:ext cx="7392205" cy="1822470"/>
            <a:chOff x="4591251" y="118634"/>
            <a:chExt cx="7363326" cy="1822470"/>
          </a:xfrm>
        </p:grpSpPr>
        <p:sp>
          <p:nvSpPr>
            <p:cNvPr id="5" name="Rectangle 4"/>
            <p:cNvSpPr/>
            <p:nvPr/>
          </p:nvSpPr>
          <p:spPr>
            <a:xfrm>
              <a:off x="7813868" y="126895"/>
              <a:ext cx="4140709" cy="1800493"/>
            </a:xfrm>
            <a:prstGeom prst="rect">
              <a:avLst/>
            </a:prstGeom>
            <a:solidFill>
              <a:schemeClr val="tx1"/>
            </a:solidFill>
            <a:ln w="25400">
              <a:solidFill>
                <a:schemeClr val="tx1"/>
              </a:solidFill>
            </a:ln>
          </p:spPr>
          <p:txBody>
            <a:bodyPr wrap="square" lIns="91440" tIns="45720" rIns="91440" bIns="45720">
              <a:spAutoFit/>
            </a:bodyPr>
            <a:lstStyle/>
            <a:p>
              <a:pPr>
                <a:spcBef>
                  <a:spcPts val="600"/>
                </a:spcBef>
              </a:pPr>
              <a:r>
                <a:rPr lang="en-US" sz="2400" b="0" cap="none" spc="0" dirty="0">
                  <a:ln w="0"/>
                  <a:solidFill>
                    <a:schemeClr val="bg1"/>
                  </a:solidFill>
                  <a:effectLst>
                    <a:outerShdw blurRad="38100" dist="19050" dir="2700000" algn="tl" rotWithShape="0">
                      <a:schemeClr val="dk1">
                        <a:alpha val="40000"/>
                      </a:schemeClr>
                    </a:outerShdw>
                  </a:effectLst>
                </a:rPr>
                <a:t>Convolutional Transformers /</a:t>
              </a:r>
            </a:p>
            <a:p>
              <a:pPr>
                <a:spcBef>
                  <a:spcPts val="600"/>
                </a:spcBef>
              </a:pPr>
              <a:r>
                <a:rPr lang="en-US" sz="2400" b="0" cap="none" spc="0" dirty="0">
                  <a:ln w="0"/>
                  <a:solidFill>
                    <a:schemeClr val="bg1"/>
                  </a:solidFill>
                  <a:effectLst>
                    <a:outerShdw blurRad="38100" dist="19050" dir="2700000" algn="tl" rotWithShape="0">
                      <a:schemeClr val="dk1">
                        <a:alpha val="40000"/>
                      </a:schemeClr>
                    </a:outerShdw>
                  </a:effectLst>
                </a:rPr>
                <a:t>Representation Learning / </a:t>
              </a:r>
            </a:p>
            <a:p>
              <a:pPr>
                <a:spcBef>
                  <a:spcPts val="600"/>
                </a:spcBef>
              </a:pPr>
              <a:r>
                <a:rPr lang="en-US" sz="2400" b="0" cap="none" spc="0" dirty="0">
                  <a:ln w="0"/>
                  <a:solidFill>
                    <a:schemeClr val="bg1"/>
                  </a:solidFill>
                  <a:effectLst>
                    <a:outerShdw blurRad="38100" dist="19050" dir="2700000" algn="tl" rotWithShape="0">
                      <a:schemeClr val="dk1">
                        <a:alpha val="40000"/>
                      </a:schemeClr>
                    </a:outerShdw>
                  </a:effectLst>
                </a:rPr>
                <a:t>Self-Attention /</a:t>
              </a:r>
            </a:p>
            <a:p>
              <a:pPr>
                <a:spcBef>
                  <a:spcPts val="600"/>
                </a:spcBef>
              </a:pPr>
              <a:r>
                <a:rPr lang="en-US" sz="2400" b="0" cap="none" spc="0" dirty="0">
                  <a:ln w="0"/>
                  <a:solidFill>
                    <a:schemeClr val="bg1"/>
                  </a:solidFill>
                  <a:effectLst>
                    <a:outerShdw blurRad="38100" dist="19050" dir="2700000" algn="tl" rotWithShape="0">
                      <a:schemeClr val="dk1">
                        <a:alpha val="40000"/>
                      </a:schemeClr>
                    </a:outerShdw>
                  </a:effectLst>
                </a:rPr>
                <a:t>Contrastive Predictive Coding …</a:t>
              </a:r>
            </a:p>
          </p:txBody>
        </p:sp>
        <p:pic>
          <p:nvPicPr>
            <p:cNvPr id="2052" name="Picture 4" descr="Are Visual Transformers Better Than CNN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91251" y="118634"/>
              <a:ext cx="3235153" cy="18224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6"/>
          <a:stretch>
            <a:fillRect/>
          </a:stretch>
        </p:blipFill>
        <p:spPr>
          <a:xfrm>
            <a:off x="5520972" y="4610503"/>
            <a:ext cx="1923862" cy="1605241"/>
          </a:xfrm>
          <a:prstGeom prst="rect">
            <a:avLst/>
          </a:prstGeom>
          <a:ln w="25400">
            <a:solidFill>
              <a:schemeClr val="tx1"/>
            </a:solidFill>
          </a:ln>
        </p:spPr>
      </p:pic>
      <p:sp>
        <p:nvSpPr>
          <p:cNvPr id="15" name="Parallelogram 14"/>
          <p:cNvSpPr/>
          <p:nvPr/>
        </p:nvSpPr>
        <p:spPr>
          <a:xfrm>
            <a:off x="7439733" y="1916399"/>
            <a:ext cx="4630348" cy="205895"/>
          </a:xfrm>
          <a:prstGeom prst="parallelogram">
            <a:avLst>
              <a:gd name="adj" fmla="val 16922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p:nvSpPr>
        <p:spPr>
          <a:xfrm rot="16200000" flipV="1">
            <a:off x="9584376" y="3768542"/>
            <a:ext cx="4605646" cy="404257"/>
          </a:xfrm>
          <a:prstGeom prst="parallelogram">
            <a:avLst>
              <a:gd name="adj" fmla="val 1120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55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59467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278822" y="3149872"/>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746318"/>
            <a:ext cx="5000953" cy="2500477"/>
          </a:xfrm>
          <a:prstGeom prst="rect">
            <a:avLst/>
          </a:prstGeom>
        </p:spPr>
      </p:pic>
      <p:sp>
        <p:nvSpPr>
          <p:cNvPr id="7" name="Rectangle 6"/>
          <p:cNvSpPr/>
          <p:nvPr/>
        </p:nvSpPr>
        <p:spPr>
          <a:xfrm>
            <a:off x="7021791" y="2949931"/>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3381277" y="4797520"/>
            <a:ext cx="8682087" cy="461665"/>
          </a:xfrm>
          <a:prstGeom prst="rect">
            <a:avLst/>
          </a:prstGeom>
          <a:noFill/>
        </p:spPr>
        <p:txBody>
          <a:bodyPr wrap="squar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https://ai.it.jyu.fi/ISM-2022-Uncertainty.pptx</a:t>
            </a:r>
            <a:r>
              <a:rPr lang="en-US" sz="20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3375081" y="5330768"/>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3" name="Picture 2"/>
          <p:cNvPicPr>
            <a:picLocks noChangeAspect="1"/>
          </p:cNvPicPr>
          <p:nvPr/>
        </p:nvPicPr>
        <p:blipFill>
          <a:blip r:embed="rId5"/>
          <a:stretch>
            <a:fillRect/>
          </a:stretch>
        </p:blipFill>
        <p:spPr>
          <a:xfrm>
            <a:off x="368429" y="4175457"/>
            <a:ext cx="2902672" cy="2167456"/>
          </a:xfrm>
          <a:prstGeom prst="rect">
            <a:avLst/>
          </a:prstGeom>
          <a:ln w="63500">
            <a:solidFill>
              <a:schemeClr val="tx1"/>
            </a:solidFill>
          </a:ln>
        </p:spPr>
      </p:pic>
    </p:spTree>
    <p:extLst>
      <p:ext uri="{BB962C8B-B14F-4D97-AF65-F5344CB8AC3E}">
        <p14:creationId xmlns:p14="http://schemas.microsoft.com/office/powerpoint/2010/main" val="3161338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121031" y="1986028"/>
            <a:ext cx="8465270" cy="86976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GB" sz="2400" dirty="0"/>
              <a:t>The Truth is Out There:</a:t>
            </a:r>
          </a:p>
          <a:p>
            <a:r>
              <a:rPr lang="en-GB" sz="2400" dirty="0"/>
              <a:t>Focusing on Smaller to Guess Bigger in Image Classification</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2929172"/>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 </a:t>
            </a:r>
            <a:r>
              <a:rPr lang="en-US" sz="1600" b="0" dirty="0"/>
              <a:t>Olena Kaikova</a:t>
            </a:r>
            <a:r>
              <a:rPr lang="it-IT" sz="1600" b="0" dirty="0"/>
              <a:t> </a:t>
            </a:r>
            <a:r>
              <a:rPr lang="it-IT" sz="1600" b="0" baseline="30000" dirty="0"/>
              <a:t>b</a:t>
            </a:r>
            <a:r>
              <a:rPr lang="it-IT" sz="1600" b="0" dirty="0"/>
              <a:t>, </a:t>
            </a:r>
            <a:r>
              <a:rPr lang="en-US" sz="1600" b="0" dirty="0"/>
              <a:t>Diana Malyk</a:t>
            </a:r>
            <a:r>
              <a:rPr lang="it-IT" sz="1600" b="0" dirty="0"/>
              <a:t> </a:t>
            </a:r>
            <a:r>
              <a:rPr lang="it-IT" sz="1600" b="0" baseline="30000" dirty="0"/>
              <a:t>c</a:t>
            </a:r>
            <a:r>
              <a:rPr lang="it-IT" sz="1600" b="0" dirty="0"/>
              <a:t>, </a:t>
            </a:r>
            <a:r>
              <a:rPr lang="en-US" sz="1600" b="0" dirty="0"/>
              <a:t>Vladyslav Branytskyi</a:t>
            </a:r>
            <a:r>
              <a:rPr lang="it-IT" sz="1600" b="0" dirty="0"/>
              <a:t> </a:t>
            </a:r>
            <a:r>
              <a:rPr lang="it-IT" sz="1600" b="0" baseline="30000" dirty="0"/>
              <a:t>d</a:t>
            </a:r>
            <a:endParaRPr lang="en-US" sz="1600"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391709"/>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defRPr/>
            </a:pPr>
            <a:r>
              <a:rPr lang="en-US" sz="1200" baseline="30000" dirty="0" err="1"/>
              <a:t>a,b</a:t>
            </a:r>
            <a:r>
              <a:rPr lang="en-US" sz="1200" dirty="0"/>
              <a:t> Faculty of Information Technology, University of Jyväskylä, Jyväskylä, Finland</a:t>
            </a:r>
          </a:p>
          <a:p>
            <a:pPr>
              <a:spcBef>
                <a:spcPct val="0"/>
              </a:spcBef>
              <a:defRPr/>
            </a:pPr>
            <a:r>
              <a:rPr lang="en-US" sz="1200" baseline="30000" dirty="0" err="1"/>
              <a:t>c,d</a:t>
            </a:r>
            <a:r>
              <a:rPr lang="en-US" sz="1200" dirty="0"/>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887432"/>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a:t>
            </a:r>
            <a:r>
              <a:rPr lang="fi-FI" sz="1600" i="0" dirty="0" err="1"/>
              <a:t>olena.kaikova</a:t>
            </a:r>
            <a:r>
              <a:rPr lang="en-US" sz="1600" i="0" dirty="0"/>
              <a:t>@jyu.fi, </a:t>
            </a:r>
            <a:r>
              <a:rPr lang="en-US" sz="1600" i="0" baseline="30000" dirty="0"/>
              <a:t>c</a:t>
            </a:r>
            <a:r>
              <a:rPr lang="en-US" sz="1600" i="0" dirty="0"/>
              <a:t> </a:t>
            </a:r>
            <a:r>
              <a:rPr lang="fi-FI" sz="1600" i="0" dirty="0" err="1"/>
              <a:t>diana.malyk</a:t>
            </a:r>
            <a:r>
              <a:rPr lang="en-US" sz="1600" i="0" dirty="0"/>
              <a:t>@nure.ua,  </a:t>
            </a:r>
            <a:r>
              <a:rPr lang="en-US" sz="1600" i="0" baseline="30000" dirty="0"/>
              <a:t>d</a:t>
            </a:r>
            <a:r>
              <a:rPr lang="en-US" sz="1600" i="0" dirty="0"/>
              <a:t> </a:t>
            </a:r>
            <a:r>
              <a:rPr lang="fi-FI" sz="1600" i="0" dirty="0" err="1"/>
              <a:t>vladyslav.branytskyi</a:t>
            </a:r>
            <a:r>
              <a:rPr lang="en-US" sz="1600" i="0" dirty="0"/>
              <a:t>@nure.ua</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948588"/>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546486"/>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https://ai.it.jyu.fi/ISM-2022-Uncertainty.pptx</a:t>
            </a:r>
            <a:r>
              <a:rPr lang="en-US" sz="1600" i="0" dirty="0">
                <a:ln w="0"/>
              </a:rPr>
              <a:t> </a:t>
            </a:r>
            <a:endParaRPr lang="en-US" sz="1600" i="0" dirty="0"/>
          </a:p>
        </p:txBody>
      </p:sp>
      <p:grpSp>
        <p:nvGrpSpPr>
          <p:cNvPr id="11" name="Group 10"/>
          <p:cNvGrpSpPr/>
          <p:nvPr/>
        </p:nvGrpSpPr>
        <p:grpSpPr>
          <a:xfrm>
            <a:off x="3380964" y="5298104"/>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14" name="Group 13"/>
          <p:cNvGrpSpPr/>
          <p:nvPr/>
        </p:nvGrpSpPr>
        <p:grpSpPr>
          <a:xfrm>
            <a:off x="6199086" y="5303128"/>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
        <p:nvSpPr>
          <p:cNvPr id="17" name="TextBox 16"/>
          <p:cNvSpPr txBox="1"/>
          <p:nvPr/>
        </p:nvSpPr>
        <p:spPr>
          <a:xfrm>
            <a:off x="3121129" y="420955"/>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3109714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air of eyes that blink, focus on a dot, move away as if distracted by the moving do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4012" y="18855"/>
            <a:ext cx="6097987" cy="227453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439974" y="2701977"/>
            <a:ext cx="9311148"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Truth is Out There: Focusing on Smaller to Guess Bigger in Image Classification</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6" name="Rectangle 5"/>
          <p:cNvSpPr/>
          <p:nvPr/>
        </p:nvSpPr>
        <p:spPr>
          <a:xfrm>
            <a:off x="5323784" y="3781316"/>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7939</a:t>
            </a:r>
          </a:p>
        </p:txBody>
      </p:sp>
      <p:sp>
        <p:nvSpPr>
          <p:cNvPr id="7" name="Rectangle 6"/>
          <p:cNvSpPr/>
          <p:nvPr/>
        </p:nvSpPr>
        <p:spPr>
          <a:xfrm>
            <a:off x="998290" y="4296145"/>
            <a:ext cx="10194522"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Olena Kaikova, Diana Malyk, &amp; Vladyslav Branytskyi</a:t>
            </a:r>
          </a:p>
        </p:txBody>
      </p:sp>
      <p:pic>
        <p:nvPicPr>
          <p:cNvPr id="13" name="Picture 12"/>
          <p:cNvPicPr>
            <a:picLocks noChangeAspect="1"/>
          </p:cNvPicPr>
          <p:nvPr/>
        </p:nvPicPr>
        <p:blipFill>
          <a:blip r:embed="rId3"/>
          <a:stretch>
            <a:fillRect/>
          </a:stretch>
        </p:blipFill>
        <p:spPr>
          <a:xfrm>
            <a:off x="82091" y="5410797"/>
            <a:ext cx="1346660" cy="983144"/>
          </a:xfrm>
          <a:prstGeom prst="rect">
            <a:avLst/>
          </a:prstGeom>
        </p:spPr>
      </p:pic>
      <p:sp>
        <p:nvSpPr>
          <p:cNvPr id="14" name="Rectangle 13"/>
          <p:cNvSpPr/>
          <p:nvPr/>
        </p:nvSpPr>
        <p:spPr>
          <a:xfrm>
            <a:off x="1457326" y="5523512"/>
            <a:ext cx="3600449" cy="800219"/>
          </a:xfrm>
          <a:prstGeom prst="rect">
            <a:avLst/>
          </a:prstGeom>
        </p:spPr>
        <p:txBody>
          <a:bodyPr wrap="square">
            <a:spAutoFit/>
          </a:bodyPr>
          <a:lstStyle/>
          <a:p>
            <a:r>
              <a:rPr lang="en-US" b="1" i="0" dirty="0">
                <a:effectLst/>
                <a:latin typeface="Montserrat"/>
              </a:rPr>
              <a:t>ISM 2022</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grpSp>
        <p:nvGrpSpPr>
          <p:cNvPr id="18" name="Group 17"/>
          <p:cNvGrpSpPr/>
          <p:nvPr/>
        </p:nvGrpSpPr>
        <p:grpSpPr>
          <a:xfrm>
            <a:off x="5272432" y="5081118"/>
            <a:ext cx="3520623" cy="1337364"/>
            <a:chOff x="5272432" y="5358557"/>
            <a:chExt cx="3520623" cy="1337364"/>
          </a:xfrm>
        </p:grpSpPr>
        <p:pic>
          <p:nvPicPr>
            <p:cNvPr id="19" name="Picture 18"/>
            <p:cNvPicPr>
              <a:picLocks noChangeAspect="1"/>
            </p:cNvPicPr>
            <p:nvPr/>
          </p:nvPicPr>
          <p:blipFill>
            <a:blip r:embed="rId4"/>
            <a:stretch>
              <a:fillRect/>
            </a:stretch>
          </p:blipFill>
          <p:spPr>
            <a:xfrm>
              <a:off x="5272432" y="5358557"/>
              <a:ext cx="3520623" cy="1337364"/>
            </a:xfrm>
            <a:prstGeom prst="rect">
              <a:avLst/>
            </a:prstGeom>
          </p:spPr>
        </p:pic>
        <p:sp>
          <p:nvSpPr>
            <p:cNvPr id="20" name="Rectangle 19"/>
            <p:cNvSpPr/>
            <p:nvPr/>
          </p:nvSpPr>
          <p:spPr>
            <a:xfrm>
              <a:off x="6875107" y="5406182"/>
              <a:ext cx="184979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sp>
        <p:nvSpPr>
          <p:cNvPr id="22" name="Rectangle 21"/>
          <p:cNvSpPr/>
          <p:nvPr/>
        </p:nvSpPr>
        <p:spPr>
          <a:xfrm>
            <a:off x="8930437" y="5032038"/>
            <a:ext cx="3227223"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4 November, 2022, 17</a:t>
            </a:r>
            <a:r>
              <a:rPr lang="en-US" dirty="0">
                <a:ln w="0"/>
                <a:effectLst>
                  <a:outerShdw blurRad="38100" dist="19050" dir="2700000" algn="tl" rotWithShape="0">
                    <a:schemeClr val="dk1">
                      <a:alpha val="40000"/>
                    </a:schemeClr>
                  </a:outerShdw>
                </a:effectLst>
              </a:rPr>
              <a:t>:40 - 18:00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3" name="Rectangle 22"/>
          <p:cNvSpPr/>
          <p:nvPr/>
        </p:nvSpPr>
        <p:spPr>
          <a:xfrm>
            <a:off x="8960577" y="5668027"/>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a:t>
            </a:r>
          </a:p>
          <a:p>
            <a:pPr algn="just"/>
            <a:r>
              <a:rPr lang="en-US" sz="1600" b="1" dirty="0">
                <a:solidFill>
                  <a:srgbClr val="7030A0"/>
                </a:solidFill>
                <a:effectLst/>
                <a:latin typeface="Times New Roman" panose="02020603050405020304" pitchFamily="18" charset="0"/>
                <a:cs typeface="Times New Roman" panose="02020603050405020304" pitchFamily="18" charset="0"/>
              </a:rPr>
              <a:t>S 2.4 - IMAGE </a:t>
            </a:r>
            <a:r>
              <a:rPr lang="en-US" sz="1600" b="1" dirty="0">
                <a:solidFill>
                  <a:srgbClr val="7030A0"/>
                </a:solidFill>
                <a:latin typeface="Times New Roman" panose="02020603050405020304" pitchFamily="18" charset="0"/>
                <a:cs typeface="Times New Roman" panose="02020603050405020304" pitchFamily="18" charset="0"/>
              </a:rPr>
              <a:t> </a:t>
            </a:r>
            <a:r>
              <a:rPr lang="en-US" sz="1600" b="1" dirty="0">
                <a:solidFill>
                  <a:srgbClr val="7030A0"/>
                </a:solidFill>
                <a:effectLst/>
                <a:latin typeface="Times New Roman" panose="02020603050405020304" pitchFamily="18" charset="0"/>
                <a:cs typeface="Times New Roman" panose="02020603050405020304" pitchFamily="18" charset="0"/>
              </a:rPr>
              <a:t>/  Room: HS</a:t>
            </a:r>
            <a:r>
              <a:rPr lang="en-US" sz="1600" b="1" baseline="-25000" dirty="0">
                <a:solidFill>
                  <a:srgbClr val="7030A0"/>
                </a:solidFill>
                <a:effectLst/>
                <a:latin typeface="Times New Roman" panose="02020603050405020304" pitchFamily="18" charset="0"/>
                <a:cs typeface="Times New Roman" panose="02020603050405020304" pitchFamily="18" charset="0"/>
              </a:rPr>
              <a:t>3</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stretch>
            <a:fillRect/>
          </a:stretch>
        </p:blipFill>
        <p:spPr>
          <a:xfrm>
            <a:off x="8943889" y="5410388"/>
            <a:ext cx="3138071" cy="212751"/>
          </a:xfrm>
          <a:prstGeom prst="rect">
            <a:avLst/>
          </a:prstGeom>
        </p:spPr>
      </p:pic>
      <p:pic>
        <p:nvPicPr>
          <p:cNvPr id="1028" name="Picture 4" descr="https://miro.medium.com/max/1050/1*oB3S5yHHhvougJkPXuc8og.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27" y="16355"/>
            <a:ext cx="4036292" cy="2268012"/>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Pay Attention To Me Love GIF by Chippy the Dog"/>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81806" y="4071"/>
            <a:ext cx="2554664" cy="2291178"/>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GIF - Focus | Tgif, Motion graphics, Focus"/>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7388" y="28884"/>
            <a:ext cx="1288554" cy="9664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Outer Space The Truth GIF - Outer Space The Truth Is It Out There -  Discover &amp; Share GIFs"/>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87960" y="995813"/>
            <a:ext cx="1297982" cy="129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9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19506" y="3248862"/>
            <a:ext cx="3114230" cy="311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661340" y="2322919"/>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8951965" y="2841425"/>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5144593" y="5184741"/>
            <a:ext cx="3337087" cy="1146682"/>
            <a:chOff x="2663700" y="3666480"/>
            <a:chExt cx="3435776" cy="1184357"/>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666480"/>
              <a:ext cx="3435776" cy="118435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538622" y="3948277"/>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186757" y="3365021"/>
            <a:ext cx="4536134" cy="1073870"/>
            <a:chOff x="7560792" y="2676526"/>
            <a:chExt cx="4410383" cy="99393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041158" cy="341841"/>
            </a:xfrm>
            <a:prstGeom prst="rect">
              <a:avLst/>
            </a:prstGeom>
          </p:spPr>
          <p:txBody>
            <a:bodyPr wrap="none">
              <a:spAutoFit/>
            </a:bodyPr>
            <a:lstStyle/>
            <a:p>
              <a:r>
                <a:rPr lang="en-US" dirty="0">
                  <a:hlinkClick r:id="rId8"/>
                </a:rPr>
                <a:t>https://nure.ua/en/</a:t>
              </a:r>
              <a:r>
                <a:rPr lang="en-US" dirty="0"/>
                <a:t> </a:t>
              </a:r>
            </a:p>
          </p:txBody>
        </p:sp>
      </p:grpSp>
      <p:sp>
        <p:nvSpPr>
          <p:cNvPr id="19" name="Rectangle 18"/>
          <p:cNvSpPr/>
          <p:nvPr/>
        </p:nvSpPr>
        <p:spPr>
          <a:xfrm>
            <a:off x="6516022" y="982306"/>
            <a:ext cx="5486197" cy="1384995"/>
          </a:xfrm>
          <a:prstGeom prst="rect">
            <a:avLst/>
          </a:prstGeom>
          <a:solidFill>
            <a:srgbClr val="FFFF00"/>
          </a:solidFill>
          <a:ln w="25400">
            <a:solidFill>
              <a:srgbClr val="FF0000"/>
            </a:solidFill>
          </a:ln>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Truth is Out There:</a:t>
            </a:r>
          </a:p>
          <a:p>
            <a:pPr algn="ct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Focusing on Smaller to Guess Bigger in Image Classification</a:t>
            </a: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3" name="Picture 2"/>
          <p:cNvPicPr>
            <a:picLocks noChangeAspect="1"/>
          </p:cNvPicPr>
          <p:nvPr/>
        </p:nvPicPr>
        <p:blipFill>
          <a:blip r:embed="rId9"/>
          <a:stretch>
            <a:fillRect/>
          </a:stretch>
        </p:blipFill>
        <p:spPr>
          <a:xfrm>
            <a:off x="237978" y="1108438"/>
            <a:ext cx="1868567" cy="2119363"/>
          </a:xfrm>
          <a:prstGeom prst="rect">
            <a:avLst/>
          </a:prstGeom>
          <a:ln w="19050">
            <a:solidFill>
              <a:schemeClr val="tx1"/>
            </a:solidFill>
          </a:ln>
        </p:spPr>
      </p:pic>
      <p:sp>
        <p:nvSpPr>
          <p:cNvPr id="10" name="Rectangle 9"/>
          <p:cNvSpPr/>
          <p:nvPr/>
        </p:nvSpPr>
        <p:spPr>
          <a:xfrm>
            <a:off x="6046198" y="2406725"/>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Olena Kaikova</a:t>
            </a:r>
          </a:p>
        </p:txBody>
      </p:sp>
      <p:sp>
        <p:nvSpPr>
          <p:cNvPr id="20" name="Rectangle 19"/>
          <p:cNvSpPr/>
          <p:nvPr/>
        </p:nvSpPr>
        <p:spPr>
          <a:xfrm>
            <a:off x="422946" y="240787"/>
            <a:ext cx="1503727"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Diana Malyk</a:t>
            </a:r>
          </a:p>
        </p:txBody>
      </p:sp>
      <p:pic>
        <p:nvPicPr>
          <p:cNvPr id="12" name="Picture 11"/>
          <p:cNvPicPr>
            <a:picLocks noChangeAspect="1"/>
          </p:cNvPicPr>
          <p:nvPr/>
        </p:nvPicPr>
        <p:blipFill>
          <a:blip r:embed="rId10"/>
          <a:stretch>
            <a:fillRect/>
          </a:stretch>
        </p:blipFill>
        <p:spPr>
          <a:xfrm>
            <a:off x="4387741" y="1392909"/>
            <a:ext cx="1701495" cy="1352262"/>
          </a:xfrm>
          <a:prstGeom prst="rect">
            <a:avLst/>
          </a:prstGeom>
        </p:spPr>
      </p:pic>
      <p:pic>
        <p:nvPicPr>
          <p:cNvPr id="13" name="Picture 12"/>
          <p:cNvPicPr>
            <a:picLocks noChangeAspect="1"/>
          </p:cNvPicPr>
          <p:nvPr/>
        </p:nvPicPr>
        <p:blipFill>
          <a:blip r:embed="rId11"/>
          <a:stretch>
            <a:fillRect/>
          </a:stretch>
        </p:blipFill>
        <p:spPr>
          <a:xfrm>
            <a:off x="1246207" y="4813031"/>
            <a:ext cx="2622208" cy="1370445"/>
          </a:xfrm>
          <a:prstGeom prst="rect">
            <a:avLst/>
          </a:prstGeom>
        </p:spPr>
      </p:pic>
      <p:pic>
        <p:nvPicPr>
          <p:cNvPr id="25" name="Picture 24"/>
          <p:cNvPicPr>
            <a:picLocks noChangeAspect="1"/>
          </p:cNvPicPr>
          <p:nvPr/>
        </p:nvPicPr>
        <p:blipFill>
          <a:blip r:embed="rId12"/>
          <a:stretch>
            <a:fillRect/>
          </a:stretch>
        </p:blipFill>
        <p:spPr>
          <a:xfrm>
            <a:off x="2340744" y="1117674"/>
            <a:ext cx="1677264" cy="2096580"/>
          </a:xfrm>
          <a:prstGeom prst="rect">
            <a:avLst/>
          </a:prstGeom>
          <a:ln w="19050">
            <a:solidFill>
              <a:schemeClr val="tx1"/>
            </a:solidFill>
          </a:ln>
        </p:spPr>
      </p:pic>
      <p:sp>
        <p:nvSpPr>
          <p:cNvPr id="26" name="Rectangle 25"/>
          <p:cNvSpPr/>
          <p:nvPr/>
        </p:nvSpPr>
        <p:spPr>
          <a:xfrm>
            <a:off x="2421634" y="259726"/>
            <a:ext cx="1535910"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Vladyslav Branytskyi</a:t>
            </a:r>
          </a:p>
        </p:txBody>
      </p:sp>
      <p:pic>
        <p:nvPicPr>
          <p:cNvPr id="1026" name="Picture 2" descr="Ukraine flag heart shaped 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42381" y="2525929"/>
            <a:ext cx="1868506" cy="18685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stretch>
            <a:fillRect/>
          </a:stretch>
        </p:blipFill>
        <p:spPr>
          <a:xfrm>
            <a:off x="6128709" y="3248862"/>
            <a:ext cx="1532171" cy="1819453"/>
          </a:xfrm>
          <a:prstGeom prst="rect">
            <a:avLst/>
          </a:prstGeom>
          <a:ln w="19050">
            <a:solidFill>
              <a:schemeClr val="tx1"/>
            </a:solidFill>
          </a:ln>
        </p:spPr>
      </p:pic>
    </p:spTree>
    <p:extLst>
      <p:ext uri="{BB962C8B-B14F-4D97-AF65-F5344CB8AC3E}">
        <p14:creationId xmlns:p14="http://schemas.microsoft.com/office/powerpoint/2010/main" val="20580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67" y="2835385"/>
            <a:ext cx="9229725" cy="3238500"/>
          </a:xfrm>
          <a:prstGeom prst="rect">
            <a:avLst/>
          </a:prstGeom>
        </p:spPr>
      </p:pic>
      <p:pic>
        <p:nvPicPr>
          <p:cNvPr id="5" name="Picture 4"/>
          <p:cNvPicPr>
            <a:picLocks noChangeAspect="1"/>
          </p:cNvPicPr>
          <p:nvPr/>
        </p:nvPicPr>
        <p:blipFill>
          <a:blip r:embed="rId3"/>
          <a:stretch>
            <a:fillRect/>
          </a:stretch>
        </p:blipFill>
        <p:spPr>
          <a:xfrm>
            <a:off x="21867" y="2186"/>
            <a:ext cx="9277350" cy="631208"/>
          </a:xfrm>
          <a:prstGeom prst="rect">
            <a:avLst/>
          </a:prstGeom>
        </p:spPr>
      </p:pic>
      <p:pic>
        <p:nvPicPr>
          <p:cNvPr id="6" name="Picture 5"/>
          <p:cNvPicPr>
            <a:picLocks noChangeAspect="1"/>
          </p:cNvPicPr>
          <p:nvPr/>
        </p:nvPicPr>
        <p:blipFill>
          <a:blip r:embed="rId4"/>
          <a:stretch>
            <a:fillRect/>
          </a:stretch>
        </p:blipFill>
        <p:spPr>
          <a:xfrm>
            <a:off x="7579" y="673210"/>
            <a:ext cx="9258300" cy="4324350"/>
          </a:xfrm>
          <a:prstGeom prst="rect">
            <a:avLst/>
          </a:prstGeom>
        </p:spPr>
      </p:pic>
      <p:sp>
        <p:nvSpPr>
          <p:cNvPr id="7" name="Rectangle 6"/>
          <p:cNvSpPr/>
          <p:nvPr/>
        </p:nvSpPr>
        <p:spPr>
          <a:xfrm>
            <a:off x="3651150" y="4554771"/>
            <a:ext cx="625642" cy="2194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1196725" y="4599133"/>
            <a:ext cx="828349" cy="1636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241981" y="4945088"/>
            <a:ext cx="8900614" cy="707886"/>
          </a:xfrm>
          <a:prstGeom prst="rect">
            <a:avLst/>
          </a:prstGeom>
          <a:solidFill>
            <a:schemeClr val="bg1"/>
          </a:solidFill>
          <a:ln w="25400">
            <a:solidFill>
              <a:srgbClr val="FF0000"/>
            </a:solidFill>
          </a:ln>
        </p:spPr>
        <p:txBody>
          <a:bodyPr wrap="square">
            <a:spAutoFit/>
          </a:bodyPr>
          <a:lstStyle/>
          <a:p>
            <a:pPr lvl="0">
              <a:defRPr/>
            </a:pPr>
            <a:r>
              <a:rPr lang="en-US" sz="1000" dirty="0">
                <a:solidFill>
                  <a:prstClr val="black"/>
                </a:solidFill>
              </a:rPr>
              <a:t>https://teams.microsoft.com/dl/launcher/launcher.html?url=%2F_%23%2Fl%2Fmeetup-join%2F19%3A9b435349a7404e4998b14385638430bc%40thread.tacv2%2F1665006794870%3Fcontext%3D%257b%2522Tid%2522%253a%25227519d0cd-2106-47d9-adcb-320023abff57%2522%252c%2522Oid%2522%253a%25229f6efedb-1e10-4496-942f-92bdb2ba849d%2522%257d%26anon%3Dtrue&amp;type=meetup-join&amp;deeplinkId=99b66ce6-7980-4b35-8a42-8fba6d04abe0&amp;directDl=true&amp;msLaunch=true&amp;enableMobilePage=true&amp;suppressPrompt=true </a:t>
            </a:r>
            <a:endParaRPr kumimoji="0" lang="en-US" sz="1000" b="0" i="0" u="none" strike="noStrike" kern="1200" cap="none" spc="0" normalizeH="0" baseline="0" noProof="0" dirty="0">
              <a:ln>
                <a:noFill/>
              </a:ln>
              <a:solidFill>
                <a:prstClr val="black"/>
              </a:solidFill>
              <a:effectLst/>
              <a:uLnTx/>
              <a:uFillTx/>
              <a:latin typeface="Calibri" panose="020F0502020204030204"/>
            </a:endParaRPr>
          </a:p>
        </p:txBody>
      </p:sp>
      <p:sp>
        <p:nvSpPr>
          <p:cNvPr id="10" name="Rectangle 9"/>
          <p:cNvSpPr/>
          <p:nvPr/>
        </p:nvSpPr>
        <p:spPr>
          <a:xfrm>
            <a:off x="7852529" y="217096"/>
            <a:ext cx="4189870" cy="523220"/>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https://www.msc-les.org/conf/ism2022/ISM2022_ProgramAtAGlance.pdf</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Rectangle 13"/>
          <p:cNvSpPr/>
          <p:nvPr/>
        </p:nvSpPr>
        <p:spPr>
          <a:xfrm>
            <a:off x="9369354" y="4405241"/>
            <a:ext cx="258474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ISM-2022_7939_Uncertainty</a:t>
            </a:r>
          </a:p>
        </p:txBody>
      </p:sp>
      <p:sp>
        <p:nvSpPr>
          <p:cNvPr id="15" name="Rectangle 14"/>
          <p:cNvSpPr/>
          <p:nvPr/>
        </p:nvSpPr>
        <p:spPr>
          <a:xfrm>
            <a:off x="9369354" y="4434123"/>
            <a:ext cx="2490137" cy="30967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033884" y="1448110"/>
            <a:ext cx="3108711" cy="1815882"/>
          </a:xfrm>
          <a:prstGeom prst="rect">
            <a:avLst/>
          </a:prstGeom>
          <a:solidFill>
            <a:schemeClr val="bg1"/>
          </a:solidFill>
          <a:ln>
            <a:solidFill>
              <a:srgbClr val="FF0000"/>
            </a:solidFill>
          </a:ln>
        </p:spPr>
        <p:txBody>
          <a:bodyPr wrap="square">
            <a:spAutoFit/>
          </a:bodyPr>
          <a:lstStyle/>
          <a:p>
            <a:pPr lvl="0">
              <a:defRPr/>
            </a:pPr>
            <a:r>
              <a:rPr lang="en-US" sz="1400" dirty="0">
                <a:solidFill>
                  <a:prstClr val="black"/>
                </a:solidFill>
                <a:hlinkClick r:id="rId6"/>
              </a:rPr>
              <a:t>https://teams.microsoft.com/l/meetup-join/19%3a9b435349a7404e4998b14385638430bc%40thread.tacv2/1665006794870?context=%7b%22Tid%22%3a%227519d0cd-2106-47d9-adcb-320023abff57%22%2c%22Oid%22%3a%229f6efedb-1e10-4496-942f-92bdb2ba849d%22%7d</a:t>
            </a:r>
            <a:r>
              <a:rPr lang="en-US" sz="1400" dirty="0">
                <a:solidFill>
                  <a:prstClr val="black"/>
                </a:solidFill>
              </a:rPr>
              <a:t>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9451733" y="3465284"/>
            <a:ext cx="2404812" cy="738664"/>
          </a:xfrm>
          <a:prstGeom prst="rect">
            <a:avLst/>
          </a:prstGeom>
          <a:solidFill>
            <a:schemeClr val="bg1">
              <a:lumMod val="85000"/>
            </a:schemeClr>
          </a:solidFill>
          <a:ln w="25400">
            <a:solidFill>
              <a:srgbClr val="FF0000"/>
            </a:solidFill>
          </a:ln>
        </p:spPr>
        <p:txBody>
          <a:bodyPr wrap="square">
            <a:spAutoFit/>
          </a:bodyPr>
          <a:lstStyle/>
          <a:p>
            <a:pPr lvl="0"/>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a:t>
            </a:r>
            <a:r>
              <a:rPr lang="en-GB" sz="1400" b="1" dirty="0">
                <a:solidFill>
                  <a:prstClr val="black"/>
                </a:solidFill>
                <a:latin typeface="Calibri Light" panose="020F0302020204030204"/>
              </a:rPr>
              <a:t>The Truth is Out There: Focusing on Smaller to Guess Bigger in Image Classification</a:t>
            </a:r>
            <a:r>
              <a:rPr kumimoji="0" lang="en-US" sz="1400" b="1" i="0" u="none" strike="noStrike" kern="1200" cap="none" spc="0" normalizeH="0" baseline="0" noProof="0" dirty="0">
                <a:ln>
                  <a:noFill/>
                </a:ln>
                <a:solidFill>
                  <a:prstClr val="black"/>
                </a:solidFill>
                <a:effectLst/>
                <a:uLnTx/>
                <a:uFillTx/>
                <a:latin typeface="Calibri Light" panose="020F0302020204030204"/>
                <a:ea typeface="+mn-ea"/>
                <a:cs typeface="+mn-cs"/>
              </a:rPr>
              <a:t>”</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p:cNvSpPr/>
          <p:nvPr/>
        </p:nvSpPr>
        <p:spPr>
          <a:xfrm>
            <a:off x="7852529" y="793244"/>
            <a:ext cx="3007151" cy="523220"/>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https://www.msc-les.org/ism2022/program-at-a-glance/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Rectangle 17"/>
          <p:cNvSpPr/>
          <p:nvPr/>
        </p:nvSpPr>
        <p:spPr>
          <a:xfrm>
            <a:off x="3241981" y="5765381"/>
            <a:ext cx="8900614" cy="707886"/>
          </a:xfrm>
          <a:prstGeom prst="rect">
            <a:avLst/>
          </a:prstGeom>
          <a:solidFill>
            <a:schemeClr val="bg1"/>
          </a:solidFill>
          <a:ln w="25400">
            <a:solidFill>
              <a:srgbClr val="FF0000"/>
            </a:solidFill>
          </a:ln>
        </p:spPr>
        <p:txBody>
          <a:bodyPr wrap="square">
            <a:spAutoFit/>
          </a:bodyPr>
          <a:lstStyle/>
          <a:p>
            <a:pPr lvl="0">
              <a:defRPr/>
            </a:pPr>
            <a:r>
              <a:rPr lang="en-US" sz="1000" dirty="0">
                <a:solidFill>
                  <a:prstClr val="black"/>
                </a:solidFill>
              </a:rPr>
              <a:t>https://teams.microsoft.com/dl/launcher/launcher.html?url=%2F_%23%2Fl%2Fmeetup-join%2F19%3A9b435349a7404e4998b14385638430bc%40thread.tacv2%2F1665006794870%3Fcontext%3D%257b%2522Tid%2522%253a%25227519d0cd-2106-47d9-adcb-320023abff57%2522%252c%2522Oid%2522%253a%25229f6efedb-1e10-4496-942f-92bdb2ba849d%2522%257d%26anon%3Dtrue&amp;type=meetup-join&amp;deeplinkId=b64dfc14-ce7a-4656-ae03-32ecb70a1860&amp;directDl=true&amp;msLaunch=true&amp;enableMobilePage=true&amp;suppressPrompt=true  </a:t>
            </a:r>
            <a:endParaRPr kumimoji="0" lang="en-US" sz="1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11368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6334701" y="692843"/>
            <a:ext cx="0" cy="4321743"/>
          </a:xfrm>
          <a:prstGeom prst="straightConnector1">
            <a:avLst/>
          </a:prstGeom>
          <a:ln w="38100">
            <a:solidFill>
              <a:schemeClr val="tx1"/>
            </a:solidFill>
            <a:headEnd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V="1">
            <a:off x="8495572" y="2853713"/>
            <a:ext cx="0" cy="4321743"/>
          </a:xfrm>
          <a:prstGeom prst="straightConnector1">
            <a:avLst/>
          </a:prstGeom>
          <a:ln w="38100">
            <a:solidFill>
              <a:schemeClr val="tx1"/>
            </a:solidFill>
            <a:headEnd w="med" len="lg"/>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265204" y="1711038"/>
            <a:ext cx="137160" cy="1371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072378" y="477208"/>
            <a:ext cx="2200574" cy="2677656"/>
          </a:xfrm>
          <a:prstGeom prst="rect">
            <a:avLst/>
          </a:prstGeom>
          <a:noFill/>
        </p:spPr>
        <p:txBody>
          <a:bodyPr wrap="square" lIns="91440" tIns="45720" rIns="91440" bIns="45720">
            <a:spAutoFit/>
          </a:bodyPr>
          <a:lstStyle/>
          <a:p>
            <a:pPr algn="r"/>
            <a:r>
              <a:rPr lang="en-US" sz="2400" b="1" cap="none" spc="0" dirty="0">
                <a:ln w="0"/>
                <a:solidFill>
                  <a:schemeClr val="tx1"/>
                </a:solidFill>
                <a:effectLst>
                  <a:outerShdw blurRad="38100" dist="19050" dir="2700000" algn="tl" rotWithShape="0">
                    <a:schemeClr val="dk1">
                      <a:alpha val="40000"/>
                    </a:schemeClr>
                  </a:outerShdw>
                </a:effectLst>
              </a:rPr>
              <a:t>Quality and quantity of relevant </a:t>
            </a:r>
            <a:r>
              <a:rPr lang="en-US" sz="2400" b="1" dirty="0">
                <a:ln w="0"/>
                <a:effectLst>
                  <a:outerShdw blurRad="38100" dist="19050" dir="2700000" algn="tl" rotWithShape="0">
                    <a:schemeClr val="dk1">
                      <a:alpha val="40000"/>
                    </a:schemeClr>
                  </a:outerShdw>
                </a:effectLst>
              </a:rPr>
              <a:t>information in the input for </a:t>
            </a:r>
            <a:r>
              <a:rPr lang="en-US" sz="2400" b="1" cap="none" spc="0" dirty="0">
                <a:ln w="0"/>
                <a:solidFill>
                  <a:schemeClr val="tx1"/>
                </a:solidFill>
                <a:effectLst>
                  <a:outerShdw blurRad="38100" dist="19050" dir="2700000" algn="tl" rotWithShape="0">
                    <a:schemeClr val="dk1">
                      <a:alpha val="40000"/>
                    </a:schemeClr>
                  </a:outerShdw>
                </a:effectLst>
              </a:rPr>
              <a:t>classification decision.</a:t>
            </a:r>
          </a:p>
        </p:txBody>
      </p:sp>
      <p:pic>
        <p:nvPicPr>
          <p:cNvPr id="51" name="Picture 50"/>
          <p:cNvPicPr>
            <a:picLocks noChangeAspect="1"/>
          </p:cNvPicPr>
          <p:nvPr/>
        </p:nvPicPr>
        <p:blipFill>
          <a:blip r:embed="rId2">
            <a:clrChange>
              <a:clrFrom>
                <a:srgbClr val="F3F3F4"/>
              </a:clrFrom>
              <a:clrTo>
                <a:srgbClr val="F3F3F4">
                  <a:alpha val="0"/>
                </a:srgbClr>
              </a:clrTo>
            </a:clrChange>
          </a:blip>
          <a:stretch>
            <a:fillRect/>
          </a:stretch>
        </p:blipFill>
        <p:spPr>
          <a:xfrm>
            <a:off x="10976701" y="5014584"/>
            <a:ext cx="791885" cy="1503855"/>
          </a:xfrm>
          <a:prstGeom prst="rect">
            <a:avLst/>
          </a:prstGeom>
        </p:spPr>
      </p:pic>
      <p:sp>
        <p:nvSpPr>
          <p:cNvPr id="52" name="Rectangle 51"/>
          <p:cNvSpPr/>
          <p:nvPr/>
        </p:nvSpPr>
        <p:spPr>
          <a:xfrm>
            <a:off x="6911583" y="5095732"/>
            <a:ext cx="4065118" cy="1200329"/>
          </a:xfrm>
          <a:prstGeom prst="rect">
            <a:avLst/>
          </a:prstGeom>
          <a:noFill/>
        </p:spPr>
        <p:txBody>
          <a:bodyPr wrap="square" lIns="91440" tIns="45720" rIns="91440" bIns="45720">
            <a:spAutoFit/>
          </a:bodyPr>
          <a:lstStyle/>
          <a:p>
            <a:pPr algn="r"/>
            <a:r>
              <a:rPr lang="en-US" sz="2400" b="1" cap="none" spc="0" dirty="0">
                <a:ln w="0"/>
                <a:solidFill>
                  <a:schemeClr val="tx1"/>
                </a:solidFill>
                <a:effectLst>
                  <a:outerShdw blurRad="38100" dist="19050" dir="2700000" algn="tl" rotWithShape="0">
                    <a:schemeClr val="dk1">
                      <a:alpha val="40000"/>
                    </a:schemeClr>
                  </a:outerShdw>
                </a:effectLst>
              </a:rPr>
              <a:t>Strength of the bias towards correct class label within the output probability distribution</a:t>
            </a:r>
          </a:p>
        </p:txBody>
      </p:sp>
      <p:sp>
        <p:nvSpPr>
          <p:cNvPr id="58" name="Multiply 57"/>
          <p:cNvSpPr/>
          <p:nvPr/>
        </p:nvSpPr>
        <p:spPr>
          <a:xfrm>
            <a:off x="11768586" y="5118352"/>
            <a:ext cx="368300" cy="367342"/>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904973" y="2205872"/>
            <a:ext cx="2818615" cy="4458879"/>
            <a:chOff x="169681" y="2205872"/>
            <a:chExt cx="2818615" cy="4458879"/>
          </a:xfrm>
        </p:grpSpPr>
        <p:sp>
          <p:nvSpPr>
            <p:cNvPr id="63" name="Rounded Rectangle 62"/>
            <p:cNvSpPr/>
            <p:nvPr/>
          </p:nvSpPr>
          <p:spPr>
            <a:xfrm>
              <a:off x="169681" y="2205872"/>
              <a:ext cx="2818615" cy="4458879"/>
            </a:xfrm>
            <a:prstGeom prst="roundRect">
              <a:avLst>
                <a:gd name="adj" fmla="val 6134"/>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73764" y="3950478"/>
              <a:ext cx="2595418" cy="92287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Machine Learning Model (Classifier)</a:t>
              </a:r>
            </a:p>
          </p:txBody>
        </p:sp>
        <p:pic>
          <p:nvPicPr>
            <p:cNvPr id="55" name="Picture 54"/>
            <p:cNvPicPr>
              <a:picLocks noChangeAspect="1"/>
            </p:cNvPicPr>
            <p:nvPr/>
          </p:nvPicPr>
          <p:blipFill>
            <a:blip r:embed="rId3"/>
            <a:stretch>
              <a:fillRect/>
            </a:stretch>
          </p:blipFill>
          <p:spPr>
            <a:xfrm>
              <a:off x="847190" y="2521614"/>
              <a:ext cx="1709161" cy="842195"/>
            </a:xfrm>
            <a:prstGeom prst="rect">
              <a:avLst/>
            </a:prstGeom>
            <a:ln w="63500">
              <a:solidFill>
                <a:srgbClr val="C00000"/>
              </a:solidFill>
            </a:ln>
          </p:spPr>
        </p:pic>
        <p:pic>
          <p:nvPicPr>
            <p:cNvPr id="56" name="Picture 55"/>
            <p:cNvPicPr>
              <a:picLocks noChangeAspect="1"/>
            </p:cNvPicPr>
            <p:nvPr/>
          </p:nvPicPr>
          <p:blipFill>
            <a:blip r:embed="rId4">
              <a:clrChange>
                <a:clrFrom>
                  <a:srgbClr val="F3F3F4"/>
                </a:clrFrom>
                <a:clrTo>
                  <a:srgbClr val="F3F3F4">
                    <a:alpha val="0"/>
                  </a:srgbClr>
                </a:clrTo>
              </a:clrChange>
            </a:blip>
            <a:stretch>
              <a:fillRect/>
            </a:stretch>
          </p:blipFill>
          <p:spPr>
            <a:xfrm>
              <a:off x="1352484" y="5400851"/>
              <a:ext cx="580991" cy="1102291"/>
            </a:xfrm>
            <a:prstGeom prst="rect">
              <a:avLst/>
            </a:prstGeom>
          </p:spPr>
        </p:pic>
        <p:sp>
          <p:nvSpPr>
            <p:cNvPr id="57" name="Multiply 56"/>
            <p:cNvSpPr/>
            <p:nvPr/>
          </p:nvSpPr>
          <p:spPr>
            <a:xfrm>
              <a:off x="1772977" y="5502174"/>
              <a:ext cx="274320" cy="274320"/>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9" name="Rectangle 58"/>
            <p:cNvSpPr/>
            <p:nvPr/>
          </p:nvSpPr>
          <p:spPr>
            <a:xfrm>
              <a:off x="949237" y="5429132"/>
              <a:ext cx="431528" cy="307777"/>
            </a:xfrm>
            <a:prstGeom prst="rect">
              <a:avLst/>
            </a:prstGeom>
            <a:noFill/>
          </p:spPr>
          <p:txBody>
            <a:bodyPr wrap="none" lIns="91440" tIns="45720" rIns="91440" bIns="45720">
              <a:spAutoFit/>
            </a:bodyPr>
            <a:lstStyle/>
            <a:p>
              <a:pPr algn="ctr"/>
              <a:r>
                <a:rPr lang="en-US" sz="1400" b="1" cap="none" spc="0" dirty="0">
                  <a:ln w="0"/>
                  <a:solidFill>
                    <a:schemeClr val="tx1"/>
                  </a:solidFill>
                  <a:effectLst>
                    <a:outerShdw blurRad="38100" dist="19050" dir="2700000" algn="tl" rotWithShape="0">
                      <a:schemeClr val="dk1">
                        <a:alpha val="40000"/>
                      </a:schemeClr>
                    </a:outerShdw>
                  </a:effectLst>
                </a:rPr>
                <a:t>Car</a:t>
              </a:r>
            </a:p>
          </p:txBody>
        </p:sp>
        <p:sp>
          <p:nvSpPr>
            <p:cNvPr id="60" name="Down Arrow 59"/>
            <p:cNvSpPr/>
            <p:nvPr/>
          </p:nvSpPr>
          <p:spPr>
            <a:xfrm>
              <a:off x="1372075" y="3499068"/>
              <a:ext cx="448982" cy="354463"/>
            </a:xfrm>
            <a:prstGeom prst="downArrow">
              <a:avLst>
                <a:gd name="adj1" fmla="val 50000"/>
                <a:gd name="adj2" fmla="val 553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own Arrow 60"/>
            <p:cNvSpPr/>
            <p:nvPr/>
          </p:nvSpPr>
          <p:spPr>
            <a:xfrm>
              <a:off x="1372075" y="4992019"/>
              <a:ext cx="448982" cy="354463"/>
            </a:xfrm>
            <a:prstGeom prst="downArrow">
              <a:avLst>
                <a:gd name="adj1" fmla="val 50000"/>
                <a:gd name="adj2" fmla="val 553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2" name="Picture 61"/>
          <p:cNvPicPr>
            <a:picLocks noChangeAspect="1"/>
          </p:cNvPicPr>
          <p:nvPr/>
        </p:nvPicPr>
        <p:blipFill>
          <a:blip r:embed="rId3"/>
          <a:stretch>
            <a:fillRect/>
          </a:stretch>
        </p:blipFill>
        <p:spPr>
          <a:xfrm>
            <a:off x="4878121" y="3183145"/>
            <a:ext cx="1277479" cy="629482"/>
          </a:xfrm>
          <a:prstGeom prst="rect">
            <a:avLst/>
          </a:prstGeom>
          <a:ln w="63500">
            <a:solidFill>
              <a:srgbClr val="C00000"/>
            </a:solidFill>
          </a:ln>
        </p:spPr>
      </p:pic>
      <p:sp>
        <p:nvSpPr>
          <p:cNvPr id="66" name="Right Arrow 65"/>
          <p:cNvSpPr/>
          <p:nvPr/>
        </p:nvSpPr>
        <p:spPr>
          <a:xfrm rot="18961504">
            <a:off x="6079189" y="2552209"/>
            <a:ext cx="4990989" cy="662420"/>
          </a:xfrm>
          <a:prstGeom prst="rightArrow">
            <a:avLst>
              <a:gd name="adj1" fmla="val 50000"/>
              <a:gd name="adj2" fmla="val 864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266772" y="3795931"/>
            <a:ext cx="137160" cy="1371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477935" y="4946004"/>
            <a:ext cx="137160" cy="1371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V="1">
            <a:off x="6345288" y="1777026"/>
            <a:ext cx="3375200" cy="0"/>
          </a:xfrm>
          <a:prstGeom prst="straightConnector1">
            <a:avLst/>
          </a:prstGeom>
          <a:ln w="19050">
            <a:solidFill>
              <a:srgbClr val="7030A0"/>
            </a:solidFill>
            <a:prstDash val="sysDash"/>
            <a:headEnd w="med" len="lg"/>
            <a:tailEnd type="none" w="lg" len="lg"/>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6348368" y="3864511"/>
            <a:ext cx="1188720" cy="0"/>
          </a:xfrm>
          <a:prstGeom prst="straightConnector1">
            <a:avLst/>
          </a:prstGeom>
          <a:ln w="19050">
            <a:solidFill>
              <a:srgbClr val="7030A0"/>
            </a:solidFill>
            <a:prstDash val="sysDash"/>
            <a:headEnd w="med" len="lg"/>
            <a:tailEnd type="none" w="lg" len="lg"/>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7537088" y="3837799"/>
            <a:ext cx="0" cy="1188720"/>
          </a:xfrm>
          <a:prstGeom prst="straightConnector1">
            <a:avLst/>
          </a:prstGeom>
          <a:ln w="19050">
            <a:solidFill>
              <a:srgbClr val="7030A0"/>
            </a:solidFill>
            <a:prstDash val="sysDash"/>
            <a:headEnd w="med" len="lg"/>
            <a:tailEnd type="none" w="lg"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9720488" y="1816036"/>
            <a:ext cx="0" cy="3200400"/>
          </a:xfrm>
          <a:prstGeom prst="straightConnector1">
            <a:avLst/>
          </a:prstGeom>
          <a:ln w="19050">
            <a:solidFill>
              <a:srgbClr val="7030A0"/>
            </a:solidFill>
            <a:prstDash val="sysDash"/>
            <a:headEnd w="med" len="lg"/>
            <a:tailEnd type="none" w="lg" len="lg"/>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9647669" y="4947572"/>
            <a:ext cx="137160" cy="137160"/>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181131" y="175240"/>
            <a:ext cx="4051501" cy="1569660"/>
          </a:xfrm>
          <a:prstGeom prst="rect">
            <a:avLst/>
          </a:prstGeom>
        </p:spPr>
        <p:txBody>
          <a:bodyPr wrap="square">
            <a:spAutoFit/>
          </a:bodyPr>
          <a:lstStyle/>
          <a:p>
            <a:r>
              <a:rPr lang="en-GB" sz="3200" b="1" dirty="0">
                <a:solidFill>
                  <a:srgbClr val="FF0000"/>
                </a:solidFill>
                <a:latin typeface="Arial" panose="020B0604020202020204" pitchFamily="34" charset="0"/>
                <a:cs typeface="Arial" panose="020B0604020202020204" pitchFamily="34" charset="0"/>
              </a:rPr>
              <a:t>Image classification problem and our study assumption</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52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27" y="1399927"/>
            <a:ext cx="6134826" cy="5093899"/>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5324" y="90397"/>
            <a:ext cx="5326310" cy="4076251"/>
          </a:xfrm>
          <a:prstGeom prst="rect">
            <a:avLst/>
          </a:prstGeom>
          <a:noFill/>
          <a:ln>
            <a:noFill/>
          </a:ln>
        </p:spPr>
      </p:pic>
      <p:sp>
        <p:nvSpPr>
          <p:cNvPr id="6" name="Rectangle 5"/>
          <p:cNvSpPr/>
          <p:nvPr/>
        </p:nvSpPr>
        <p:spPr>
          <a:xfrm>
            <a:off x="6117996" y="4157221"/>
            <a:ext cx="6017444" cy="2308324"/>
          </a:xfrm>
          <a:prstGeom prst="rect">
            <a:avLst/>
          </a:prstGeom>
        </p:spPr>
        <p:txBody>
          <a:bodyPr wrap="square">
            <a:spAutoFit/>
          </a:bodyPr>
          <a:lstStyle/>
          <a:p>
            <a:pPr algn="just"/>
            <a:r>
              <a:rPr lang="en-GB" sz="1600" b="1" dirty="0">
                <a:solidFill>
                  <a:srgbClr val="7030A0"/>
                </a:solidFill>
                <a:latin typeface="Times New Roman" panose="02020603050405020304" pitchFamily="18" charset="0"/>
                <a:ea typeface="SimSun" panose="02010600030101010101" pitchFamily="2" charset="-122"/>
              </a:rPr>
              <a:t>The input image “full” is classified separately  from its chosen and decontextualized “part”. Results of classification for both “full” and “part” images give preference to the “cat” label. However, the study of the “part-to-full” tendencies (extrapolation) gives the grounds to assume that some potential and more informative (unknown, abstract) image “res” of the same object may have another classification label, i.e., “dog”, which makes it reasonable to prefer the “dog” over the “cat” as a classification label also for the original image in spite of the classifier preference.</a:t>
            </a:r>
            <a:endParaRPr lang="en-US" sz="1600" b="1" dirty="0">
              <a:solidFill>
                <a:srgbClr val="7030A0"/>
              </a:solidFill>
            </a:endParaRPr>
          </a:p>
        </p:txBody>
      </p:sp>
      <p:sp>
        <p:nvSpPr>
          <p:cNvPr id="7" name="Rectangle 6"/>
          <p:cNvSpPr/>
          <p:nvPr/>
        </p:nvSpPr>
        <p:spPr>
          <a:xfrm>
            <a:off x="256547" y="90397"/>
            <a:ext cx="6078265" cy="1384995"/>
          </a:xfrm>
          <a:prstGeom prst="rect">
            <a:avLst/>
          </a:prstGeom>
        </p:spPr>
        <p:txBody>
          <a:bodyPr wrap="square">
            <a:spAutoFit/>
          </a:bodyPr>
          <a:lstStyle/>
          <a:p>
            <a:r>
              <a:rPr lang="en-GB" sz="2800" b="1" dirty="0">
                <a:solidFill>
                  <a:srgbClr val="FF0000"/>
                </a:solidFill>
                <a:latin typeface="Arial" panose="020B0604020202020204" pitchFamily="34" charset="0"/>
                <a:cs typeface="Arial" panose="020B0604020202020204" pitchFamily="34" charset="0"/>
              </a:rPr>
              <a:t>Intuition behind the “decontextualize-and-extrapolate” approach to classification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3875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65646" y="587141"/>
            <a:ext cx="7041778" cy="5314036"/>
          </a:xfrm>
          <a:prstGeom prst="rect">
            <a:avLst/>
          </a:prstGeom>
        </p:spPr>
      </p:pic>
      <p:sp>
        <p:nvSpPr>
          <p:cNvPr id="5" name="Rectangle 4"/>
          <p:cNvSpPr/>
          <p:nvPr/>
        </p:nvSpPr>
        <p:spPr>
          <a:xfrm>
            <a:off x="211755" y="3953403"/>
            <a:ext cx="7874270" cy="2308324"/>
          </a:xfrm>
          <a:prstGeom prst="rect">
            <a:avLst/>
          </a:prstGeom>
          <a:solidFill>
            <a:schemeClr val="bg1">
              <a:lumMod val="85000"/>
            </a:schemeClr>
          </a:solidFill>
          <a:ln w="25400">
            <a:solidFill>
              <a:srgbClr val="7030A0"/>
            </a:solidFill>
          </a:ln>
        </p:spPr>
        <p:txBody>
          <a:bodyPr wrap="square">
            <a:spAutoFit/>
          </a:bodyPr>
          <a:lstStyle/>
          <a:p>
            <a:pPr algn="just"/>
            <a:r>
              <a:rPr lang="en-GB" sz="2400" dirty="0">
                <a:latin typeface="Times New Roman" panose="02020603050405020304" pitchFamily="18" charset="0"/>
                <a:ea typeface="SimSun" panose="02010600030101010101" pitchFamily="2" charset="-122"/>
              </a:rPr>
              <a:t>The entire input image and its chosen part go through the same Convolutional Neural Network (CNN) for classification. Both outcomes are integrated into one following an appropriate computation schema. Such refinement of the classification outcome is expected to provide useful corrections and improve the classification accuracy on the test set.</a:t>
            </a:r>
            <a:endParaRPr lang="en-US" sz="2400" dirty="0"/>
          </a:p>
        </p:txBody>
      </p:sp>
      <p:sp>
        <p:nvSpPr>
          <p:cNvPr id="6" name="Rectangle 5"/>
          <p:cNvSpPr/>
          <p:nvPr/>
        </p:nvSpPr>
        <p:spPr>
          <a:xfrm>
            <a:off x="77438" y="250653"/>
            <a:ext cx="4927699" cy="2246769"/>
          </a:xfrm>
          <a:prstGeom prst="rect">
            <a:avLst/>
          </a:prstGeom>
        </p:spPr>
        <p:txBody>
          <a:bodyPr wrap="square">
            <a:spAutoFit/>
          </a:bodyPr>
          <a:lstStyle/>
          <a:p>
            <a:r>
              <a:rPr lang="en-GB" sz="2800" b="1" dirty="0">
                <a:solidFill>
                  <a:srgbClr val="FF0000"/>
                </a:solidFill>
                <a:latin typeface="Arial" panose="020B0604020202020204" pitchFamily="34" charset="0"/>
                <a:cs typeface="Arial" panose="020B0604020202020204" pitchFamily="34" charset="0"/>
              </a:rPr>
              <a:t>Generic schema of the “decontextualize-and-extrapolate” approach as an attempt to improve (refine) image classification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179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9407" y="139681"/>
            <a:ext cx="3940569" cy="2714917"/>
          </a:xfrm>
          <a:prstGeom prst="rect">
            <a:avLst/>
          </a:prstGeom>
          <a:noFill/>
          <a:ln>
            <a:noFill/>
          </a:ln>
        </p:spPr>
      </p:pic>
      <mc:AlternateContent xmlns:mc="http://schemas.openxmlformats.org/markup-compatibility/2006" xmlns:a14="http://schemas.microsoft.com/office/drawing/2010/main">
        <mc:Choice Requires="a14">
          <p:sp>
            <p:nvSpPr>
              <p:cNvPr id="5" name="Rectangle 4"/>
              <p:cNvSpPr/>
              <p:nvPr/>
            </p:nvSpPr>
            <p:spPr>
              <a:xfrm>
                <a:off x="50274" y="1544274"/>
                <a:ext cx="7132320" cy="5120640"/>
              </a:xfrm>
              <a:prstGeom prst="rect">
                <a:avLst/>
              </a:prstGeom>
              <a:solidFill>
                <a:schemeClr val="bg1">
                  <a:lumMod val="95000"/>
                </a:schemeClr>
              </a:solidFill>
              <a:ln w="19050">
                <a:solidFill>
                  <a:srgbClr val="7030A0"/>
                </a:solidFill>
              </a:ln>
            </p:spPr>
            <p:txBody>
              <a:bodyPr wrap="square">
                <a:spAutoFit/>
              </a:bodyPr>
              <a:lstStyle/>
              <a:p>
                <a:pPr indent="171450" algn="just">
                  <a:spcBef>
                    <a:spcPts val="200"/>
                  </a:spcBef>
                </a:pPr>
                <a:r>
                  <a:rPr lang="en-GB" dirty="0">
                    <a:latin typeface="Times New Roman" panose="02020603050405020304" pitchFamily="18" charset="0"/>
                    <a:ea typeface="SimSun" panose="02010600030101010101" pitchFamily="2" charset="-122"/>
                  </a:rPr>
                  <a:t>Assume that we have some Convolutional Neural Network (CNN) classifier already trained to classify images into one of </a:t>
                </a:r>
                <a14:m>
                  <m:oMath xmlns:m="http://schemas.openxmlformats.org/officeDocument/2006/math">
                    <m:r>
                      <a:rPr lang="en-GB" b="1" i="1" smtClean="0">
                        <a:solidFill>
                          <a:srgbClr val="FF0000"/>
                        </a:solidFill>
                        <a:latin typeface="Cambria Math" panose="02040503050406030204" pitchFamily="18" charset="0"/>
                        <a:ea typeface="SimSun" panose="02010600030101010101" pitchFamily="2" charset="-122"/>
                      </a:rPr>
                      <m:t>𝑪</m:t>
                    </m:r>
                  </m:oMath>
                </a14:m>
                <a:r>
                  <a:rPr lang="en-GB" dirty="0">
                    <a:latin typeface="Times New Roman" panose="02020603050405020304" pitchFamily="18" charset="0"/>
                    <a:ea typeface="SimSun" panose="02010600030101010101" pitchFamily="2" charset="-122"/>
                  </a:rPr>
                  <a:t> classes. Assume that we are testing this classifier on a test image </a:t>
                </a:r>
                <a:r>
                  <a:rPr lang="en-GB" b="1" i="1" dirty="0">
                    <a:solidFill>
                      <a:srgbClr val="0070C0"/>
                    </a:solidFill>
                    <a:latin typeface="Times New Roman" panose="02020603050405020304" pitchFamily="18" charset="0"/>
                    <a:ea typeface="SimSun" panose="02010600030101010101" pitchFamily="2" charset="-122"/>
                  </a:rPr>
                  <a:t>“full”</a:t>
                </a:r>
                <a:r>
                  <a:rPr lang="en-GB" dirty="0">
                    <a:latin typeface="Times New Roman" panose="02020603050405020304" pitchFamily="18" charset="0"/>
                    <a:ea typeface="SimSun" panose="02010600030101010101" pitchFamily="2" charset="-122"/>
                  </a:rPr>
                  <a:t> taken entirely as an input. Assume the amount of information (</a:t>
                </a:r>
                <a14:m>
                  <m:oMath xmlns:m="http://schemas.openxmlformats.org/officeDocument/2006/math">
                    <m:sSub>
                      <m:sSubPr>
                        <m:ctrlPr>
                          <a:rPr lang="fi-FI" b="1" i="1" smtClean="0">
                            <a:solidFill>
                              <a:srgbClr val="FF0000"/>
                            </a:solidFill>
                            <a:latin typeface="Cambria Math" panose="02040503050406030204" pitchFamily="18" charset="0"/>
                            <a:ea typeface="SimSun" panose="02010600030101010101" pitchFamily="2" charset="-122"/>
                          </a:rPr>
                        </m:ctrlPr>
                      </m:sSubPr>
                      <m:e>
                        <m:r>
                          <a:rPr lang="en-GB" b="1" i="1">
                            <a:solidFill>
                              <a:srgbClr val="FF0000"/>
                            </a:solidFill>
                            <a:latin typeface="Cambria Math" panose="02040503050406030204" pitchFamily="18" charset="0"/>
                            <a:ea typeface="SimSun" panose="02010600030101010101" pitchFamily="2" charset="-122"/>
                          </a:rPr>
                          <m:t>𝝎</m:t>
                        </m:r>
                      </m:e>
                      <m:sub>
                        <m:r>
                          <a:rPr lang="en-GB" b="1" i="1">
                            <a:solidFill>
                              <a:srgbClr val="FF0000"/>
                            </a:solidFill>
                            <a:latin typeface="Cambria Math" panose="02040503050406030204" pitchFamily="18" charset="0"/>
                            <a:ea typeface="SimSun" panose="02010600030101010101" pitchFamily="2" charset="-122"/>
                          </a:rPr>
                          <m:t>𝒇𝒖𝒍𝒍</m:t>
                        </m:r>
                      </m:sub>
                    </m:sSub>
                  </m:oMath>
                </a14:m>
                <a:r>
                  <a:rPr lang="en-GB" dirty="0">
                    <a:latin typeface="Times New Roman" panose="02020603050405020304" pitchFamily="18" charset="0"/>
                    <a:ea typeface="SimSun" panose="02010600030101010101" pitchFamily="2" charset="-122"/>
                  </a:rPr>
                  <a:t>) within an image, is the number of pixels in it. For the full image we have:</a:t>
                </a:r>
              </a:p>
              <a:p>
                <a:pPr>
                  <a:spcBef>
                    <a:spcPts val="600"/>
                  </a:spcBef>
                </a:pPr>
                <a14:m>
                  <m:oMath xmlns:m="http://schemas.openxmlformats.org/officeDocument/2006/math">
                    <m:d>
                      <m:dPr>
                        <m:begChr m:val="{"/>
                        <m:endChr m:val="}"/>
                        <m:ctrlPr>
                          <a:rPr lang="fi-FI" sz="1600" i="1">
                            <a:effectLst/>
                            <a:latin typeface="Cambria Math" panose="02040503050406030204" pitchFamily="18" charset="0"/>
                          </a:rPr>
                        </m:ctrlPr>
                      </m:dP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𝐶</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e>
                    </m:d>
                  </m:oMath>
                </a14:m>
                <a:r>
                  <a:rPr lang="en-US" sz="1600" dirty="0">
                    <a:latin typeface="Times New Roman" panose="02020603050405020304" pitchFamily="18" charset="0"/>
                    <a:ea typeface="SimSun" panose="02010600030101010101" pitchFamily="2" charset="-122"/>
                  </a:rPr>
                  <a:t>, where </a:t>
                </a:r>
                <a14:m>
                  <m:oMath xmlns:m="http://schemas.openxmlformats.org/officeDocument/2006/math">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𝑖</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d>
                      <m:dPr>
                        <m:ctrlPr>
                          <a:rPr lang="fi-FI" sz="1600" i="1">
                            <a:effectLst/>
                            <a:latin typeface="Cambria Math" panose="02040503050406030204" pitchFamily="18" charset="0"/>
                          </a:rPr>
                        </m:ctrlPr>
                      </m:dPr>
                      <m:e>
                        <m:sSubSup>
                          <m:sSubSupPr>
                            <m:ctrlPr>
                              <a:rPr lang="fi-FI" sz="1600" b="1" i="1" smtClean="0">
                                <a:solidFill>
                                  <a:srgbClr val="FF0000"/>
                                </a:solidFill>
                                <a:effectLst/>
                                <a:latin typeface="Cambria Math" panose="02040503050406030204" pitchFamily="18" charset="0"/>
                              </a:rPr>
                            </m:ctrlPr>
                          </m:sSubSupPr>
                          <m:e>
                            <m:r>
                              <a:rPr lang="en-US" sz="16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𝒑</m:t>
                            </m:r>
                          </m:e>
                          <m:sub>
                            <m:r>
                              <a:rPr lang="en-US" sz="16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𝒊</m:t>
                            </m:r>
                          </m:sub>
                          <m:sup>
                            <m:r>
                              <a:rPr lang="en-US" sz="1600"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𝒇𝒖𝒍𝒍</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≥0</m:t>
                        </m:r>
                      </m:e>
                    </m:d>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𝐶</m:t>
                        </m:r>
                      </m:sub>
                      <m:sup>
                        <m:r>
                          <a:rPr lang="en-US" sz="1600" i="1">
                            <a:latin typeface="Cambria Math" panose="02040503050406030204" pitchFamily="18" charset="0"/>
                            <a:ea typeface="SimSun" panose="02010600030101010101" pitchFamily="2" charset="-122"/>
                            <a:cs typeface="Times New Roman" panose="02020603050405020304" pitchFamily="18" charset="0"/>
                          </a:rPr>
                          <m:t>𝑓𝑢𝑙𝑙</m:t>
                        </m:r>
                      </m:sup>
                    </m:sSubSup>
                    <m:r>
                      <a:rPr lang="en-US" sz="1600" i="1">
                        <a:latin typeface="Cambria Math" panose="02040503050406030204" pitchFamily="18" charset="0"/>
                        <a:ea typeface="SimSun" panose="02010600030101010101" pitchFamily="2" charset="-122"/>
                        <a:cs typeface="Times New Roman" panose="02020603050405020304" pitchFamily="18" charset="0"/>
                      </a:rPr>
                      <m:t>=1</m:t>
                    </m:r>
                  </m:oMath>
                </a14:m>
                <a:r>
                  <a:rPr lang="en-US" sz="1600" dirty="0">
                    <a:latin typeface="Times New Roman" panose="02020603050405020304" pitchFamily="18" charset="0"/>
                    <a:ea typeface="SimSun" panose="02010600030101010101" pitchFamily="2" charset="-122"/>
                  </a:rPr>
                  <a:t>.</a:t>
                </a:r>
              </a:p>
              <a:p>
                <a:endParaRPr lang="en-US" sz="800" dirty="0">
                  <a:latin typeface="Times New Roman" panose="02020603050405020304" pitchFamily="18" charset="0"/>
                  <a:ea typeface="SimSun" panose="02010600030101010101" pitchFamily="2" charset="-122"/>
                </a:endParaRPr>
              </a:p>
              <a:p>
                <a:r>
                  <a:rPr lang="en-GB" dirty="0">
                    <a:latin typeface="Times New Roman" panose="02020603050405020304" pitchFamily="18" charset="0"/>
                    <a:ea typeface="SimSun" panose="02010600030101010101" pitchFamily="2" charset="-122"/>
                  </a:rPr>
                  <a:t>If we apply the CNN classifier to the chosen </a:t>
                </a:r>
                <a:r>
                  <a:rPr lang="en-GB" b="1" i="1" dirty="0">
                    <a:solidFill>
                      <a:srgbClr val="0070C0"/>
                    </a:solidFill>
                    <a:latin typeface="Times New Roman" panose="02020603050405020304" pitchFamily="18" charset="0"/>
                    <a:ea typeface="SimSun" panose="02010600030101010101" pitchFamily="2" charset="-122"/>
                  </a:rPr>
                  <a:t>“part” </a:t>
                </a:r>
                <a:r>
                  <a:rPr lang="en-GB" dirty="0">
                    <a:latin typeface="Times New Roman" panose="02020603050405020304" pitchFamily="18" charset="0"/>
                    <a:ea typeface="SimSun" panose="02010600030101010101" pitchFamily="2" charset="-122"/>
                  </a:rPr>
                  <a:t>as a separate image, we will get another probability distribution as a result:</a:t>
                </a:r>
                <a:endParaRPr lang="fi-FI" dirty="0">
                  <a:latin typeface="Times New Roman" panose="02020603050405020304" pitchFamily="18" charset="0"/>
                  <a:ea typeface="SimSun" panose="02010600030101010101" pitchFamily="2" charset="-122"/>
                </a:endParaRPr>
              </a:p>
              <a:p>
                <a:pPr>
                  <a:spcBef>
                    <a:spcPts val="600"/>
                  </a:spcBef>
                </a:pPr>
                <a14:m>
                  <m:oMath xmlns:m="http://schemas.openxmlformats.org/officeDocument/2006/math">
                    <m:d>
                      <m:dPr>
                        <m:begChr m:val="{"/>
                        <m:endChr m:val="}"/>
                        <m:ctrlPr>
                          <a:rPr lang="fi-FI" sz="1600" i="1">
                            <a:latin typeface="Cambria Math" panose="02040503050406030204" pitchFamily="18" charset="0"/>
                          </a:rPr>
                        </m:ctrlPr>
                      </m:dPr>
                      <m:e>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1</m:t>
                            </m:r>
                          </m:sub>
                          <m:sup>
                            <m:r>
                              <a:rPr lang="en-US" sz="1600" i="1">
                                <a:latin typeface="Cambria Math" panose="02040503050406030204" pitchFamily="18" charset="0"/>
                              </a:rPr>
                              <m:t>𝑝𝑎𝑟𝑡</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2</m:t>
                            </m:r>
                          </m:sub>
                          <m:sup>
                            <m:r>
                              <a:rPr lang="en-US" sz="1600" i="1">
                                <a:latin typeface="Cambria Math" panose="02040503050406030204" pitchFamily="18" charset="0"/>
                              </a:rPr>
                              <m:t>𝑝𝑎𝑟𝑡</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𝐶</m:t>
                            </m:r>
                          </m:sub>
                          <m:sup>
                            <m:r>
                              <a:rPr lang="en-US" sz="1600" i="1">
                                <a:latin typeface="Cambria Math" panose="02040503050406030204" pitchFamily="18" charset="0"/>
                              </a:rPr>
                              <m:t>𝑝𝑎𝑟𝑡</m:t>
                            </m:r>
                          </m:sup>
                        </m:sSubSup>
                      </m:e>
                    </m:d>
                  </m:oMath>
                </a14:m>
                <a:r>
                  <a:rPr lang="en-US" sz="1600" dirty="0">
                    <a:latin typeface="Times New Roman" panose="02020603050405020304" pitchFamily="18" charset="0"/>
                    <a:cs typeface="Times New Roman" panose="02020603050405020304" pitchFamily="18" charset="0"/>
                  </a:rPr>
                  <a:t>, where </a:t>
                </a:r>
                <a14:m>
                  <m:oMath xmlns:m="http://schemas.openxmlformats.org/officeDocument/2006/math">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𝑖</m:t>
                        </m:r>
                      </m:sub>
                      <m:sup>
                        <m:r>
                          <a:rPr lang="en-US" sz="1600" i="1">
                            <a:latin typeface="Cambria Math" panose="02040503050406030204" pitchFamily="18" charset="0"/>
                          </a:rPr>
                          <m:t>𝑝𝑎𝑟𝑡</m:t>
                        </m:r>
                      </m:sup>
                    </m:sSubSup>
                    <m:d>
                      <m:dPr>
                        <m:ctrlPr>
                          <a:rPr lang="fi-FI" sz="1600" i="1">
                            <a:latin typeface="Cambria Math" panose="02040503050406030204" pitchFamily="18" charset="0"/>
                          </a:rPr>
                        </m:ctrlPr>
                      </m:dPr>
                      <m:e>
                        <m:sSubSup>
                          <m:sSubSupPr>
                            <m:ctrlPr>
                              <a:rPr lang="fi-FI" sz="1600" b="1" i="1" smtClean="0">
                                <a:solidFill>
                                  <a:srgbClr val="FF0000"/>
                                </a:solidFill>
                                <a:latin typeface="Cambria Math" panose="02040503050406030204" pitchFamily="18" charset="0"/>
                              </a:rPr>
                            </m:ctrlPr>
                          </m:sSubSupPr>
                          <m:e>
                            <m:r>
                              <a:rPr lang="en-US" sz="1600" b="1" i="1">
                                <a:solidFill>
                                  <a:srgbClr val="FF0000"/>
                                </a:solidFill>
                                <a:latin typeface="Cambria Math" panose="02040503050406030204" pitchFamily="18" charset="0"/>
                              </a:rPr>
                              <m:t>𝒑</m:t>
                            </m:r>
                          </m:e>
                          <m:sub>
                            <m:r>
                              <a:rPr lang="en-US" sz="1600" b="1" i="1">
                                <a:solidFill>
                                  <a:srgbClr val="FF0000"/>
                                </a:solidFill>
                                <a:latin typeface="Cambria Math" panose="02040503050406030204" pitchFamily="18" charset="0"/>
                              </a:rPr>
                              <m:t>𝒊</m:t>
                            </m:r>
                          </m:sub>
                          <m:sup>
                            <m:r>
                              <a:rPr lang="en-US" sz="1600" b="1" i="1">
                                <a:solidFill>
                                  <a:srgbClr val="FF0000"/>
                                </a:solidFill>
                                <a:latin typeface="Cambria Math" panose="02040503050406030204" pitchFamily="18" charset="0"/>
                              </a:rPr>
                              <m:t>𝒑𝒂𝒓𝒕</m:t>
                            </m:r>
                          </m:sup>
                        </m:sSubSup>
                        <m:r>
                          <a:rPr lang="en-US" sz="1600" i="1">
                            <a:latin typeface="Cambria Math" panose="02040503050406030204" pitchFamily="18" charset="0"/>
                          </a:rPr>
                          <m:t>≥0</m:t>
                        </m:r>
                      </m:e>
                    </m:d>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1</m:t>
                        </m:r>
                      </m:sub>
                      <m:sup>
                        <m:r>
                          <a:rPr lang="en-US" sz="1600" i="1">
                            <a:latin typeface="Cambria Math" panose="02040503050406030204" pitchFamily="18" charset="0"/>
                          </a:rPr>
                          <m:t>𝑝𝑎𝑟𝑡</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2</m:t>
                        </m:r>
                      </m:sub>
                      <m:sup>
                        <m:r>
                          <a:rPr lang="en-US" sz="1600" i="1">
                            <a:latin typeface="Cambria Math" panose="02040503050406030204" pitchFamily="18" charset="0"/>
                          </a:rPr>
                          <m:t>𝑝𝑎𝑟𝑡</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𝐶</m:t>
                        </m:r>
                      </m:sub>
                      <m:sup>
                        <m:r>
                          <a:rPr lang="en-US" sz="1600" i="1">
                            <a:latin typeface="Cambria Math" panose="02040503050406030204" pitchFamily="18" charset="0"/>
                          </a:rPr>
                          <m:t>𝑝𝑎𝑟𝑡</m:t>
                        </m:r>
                      </m:sup>
                    </m:sSubSup>
                    <m:r>
                      <a:rPr lang="en-US" sz="1600" i="1">
                        <a:latin typeface="Cambria Math" panose="02040503050406030204" pitchFamily="18" charset="0"/>
                      </a:rPr>
                      <m:t>=1</m:t>
                    </m:r>
                  </m:oMath>
                </a14:m>
                <a:r>
                  <a:rPr lang="en-US" sz="1600" dirty="0"/>
                  <a:t>.</a:t>
                </a:r>
              </a:p>
              <a:p>
                <a:endParaRPr lang="en-US" sz="800" dirty="0"/>
              </a:p>
              <a:p>
                <a:r>
                  <a:rPr lang="en-US" dirty="0">
                    <a:latin typeface="Times New Roman" panose="02020603050405020304" pitchFamily="18" charset="0"/>
                    <a:ea typeface="SimSun" panose="02010600030101010101" pitchFamily="2" charset="-122"/>
                  </a:rPr>
                  <a:t>We assume that there could be some (yet unknown) </a:t>
                </a:r>
                <a:r>
                  <a:rPr lang="en-US" b="1" i="1" dirty="0">
                    <a:solidFill>
                      <a:srgbClr val="0070C0"/>
                    </a:solidFill>
                    <a:latin typeface="Times New Roman" panose="02020603050405020304" pitchFamily="18" charset="0"/>
                    <a:ea typeface="SimSun" panose="02010600030101010101" pitchFamily="2" charset="-122"/>
                  </a:rPr>
                  <a:t>abstract image</a:t>
                </a:r>
                <a:r>
                  <a:rPr lang="en-US" dirty="0">
                    <a:latin typeface="Times New Roman" panose="02020603050405020304" pitchFamily="18" charset="0"/>
                    <a:ea typeface="SimSun" panose="02010600030101010101" pitchFamily="2" charset="-122"/>
                  </a:rPr>
                  <a:t> (named </a:t>
                </a:r>
                <a:r>
                  <a:rPr lang="en-US" b="1" i="1" dirty="0">
                    <a:solidFill>
                      <a:srgbClr val="0070C0"/>
                    </a:solidFill>
                    <a:latin typeface="Times New Roman" panose="02020603050405020304" pitchFamily="18" charset="0"/>
                    <a:ea typeface="SimSun" panose="02010600030101010101" pitchFamily="2" charset="-122"/>
                  </a:rPr>
                  <a:t>“res”</a:t>
                </a:r>
                <a:r>
                  <a:rPr lang="en-US" dirty="0">
                    <a:latin typeface="Times New Roman" panose="02020603050405020304" pitchFamily="18" charset="0"/>
                    <a:ea typeface="SimSun" panose="02010600030101010101" pitchFamily="2" charset="-122"/>
                  </a:rPr>
                  <a:t>) wider than the original “full” and such that:</a:t>
                </a:r>
                <a:endParaRPr lang="fi-FI" dirty="0">
                  <a:latin typeface="Times New Roman" panose="02020603050405020304" pitchFamily="18" charset="0"/>
                  <a:ea typeface="SimSun" panose="02010600030101010101" pitchFamily="2" charset="-122"/>
                </a:endParaRPr>
              </a:p>
              <a:p>
                <a:pPr>
                  <a:spcAft>
                    <a:spcPts val="600"/>
                  </a:spcAft>
                </a:pPr>
                <a14:m>
                  <m:oMath xmlns:m="http://schemas.openxmlformats.org/officeDocument/2006/math">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𝑓𝑢𝑙𝑙</m:t>
                        </m:r>
                      </m:sub>
                    </m:sSub>
                    <m:r>
                      <a:rPr lang="en-US" i="1">
                        <a:latin typeface="Cambria Math" panose="02040503050406030204" pitchFamily="18" charset="0"/>
                      </a:rPr>
                      <m:t>=</m:t>
                    </m:r>
                    <m:f>
                      <m:fPr>
                        <m:ctrlPr>
                          <a:rPr lang="fi-FI" i="1">
                            <a:latin typeface="Cambria Math" panose="02040503050406030204" pitchFamily="18" charset="0"/>
                          </a:rPr>
                        </m:ctrlPr>
                      </m:fPr>
                      <m:num>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𝑝𝑎𝑟𝑡</m:t>
                            </m:r>
                          </m:sub>
                        </m:sSub>
                        <m:r>
                          <a:rPr lang="en-US" i="1">
                            <a:latin typeface="Cambria Math" panose="02040503050406030204" pitchFamily="18" charset="0"/>
                          </a:rPr>
                          <m:t>+</m:t>
                        </m:r>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𝑟𝑒𝑠</m:t>
                            </m:r>
                          </m:sub>
                        </m:sSub>
                      </m:num>
                      <m:den>
                        <m:r>
                          <a:rPr lang="en-US" i="1">
                            <a:latin typeface="Cambria Math" panose="02040503050406030204" pitchFamily="18" charset="0"/>
                          </a:rPr>
                          <m:t>2</m:t>
                        </m:r>
                      </m:den>
                    </m:f>
                  </m:oMath>
                </a14:m>
                <a:r>
                  <a:rPr lang="en-US" dirty="0">
                    <a:latin typeface="Times New Roman" panose="02020603050405020304" pitchFamily="18" charset="0"/>
                    <a:cs typeface="Times New Roman" panose="02020603050405020304" pitchFamily="18" charset="0"/>
                  </a:rPr>
                  <a:t>, which means that</a:t>
                </a:r>
                <a:r>
                  <a:rPr lang="en-US" dirty="0"/>
                  <a:t> </a:t>
                </a:r>
                <a14:m>
                  <m:oMath xmlns:m="http://schemas.openxmlformats.org/officeDocument/2006/math">
                    <m:sSub>
                      <m:sSubPr>
                        <m:ctrlPr>
                          <a:rPr lang="fi-FI" b="1"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𝒓𝒆𝒔</m:t>
                        </m:r>
                      </m:sub>
                    </m:sSub>
                    <m:r>
                      <a:rPr lang="en-US" i="1">
                        <a:latin typeface="Cambria Math" panose="02040503050406030204" pitchFamily="18" charset="0"/>
                      </a:rPr>
                      <m:t>=2∙</m:t>
                    </m:r>
                    <m:sSub>
                      <m:sSubPr>
                        <m:ctrlPr>
                          <a:rPr lang="fi-FI"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𝑓𝑢𝑙𝑙</m:t>
                        </m:r>
                      </m:sub>
                    </m:sSub>
                    <m:r>
                      <a:rPr lang="en-US" i="1">
                        <a:latin typeface="Cambria Math" panose="02040503050406030204" pitchFamily="18" charset="0"/>
                      </a:rPr>
                      <m:t>−</m:t>
                    </m:r>
                    <m:sSub>
                      <m:sSubPr>
                        <m:ctrlPr>
                          <a:rPr lang="fi-FI" b="1" i="1" smtClean="0">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𝒑𝒂𝒓𝒕</m:t>
                        </m:r>
                      </m:sub>
                    </m:sSub>
                  </m:oMath>
                </a14:m>
                <a:r>
                  <a:rPr lang="en-US" dirty="0"/>
                  <a:t>.</a:t>
                </a:r>
              </a:p>
              <a:p>
                <a:r>
                  <a:rPr lang="en-US" dirty="0">
                    <a:latin typeface="Times New Roman" panose="02020603050405020304" pitchFamily="18" charset="0"/>
                    <a:cs typeface="Times New Roman" panose="02020603050405020304" pitchFamily="18" charset="0"/>
                  </a:rPr>
                  <a:t>Now we want to estimate the following probability distribution:</a:t>
                </a:r>
                <a:endParaRPr lang="fi-FI" dirty="0">
                  <a:latin typeface="Times New Roman" panose="02020603050405020304" pitchFamily="18" charset="0"/>
                  <a:cs typeface="Times New Roman" panose="02020603050405020304" pitchFamily="18" charset="0"/>
                </a:endParaRPr>
              </a:p>
              <a:p>
                <a:pPr>
                  <a:spcBef>
                    <a:spcPts val="600"/>
                  </a:spcBef>
                </a:pPr>
                <a14:m>
                  <m:oMath xmlns:m="http://schemas.openxmlformats.org/officeDocument/2006/math">
                    <m:d>
                      <m:dPr>
                        <m:begChr m:val="{"/>
                        <m:endChr m:val="}"/>
                        <m:ctrlPr>
                          <a:rPr lang="fi-FI" sz="1600" i="1">
                            <a:latin typeface="Cambria Math" panose="02040503050406030204" pitchFamily="18" charset="0"/>
                          </a:rPr>
                        </m:ctrlPr>
                      </m:dPr>
                      <m:e>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1</m:t>
                            </m:r>
                          </m:sub>
                          <m:sup>
                            <m:r>
                              <a:rPr lang="en-US" sz="1600" i="1">
                                <a:latin typeface="Cambria Math" panose="02040503050406030204" pitchFamily="18" charset="0"/>
                              </a:rPr>
                              <m:t>𝑟𝑒𝑠</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2</m:t>
                            </m:r>
                          </m:sub>
                          <m:sup>
                            <m:r>
                              <a:rPr lang="en-US" sz="1600" i="1">
                                <a:latin typeface="Cambria Math" panose="02040503050406030204" pitchFamily="18" charset="0"/>
                              </a:rPr>
                              <m:t>𝑟𝑒𝑠</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𝐶</m:t>
                            </m:r>
                          </m:sub>
                          <m:sup>
                            <m:r>
                              <a:rPr lang="en-US" sz="1600" i="1">
                                <a:latin typeface="Cambria Math" panose="02040503050406030204" pitchFamily="18" charset="0"/>
                              </a:rPr>
                              <m:t>𝑟𝑒𝑠</m:t>
                            </m:r>
                          </m:sup>
                        </m:sSubSup>
                      </m:e>
                    </m:d>
                  </m:oMath>
                </a14:m>
                <a:r>
                  <a:rPr lang="en-US" sz="1600" dirty="0">
                    <a:latin typeface="Times New Roman" panose="02020603050405020304" pitchFamily="18" charset="0"/>
                    <a:cs typeface="Times New Roman" panose="02020603050405020304" pitchFamily="18" charset="0"/>
                  </a:rPr>
                  <a:t>, where </a:t>
                </a:r>
                <a14:m>
                  <m:oMath xmlns:m="http://schemas.openxmlformats.org/officeDocument/2006/math">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𝑖</m:t>
                        </m:r>
                      </m:sub>
                      <m:sup>
                        <m:r>
                          <a:rPr lang="en-US" sz="1600" i="1">
                            <a:latin typeface="Cambria Math" panose="02040503050406030204" pitchFamily="18" charset="0"/>
                          </a:rPr>
                          <m:t>𝑟𝑒𝑠</m:t>
                        </m:r>
                      </m:sup>
                    </m:sSubSup>
                    <m:d>
                      <m:dPr>
                        <m:ctrlPr>
                          <a:rPr lang="fi-FI" sz="1600" i="1">
                            <a:latin typeface="Cambria Math" panose="02040503050406030204" pitchFamily="18" charset="0"/>
                          </a:rPr>
                        </m:ctrlPr>
                      </m:dPr>
                      <m:e>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𝑖</m:t>
                            </m:r>
                          </m:sub>
                          <m:sup>
                            <m:r>
                              <a:rPr lang="en-US" sz="1600" i="1">
                                <a:latin typeface="Cambria Math" panose="02040503050406030204" pitchFamily="18" charset="0"/>
                              </a:rPr>
                              <m:t>𝑟𝑒𝑠</m:t>
                            </m:r>
                          </m:sup>
                        </m:sSubSup>
                        <m:r>
                          <a:rPr lang="en-US" sz="1600" i="1">
                            <a:latin typeface="Cambria Math" panose="02040503050406030204" pitchFamily="18" charset="0"/>
                          </a:rPr>
                          <m:t>≥0</m:t>
                        </m:r>
                      </m:e>
                    </m:d>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1</m:t>
                        </m:r>
                      </m:sub>
                      <m:sup>
                        <m:r>
                          <a:rPr lang="en-US" sz="1600" i="1">
                            <a:latin typeface="Cambria Math" panose="02040503050406030204" pitchFamily="18" charset="0"/>
                          </a:rPr>
                          <m:t>𝑟𝑒𝑠</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2</m:t>
                        </m:r>
                      </m:sub>
                      <m:sup>
                        <m:r>
                          <a:rPr lang="en-US" sz="1600" i="1">
                            <a:latin typeface="Cambria Math" panose="02040503050406030204" pitchFamily="18" charset="0"/>
                          </a:rPr>
                          <m:t>𝑟𝑒𝑠</m:t>
                        </m:r>
                      </m:sup>
                    </m:sSubSup>
                    <m:r>
                      <a:rPr lang="en-US" sz="1600" i="1">
                        <a:latin typeface="Cambria Math" panose="02040503050406030204" pitchFamily="18" charset="0"/>
                      </a:rPr>
                      <m:t>+…+</m:t>
                    </m:r>
                    <m:sSubSup>
                      <m:sSubSupPr>
                        <m:ctrlPr>
                          <a:rPr lang="fi-FI" sz="1600" i="1">
                            <a:latin typeface="Cambria Math" panose="02040503050406030204" pitchFamily="18" charset="0"/>
                          </a:rPr>
                        </m:ctrlPr>
                      </m:sSubSupPr>
                      <m:e>
                        <m:r>
                          <a:rPr lang="en-US" sz="1600" i="1">
                            <a:latin typeface="Cambria Math" panose="02040503050406030204" pitchFamily="18" charset="0"/>
                          </a:rPr>
                          <m:t>𝑝</m:t>
                        </m:r>
                      </m:e>
                      <m:sub>
                        <m:r>
                          <a:rPr lang="en-US" sz="1600" i="1">
                            <a:latin typeface="Cambria Math" panose="02040503050406030204" pitchFamily="18" charset="0"/>
                          </a:rPr>
                          <m:t>𝐶</m:t>
                        </m:r>
                      </m:sub>
                      <m:sup>
                        <m:r>
                          <a:rPr lang="en-US" sz="1600" i="1">
                            <a:latin typeface="Cambria Math" panose="02040503050406030204" pitchFamily="18" charset="0"/>
                          </a:rPr>
                          <m:t>𝑟𝑒𝑠</m:t>
                        </m:r>
                      </m:sup>
                    </m:sSubSup>
                    <m:r>
                      <a:rPr lang="en-US" sz="1600" i="1">
                        <a:latin typeface="Cambria Math" panose="02040503050406030204" pitchFamily="18" charset="0"/>
                      </a:rPr>
                      <m:t>=</m:t>
                    </m:r>
                    <m:r>
                      <a:rPr lang="en-US" sz="1600" b="0" i="1" smtClean="0">
                        <a:latin typeface="Cambria Math" panose="02040503050406030204" pitchFamily="18" charset="0"/>
                      </a:rPr>
                      <m:t>1.</m:t>
                    </m:r>
                  </m:oMath>
                </a14:m>
                <a:r>
                  <a:rPr lang="en-US" sz="1600" dirty="0">
                    <a:latin typeface="Times New Roman" panose="02020603050405020304" pitchFamily="18" charset="0"/>
                    <a:ea typeface="SimSun" panose="02010600030101010101" pitchFamily="2" charset="-122"/>
                  </a:rPr>
                  <a:t>	</a:t>
                </a:r>
                <a:endParaRPr lang="en-US" sz="1600" dirty="0"/>
              </a:p>
            </p:txBody>
          </p:sp>
        </mc:Choice>
        <mc:Fallback xmlns="">
          <p:sp>
            <p:nvSpPr>
              <p:cNvPr id="5" name="Rectangle 4"/>
              <p:cNvSpPr>
                <a:spLocks noRot="1" noChangeAspect="1" noMove="1" noResize="1" noEditPoints="1" noAdjustHandles="1" noChangeArrowheads="1" noChangeShapeType="1" noTextEdit="1"/>
              </p:cNvSpPr>
              <p:nvPr/>
            </p:nvSpPr>
            <p:spPr>
              <a:xfrm>
                <a:off x="50274" y="1544274"/>
                <a:ext cx="7132320" cy="5120640"/>
              </a:xfrm>
              <a:prstGeom prst="rect">
                <a:avLst/>
              </a:prstGeom>
              <a:blipFill>
                <a:blip r:embed="rId3"/>
                <a:stretch>
                  <a:fillRect l="-597" t="-474" r="-1279"/>
                </a:stretch>
              </a:blipFill>
              <a:ln w="19050">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447176" y="2902555"/>
                <a:ext cx="4647579" cy="3403368"/>
              </a:xfrm>
              <a:prstGeom prst="rect">
                <a:avLst/>
              </a:prstGeom>
              <a:solidFill>
                <a:schemeClr val="bg1">
                  <a:lumMod val="95000"/>
                </a:schemeClr>
              </a:solidFill>
              <a:ln w="19050">
                <a:solidFill>
                  <a:srgbClr val="7030A0"/>
                </a:solidFill>
              </a:ln>
            </p:spPr>
            <p:txBody>
              <a:bodyPr wrap="square">
                <a:spAutoFit/>
              </a:bodyPr>
              <a:lstStyle/>
              <a:p>
                <a:pPr indent="171450" algn="just">
                  <a:spcBef>
                    <a:spcPts val="200"/>
                  </a:spcBef>
                </a:pPr>
                <a:r>
                  <a:rPr lang="en-US" sz="1400" dirty="0">
                    <a:latin typeface="Times New Roman" panose="02020603050405020304" pitchFamily="18" charset="0"/>
                    <a:ea typeface="SimSun" panose="02010600030101010101" pitchFamily="2" charset="-122"/>
                  </a:rPr>
                  <a:t>Weighted average schema as a heuristics:</a:t>
                </a:r>
                <a:endParaRPr lang="fi-FI" sz="1400" dirty="0">
                  <a:latin typeface="Times New Roman" panose="02020603050405020304" pitchFamily="18" charset="0"/>
                  <a:ea typeface="SimSun" panose="02010600030101010101" pitchFamily="2" charset="-122"/>
                </a:endParaRPr>
              </a:p>
              <a:p>
                <a:pPr indent="171450" algn="just">
                  <a:spcBef>
                    <a:spcPts val="200"/>
                  </a:spcBef>
                </a:pPr>
                <a:r>
                  <a:rPr lang="en-US" sz="1400" dirty="0">
                    <a:latin typeface="Times New Roman" panose="02020603050405020304" pitchFamily="18" charset="0"/>
                    <a:ea typeface="SimSun" panose="02010600030101010101" pitchFamily="2" charset="-122"/>
                  </a:rPr>
                  <a:t> </a:t>
                </a:r>
                <a14:m>
                  <m:oMath xmlns:m="http://schemas.openxmlformats.org/officeDocument/2006/math">
                    <m:sSubSup>
                      <m:sSubSupPr>
                        <m:ctrlPr>
                          <a:rPr lang="fi-FI" sz="1400" i="1">
                            <a:latin typeface="Cambria Math" panose="02040503050406030204" pitchFamily="18" charset="0"/>
                            <a:ea typeface="SimSun" panose="02010600030101010101" pitchFamily="2" charset="-122"/>
                          </a:rPr>
                        </m:ctrlPr>
                      </m:sSubSupPr>
                      <m:e>
                        <m:r>
                          <a:rPr lang="en-US" sz="1400" i="1">
                            <a:latin typeface="Cambria Math" panose="02040503050406030204" pitchFamily="18" charset="0"/>
                            <a:ea typeface="SimSun" panose="02010600030101010101" pitchFamily="2" charset="-122"/>
                          </a:rPr>
                          <m:t>𝑝</m:t>
                        </m:r>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𝑓𝑢𝑙𝑙</m:t>
                        </m:r>
                      </m:sup>
                    </m:sSubSup>
                    <m:r>
                      <a:rPr lang="en-US" sz="1400" i="1">
                        <a:latin typeface="Cambria Math" panose="02040503050406030204" pitchFamily="18" charset="0"/>
                        <a:ea typeface="SimSun" panose="02010600030101010101" pitchFamily="2" charset="-122"/>
                      </a:rPr>
                      <m:t>=</m:t>
                    </m:r>
                    <m:f>
                      <m:fPr>
                        <m:ctrlPr>
                          <a:rPr lang="fi-FI" sz="1400" i="1">
                            <a:latin typeface="Cambria Math" panose="02040503050406030204" pitchFamily="18" charset="0"/>
                            <a:ea typeface="SimSun" panose="02010600030101010101" pitchFamily="2" charset="-122"/>
                          </a:rPr>
                        </m:ctrlPr>
                      </m:fPr>
                      <m:num>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𝑝𝑎𝑟𝑡</m:t>
                            </m:r>
                          </m:sub>
                        </m:sSub>
                        <m:r>
                          <a:rPr lang="en-US" sz="1400" i="1">
                            <a:latin typeface="Cambria Math" panose="02040503050406030204" pitchFamily="18" charset="0"/>
                            <a:ea typeface="SimSun" panose="02010600030101010101" pitchFamily="2" charset="-122"/>
                          </a:rPr>
                          <m:t>∙</m:t>
                        </m:r>
                        <m:sSubSup>
                          <m:sSubSupPr>
                            <m:ctrlPr>
                              <a:rPr lang="fi-FI" sz="1400" i="1">
                                <a:latin typeface="Cambria Math" panose="02040503050406030204" pitchFamily="18" charset="0"/>
                                <a:ea typeface="SimSun" panose="02010600030101010101" pitchFamily="2" charset="-122"/>
                              </a:rPr>
                            </m:ctrlPr>
                          </m:sSubSupPr>
                          <m:e>
                            <m:r>
                              <a:rPr lang="en-US" sz="1400" i="1">
                                <a:latin typeface="Cambria Math" panose="02040503050406030204" pitchFamily="18" charset="0"/>
                                <a:ea typeface="SimSun" panose="02010600030101010101" pitchFamily="2" charset="-122"/>
                              </a:rPr>
                              <m:t>𝑝</m:t>
                            </m:r>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𝑝𝑎𝑟𝑡</m:t>
                            </m:r>
                          </m:sup>
                        </m:sSubSup>
                        <m:r>
                          <a:rPr lang="en-US" sz="1400" i="1">
                            <a:latin typeface="Cambria Math" panose="02040503050406030204" pitchFamily="18" charset="0"/>
                            <a:ea typeface="SimSun" panose="02010600030101010101" pitchFamily="2" charset="-122"/>
                          </a:rPr>
                          <m:t>+</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𝑟𝑒𝑠</m:t>
                            </m:r>
                          </m:sub>
                        </m:sSub>
                        <m:r>
                          <a:rPr lang="en-US" sz="1400" i="1">
                            <a:latin typeface="Cambria Math" panose="02040503050406030204" pitchFamily="18" charset="0"/>
                            <a:ea typeface="SimSun" panose="02010600030101010101" pitchFamily="2" charset="-122"/>
                          </a:rPr>
                          <m:t>∙</m:t>
                        </m:r>
                        <m:sSubSup>
                          <m:sSubSupPr>
                            <m:ctrlPr>
                              <a:rPr lang="fi-FI" sz="1400" i="1">
                                <a:latin typeface="Cambria Math" panose="02040503050406030204" pitchFamily="18" charset="0"/>
                                <a:ea typeface="SimSun" panose="02010600030101010101" pitchFamily="2" charset="-122"/>
                              </a:rPr>
                            </m:ctrlPr>
                          </m:sSubSupPr>
                          <m:e>
                            <m:acc>
                              <m:accPr>
                                <m:chr m:val="̃"/>
                                <m:ctrlPr>
                                  <a:rPr lang="fi-FI" sz="1400" i="1">
                                    <a:latin typeface="Cambria Math" panose="02040503050406030204" pitchFamily="18" charset="0"/>
                                    <a:ea typeface="SimSun" panose="02010600030101010101" pitchFamily="2" charset="-122"/>
                                  </a:rPr>
                                </m:ctrlPr>
                              </m:accPr>
                              <m:e>
                                <m:r>
                                  <a:rPr lang="en-US" sz="1400" i="1">
                                    <a:latin typeface="Cambria Math" panose="02040503050406030204" pitchFamily="18" charset="0"/>
                                    <a:ea typeface="SimSun" panose="02010600030101010101" pitchFamily="2" charset="-122"/>
                                  </a:rPr>
                                  <m:t>𝑝</m:t>
                                </m:r>
                              </m:e>
                            </m:acc>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𝑟𝑒𝑠</m:t>
                            </m:r>
                          </m:sup>
                        </m:sSubSup>
                      </m:num>
                      <m:den>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𝑝𝑎𝑟𝑡</m:t>
                            </m:r>
                          </m:sub>
                        </m:sSub>
                        <m:r>
                          <a:rPr lang="en-US" sz="1400" i="1">
                            <a:latin typeface="Cambria Math" panose="02040503050406030204" pitchFamily="18" charset="0"/>
                            <a:ea typeface="SimSun" panose="02010600030101010101" pitchFamily="2" charset="-122"/>
                          </a:rPr>
                          <m:t>+</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𝑟𝑒𝑠</m:t>
                            </m:r>
                          </m:sub>
                        </m:sSub>
                      </m:den>
                    </m:f>
                  </m:oMath>
                </a14:m>
                <a:r>
                  <a:rPr lang="en-US" sz="1400" dirty="0">
                    <a:latin typeface="Times New Roman" panose="02020603050405020304" pitchFamily="18" charset="0"/>
                    <a:ea typeface="SimSun" panose="02010600030101010101" pitchFamily="2" charset="-122"/>
                  </a:rPr>
                  <a:t>, and, therefore, the preliminary (not normalized) estimate </a:t>
                </a:r>
                <a14:m>
                  <m:oMath xmlns:m="http://schemas.openxmlformats.org/officeDocument/2006/math">
                    <m:sSubSup>
                      <m:sSubSupPr>
                        <m:ctrlPr>
                          <a:rPr lang="fi-FI" sz="1400" i="1">
                            <a:latin typeface="Cambria Math" panose="02040503050406030204" pitchFamily="18" charset="0"/>
                            <a:ea typeface="SimSun" panose="02010600030101010101" pitchFamily="2" charset="-122"/>
                          </a:rPr>
                        </m:ctrlPr>
                      </m:sSubSupPr>
                      <m:e>
                        <m:acc>
                          <m:accPr>
                            <m:chr m:val="̃"/>
                            <m:ctrlPr>
                              <a:rPr lang="fi-FI" sz="1400" i="1">
                                <a:latin typeface="Cambria Math" panose="02040503050406030204" pitchFamily="18" charset="0"/>
                                <a:ea typeface="SimSun" panose="02010600030101010101" pitchFamily="2" charset="-122"/>
                              </a:rPr>
                            </m:ctrlPr>
                          </m:accPr>
                          <m:e>
                            <m:r>
                              <a:rPr lang="en-US" sz="1400" i="1">
                                <a:latin typeface="Cambria Math" panose="02040503050406030204" pitchFamily="18" charset="0"/>
                                <a:ea typeface="SimSun" panose="02010600030101010101" pitchFamily="2" charset="-122"/>
                              </a:rPr>
                              <m:t>𝑝</m:t>
                            </m:r>
                          </m:e>
                        </m:acc>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𝑟𝑒𝑠</m:t>
                        </m:r>
                      </m:sup>
                    </m:sSubSup>
                  </m:oMath>
                </a14:m>
                <a:r>
                  <a:rPr lang="en-US" sz="1400" dirty="0">
                    <a:latin typeface="Times New Roman" panose="02020603050405020304" pitchFamily="18" charset="0"/>
                    <a:ea typeface="SimSun" panose="02010600030101010101" pitchFamily="2" charset="-122"/>
                  </a:rPr>
                  <a:t> for </a:t>
                </a:r>
                <a14:m>
                  <m:oMath xmlns:m="http://schemas.openxmlformats.org/officeDocument/2006/math">
                    <m:sSubSup>
                      <m:sSubSupPr>
                        <m:ctrlPr>
                          <a:rPr lang="fi-FI" sz="1400" i="1">
                            <a:latin typeface="Cambria Math" panose="02040503050406030204" pitchFamily="18" charset="0"/>
                            <a:ea typeface="SimSun" panose="02010600030101010101" pitchFamily="2" charset="-122"/>
                          </a:rPr>
                        </m:ctrlPr>
                      </m:sSubSupPr>
                      <m:e>
                        <m:r>
                          <a:rPr lang="en-US" sz="1400" i="1">
                            <a:latin typeface="Cambria Math" panose="02040503050406030204" pitchFamily="18" charset="0"/>
                            <a:ea typeface="SimSun" panose="02010600030101010101" pitchFamily="2" charset="-122"/>
                          </a:rPr>
                          <m:t>𝑝</m:t>
                        </m:r>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𝑟𝑒𝑠</m:t>
                        </m:r>
                      </m:sup>
                    </m:sSubSup>
                  </m:oMath>
                </a14:m>
                <a:r>
                  <a:rPr lang="en-US" sz="1400" dirty="0">
                    <a:latin typeface="Times New Roman" panose="02020603050405020304" pitchFamily="18" charset="0"/>
                    <a:ea typeface="SimSun" panose="02010600030101010101" pitchFamily="2" charset="-122"/>
                  </a:rPr>
                  <a:t>:</a:t>
                </a:r>
                <a:endParaRPr lang="fi-FI" sz="1400" dirty="0">
                  <a:latin typeface="Times New Roman" panose="02020603050405020304" pitchFamily="18" charset="0"/>
                  <a:ea typeface="SimSun" panose="02010600030101010101" pitchFamily="2" charset="-122"/>
                </a:endParaRPr>
              </a:p>
              <a:p>
                <a:pPr indent="171450" algn="just">
                  <a:spcBef>
                    <a:spcPts val="200"/>
                  </a:spcBef>
                </a:pPr>
                <a14:m>
                  <m:oMath xmlns:m="http://schemas.openxmlformats.org/officeDocument/2006/math">
                    <m:sSubSup>
                      <m:sSubSupPr>
                        <m:ctrlPr>
                          <a:rPr lang="fi-FI" sz="1400" i="1">
                            <a:latin typeface="Cambria Math" panose="02040503050406030204" pitchFamily="18" charset="0"/>
                            <a:ea typeface="SimSun" panose="02010600030101010101" pitchFamily="2" charset="-122"/>
                          </a:rPr>
                        </m:ctrlPr>
                      </m:sSubSupPr>
                      <m:e>
                        <m:acc>
                          <m:accPr>
                            <m:chr m:val="̃"/>
                            <m:ctrlPr>
                              <a:rPr lang="fi-FI" sz="1400" i="1">
                                <a:latin typeface="Cambria Math" panose="02040503050406030204" pitchFamily="18" charset="0"/>
                                <a:ea typeface="SimSun" panose="02010600030101010101" pitchFamily="2" charset="-122"/>
                              </a:rPr>
                            </m:ctrlPr>
                          </m:accPr>
                          <m:e>
                            <m:r>
                              <a:rPr lang="en-US" sz="1400" i="1">
                                <a:latin typeface="Cambria Math" panose="02040503050406030204" pitchFamily="18" charset="0"/>
                                <a:ea typeface="SimSun" panose="02010600030101010101" pitchFamily="2" charset="-122"/>
                              </a:rPr>
                              <m:t>𝑝</m:t>
                            </m:r>
                          </m:e>
                        </m:acc>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𝑟𝑒𝑠</m:t>
                        </m:r>
                      </m:sup>
                    </m:sSubSup>
                    <m:r>
                      <a:rPr lang="en-US" sz="1400" i="1">
                        <a:latin typeface="Cambria Math" panose="02040503050406030204" pitchFamily="18" charset="0"/>
                        <a:ea typeface="SimSun" panose="02010600030101010101" pitchFamily="2" charset="-122"/>
                      </a:rPr>
                      <m:t>=</m:t>
                    </m:r>
                    <m:f>
                      <m:fPr>
                        <m:ctrlPr>
                          <a:rPr lang="fi-FI" sz="1400" i="1">
                            <a:latin typeface="Cambria Math" panose="02040503050406030204" pitchFamily="18" charset="0"/>
                            <a:ea typeface="SimSun" panose="02010600030101010101" pitchFamily="2" charset="-122"/>
                          </a:rPr>
                        </m:ctrlPr>
                      </m:fPr>
                      <m:num>
                        <m:r>
                          <a:rPr lang="en-US" sz="1400" i="1">
                            <a:latin typeface="Cambria Math" panose="02040503050406030204" pitchFamily="18" charset="0"/>
                            <a:ea typeface="SimSun" panose="02010600030101010101" pitchFamily="2" charset="-122"/>
                          </a:rPr>
                          <m:t>2∙</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𝑓𝑢𝑙𝑙</m:t>
                            </m:r>
                          </m:sub>
                        </m:sSub>
                        <m:r>
                          <a:rPr lang="en-US" sz="1400" i="1">
                            <a:latin typeface="Cambria Math" panose="02040503050406030204" pitchFamily="18" charset="0"/>
                            <a:ea typeface="SimSun" panose="02010600030101010101" pitchFamily="2" charset="-122"/>
                          </a:rPr>
                          <m:t>∙</m:t>
                        </m:r>
                        <m:sSubSup>
                          <m:sSubSupPr>
                            <m:ctrlPr>
                              <a:rPr lang="fi-FI" sz="1400" i="1">
                                <a:latin typeface="Cambria Math" panose="02040503050406030204" pitchFamily="18" charset="0"/>
                                <a:ea typeface="SimSun" panose="02010600030101010101" pitchFamily="2" charset="-122"/>
                              </a:rPr>
                            </m:ctrlPr>
                          </m:sSubSupPr>
                          <m:e>
                            <m:r>
                              <a:rPr lang="en-US" sz="1400" i="1">
                                <a:latin typeface="Cambria Math" panose="02040503050406030204" pitchFamily="18" charset="0"/>
                                <a:ea typeface="SimSun" panose="02010600030101010101" pitchFamily="2" charset="-122"/>
                              </a:rPr>
                              <m:t>𝑝</m:t>
                            </m:r>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𝑓𝑢𝑙𝑙</m:t>
                            </m:r>
                          </m:sup>
                        </m:sSubSup>
                        <m:r>
                          <a:rPr lang="en-US" sz="1400" i="1">
                            <a:latin typeface="Cambria Math" panose="02040503050406030204" pitchFamily="18" charset="0"/>
                            <a:ea typeface="SimSun" panose="02010600030101010101" pitchFamily="2" charset="-122"/>
                          </a:rPr>
                          <m:t>−</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𝑝𝑎𝑟𝑡</m:t>
                            </m:r>
                          </m:sub>
                        </m:sSub>
                        <m:r>
                          <a:rPr lang="en-US" sz="1400" i="1">
                            <a:latin typeface="Cambria Math" panose="02040503050406030204" pitchFamily="18" charset="0"/>
                            <a:ea typeface="SimSun" panose="02010600030101010101" pitchFamily="2" charset="-122"/>
                          </a:rPr>
                          <m:t>∙</m:t>
                        </m:r>
                        <m:sSubSup>
                          <m:sSubSupPr>
                            <m:ctrlPr>
                              <a:rPr lang="fi-FI" sz="1400" i="1">
                                <a:latin typeface="Cambria Math" panose="02040503050406030204" pitchFamily="18" charset="0"/>
                                <a:ea typeface="SimSun" panose="02010600030101010101" pitchFamily="2" charset="-122"/>
                              </a:rPr>
                            </m:ctrlPr>
                          </m:sSubSupPr>
                          <m:e>
                            <m:r>
                              <a:rPr lang="en-US" sz="1400" i="1">
                                <a:latin typeface="Cambria Math" panose="02040503050406030204" pitchFamily="18" charset="0"/>
                                <a:ea typeface="SimSun" panose="02010600030101010101" pitchFamily="2" charset="-122"/>
                              </a:rPr>
                              <m:t>𝑝</m:t>
                            </m:r>
                          </m:e>
                          <m:sub>
                            <m:r>
                              <a:rPr lang="en-US" sz="1400" i="1">
                                <a:latin typeface="Cambria Math" panose="02040503050406030204" pitchFamily="18" charset="0"/>
                                <a:ea typeface="SimSun" panose="02010600030101010101" pitchFamily="2" charset="-122"/>
                              </a:rPr>
                              <m:t>𝑖</m:t>
                            </m:r>
                          </m:sub>
                          <m:sup>
                            <m:r>
                              <a:rPr lang="en-US" sz="1400" i="1">
                                <a:latin typeface="Cambria Math" panose="02040503050406030204" pitchFamily="18" charset="0"/>
                                <a:ea typeface="SimSun" panose="02010600030101010101" pitchFamily="2" charset="-122"/>
                              </a:rPr>
                              <m:t>𝑝𝑎𝑟𝑡</m:t>
                            </m:r>
                          </m:sup>
                        </m:sSubSup>
                      </m:num>
                      <m:den>
                        <m:r>
                          <a:rPr lang="en-US" sz="1400" i="1">
                            <a:latin typeface="Cambria Math" panose="02040503050406030204" pitchFamily="18" charset="0"/>
                            <a:ea typeface="SimSun" panose="02010600030101010101" pitchFamily="2" charset="-122"/>
                          </a:rPr>
                          <m:t>2∙</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𝑓𝑢𝑙𝑙</m:t>
                            </m:r>
                          </m:sub>
                        </m:sSub>
                        <m:r>
                          <a:rPr lang="en-US" sz="1400" i="1">
                            <a:latin typeface="Cambria Math" panose="02040503050406030204" pitchFamily="18" charset="0"/>
                            <a:ea typeface="SimSun" panose="02010600030101010101" pitchFamily="2" charset="-122"/>
                          </a:rPr>
                          <m:t>−</m:t>
                        </m:r>
                        <m:sSub>
                          <m:sSubPr>
                            <m:ctrlPr>
                              <a:rPr lang="fi-FI" sz="1400" i="1">
                                <a:latin typeface="Cambria Math" panose="02040503050406030204" pitchFamily="18" charset="0"/>
                                <a:ea typeface="SimSun" panose="02010600030101010101" pitchFamily="2" charset="-122"/>
                              </a:rPr>
                            </m:ctrlPr>
                          </m:sSubPr>
                          <m:e>
                            <m:r>
                              <a:rPr lang="en-US" sz="1400" i="1">
                                <a:latin typeface="Cambria Math" panose="02040503050406030204" pitchFamily="18" charset="0"/>
                                <a:ea typeface="SimSun" panose="02010600030101010101" pitchFamily="2" charset="-122"/>
                              </a:rPr>
                              <m:t>𝜔</m:t>
                            </m:r>
                          </m:e>
                          <m:sub>
                            <m:r>
                              <a:rPr lang="en-US" sz="1400" i="1">
                                <a:latin typeface="Cambria Math" panose="02040503050406030204" pitchFamily="18" charset="0"/>
                                <a:ea typeface="SimSun" panose="02010600030101010101" pitchFamily="2" charset="-122"/>
                              </a:rPr>
                              <m:t>𝑝𝑎𝑟𝑡</m:t>
                            </m:r>
                          </m:sub>
                        </m:sSub>
                      </m:den>
                    </m:f>
                  </m:oMath>
                </a14:m>
                <a:r>
                  <a:rPr lang="en-US" sz="1400" dirty="0">
                    <a:latin typeface="Times New Roman" panose="02020603050405020304" pitchFamily="18" charset="0"/>
                    <a:ea typeface="SimSun" panose="02010600030101010101" pitchFamily="2" charset="-122"/>
                  </a:rPr>
                  <a:t>.		</a:t>
                </a:r>
                <a:endParaRPr lang="fi-FI" sz="1400" dirty="0">
                  <a:latin typeface="Times New Roman" panose="02020603050405020304" pitchFamily="18" charset="0"/>
                  <a:ea typeface="SimSun" panose="02010600030101010101" pitchFamily="2" charset="-122"/>
                </a:endParaRPr>
              </a:p>
              <a:p>
                <a:pPr>
                  <a:spcBef>
                    <a:spcPts val="600"/>
                  </a:spcBef>
                  <a:spcAft>
                    <a:spcPts val="600"/>
                  </a:spcAft>
                </a:pPr>
                <a:r>
                  <a:rPr lang="en-US" sz="1400" dirty="0">
                    <a:latin typeface="Times New Roman" panose="02020603050405020304" pitchFamily="18" charset="0"/>
                    <a:ea typeface="SimSun" panose="02010600030101010101" pitchFamily="2" charset="-122"/>
                  </a:rPr>
                  <a:t>We need to normalize the above to guarantee that </a:t>
                </a:r>
                <a14:m>
                  <m:oMath xmlns:m="http://schemas.openxmlformats.org/officeDocument/2006/math">
                    <m:r>
                      <a:rPr lang="en-US" sz="14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400" i="1">
                            <a:effectLst/>
                            <a:latin typeface="Cambria Math" panose="02040503050406030204" pitchFamily="18" charset="0"/>
                          </a:rPr>
                        </m:ctrlPr>
                      </m:sSubSupPr>
                      <m:e>
                        <m:r>
                          <a:rPr lang="en-US" sz="1400" i="1">
                            <a:latin typeface="Cambria Math" panose="02040503050406030204" pitchFamily="18" charset="0"/>
                            <a:ea typeface="SimSun" panose="02010600030101010101" pitchFamily="2" charset="-122"/>
                            <a:cs typeface="Times New Roman" panose="02020603050405020304" pitchFamily="18" charset="0"/>
                          </a:rPr>
                          <m:t>𝑝</m:t>
                        </m:r>
                      </m:e>
                      <m:sub>
                        <m:r>
                          <a:rPr lang="en-US" sz="1400" i="1">
                            <a:latin typeface="Cambria Math" panose="02040503050406030204" pitchFamily="18" charset="0"/>
                            <a:ea typeface="SimSun" panose="02010600030101010101" pitchFamily="2" charset="-122"/>
                            <a:cs typeface="Times New Roman" panose="02020603050405020304" pitchFamily="18" charset="0"/>
                          </a:rPr>
                          <m:t>𝑖</m:t>
                        </m:r>
                      </m:sub>
                      <m:sup>
                        <m:r>
                          <a:rPr lang="en-US" sz="1400" i="1">
                            <a:latin typeface="Cambria Math" panose="02040503050406030204" pitchFamily="18" charset="0"/>
                            <a:ea typeface="SimSun" panose="02010600030101010101" pitchFamily="2" charset="-122"/>
                            <a:cs typeface="Times New Roman" panose="02020603050405020304" pitchFamily="18" charset="0"/>
                          </a:rPr>
                          <m:t>𝑟𝑒𝑠</m:t>
                        </m:r>
                      </m:sup>
                    </m:sSubSup>
                    <m:d>
                      <m:dPr>
                        <m:ctrlPr>
                          <a:rPr lang="fi-FI" sz="1400" i="1">
                            <a:effectLst/>
                            <a:latin typeface="Cambria Math" panose="02040503050406030204" pitchFamily="18" charset="0"/>
                          </a:rPr>
                        </m:ctrlPr>
                      </m:dPr>
                      <m:e>
                        <m:sSubSup>
                          <m:sSubSupPr>
                            <m:ctrlPr>
                              <a:rPr lang="fi-FI" sz="1400" i="1">
                                <a:effectLst/>
                                <a:latin typeface="Cambria Math" panose="02040503050406030204" pitchFamily="18" charset="0"/>
                              </a:rPr>
                            </m:ctrlPr>
                          </m:sSubSupPr>
                          <m:e>
                            <m:r>
                              <a:rPr lang="en-US" sz="1400" i="1">
                                <a:latin typeface="Cambria Math" panose="02040503050406030204" pitchFamily="18" charset="0"/>
                                <a:ea typeface="SimSun" panose="02010600030101010101" pitchFamily="2" charset="-122"/>
                                <a:cs typeface="Times New Roman" panose="02020603050405020304" pitchFamily="18" charset="0"/>
                              </a:rPr>
                              <m:t>𝑝</m:t>
                            </m:r>
                          </m:e>
                          <m:sub>
                            <m:r>
                              <a:rPr lang="en-US" sz="1400" i="1">
                                <a:latin typeface="Cambria Math" panose="02040503050406030204" pitchFamily="18" charset="0"/>
                                <a:ea typeface="SimSun" panose="02010600030101010101" pitchFamily="2" charset="-122"/>
                                <a:cs typeface="Times New Roman" panose="02020603050405020304" pitchFamily="18" charset="0"/>
                              </a:rPr>
                              <m:t>𝑖</m:t>
                            </m:r>
                          </m:sub>
                          <m:sup>
                            <m:r>
                              <a:rPr lang="en-US" sz="1400" i="1">
                                <a:latin typeface="Cambria Math" panose="02040503050406030204" pitchFamily="18" charset="0"/>
                                <a:ea typeface="SimSun" panose="02010600030101010101" pitchFamily="2" charset="-122"/>
                                <a:cs typeface="Times New Roman" panose="02020603050405020304" pitchFamily="18" charset="0"/>
                              </a:rPr>
                              <m:t>𝑟𝑒𝑠</m:t>
                            </m:r>
                          </m:sup>
                        </m:sSubSup>
                        <m:r>
                          <a:rPr lang="en-US" sz="1400" i="1">
                            <a:latin typeface="Cambria Math" panose="02040503050406030204" pitchFamily="18" charset="0"/>
                            <a:ea typeface="SimSun" panose="02010600030101010101" pitchFamily="2" charset="-122"/>
                            <a:cs typeface="Times New Roman" panose="02020603050405020304" pitchFamily="18" charset="0"/>
                          </a:rPr>
                          <m:t>≥0</m:t>
                        </m:r>
                      </m:e>
                    </m:d>
                    <m:r>
                      <a:rPr lang="en-US" sz="14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400" i="1">
                            <a:effectLst/>
                            <a:latin typeface="Cambria Math" panose="02040503050406030204" pitchFamily="18" charset="0"/>
                          </a:rPr>
                        </m:ctrlPr>
                      </m:sSubSupPr>
                      <m:e>
                        <m:r>
                          <a:rPr lang="en-US" sz="1400" i="1">
                            <a:latin typeface="Cambria Math" panose="02040503050406030204" pitchFamily="18" charset="0"/>
                            <a:ea typeface="SimSun" panose="02010600030101010101" pitchFamily="2" charset="-122"/>
                            <a:cs typeface="Times New Roman" panose="02020603050405020304" pitchFamily="18" charset="0"/>
                          </a:rPr>
                          <m:t>𝑝</m:t>
                        </m:r>
                      </m:e>
                      <m:sub>
                        <m:r>
                          <a:rPr lang="en-US" sz="1400" i="1">
                            <a:latin typeface="Cambria Math" panose="02040503050406030204" pitchFamily="18" charset="0"/>
                            <a:ea typeface="SimSun" panose="02010600030101010101" pitchFamily="2" charset="-122"/>
                            <a:cs typeface="Times New Roman" panose="02020603050405020304" pitchFamily="18" charset="0"/>
                          </a:rPr>
                          <m:t>1</m:t>
                        </m:r>
                      </m:sub>
                      <m:sup>
                        <m:r>
                          <a:rPr lang="en-US" sz="1400" i="1">
                            <a:latin typeface="Cambria Math" panose="02040503050406030204" pitchFamily="18" charset="0"/>
                            <a:ea typeface="SimSun" panose="02010600030101010101" pitchFamily="2" charset="-122"/>
                            <a:cs typeface="Times New Roman" panose="02020603050405020304" pitchFamily="18" charset="0"/>
                          </a:rPr>
                          <m:t>𝑟𝑒𝑠</m:t>
                        </m:r>
                      </m:sup>
                    </m:sSubSup>
                    <m:r>
                      <a:rPr lang="en-US" sz="14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400" i="1">
                            <a:effectLst/>
                            <a:latin typeface="Cambria Math" panose="02040503050406030204" pitchFamily="18" charset="0"/>
                          </a:rPr>
                        </m:ctrlPr>
                      </m:sSubSupPr>
                      <m:e>
                        <m:r>
                          <a:rPr lang="en-US" sz="1400" i="1">
                            <a:latin typeface="Cambria Math" panose="02040503050406030204" pitchFamily="18" charset="0"/>
                            <a:ea typeface="SimSun" panose="02010600030101010101" pitchFamily="2" charset="-122"/>
                            <a:cs typeface="Times New Roman" panose="02020603050405020304" pitchFamily="18" charset="0"/>
                          </a:rPr>
                          <m:t>𝑝</m:t>
                        </m:r>
                      </m:e>
                      <m:sub>
                        <m:r>
                          <a:rPr lang="en-US" sz="1400" i="1">
                            <a:latin typeface="Cambria Math" panose="02040503050406030204" pitchFamily="18" charset="0"/>
                            <a:ea typeface="SimSun" panose="02010600030101010101" pitchFamily="2" charset="-122"/>
                            <a:cs typeface="Times New Roman" panose="02020603050405020304" pitchFamily="18" charset="0"/>
                          </a:rPr>
                          <m:t>2</m:t>
                        </m:r>
                      </m:sub>
                      <m:sup>
                        <m:r>
                          <a:rPr lang="en-US" sz="1400" i="1">
                            <a:latin typeface="Cambria Math" panose="02040503050406030204" pitchFamily="18" charset="0"/>
                            <a:ea typeface="SimSun" panose="02010600030101010101" pitchFamily="2" charset="-122"/>
                            <a:cs typeface="Times New Roman" panose="02020603050405020304" pitchFamily="18" charset="0"/>
                          </a:rPr>
                          <m:t>𝑟𝑒𝑠</m:t>
                        </m:r>
                      </m:sup>
                    </m:sSubSup>
                    <m:r>
                      <a:rPr lang="en-US" sz="1400" i="1">
                        <a:latin typeface="Cambria Math" panose="02040503050406030204" pitchFamily="18" charset="0"/>
                        <a:ea typeface="SimSun" panose="02010600030101010101" pitchFamily="2" charset="-122"/>
                        <a:cs typeface="Times New Roman" panose="02020603050405020304" pitchFamily="18" charset="0"/>
                      </a:rPr>
                      <m:t>+…+</m:t>
                    </m:r>
                    <m:sSubSup>
                      <m:sSubSupPr>
                        <m:ctrlPr>
                          <a:rPr lang="fi-FI" sz="1400" i="1">
                            <a:effectLst/>
                            <a:latin typeface="Cambria Math" panose="02040503050406030204" pitchFamily="18" charset="0"/>
                          </a:rPr>
                        </m:ctrlPr>
                      </m:sSubSupPr>
                      <m:e>
                        <m:r>
                          <a:rPr lang="en-US" sz="1400" i="1">
                            <a:latin typeface="Cambria Math" panose="02040503050406030204" pitchFamily="18" charset="0"/>
                            <a:ea typeface="SimSun" panose="02010600030101010101" pitchFamily="2" charset="-122"/>
                            <a:cs typeface="Times New Roman" panose="02020603050405020304" pitchFamily="18" charset="0"/>
                          </a:rPr>
                          <m:t>𝑝</m:t>
                        </m:r>
                      </m:e>
                      <m:sub>
                        <m:r>
                          <a:rPr lang="en-US" sz="1400" i="1">
                            <a:latin typeface="Cambria Math" panose="02040503050406030204" pitchFamily="18" charset="0"/>
                            <a:ea typeface="SimSun" panose="02010600030101010101" pitchFamily="2" charset="-122"/>
                            <a:cs typeface="Times New Roman" panose="02020603050405020304" pitchFamily="18" charset="0"/>
                          </a:rPr>
                          <m:t>𝐶</m:t>
                        </m:r>
                      </m:sub>
                      <m:sup>
                        <m:r>
                          <a:rPr lang="en-US" sz="1400" i="1">
                            <a:latin typeface="Cambria Math" panose="02040503050406030204" pitchFamily="18" charset="0"/>
                            <a:ea typeface="SimSun" panose="02010600030101010101" pitchFamily="2" charset="-122"/>
                            <a:cs typeface="Times New Roman" panose="02020603050405020304" pitchFamily="18" charset="0"/>
                          </a:rPr>
                          <m:t>𝑟𝑒𝑠</m:t>
                        </m:r>
                      </m:sup>
                    </m:sSubSup>
                    <m:r>
                      <a:rPr lang="en-US" sz="1400" i="1">
                        <a:latin typeface="Cambria Math" panose="02040503050406030204" pitchFamily="18" charset="0"/>
                        <a:ea typeface="SimSun" panose="02010600030101010101" pitchFamily="2" charset="-122"/>
                        <a:cs typeface="Times New Roman" panose="02020603050405020304" pitchFamily="18" charset="0"/>
                      </a:rPr>
                      <m:t>=1</m:t>
                    </m:r>
                  </m:oMath>
                </a14:m>
                <a:r>
                  <a:rPr lang="en-US" sz="1400" dirty="0">
                    <a:latin typeface="Times New Roman" panose="02020603050405020304" pitchFamily="18" charset="0"/>
                    <a:ea typeface="SimSun" panose="02010600030101010101" pitchFamily="2" charset="-122"/>
                  </a:rPr>
                  <a:t> : </a:t>
                </a:r>
              </a:p>
              <a:p>
                <a:pPr lvl="0"/>
                <a:r>
                  <a:rPr lang="en-US" sz="1400" dirty="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The </a:t>
                </a:r>
                <a:r>
                  <a:rPr lang="en-US" sz="1400" i="1" dirty="0">
                    <a:latin typeface="Times New Roman" panose="02020603050405020304" pitchFamily="18" charset="0"/>
                    <a:cs typeface="Times New Roman" panose="02020603050405020304" pitchFamily="18" charset="0"/>
                  </a:rPr>
                  <a:t>SoftMax</a:t>
                </a:r>
                <a:r>
                  <a:rPr lang="en-US" sz="1400" dirty="0">
                    <a:latin typeface="Times New Roman" panose="02020603050405020304" pitchFamily="18" charset="0"/>
                    <a:cs typeface="Times New Roman" panose="02020603050405020304" pitchFamily="18" charset="0"/>
                  </a:rPr>
                  <a:t> option, which will use the SoftMax function:</a:t>
                </a:r>
                <a:endParaRPr lang="fi-FI" sz="1400" dirty="0">
                  <a:latin typeface="Times New Roman" panose="02020603050405020304" pitchFamily="18" charset="0"/>
                  <a:cs typeface="Times New Roman" panose="02020603050405020304" pitchFamily="18" charset="0"/>
                </a:endParaRPr>
              </a:p>
              <a:p>
                <a:r>
                  <a:rPr lang="en-US" dirty="0"/>
                  <a:t> </a:t>
                </a:r>
                <a14:m>
                  <m:oMath xmlns:m="http://schemas.openxmlformats.org/officeDocument/2006/math">
                    <m:sSubSup>
                      <m:sSubSupPr>
                        <m:ctrlPr>
                          <a:rPr lang="fi-FI"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𝒑</m:t>
                        </m:r>
                      </m:e>
                      <m:sub>
                        <m:r>
                          <a:rPr lang="en-US" sz="1400" b="1" i="1">
                            <a:solidFill>
                              <a:srgbClr val="FF0000"/>
                            </a:solidFill>
                            <a:latin typeface="Cambria Math" panose="02040503050406030204" pitchFamily="18" charset="0"/>
                          </a:rPr>
                          <m:t>𝒊</m:t>
                        </m:r>
                      </m:sub>
                      <m:sup>
                        <m:r>
                          <a:rPr lang="en-US" sz="1400" b="1" i="1">
                            <a:solidFill>
                              <a:srgbClr val="FF0000"/>
                            </a:solidFill>
                            <a:latin typeface="Cambria Math" panose="02040503050406030204" pitchFamily="18" charset="0"/>
                          </a:rPr>
                          <m:t>𝒓𝒆𝒔</m:t>
                        </m:r>
                      </m:sup>
                    </m:sSubSup>
                    <m:r>
                      <a:rPr lang="en-US" sz="1400" i="1">
                        <a:latin typeface="Cambria Math" panose="02040503050406030204" pitchFamily="18" charset="0"/>
                      </a:rPr>
                      <m:t>=</m:t>
                    </m:r>
                    <m:r>
                      <a:rPr lang="en-US" sz="1400" b="1" i="1">
                        <a:latin typeface="Cambria Math" panose="02040503050406030204" pitchFamily="18" charset="0"/>
                      </a:rPr>
                      <m:t>𝐒𝐨𝐟𝐭𝐌𝐚𝐱</m:t>
                    </m:r>
                    <m:d>
                      <m:dPr>
                        <m:ctrlPr>
                          <a:rPr lang="fi-FI" sz="1400" i="1">
                            <a:latin typeface="Cambria Math" panose="02040503050406030204" pitchFamily="18" charset="0"/>
                          </a:rPr>
                        </m:ctrlPr>
                      </m:dPr>
                      <m:e>
                        <m:sSubSup>
                          <m:sSubSupPr>
                            <m:ctrlPr>
                              <a:rPr lang="fi-FI" sz="1400" i="1">
                                <a:latin typeface="Cambria Math" panose="02040503050406030204" pitchFamily="18" charset="0"/>
                              </a:rPr>
                            </m:ctrlPr>
                          </m:sSubSupPr>
                          <m:e>
                            <m:acc>
                              <m:accPr>
                                <m:chr m:val="̃"/>
                                <m:ctrlPr>
                                  <a:rPr lang="fi-FI" sz="1400" i="1">
                                    <a:latin typeface="Cambria Math" panose="02040503050406030204" pitchFamily="18" charset="0"/>
                                  </a:rPr>
                                </m:ctrlPr>
                              </m:accPr>
                              <m:e>
                                <m:r>
                                  <a:rPr lang="en-US" sz="1400" i="1">
                                    <a:latin typeface="Cambria Math" panose="02040503050406030204" pitchFamily="18" charset="0"/>
                                  </a:rPr>
                                  <m:t>𝑝</m:t>
                                </m:r>
                              </m:e>
                            </m:acc>
                          </m:e>
                          <m:sub>
                            <m:r>
                              <a:rPr lang="en-US" sz="1400" i="1">
                                <a:latin typeface="Cambria Math" panose="02040503050406030204" pitchFamily="18" charset="0"/>
                              </a:rPr>
                              <m:t>𝑖</m:t>
                            </m:r>
                          </m:sub>
                          <m:sup>
                            <m:r>
                              <a:rPr lang="en-US" sz="1400" i="1">
                                <a:latin typeface="Cambria Math" panose="02040503050406030204" pitchFamily="18" charset="0"/>
                              </a:rPr>
                              <m:t>𝑟𝑒𝑠</m:t>
                            </m:r>
                          </m:sup>
                        </m:sSubSup>
                      </m:e>
                    </m:d>
                    <m:r>
                      <a:rPr lang="en-US" sz="1400" i="1">
                        <a:latin typeface="Cambria Math" panose="02040503050406030204" pitchFamily="18" charset="0"/>
                      </a:rPr>
                      <m:t>=</m:t>
                    </m:r>
                    <m:f>
                      <m:fPr>
                        <m:ctrlPr>
                          <a:rPr lang="fi-FI" sz="1400" i="1">
                            <a:latin typeface="Cambria Math" panose="02040503050406030204" pitchFamily="18" charset="0"/>
                          </a:rPr>
                        </m:ctrlPr>
                      </m:fPr>
                      <m:num>
                        <m:sSup>
                          <m:sSupPr>
                            <m:ctrlPr>
                              <a:rPr lang="fi-FI" sz="1400" i="1">
                                <a:latin typeface="Cambria Math" panose="02040503050406030204" pitchFamily="18" charset="0"/>
                              </a:rPr>
                            </m:ctrlPr>
                          </m:sSupPr>
                          <m:e>
                            <m:r>
                              <a:rPr lang="en-US" sz="1400" i="1">
                                <a:latin typeface="Cambria Math" panose="02040503050406030204" pitchFamily="18" charset="0"/>
                              </a:rPr>
                              <m:t>𝑒</m:t>
                            </m:r>
                          </m:e>
                          <m:sup>
                            <m:sSubSup>
                              <m:sSubSupPr>
                                <m:ctrlPr>
                                  <a:rPr lang="fi-FI" sz="1400" i="1">
                                    <a:latin typeface="Cambria Math" panose="02040503050406030204" pitchFamily="18" charset="0"/>
                                  </a:rPr>
                                </m:ctrlPr>
                              </m:sSubSupPr>
                              <m:e>
                                <m:acc>
                                  <m:accPr>
                                    <m:chr m:val="̃"/>
                                    <m:ctrlPr>
                                      <a:rPr lang="fi-FI" sz="1400" i="1">
                                        <a:latin typeface="Cambria Math" panose="02040503050406030204" pitchFamily="18" charset="0"/>
                                      </a:rPr>
                                    </m:ctrlPr>
                                  </m:accPr>
                                  <m:e>
                                    <m:r>
                                      <a:rPr lang="en-US" sz="1400" i="1">
                                        <a:latin typeface="Cambria Math" panose="02040503050406030204" pitchFamily="18" charset="0"/>
                                      </a:rPr>
                                      <m:t>𝑝</m:t>
                                    </m:r>
                                  </m:e>
                                </m:acc>
                              </m:e>
                              <m:sub>
                                <m:r>
                                  <a:rPr lang="en-US" sz="1400" i="1">
                                    <a:latin typeface="Cambria Math" panose="02040503050406030204" pitchFamily="18" charset="0"/>
                                  </a:rPr>
                                  <m:t>𝑖</m:t>
                                </m:r>
                              </m:sub>
                              <m:sup>
                                <m:r>
                                  <a:rPr lang="en-US" sz="1400" i="1">
                                    <a:latin typeface="Cambria Math" panose="02040503050406030204" pitchFamily="18" charset="0"/>
                                  </a:rPr>
                                  <m:t>𝑟𝑒𝑠</m:t>
                                </m:r>
                              </m:sup>
                            </m:sSubSup>
                          </m:sup>
                        </m:sSup>
                      </m:num>
                      <m:den>
                        <m:nary>
                          <m:naryPr>
                            <m:chr m:val="∑"/>
                            <m:limLoc m:val="undOvr"/>
                            <m:ctrlPr>
                              <a:rPr lang="fi-FI" sz="1400" i="1">
                                <a:latin typeface="Cambria Math" panose="02040503050406030204" pitchFamily="18" charset="0"/>
                              </a:rPr>
                            </m:ctrlPr>
                          </m:naryPr>
                          <m:sub>
                            <m:r>
                              <a:rPr lang="en-US" sz="1400" i="1">
                                <a:latin typeface="Cambria Math" panose="02040503050406030204" pitchFamily="18" charset="0"/>
                              </a:rPr>
                              <m:t>𝑗</m:t>
                            </m:r>
                            <m:r>
                              <a:rPr lang="en-US" sz="1400" i="1">
                                <a:latin typeface="Cambria Math" panose="02040503050406030204" pitchFamily="18" charset="0"/>
                              </a:rPr>
                              <m:t>=1</m:t>
                            </m:r>
                          </m:sub>
                          <m:sup>
                            <m:r>
                              <a:rPr lang="en-US" sz="1400" i="1">
                                <a:latin typeface="Cambria Math" panose="02040503050406030204" pitchFamily="18" charset="0"/>
                              </a:rPr>
                              <m:t>𝐶</m:t>
                            </m:r>
                          </m:sup>
                          <m:e>
                            <m:sSubSup>
                              <m:sSubSupPr>
                                <m:ctrlPr>
                                  <a:rPr lang="fi-FI" sz="1400" i="1">
                                    <a:latin typeface="Cambria Math" panose="02040503050406030204" pitchFamily="18" charset="0"/>
                                  </a:rPr>
                                </m:ctrlPr>
                              </m:sSubSupPr>
                              <m:e>
                                <m:acc>
                                  <m:accPr>
                                    <m:chr m:val="̃"/>
                                    <m:ctrlPr>
                                      <a:rPr lang="fi-FI" sz="1400" i="1">
                                        <a:latin typeface="Cambria Math" panose="02040503050406030204" pitchFamily="18" charset="0"/>
                                      </a:rPr>
                                    </m:ctrlPr>
                                  </m:accPr>
                                  <m:e>
                                    <m:r>
                                      <a:rPr lang="en-US" sz="1400" i="1">
                                        <a:latin typeface="Cambria Math" panose="02040503050406030204" pitchFamily="18" charset="0"/>
                                      </a:rPr>
                                      <m:t>𝑝</m:t>
                                    </m:r>
                                  </m:e>
                                </m:acc>
                              </m:e>
                              <m:sub>
                                <m:r>
                                  <a:rPr lang="en-US" sz="1400" i="1">
                                    <a:latin typeface="Cambria Math" panose="02040503050406030204" pitchFamily="18" charset="0"/>
                                  </a:rPr>
                                  <m:t>𝑗</m:t>
                                </m:r>
                              </m:sub>
                              <m:sup>
                                <m:r>
                                  <a:rPr lang="en-US" sz="1400" i="1">
                                    <a:latin typeface="Cambria Math" panose="02040503050406030204" pitchFamily="18" charset="0"/>
                                  </a:rPr>
                                  <m:t>𝑟𝑒𝑠</m:t>
                                </m:r>
                              </m:sup>
                            </m:sSubSup>
                          </m:e>
                        </m:nary>
                      </m:den>
                    </m:f>
                  </m:oMath>
                </a14:m>
                <a:r>
                  <a:rPr lang="en-US" sz="1400" dirty="0"/>
                  <a:t>;</a:t>
                </a:r>
              </a:p>
              <a:p>
                <a:r>
                  <a:rPr lang="en-US" sz="1400" dirty="0">
                    <a:latin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cs typeface="Times New Roman" panose="02020603050405020304" pitchFamily="18" charset="0"/>
                  </a:rPr>
                  <a:t>B</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Shift-and-normalize </a:t>
                </a:r>
                <a:r>
                  <a:rPr lang="en-US" sz="1400" dirty="0">
                    <a:latin typeface="Times New Roman" panose="02020603050405020304" pitchFamily="18" charset="0"/>
                    <a:cs typeface="Times New Roman" panose="02020603050405020304" pitchFamily="18" charset="0"/>
                  </a:rPr>
                  <a:t>option:</a:t>
                </a:r>
              </a:p>
              <a:p>
                <a:pPr>
                  <a:spcBef>
                    <a:spcPts val="600"/>
                  </a:spcBef>
                </a:pPr>
                <a14:m>
                  <m:oMath xmlns:m="http://schemas.openxmlformats.org/officeDocument/2006/math">
                    <m:sSubSup>
                      <m:sSubSupPr>
                        <m:ctrlPr>
                          <a:rPr lang="fi-FI" sz="1400" b="1" i="1" smtClean="0">
                            <a:solidFill>
                              <a:srgbClr val="FF0000"/>
                            </a:solidFill>
                            <a:latin typeface="Cambria Math" panose="02040503050406030204" pitchFamily="18" charset="0"/>
                          </a:rPr>
                        </m:ctrlPr>
                      </m:sSubSupPr>
                      <m:e>
                        <m:r>
                          <a:rPr lang="en-US" sz="1400" b="1" i="1">
                            <a:solidFill>
                              <a:srgbClr val="FF0000"/>
                            </a:solidFill>
                            <a:latin typeface="Cambria Math" panose="02040503050406030204" pitchFamily="18" charset="0"/>
                          </a:rPr>
                          <m:t>𝒑</m:t>
                        </m:r>
                      </m:e>
                      <m:sub>
                        <m:r>
                          <a:rPr lang="en-US" sz="1400" b="1" i="1">
                            <a:solidFill>
                              <a:srgbClr val="FF0000"/>
                            </a:solidFill>
                            <a:latin typeface="Cambria Math" panose="02040503050406030204" pitchFamily="18" charset="0"/>
                          </a:rPr>
                          <m:t>𝒊</m:t>
                        </m:r>
                      </m:sub>
                      <m:sup>
                        <m:r>
                          <a:rPr lang="en-US" sz="1400" b="1" i="1">
                            <a:solidFill>
                              <a:srgbClr val="FF0000"/>
                            </a:solidFill>
                            <a:latin typeface="Cambria Math" panose="02040503050406030204" pitchFamily="18" charset="0"/>
                          </a:rPr>
                          <m:t>𝒓𝒆𝒔</m:t>
                        </m:r>
                      </m:sup>
                    </m:sSubSup>
                    <m:r>
                      <a:rPr lang="en-US" sz="1400" i="1">
                        <a:latin typeface="Cambria Math" panose="02040503050406030204" pitchFamily="18" charset="0"/>
                      </a:rPr>
                      <m:t>=</m:t>
                    </m:r>
                    <m:f>
                      <m:fPr>
                        <m:ctrlPr>
                          <a:rPr lang="fi-FI" sz="1400" i="1">
                            <a:latin typeface="Cambria Math" panose="02040503050406030204" pitchFamily="18" charset="0"/>
                          </a:rPr>
                        </m:ctrlPr>
                      </m:fPr>
                      <m:num>
                        <m:r>
                          <a:rPr lang="en-US" sz="1400" i="1">
                            <a:latin typeface="Cambria Math" panose="02040503050406030204" pitchFamily="18" charset="0"/>
                          </a:rPr>
                          <m:t>2∙</m:t>
                        </m:r>
                        <m:sSub>
                          <m:sSubPr>
                            <m:ctrlPr>
                              <a:rPr lang="fi-FI"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𝑓𝑢𝑙𝑙</m:t>
                            </m:r>
                          </m:sub>
                        </m:sSub>
                        <m:r>
                          <a:rPr lang="en-US" sz="1400" i="1">
                            <a:latin typeface="Cambria Math" panose="02040503050406030204" pitchFamily="18" charset="0"/>
                          </a:rPr>
                          <m:t>∙</m:t>
                        </m:r>
                        <m:sSubSup>
                          <m:sSubSupPr>
                            <m:ctrlPr>
                              <a:rPr lang="fi-FI" sz="1400" i="1">
                                <a:latin typeface="Cambria Math" panose="02040503050406030204" pitchFamily="18" charset="0"/>
                              </a:rPr>
                            </m:ctrlPr>
                          </m:sSubSupPr>
                          <m:e>
                            <m:r>
                              <a:rPr lang="en-US" sz="1400" i="1">
                                <a:latin typeface="Cambria Math" panose="02040503050406030204" pitchFamily="18" charset="0"/>
                              </a:rPr>
                              <m:t>𝑝</m:t>
                            </m:r>
                          </m:e>
                          <m:sub>
                            <m:r>
                              <a:rPr lang="en-US" sz="1400" i="1">
                                <a:latin typeface="Cambria Math" panose="02040503050406030204" pitchFamily="18" charset="0"/>
                              </a:rPr>
                              <m:t>𝑖</m:t>
                            </m:r>
                          </m:sub>
                          <m:sup>
                            <m:r>
                              <a:rPr lang="en-US" sz="1400" i="1">
                                <a:latin typeface="Cambria Math" panose="02040503050406030204" pitchFamily="18" charset="0"/>
                              </a:rPr>
                              <m:t>𝑓𝑢𝑙𝑙</m:t>
                            </m:r>
                          </m:sup>
                        </m:sSubSup>
                        <m:r>
                          <a:rPr lang="en-US" sz="1400" i="1">
                            <a:latin typeface="Cambria Math" panose="02040503050406030204" pitchFamily="18" charset="0"/>
                          </a:rPr>
                          <m:t>+</m:t>
                        </m:r>
                        <m:sSub>
                          <m:sSubPr>
                            <m:ctrlPr>
                              <a:rPr lang="fi-FI"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𝑝𝑎𝑟𝑡</m:t>
                            </m:r>
                          </m:sub>
                        </m:sSub>
                        <m:r>
                          <a:rPr lang="en-US" sz="1400" i="1">
                            <a:latin typeface="Cambria Math" panose="02040503050406030204" pitchFamily="18" charset="0"/>
                          </a:rPr>
                          <m:t>∙(1−</m:t>
                        </m:r>
                        <m:sSubSup>
                          <m:sSubSupPr>
                            <m:ctrlPr>
                              <a:rPr lang="fi-FI" sz="1400" i="1">
                                <a:latin typeface="Cambria Math" panose="02040503050406030204" pitchFamily="18" charset="0"/>
                              </a:rPr>
                            </m:ctrlPr>
                          </m:sSubSupPr>
                          <m:e>
                            <m:r>
                              <a:rPr lang="en-US" sz="1400" i="1">
                                <a:latin typeface="Cambria Math" panose="02040503050406030204" pitchFamily="18" charset="0"/>
                              </a:rPr>
                              <m:t>𝑝</m:t>
                            </m:r>
                          </m:e>
                          <m:sub>
                            <m:r>
                              <a:rPr lang="en-US" sz="1400" i="1">
                                <a:latin typeface="Cambria Math" panose="02040503050406030204" pitchFamily="18" charset="0"/>
                              </a:rPr>
                              <m:t>𝑖</m:t>
                            </m:r>
                          </m:sub>
                          <m:sup>
                            <m:r>
                              <a:rPr lang="en-US" sz="1400" i="1">
                                <a:latin typeface="Cambria Math" panose="02040503050406030204" pitchFamily="18" charset="0"/>
                              </a:rPr>
                              <m:t>𝑝𝑎𝑟𝑡</m:t>
                            </m:r>
                          </m:sup>
                        </m:sSubSup>
                        <m:r>
                          <a:rPr lang="en-US" sz="1400" i="1">
                            <a:latin typeface="Cambria Math" panose="02040503050406030204" pitchFamily="18" charset="0"/>
                          </a:rPr>
                          <m:t>)</m:t>
                        </m:r>
                      </m:num>
                      <m:den>
                        <m:r>
                          <a:rPr lang="en-US" sz="1400" i="1">
                            <a:latin typeface="Cambria Math" panose="02040503050406030204" pitchFamily="18" charset="0"/>
                          </a:rPr>
                          <m:t>2∙</m:t>
                        </m:r>
                        <m:sSub>
                          <m:sSubPr>
                            <m:ctrlPr>
                              <a:rPr lang="fi-FI"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𝑓𝑢𝑙𝑙</m:t>
                            </m:r>
                          </m:sub>
                        </m:sSub>
                        <m:r>
                          <a:rPr lang="en-US" sz="1400" i="1">
                            <a:latin typeface="Cambria Math" panose="02040503050406030204" pitchFamily="18" charset="0"/>
                          </a:rPr>
                          <m:t>+</m:t>
                        </m:r>
                        <m:sSub>
                          <m:sSubPr>
                            <m:ctrlPr>
                              <a:rPr lang="fi-FI" sz="1400" i="1">
                                <a:latin typeface="Cambria Math" panose="02040503050406030204" pitchFamily="18" charset="0"/>
                              </a:rPr>
                            </m:ctrlPr>
                          </m:sSubPr>
                          <m:e>
                            <m:r>
                              <a:rPr lang="en-US" sz="1400" i="1">
                                <a:latin typeface="Cambria Math" panose="02040503050406030204" pitchFamily="18" charset="0"/>
                              </a:rPr>
                              <m:t>𝜔</m:t>
                            </m:r>
                          </m:e>
                          <m:sub>
                            <m:r>
                              <a:rPr lang="en-US" sz="1400" i="1">
                                <a:latin typeface="Cambria Math" panose="02040503050406030204" pitchFamily="18" charset="0"/>
                              </a:rPr>
                              <m:t>𝑝𝑎𝑟𝑡</m:t>
                            </m:r>
                          </m:sub>
                        </m:sSub>
                        <m:r>
                          <a:rPr lang="en-US" sz="1400" i="1">
                            <a:latin typeface="Cambria Math" panose="02040503050406030204" pitchFamily="18" charset="0"/>
                          </a:rPr>
                          <m:t>∙(</m:t>
                        </m:r>
                        <m:r>
                          <a:rPr lang="en-US" sz="1400" i="1">
                            <a:latin typeface="Cambria Math" panose="02040503050406030204" pitchFamily="18" charset="0"/>
                          </a:rPr>
                          <m:t>𝐶</m:t>
                        </m:r>
                        <m:r>
                          <a:rPr lang="en-US" sz="1400" i="1">
                            <a:latin typeface="Cambria Math" panose="02040503050406030204" pitchFamily="18" charset="0"/>
                          </a:rPr>
                          <m:t>−1)</m:t>
                        </m:r>
                      </m:den>
                    </m:f>
                  </m:oMath>
                </a14:m>
                <a:r>
                  <a:rPr lang="en-US" sz="1400" dirty="0"/>
                  <a:t>.</a:t>
                </a:r>
                <a:endParaRPr lang="en-US" sz="1400" dirty="0">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447176" y="2902555"/>
                <a:ext cx="4647579" cy="3403368"/>
              </a:xfrm>
              <a:prstGeom prst="rect">
                <a:avLst/>
              </a:prstGeom>
              <a:blipFill>
                <a:blip r:embed="rId4"/>
                <a:stretch>
                  <a:fillRect l="-261" t="-178" r="-131"/>
                </a:stretch>
              </a:blipFill>
              <a:ln w="19050">
                <a:solidFill>
                  <a:srgbClr val="7030A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483327" y="964041"/>
                <a:ext cx="4310732" cy="504818"/>
              </a:xfrm>
              <a:prstGeom prst="rect">
                <a:avLst/>
              </a:prstGeom>
              <a:solidFill>
                <a:schemeClr val="bg1">
                  <a:lumMod val="85000"/>
                </a:schemeClr>
              </a:solidFill>
              <a:ln w="38100">
                <a:solidFill>
                  <a:srgbClr val="7030A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fi-FI"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𝒊</m:t>
                      </m:r>
                      <m:d>
                        <m:dPr>
                          <m:begChr m:val="["/>
                          <m:endChr m:val="]"/>
                          <m:ctrlPr>
                            <a:rPr lang="en-US" b="1" i="1" smtClean="0">
                              <a:solidFill>
                                <a:srgbClr val="FF0000"/>
                              </a:solidFill>
                              <a:latin typeface="Cambria Math" panose="02040503050406030204" pitchFamily="18" charset="0"/>
                              <a:ea typeface="Cambria Math" panose="02040503050406030204" pitchFamily="18" charset="0"/>
                            </a:rPr>
                          </m:ctrlPr>
                        </m:dPr>
                        <m:e>
                          <m:sSub>
                            <m:sSubPr>
                              <m:ctrlPr>
                                <a:rPr lang="fi-FI" b="1" i="1">
                                  <a:solidFill>
                                    <a:srgbClr val="FF0000"/>
                                  </a:solidFill>
                                  <a:latin typeface="Cambria Math" panose="02040503050406030204" pitchFamily="18" charset="0"/>
                                  <a:ea typeface="SimSun" panose="02010600030101010101" pitchFamily="2" charset="-122"/>
                                </a:rPr>
                              </m:ctrlPr>
                            </m:sSubPr>
                            <m:e>
                              <m:r>
                                <a:rPr lang="en-GB" b="1" i="1">
                                  <a:solidFill>
                                    <a:srgbClr val="FF0000"/>
                                  </a:solidFill>
                                  <a:latin typeface="Cambria Math" panose="02040503050406030204" pitchFamily="18" charset="0"/>
                                  <a:ea typeface="SimSun" panose="02010600030101010101" pitchFamily="2" charset="-122"/>
                                </a:rPr>
                                <m:t>𝝎</m:t>
                              </m:r>
                            </m:e>
                            <m:sub>
                              <m:r>
                                <a:rPr lang="en-GB" b="1" i="1">
                                  <a:solidFill>
                                    <a:srgbClr val="FF0000"/>
                                  </a:solidFill>
                                  <a:latin typeface="Cambria Math" panose="02040503050406030204" pitchFamily="18" charset="0"/>
                                  <a:ea typeface="SimSun" panose="02010600030101010101" pitchFamily="2" charset="-122"/>
                                </a:rPr>
                                <m:t>𝒇𝒖𝒍𝒍</m:t>
                              </m:r>
                            </m:sub>
                          </m:sSub>
                          <m:r>
                            <a:rPr lang="en-US" b="1" i="1">
                              <a:solidFill>
                                <a:srgbClr val="FF0000"/>
                              </a:solidFill>
                              <a:latin typeface="Cambria Math" panose="02040503050406030204" pitchFamily="18" charset="0"/>
                              <a:ea typeface="SimSun" panose="02010600030101010101" pitchFamily="2" charset="-122"/>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𝒑</m:t>
                              </m:r>
                            </m:e>
                            <m:sub>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𝒊</m:t>
                              </m:r>
                            </m:sub>
                            <m:sup>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𝒇𝒖𝒍𝒍</m:t>
                              </m:r>
                            </m:sup>
                          </m:sSubSup>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𝒑𝒂𝒓𝒕</m:t>
                              </m:r>
                            </m:sub>
                          </m:sSub>
                          <m:r>
                            <a:rPr lang="en-US" b="1" i="1">
                              <a:solidFill>
                                <a:srgbClr val="FF0000"/>
                              </a:solidFill>
                              <a:latin typeface="Cambria Math" panose="02040503050406030204" pitchFamily="18" charset="0"/>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𝒊</m:t>
                              </m:r>
                            </m:sub>
                            <m:sup>
                              <m:r>
                                <a:rPr lang="en-US" b="1" i="1">
                                  <a:solidFill>
                                    <a:srgbClr val="FF0000"/>
                                  </a:solidFill>
                                  <a:latin typeface="Cambria Math" panose="02040503050406030204" pitchFamily="18" charset="0"/>
                                </a:rPr>
                                <m:t>𝒑𝒂𝒓𝒕</m:t>
                              </m:r>
                            </m:sup>
                          </m:sSubSup>
                          <m:r>
                            <a:rPr lang="en-US" b="1" i="1">
                              <a:solidFill>
                                <a:srgbClr val="FF0000"/>
                              </a:solidFill>
                              <a:latin typeface="Cambria Math" panose="02040503050406030204" pitchFamily="18" charset="0"/>
                              <a:ea typeface="Cambria Math" panose="02040503050406030204" pitchFamily="18" charset="0"/>
                            </a:rPr>
                            <m:t>→</m:t>
                          </m:r>
                          <m:sSub>
                            <m:sSubPr>
                              <m:ctrlPr>
                                <a:rPr lang="fi-FI"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𝒓𝒆𝒔</m:t>
                              </m:r>
                            </m:sub>
                          </m:sSub>
                          <m:r>
                            <a:rPr lang="en-US" b="1" i="1">
                              <a:solidFill>
                                <a:srgbClr val="FF0000"/>
                              </a:solidFill>
                              <a:latin typeface="Cambria Math" panose="02040503050406030204" pitchFamily="18" charset="0"/>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𝒊</m:t>
                              </m:r>
                            </m:sub>
                            <m:sup>
                              <m:r>
                                <a:rPr lang="en-US" b="1" i="1">
                                  <a:solidFill>
                                    <a:srgbClr val="FF0000"/>
                                  </a:solidFill>
                                  <a:latin typeface="Cambria Math" panose="02040503050406030204" pitchFamily="18" charset="0"/>
                                </a:rPr>
                                <m:t>𝒓𝒆𝒔</m:t>
                              </m:r>
                            </m:sup>
                          </m:sSubSup>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483327" y="964041"/>
                <a:ext cx="4310732" cy="504818"/>
              </a:xfrm>
              <a:prstGeom prst="rect">
                <a:avLst/>
              </a:prstGeom>
              <a:blipFill>
                <a:blip r:embed="rId5"/>
                <a:stretch>
                  <a:fillRect/>
                </a:stretch>
              </a:blipFill>
              <a:ln w="38100">
                <a:solidFill>
                  <a:srgbClr val="7030A0"/>
                </a:solidFill>
              </a:ln>
            </p:spPr>
            <p:txBody>
              <a:bodyPr/>
              <a:lstStyle/>
              <a:p>
                <a:r>
                  <a:rPr lang="en-US">
                    <a:noFill/>
                  </a:rPr>
                  <a:t> </a:t>
                </a:r>
              </a:p>
            </p:txBody>
          </p:sp>
        </mc:Fallback>
      </mc:AlternateContent>
      <p:sp>
        <p:nvSpPr>
          <p:cNvPr id="8" name="Rectangle 7"/>
          <p:cNvSpPr/>
          <p:nvPr/>
        </p:nvSpPr>
        <p:spPr>
          <a:xfrm>
            <a:off x="152850" y="33835"/>
            <a:ext cx="6078265" cy="954107"/>
          </a:xfrm>
          <a:prstGeom prst="rect">
            <a:avLst/>
          </a:prstGeom>
        </p:spPr>
        <p:txBody>
          <a:bodyPr wrap="square">
            <a:spAutoFit/>
          </a:bodyPr>
          <a:lstStyle/>
          <a:p>
            <a:r>
              <a:rPr lang="en-GB" sz="2800" b="1" dirty="0">
                <a:solidFill>
                  <a:srgbClr val="FF0000"/>
                </a:solidFill>
                <a:latin typeface="Arial" panose="020B0604020202020204" pitchFamily="34" charset="0"/>
                <a:cs typeface="Arial" panose="020B0604020202020204" pitchFamily="34" charset="0"/>
              </a:rPr>
              <a:t>Naïve computational schema (“pixel-wise” and “just-one-part”)</a:t>
            </a:r>
            <a:endParaRPr lang="en-US" sz="2800" b="1" dirty="0">
              <a:solidFill>
                <a:srgbClr val="FF0000"/>
              </a:solidFill>
              <a:latin typeface="Arial" panose="020B0604020202020204" pitchFamily="34" charset="0"/>
              <a:cs typeface="Arial" panose="020B0604020202020204" pitchFamily="34" charset="0"/>
            </a:endParaRPr>
          </a:p>
        </p:txBody>
      </p:sp>
      <p:sp>
        <p:nvSpPr>
          <p:cNvPr id="9" name="Right Arrow 8"/>
          <p:cNvSpPr/>
          <p:nvPr/>
        </p:nvSpPr>
        <p:spPr>
          <a:xfrm>
            <a:off x="6627043" y="5844617"/>
            <a:ext cx="791852" cy="377073"/>
          </a:xfrm>
          <a:prstGeom prst="rightArrow">
            <a:avLst>
              <a:gd name="adj1" fmla="val 50000"/>
              <a:gd name="adj2" fmla="val 9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77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27" y="0"/>
            <a:ext cx="4432132" cy="6851650"/>
          </a:xfrm>
          <a:prstGeom prst="rect">
            <a:avLst/>
          </a:prstGeom>
          <a:noFill/>
          <a:ln>
            <a:noFill/>
          </a:ln>
        </p:spPr>
      </p:pic>
      <p:sp>
        <p:nvSpPr>
          <p:cNvPr id="5" name="Rectangle 4"/>
          <p:cNvSpPr/>
          <p:nvPr/>
        </p:nvSpPr>
        <p:spPr>
          <a:xfrm>
            <a:off x="4694548" y="739654"/>
            <a:ext cx="7185558" cy="2031325"/>
          </a:xfrm>
          <a:prstGeom prst="rect">
            <a:avLst/>
          </a:prstGeom>
          <a:solidFill>
            <a:schemeClr val="bg1">
              <a:lumMod val="85000"/>
            </a:schemeClr>
          </a:solidFill>
          <a:ln w="19050">
            <a:solidFill>
              <a:schemeClr val="tx1"/>
            </a:solidFill>
          </a:ln>
        </p:spPr>
        <p:txBody>
          <a:bodyPr wrap="square">
            <a:spAutoFit/>
          </a:bodyPr>
          <a:lstStyle/>
          <a:p>
            <a:pPr algn="just"/>
            <a:r>
              <a:rPr lang="en-GB" dirty="0">
                <a:latin typeface="Times New Roman" panose="02020603050405020304" pitchFamily="18" charset="0"/>
                <a:ea typeface="SimSun" panose="02010600030101010101" pitchFamily="2" charset="-122"/>
              </a:rPr>
              <a:t>Example of applying the “sliding focus” schema, which is intended to take into account several different parts (same size) of the original image to get an unbiased evaluation for the “part” component for the “decontextualize-and-extrapolate” refinement approach. In this example, the results of classification (got separately for each of the four parts of the original image) are collected into matrix </a:t>
            </a:r>
            <a:r>
              <a:rPr lang="en-GB" i="1" dirty="0">
                <a:latin typeface="Times New Roman" panose="02020603050405020304" pitchFamily="18" charset="0"/>
                <a:ea typeface="SimSun" panose="02010600030101010101" pitchFamily="2" charset="-122"/>
              </a:rPr>
              <a:t>P</a:t>
            </a:r>
            <a:r>
              <a:rPr lang="en-GB" dirty="0">
                <a:latin typeface="Times New Roman" panose="02020603050405020304" pitchFamily="18" charset="0"/>
                <a:ea typeface="SimSun" panose="02010600030101010101" pitchFamily="2" charset="-122"/>
              </a:rPr>
              <a:t>, which will be used for further refinement of the CNN classifier outcome obtained separately for the whole image.</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6070862" y="2893184"/>
                <a:ext cx="5693028" cy="1140697"/>
              </a:xfrm>
              <a:prstGeom prst="rect">
                <a:avLst/>
              </a:prstGeom>
            </p:spPr>
            <p:txBody>
              <a:bodyPr wrap="square">
                <a:spAutoFit/>
              </a:bodyPr>
              <a:lstStyle/>
              <a:p>
                <a14:m>
                  <m:oMath xmlns:m="http://schemas.openxmlformats.org/officeDocument/2006/math">
                    <m:r>
                      <a:rPr lang="en-US" i="1" smtClean="0">
                        <a:latin typeface="Cambria Math" panose="02040503050406030204" pitchFamily="18" charset="0"/>
                        <a:ea typeface="SimSun" panose="02010600030101010101" pitchFamily="2" charset="-122"/>
                        <a:cs typeface="Times New Roman" panose="02020603050405020304" pitchFamily="18" charset="0"/>
                      </a:rPr>
                      <m:t>[3×</m:t>
                    </m:r>
                    <m:r>
                      <a:rPr lang="en-US" b="0" i="1" smtClean="0">
                        <a:latin typeface="Cambria Math" panose="02040503050406030204" pitchFamily="18" charset="0"/>
                      </a:rPr>
                      <m:t>𝑚</m:t>
                    </m:r>
                    <m:r>
                      <a:rPr lang="en-US" i="1">
                        <a:latin typeface="Cambria Math" panose="02040503050406030204" pitchFamily="18" charset="0"/>
                        <a:ea typeface="SimSun" panose="02010600030101010101" pitchFamily="2" charset="-122"/>
                        <a:cs typeface="Times New Roman" panose="02020603050405020304" pitchFamily="18" charset="0"/>
                      </a:rPr>
                      <m:t>×</m:t>
                    </m:r>
                    <m:r>
                      <a:rPr lang="en-US" b="0" i="1" smtClean="0">
                        <a:latin typeface="Cambria Math" panose="02040503050406030204" pitchFamily="18" charset="0"/>
                      </a:rPr>
                      <m:t>𝑛</m:t>
                    </m:r>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GB" dirty="0">
                    <a:latin typeface="Times New Roman" panose="02020603050405020304" pitchFamily="18" charset="0"/>
                    <a:ea typeface="SimSun" panose="02010600030101010101" pitchFamily="2" charset="-122"/>
                  </a:rPr>
                  <a:t> – original image size, i.e., </a:t>
                </a:r>
                <a14:m>
                  <m:oMath xmlns:m="http://schemas.openxmlformats.org/officeDocument/2006/math">
                    <m:sSub>
                      <m:sSubPr>
                        <m:ctrlPr>
                          <a:rPr lang="fi-FI" i="1">
                            <a:latin typeface="Cambria Math" panose="02040503050406030204" pitchFamily="18" charset="0"/>
                          </a:rPr>
                        </m:ctrlPr>
                      </m:sSubPr>
                      <m:e>
                        <m:r>
                          <a:rPr lang="en-GB" i="1">
                            <a:latin typeface="Cambria Math" panose="02040503050406030204" pitchFamily="18" charset="0"/>
                            <a:ea typeface="SimSun" panose="02010600030101010101" pitchFamily="2" charset="-122"/>
                            <a:cs typeface="Times New Roman" panose="02020603050405020304" pitchFamily="18" charset="0"/>
                          </a:rPr>
                          <m:t>𝜔</m:t>
                        </m:r>
                      </m:e>
                      <m:sub>
                        <m:r>
                          <a:rPr lang="en-GB" i="1">
                            <a:latin typeface="Cambria Math" panose="02040503050406030204" pitchFamily="18" charset="0"/>
                            <a:ea typeface="SimSun" panose="02010600030101010101" pitchFamily="2" charset="-122"/>
                            <a:cs typeface="Times New Roman" panose="02020603050405020304" pitchFamily="18" charset="0"/>
                          </a:rPr>
                          <m:t>𝑓𝑢𝑙𝑙</m:t>
                        </m:r>
                      </m:sub>
                    </m:sSub>
                    <m:r>
                      <a:rPr lang="en-GB" i="1">
                        <a:latin typeface="Cambria Math" panose="02040503050406030204" pitchFamily="18" charset="0"/>
                        <a:ea typeface="SimSun" panose="02010600030101010101" pitchFamily="2" charset="-122"/>
                        <a:cs typeface="Times New Roman" panose="02020603050405020304" pitchFamily="18" charset="0"/>
                      </a:rPr>
                      <m:t>=3∙</m:t>
                    </m:r>
                    <m:r>
                      <a:rPr lang="en-GB" i="1">
                        <a:latin typeface="Cambria Math" panose="02040503050406030204" pitchFamily="18" charset="0"/>
                        <a:ea typeface="SimSun" panose="02010600030101010101" pitchFamily="2" charset="-122"/>
                        <a:cs typeface="Times New Roman" panose="02020603050405020304" pitchFamily="18" charset="0"/>
                      </a:rPr>
                      <m:t>𝑚</m:t>
                    </m:r>
                    <m:r>
                      <a:rPr lang="en-GB" i="1">
                        <a:latin typeface="Cambria Math" panose="02040503050406030204" pitchFamily="18" charset="0"/>
                        <a:ea typeface="SimSun" panose="02010600030101010101" pitchFamily="2" charset="-122"/>
                        <a:cs typeface="Times New Roman" panose="02020603050405020304" pitchFamily="18" charset="0"/>
                      </a:rPr>
                      <m:t>∙</m:t>
                    </m:r>
                    <m:r>
                      <a:rPr lang="en-GB" i="1">
                        <a:latin typeface="Cambria Math" panose="02040503050406030204" pitchFamily="18" charset="0"/>
                        <a:ea typeface="SimSun" panose="02010600030101010101" pitchFamily="2" charset="-122"/>
                        <a:cs typeface="Times New Roman" panose="02020603050405020304" pitchFamily="18" charset="0"/>
                      </a:rPr>
                      <m:t>𝑛</m:t>
                    </m:r>
                  </m:oMath>
                </a14:m>
                <a:r>
                  <a:rPr lang="en-GB" dirty="0">
                    <a:latin typeface="Times New Roman" panose="02020603050405020304" pitchFamily="18" charset="0"/>
                    <a:ea typeface="SimSun" panose="02010600030101010101" pitchFamily="2" charset="-122"/>
                  </a:rPr>
                  <a:t>;</a:t>
                </a:r>
              </a:p>
              <a:p>
                <a14:m>
                  <m:oMath xmlns:m="http://schemas.openxmlformats.org/officeDocument/2006/math">
                    <m:r>
                      <a:rPr lang="en-US" i="1">
                        <a:latin typeface="Cambria Math" panose="02040503050406030204" pitchFamily="18" charset="0"/>
                        <a:ea typeface="SimSun" panose="02010600030101010101" pitchFamily="2" charset="-122"/>
                        <a:cs typeface="Times New Roman" panose="02020603050405020304" pitchFamily="18" charset="0"/>
                      </a:rPr>
                      <m:t>[3×</m:t>
                    </m:r>
                    <m:acc>
                      <m:accPr>
                        <m:chr m:val="̃"/>
                        <m:ctrlPr>
                          <a:rPr lang="fi-FI" i="1" smtClean="0">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𝑚</m:t>
                        </m:r>
                      </m:e>
                    </m:acc>
                    <m:r>
                      <a:rPr lang="en-US"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𝑛</m:t>
                        </m:r>
                      </m:e>
                    </m:acc>
                    <m:r>
                      <a:rPr lang="en-US" i="1">
                        <a:latin typeface="Cambria Math" panose="02040503050406030204" pitchFamily="18" charset="0"/>
                        <a:ea typeface="SimSun" panose="02010600030101010101" pitchFamily="2" charset="-122"/>
                        <a:cs typeface="Times New Roman" panose="02020603050405020304" pitchFamily="18" charset="0"/>
                      </a:rPr>
                      <m:t>]</m:t>
                    </m:r>
                  </m:oMath>
                </a14:m>
                <a:r>
                  <a:rPr lang="en-GB" dirty="0">
                    <a:latin typeface="Times New Roman" panose="02020603050405020304" pitchFamily="18" charset="0"/>
                    <a:ea typeface="SimSun" panose="02010600030101010101" pitchFamily="2" charset="-122"/>
                  </a:rPr>
                  <a:t> – each image part size, i.e., </a:t>
                </a:r>
                <a14:m>
                  <m:oMath xmlns:m="http://schemas.openxmlformats.org/officeDocument/2006/math">
                    <m:sSub>
                      <m:sSubPr>
                        <m:ctrlPr>
                          <a:rPr lang="fi-FI" i="1">
                            <a:latin typeface="Cambria Math" panose="02040503050406030204" pitchFamily="18" charset="0"/>
                          </a:rPr>
                        </m:ctrlPr>
                      </m:sSubPr>
                      <m:e>
                        <m:r>
                          <a:rPr lang="en-GB" i="1">
                            <a:latin typeface="Cambria Math" panose="02040503050406030204" pitchFamily="18" charset="0"/>
                            <a:ea typeface="SimSun" panose="02010600030101010101" pitchFamily="2" charset="-122"/>
                            <a:cs typeface="Times New Roman" panose="02020603050405020304" pitchFamily="18" charset="0"/>
                          </a:rPr>
                          <m:t>𝜔</m:t>
                        </m:r>
                      </m:e>
                      <m:sub>
                        <m:r>
                          <a:rPr lang="en-US" b="0" i="1" smtClean="0">
                            <a:latin typeface="Cambria Math" panose="02040503050406030204" pitchFamily="18" charset="0"/>
                            <a:ea typeface="SimSun" panose="02010600030101010101" pitchFamily="2" charset="-122"/>
                            <a:cs typeface="Times New Roman" panose="02020603050405020304" pitchFamily="18" charset="0"/>
                          </a:rPr>
                          <m:t>𝑝𝑎𝑟𝑡</m:t>
                        </m:r>
                      </m:sub>
                    </m:sSub>
                    <m:r>
                      <a:rPr lang="en-GB" i="1">
                        <a:latin typeface="Cambria Math" panose="02040503050406030204" pitchFamily="18" charset="0"/>
                        <a:ea typeface="SimSun" panose="02010600030101010101" pitchFamily="2" charset="-122"/>
                        <a:cs typeface="Times New Roman" panose="02020603050405020304" pitchFamily="18" charset="0"/>
                      </a:rPr>
                      <m:t>=3∙</m:t>
                    </m:r>
                    <m:acc>
                      <m:accPr>
                        <m:chr m:val="̃"/>
                        <m:ctrlPr>
                          <a:rPr lang="fi-FI" i="1">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𝑚</m:t>
                        </m:r>
                      </m:e>
                    </m:acc>
                    <m:r>
                      <a:rPr lang="en-GB"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𝑛</m:t>
                        </m:r>
                      </m:e>
                    </m:acc>
                  </m:oMath>
                </a14:m>
                <a:r>
                  <a:rPr lang="en-GB" dirty="0">
                    <a:latin typeface="Times New Roman" panose="02020603050405020304" pitchFamily="18" charset="0"/>
                    <a:ea typeface="SimSun" panose="02010600030101010101" pitchFamily="2" charset="-122"/>
                  </a:rPr>
                  <a:t>; </a:t>
                </a:r>
              </a:p>
              <a:p>
                <a14:m>
                  <m:oMath xmlns:m="http://schemas.openxmlformats.org/officeDocument/2006/math">
                    <m:acc>
                      <m:accPr>
                        <m:chr m:val="̃"/>
                        <m:ctrlPr>
                          <a:rPr lang="fi-FI" i="1">
                            <a:effectLst/>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𝑚</m:t>
                        </m:r>
                      </m:e>
                    </m:acc>
                    <m:r>
                      <a:rPr lang="en-US" i="1">
                        <a:latin typeface="Cambria Math" panose="02040503050406030204" pitchFamily="18" charset="0"/>
                        <a:ea typeface="SimSun" panose="02010600030101010101" pitchFamily="2" charset="-122"/>
                        <a:cs typeface="Times New Roman" panose="02020603050405020304" pitchFamily="18" charset="0"/>
                      </a:rPr>
                      <m:t>&lt;</m:t>
                    </m:r>
                    <m:r>
                      <a:rPr lang="en-US" i="1">
                        <a:latin typeface="Cambria Math" panose="02040503050406030204" pitchFamily="18" charset="0"/>
                        <a:ea typeface="SimSun" panose="02010600030101010101" pitchFamily="2" charset="-122"/>
                        <a:cs typeface="Times New Roman" panose="02020603050405020304" pitchFamily="18" charset="0"/>
                      </a:rPr>
                      <m:t>𝑚</m:t>
                    </m:r>
                    <m:r>
                      <a:rPr lang="en-US" i="1">
                        <a:latin typeface="Cambria Math" panose="02040503050406030204" pitchFamily="18" charset="0"/>
                        <a:ea typeface="SimSun" panose="02010600030101010101" pitchFamily="2" charset="-122"/>
                        <a:cs typeface="Times New Roman" panose="02020603050405020304" pitchFamily="18" charset="0"/>
                      </a:rPr>
                      <m:t>,</m:t>
                    </m:r>
                    <m:acc>
                      <m:accPr>
                        <m:chr m:val="̃"/>
                        <m:ctrlPr>
                          <a:rPr lang="fi-FI" i="1">
                            <a:effectLst/>
                            <a:latin typeface="Cambria Math" panose="02040503050406030204" pitchFamily="18" charset="0"/>
                          </a:rPr>
                        </m:ctrlPr>
                      </m:accPr>
                      <m:e>
                        <m:r>
                          <a:rPr lang="en-US" i="1">
                            <a:latin typeface="Cambria Math" panose="02040503050406030204" pitchFamily="18" charset="0"/>
                            <a:ea typeface="SimSun" panose="02010600030101010101" pitchFamily="2" charset="-122"/>
                            <a:cs typeface="Times New Roman" panose="02020603050405020304" pitchFamily="18" charset="0"/>
                          </a:rPr>
                          <m:t>𝑛</m:t>
                        </m:r>
                      </m:e>
                    </m:acc>
                    <m:r>
                      <a:rPr lang="en-US" i="1">
                        <a:latin typeface="Cambria Math" panose="02040503050406030204" pitchFamily="18" charset="0"/>
                        <a:ea typeface="SimSun" panose="02010600030101010101" pitchFamily="2" charset="-122"/>
                        <a:cs typeface="Times New Roman" panose="02020603050405020304" pitchFamily="18" charset="0"/>
                      </a:rPr>
                      <m:t>&lt;</m:t>
                    </m:r>
                    <m:r>
                      <a:rPr lang="en-US" i="1">
                        <a:latin typeface="Cambria Math" panose="02040503050406030204" pitchFamily="18" charset="0"/>
                        <a:ea typeface="SimSun" panose="02010600030101010101" pitchFamily="2" charset="-122"/>
                        <a:cs typeface="Times New Roman" panose="02020603050405020304" pitchFamily="18" charset="0"/>
                      </a:rPr>
                      <m:t>𝑛</m:t>
                    </m:r>
                  </m:oMath>
                </a14:m>
                <a:r>
                  <a:rPr lang="en-US" dirty="0">
                    <a:latin typeface="Times New Roman" panose="02020603050405020304" pitchFamily="18" charset="0"/>
                    <a:ea typeface="SimSun" panose="02010600030101010101" pitchFamily="2" charset="-122"/>
                  </a:rPr>
                  <a:t>; </a:t>
                </a:r>
                <a14:m>
                  <m:oMath xmlns:m="http://schemas.openxmlformats.org/officeDocument/2006/math">
                    <m:r>
                      <a:rPr lang="en-US" i="1">
                        <a:latin typeface="Cambria Math" panose="02040503050406030204" pitchFamily="18" charset="0"/>
                      </a:rPr>
                      <m:t>𝑔</m:t>
                    </m:r>
                    <m:r>
                      <a:rPr lang="en-US" i="1">
                        <a:latin typeface="Cambria Math" panose="02040503050406030204" pitchFamily="18" charset="0"/>
                      </a:rPr>
                      <m:t>=</m:t>
                    </m:r>
                    <m:d>
                      <m:dPr>
                        <m:begChr m:val="⌊"/>
                        <m:endChr m:val="⌋"/>
                        <m:ctrlPr>
                          <a:rPr lang="fi-FI" i="1">
                            <a:latin typeface="Cambria Math" panose="02040503050406030204" pitchFamily="18" charset="0"/>
                          </a:rPr>
                        </m:ctrlPr>
                      </m:dPr>
                      <m:e>
                        <m:f>
                          <m:fPr>
                            <m:ctrlPr>
                              <a:rPr lang="fi-FI" i="1">
                                <a:latin typeface="Cambria Math" panose="02040503050406030204" pitchFamily="18" charset="0"/>
                              </a:rPr>
                            </m:ctrlPr>
                          </m:fPr>
                          <m:num>
                            <m:d>
                              <m:dPr>
                                <m:ctrlPr>
                                  <a:rPr lang="fi-FI"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acc>
                                  <m:accPr>
                                    <m:chr m:val="̃"/>
                                    <m:ctrlPr>
                                      <a:rPr lang="fi-FI" i="1">
                                        <a:latin typeface="Cambria Math" panose="02040503050406030204" pitchFamily="18" charset="0"/>
                                      </a:rPr>
                                    </m:ctrlPr>
                                  </m:accPr>
                                  <m:e>
                                    <m:r>
                                      <a:rPr lang="en-US" i="1">
                                        <a:latin typeface="Cambria Math" panose="02040503050406030204" pitchFamily="18" charset="0"/>
                                      </a:rPr>
                                      <m:t>𝑚</m:t>
                                    </m:r>
                                  </m:e>
                                </m:acc>
                              </m:e>
                            </m:d>
                            <m:r>
                              <a:rPr lang="en-US" i="1">
                                <a:latin typeface="Cambria Math" panose="02040503050406030204" pitchFamily="18" charset="0"/>
                              </a:rPr>
                              <m:t>∙</m:t>
                            </m:r>
                            <m:d>
                              <m:dPr>
                                <m:ctrlPr>
                                  <a:rPr lang="fi-FI" i="1">
                                    <a:latin typeface="Cambria Math" panose="02040503050406030204" pitchFamily="18" charset="0"/>
                                  </a:rPr>
                                </m:ctrlPr>
                              </m:dPr>
                              <m:e>
                                <m:r>
                                  <a:rPr lang="en-US" i="1">
                                    <a:latin typeface="Cambria Math" panose="02040503050406030204" pitchFamily="18" charset="0"/>
                                  </a:rPr>
                                  <m:t>𝑛</m:t>
                                </m:r>
                                <m:r>
                                  <a:rPr lang="en-US" i="1">
                                    <a:latin typeface="Cambria Math" panose="02040503050406030204" pitchFamily="18" charset="0"/>
                                  </a:rPr>
                                  <m:t>−</m:t>
                                </m:r>
                                <m:acc>
                                  <m:accPr>
                                    <m:chr m:val="̃"/>
                                    <m:ctrlPr>
                                      <a:rPr lang="fi-FI" i="1">
                                        <a:latin typeface="Cambria Math" panose="02040503050406030204" pitchFamily="18" charset="0"/>
                                      </a:rPr>
                                    </m:ctrlPr>
                                  </m:accPr>
                                  <m:e>
                                    <m:r>
                                      <a:rPr lang="en-US" i="1">
                                        <a:latin typeface="Cambria Math" panose="02040503050406030204" pitchFamily="18" charset="0"/>
                                      </a:rPr>
                                      <m:t>𝑛</m:t>
                                    </m:r>
                                  </m:e>
                                </m:acc>
                              </m:e>
                            </m:d>
                          </m:num>
                          <m:den>
                            <m:sSup>
                              <m:sSupPr>
                                <m:ctrlPr>
                                  <a:rPr lang="fi-FI" i="1">
                                    <a:latin typeface="Cambria Math" panose="02040503050406030204" pitchFamily="18" charset="0"/>
                                  </a:rPr>
                                </m:ctrlPr>
                              </m:sSupPr>
                              <m:e>
                                <m:r>
                                  <a:rPr lang="en-US" b="1" i="1" smtClean="0">
                                    <a:solidFill>
                                      <a:srgbClr val="FF0000"/>
                                    </a:solidFill>
                                    <a:latin typeface="Cambria Math" panose="02040503050406030204" pitchFamily="18" charset="0"/>
                                  </a:rPr>
                                  <m:t>𝐬𝐭𝐫𝐢𝐝𝐞</m:t>
                                </m:r>
                              </m:e>
                              <m:sup>
                                <m:r>
                                  <a:rPr lang="en-US" i="1">
                                    <a:latin typeface="Cambria Math" panose="02040503050406030204" pitchFamily="18" charset="0"/>
                                  </a:rPr>
                                  <m:t>2</m:t>
                                </m:r>
                              </m:sup>
                            </m:sSup>
                          </m:den>
                        </m:f>
                      </m:e>
                    </m:d>
                  </m:oMath>
                </a14:m>
                <a:r>
                  <a:rPr lang="en-US" dirty="0">
                    <a:latin typeface="Times New Roman" panose="02020603050405020304" pitchFamily="18" charset="0"/>
                    <a:ea typeface="SimSun" panose="02010600030101010101" pitchFamily="2" charset="-122"/>
                  </a:rPr>
                  <a:t>.</a:t>
                </a:r>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070862" y="2893184"/>
                <a:ext cx="5693028" cy="1140697"/>
              </a:xfrm>
              <a:prstGeom prst="rect">
                <a:avLst/>
              </a:prstGeom>
              <a:blipFill>
                <a:blip r:embed="rId3"/>
                <a:stretch>
                  <a:fillRect l="-428" t="-3209" r="-1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487159" y="4109297"/>
                <a:ext cx="7625832" cy="2451440"/>
              </a:xfrm>
              <a:prstGeom prst="rect">
                <a:avLst/>
              </a:prstGeom>
            </p:spPr>
            <p:txBody>
              <a:bodyPr wrap="square">
                <a:spAutoFit/>
              </a:bodyPr>
              <a:lstStyle/>
              <a:p>
                <a:r>
                  <a:rPr lang="en-GB" dirty="0">
                    <a:latin typeface="Times New Roman" panose="02020603050405020304" pitchFamily="18" charset="0"/>
                    <a:cs typeface="Times New Roman" panose="02020603050405020304" pitchFamily="18" charset="0"/>
                  </a:rPr>
                  <a:t>For each </a:t>
                </a:r>
                <a14:m>
                  <m:oMath xmlns:m="http://schemas.openxmlformats.org/officeDocument/2006/math">
                    <m:r>
                      <a:rPr lang="en-GB" i="1">
                        <a:latin typeface="Cambria Math" panose="02040503050406030204" pitchFamily="18" charset="0"/>
                      </a:rPr>
                      <m:t>𝑖</m:t>
                    </m:r>
                  </m:oMath>
                </a14:m>
                <a:r>
                  <a:rPr lang="en-GB" dirty="0">
                    <a:latin typeface="Times New Roman" panose="02020603050405020304" pitchFamily="18" charset="0"/>
                    <a:cs typeface="Times New Roman" panose="02020603050405020304" pitchFamily="18" charset="0"/>
                  </a:rPr>
                  <a:t>-</a:t>
                </a:r>
                <a:r>
                  <a:rPr lang="en-GB" dirty="0" err="1">
                    <a:latin typeface="Times New Roman" panose="02020603050405020304" pitchFamily="18" charset="0"/>
                    <a:cs typeface="Times New Roman" panose="02020603050405020304" pitchFamily="18" charset="0"/>
                  </a:rPr>
                  <a:t>th</a:t>
                </a:r>
                <a:r>
                  <a:rPr lang="en-GB" dirty="0">
                    <a:latin typeface="Times New Roman" panose="02020603050405020304" pitchFamily="18" charset="0"/>
                    <a:cs typeface="Times New Roman" panose="02020603050405020304" pitchFamily="18" charset="0"/>
                  </a:rPr>
                  <a:t> “part” within the frame during sliding process, we get classification result (probability distribution) and collect it into the following matrix:</a:t>
                </a:r>
                <a:r>
                  <a:rPr lang="fi-FI" dirty="0">
                    <a:latin typeface="Times New Roman" panose="02020603050405020304" pitchFamily="18" charset="0"/>
                    <a:ea typeface="SimSun" panose="02010600030101010101" pitchFamily="2" charset="-122"/>
                    <a:cs typeface="Times New Roman" panose="02020603050405020304" pitchFamily="18" charset="0"/>
                  </a:rPr>
                  <a:t> </a:t>
                </a:r>
              </a:p>
              <a:p>
                <a:pPr>
                  <a:spcBef>
                    <a:spcPts val="600"/>
                  </a:spcBef>
                  <a:spcAft>
                    <a:spcPts val="600"/>
                  </a:spcAft>
                </a:pPr>
                <a14:m>
                  <m:oMath xmlns:m="http://schemas.openxmlformats.org/officeDocument/2006/math">
                    <m:r>
                      <a:rPr lang="en-US" sz="1600" i="1">
                        <a:latin typeface="Cambria Math" panose="02040503050406030204" pitchFamily="18" charset="0"/>
                        <a:ea typeface="SimSun" panose="02010600030101010101" pitchFamily="2" charset="-122"/>
                        <a:cs typeface="Times New Roman" panose="02020603050405020304" pitchFamily="18" charset="0"/>
                      </a:rPr>
                      <m:t>𝑃</m:t>
                    </m:r>
                    <m:r>
                      <a:rPr lang="en-US" sz="1600" i="1">
                        <a:latin typeface="Cambria Math" panose="02040503050406030204" pitchFamily="18" charset="0"/>
                        <a:ea typeface="SimSun" panose="02010600030101010101" pitchFamily="2" charset="-122"/>
                        <a:cs typeface="Times New Roman" panose="02020603050405020304" pitchFamily="18" charset="0"/>
                      </a:rPr>
                      <m:t>=</m:t>
                    </m:r>
                    <m:d>
                      <m:dPr>
                        <m:begChr m:val="{"/>
                        <m:endChr m:val="}"/>
                        <m:ctrlPr>
                          <a:rPr lang="fi-FI" sz="1600" i="1">
                            <a:effectLst/>
                            <a:latin typeface="Cambria Math" panose="02040503050406030204" pitchFamily="18" charset="0"/>
                          </a:rPr>
                        </m:ctrlPr>
                      </m:dPr>
                      <m:e>
                        <m:m>
                          <m:mPr>
                            <m:mcs>
                              <m:mc>
                                <m:mcPr>
                                  <m:count m:val="3"/>
                                  <m:mcJc m:val="center"/>
                                </m:mcPr>
                              </m:mc>
                            </m:mcs>
                            <m:ctrlPr>
                              <a:rPr lang="fi-FI" sz="1600" i="1">
                                <a:effectLst/>
                                <a:latin typeface="Cambria Math" panose="02040503050406030204" pitchFamily="18" charset="0"/>
                              </a:rPr>
                            </m:ctrlPr>
                          </m:mPr>
                          <m:m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Sub>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e>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Sub>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e>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𝐶</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Sub>
                                </m:sup>
                              </m:sSubSup>
                            </m:e>
                          </m:mr>
                          <m:mr>
                            <m:e>
                              <m:eqArr>
                                <m:eqArrPr>
                                  <m:ctrlPr>
                                    <a:rPr lang="fi-FI" sz="1600" i="1">
                                      <a:effectLst/>
                                      <a:latin typeface="Cambria Math" panose="02040503050406030204" pitchFamily="18" charset="0"/>
                                    </a:rPr>
                                  </m:ctrlPr>
                                </m:eqArrP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Sub>
                                    </m:sup>
                                  </m:sSubSup>
                                </m:e>
                                <m:e>
                                  <m:r>
                                    <a:rPr lang="en-US" sz="1600" i="1">
                                      <a:latin typeface="Cambria Math" panose="02040503050406030204" pitchFamily="18" charset="0"/>
                                      <a:ea typeface="SimSun" panose="02010600030101010101" pitchFamily="2" charset="-122"/>
                                      <a:cs typeface="Times New Roman" panose="02020603050405020304" pitchFamily="18" charset="0"/>
                                    </a:rPr>
                                    <m:t>…</m:t>
                                  </m:r>
                                </m:e>
                              </m:eqArr>
                            </m:e>
                            <m:e>
                              <m:eqArr>
                                <m:eqArrPr>
                                  <m:ctrlPr>
                                    <a:rPr lang="fi-FI" sz="1600" i="1">
                                      <a:effectLst/>
                                      <a:latin typeface="Cambria Math" panose="02040503050406030204" pitchFamily="18" charset="0"/>
                                    </a:rPr>
                                  </m:ctrlPr>
                                </m:eqArrP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Sub>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e>
                                <m:e>
                                  <m:r>
                                    <a:rPr lang="en-US" sz="1600" i="1">
                                      <a:latin typeface="Cambria Math" panose="02040503050406030204" pitchFamily="18" charset="0"/>
                                      <a:ea typeface="SimSun" panose="02010600030101010101" pitchFamily="2" charset="-122"/>
                                      <a:cs typeface="Times New Roman" panose="02020603050405020304" pitchFamily="18" charset="0"/>
                                    </a:rPr>
                                    <m:t>…</m:t>
                                  </m:r>
                                </m:e>
                              </m:eqArr>
                            </m:e>
                            <m:e>
                              <m:eqArr>
                                <m:eqArrPr>
                                  <m:ctrlPr>
                                    <a:rPr lang="fi-FI" sz="1600" i="1">
                                      <a:effectLst/>
                                      <a:latin typeface="Cambria Math" panose="02040503050406030204" pitchFamily="18" charset="0"/>
                                    </a:rPr>
                                  </m:ctrlPr>
                                </m:eqArrP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𝐶</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Sub>
                                    </m:sup>
                                  </m:sSubSup>
                                </m:e>
                                <m:e>
                                  <m:r>
                                    <a:rPr lang="en-US" sz="1600" i="1">
                                      <a:latin typeface="Cambria Math" panose="02040503050406030204" pitchFamily="18" charset="0"/>
                                      <a:ea typeface="SimSun" panose="02010600030101010101" pitchFamily="2" charset="-122"/>
                                      <a:cs typeface="Times New Roman" panose="02020603050405020304" pitchFamily="18" charset="0"/>
                                    </a:rPr>
                                    <m:t>…</m:t>
                                  </m:r>
                                </m:e>
                              </m:eqArr>
                            </m:e>
                          </m:mr>
                          <m:mr>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1</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𝑔</m:t>
                                      </m:r>
                                    </m:sub>
                                  </m:sSub>
                                </m:sup>
                              </m:sSubSup>
                            </m:e>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2</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𝑔</m:t>
                                      </m:r>
                                    </m:sub>
                                  </m:sSub>
                                </m:sup>
                              </m:sSubSup>
                              <m:r>
                                <a:rPr lang="en-US" sz="1600" i="1">
                                  <a:latin typeface="Cambria Math" panose="02040503050406030204" pitchFamily="18" charset="0"/>
                                  <a:ea typeface="SimSun" panose="02010600030101010101" pitchFamily="2" charset="-122"/>
                                  <a:cs typeface="Times New Roman" panose="02020603050405020304" pitchFamily="18" charset="0"/>
                                </a:rPr>
                                <m:t>,…,</m:t>
                              </m:r>
                            </m:e>
                            <m:e>
                              <m:sSubSup>
                                <m:sSubSupPr>
                                  <m:ctrlPr>
                                    <a:rPr lang="fi-FI" sz="1600" i="1">
                                      <a:effectLst/>
                                      <a:latin typeface="Cambria Math" panose="02040503050406030204" pitchFamily="18" charset="0"/>
                                    </a:rPr>
                                  </m:ctrlPr>
                                </m:sSubSupPr>
                                <m:e>
                                  <m:r>
                                    <a:rPr lang="en-US" sz="1600" i="1">
                                      <a:latin typeface="Cambria Math" panose="02040503050406030204" pitchFamily="18" charset="0"/>
                                      <a:ea typeface="SimSun" panose="02010600030101010101" pitchFamily="2" charset="-122"/>
                                      <a:cs typeface="Times New Roman" panose="02020603050405020304" pitchFamily="18" charset="0"/>
                                    </a:rPr>
                                    <m:t>𝑝</m:t>
                                  </m:r>
                                </m:e>
                                <m:sub>
                                  <m:r>
                                    <a:rPr lang="en-US" sz="1600" i="1">
                                      <a:latin typeface="Cambria Math" panose="02040503050406030204" pitchFamily="18" charset="0"/>
                                      <a:ea typeface="SimSun" panose="02010600030101010101" pitchFamily="2" charset="-122"/>
                                      <a:cs typeface="Times New Roman" panose="02020603050405020304" pitchFamily="18" charset="0"/>
                                    </a:rPr>
                                    <m:t>𝐶</m:t>
                                  </m:r>
                                </m:sub>
                                <m:sup>
                                  <m:sSub>
                                    <m:sSubPr>
                                      <m:ctrlPr>
                                        <a:rPr lang="fi-FI" sz="1600" i="1">
                                          <a:effectLst/>
                                          <a:latin typeface="Cambria Math" panose="02040503050406030204" pitchFamily="18" charset="0"/>
                                        </a:rPr>
                                      </m:ctrlPr>
                                    </m:sSubPr>
                                    <m:e>
                                      <m:r>
                                        <a:rPr lang="en-US" sz="1600" i="1">
                                          <a:latin typeface="Cambria Math" panose="02040503050406030204" pitchFamily="18" charset="0"/>
                                          <a:ea typeface="SimSun" panose="02010600030101010101" pitchFamily="2" charset="-122"/>
                                          <a:cs typeface="Times New Roman" panose="02020603050405020304" pitchFamily="18" charset="0"/>
                                        </a:rPr>
                                        <m:t>𝑝𝑎𝑟𝑡</m:t>
                                      </m:r>
                                    </m:e>
                                    <m:sub>
                                      <m:r>
                                        <a:rPr lang="en-US" sz="1600" i="1">
                                          <a:latin typeface="Cambria Math" panose="02040503050406030204" pitchFamily="18" charset="0"/>
                                          <a:ea typeface="SimSun" panose="02010600030101010101" pitchFamily="2" charset="-122"/>
                                          <a:cs typeface="Times New Roman" panose="02020603050405020304" pitchFamily="18" charset="0"/>
                                        </a:rPr>
                                        <m:t>𝑔</m:t>
                                      </m:r>
                                    </m:sub>
                                  </m:sSub>
                                </m:sup>
                              </m:sSubSup>
                            </m:e>
                          </m:mr>
                        </m:m>
                      </m:e>
                    </m:d>
                  </m:oMath>
                </a14:m>
                <a:r>
                  <a:rPr lang="en-US" dirty="0"/>
                  <a:t>; </a:t>
                </a:r>
                <a14:m>
                  <m:oMath xmlns:m="http://schemas.openxmlformats.org/officeDocument/2006/math">
                    <m:sSubSup>
                      <m:sSubSupPr>
                        <m:ctrlPr>
                          <a:rPr lang="fi-FI" b="1" i="1" smtClean="0">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𝒌</m:t>
                        </m:r>
                      </m:sub>
                      <m:sup>
                        <m:r>
                          <a:rPr lang="en-US" b="1" i="1">
                            <a:solidFill>
                              <a:srgbClr val="FF0000"/>
                            </a:solidFill>
                            <a:latin typeface="Cambria Math" panose="02040503050406030204" pitchFamily="18" charset="0"/>
                          </a:rPr>
                          <m:t>𝒑𝒂𝒓𝒕</m:t>
                        </m:r>
                      </m:sup>
                    </m:sSubSup>
                    <m:r>
                      <a:rPr lang="en-US" i="1">
                        <a:latin typeface="Cambria Math" panose="02040503050406030204" pitchFamily="18" charset="0"/>
                      </a:rPr>
                      <m:t>=</m:t>
                    </m:r>
                    <m:f>
                      <m:fPr>
                        <m:ctrlPr>
                          <a:rPr lang="fi-FI"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𝑔</m:t>
                        </m:r>
                      </m:den>
                    </m:f>
                    <m:r>
                      <a:rPr lang="en-US" i="1">
                        <a:latin typeface="Cambria Math" panose="02040503050406030204" pitchFamily="18" charset="0"/>
                      </a:rPr>
                      <m:t>∙</m:t>
                    </m:r>
                    <m:nary>
                      <m:naryPr>
                        <m:chr m:val="∑"/>
                        <m:ctrlPr>
                          <a:rPr lang="fi-FI"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𝑔</m:t>
                        </m:r>
                      </m:sup>
                      <m:e>
                        <m:sSubSup>
                          <m:sSubSupPr>
                            <m:ctrlPr>
                              <a:rPr lang="fi-FI" i="1">
                                <a:latin typeface="Cambria Math" panose="02040503050406030204" pitchFamily="18" charset="0"/>
                              </a:rPr>
                            </m:ctrlPr>
                          </m:sSubSupPr>
                          <m:e>
                            <m:r>
                              <a:rPr lang="en-US" i="1">
                                <a:latin typeface="Cambria Math" panose="02040503050406030204" pitchFamily="18" charset="0"/>
                              </a:rPr>
                              <m:t>𝑝</m:t>
                            </m:r>
                          </m:e>
                          <m:sub>
                            <m:r>
                              <a:rPr lang="en-US" i="1">
                                <a:latin typeface="Cambria Math" panose="02040503050406030204" pitchFamily="18" charset="0"/>
                              </a:rPr>
                              <m:t>𝑘</m:t>
                            </m:r>
                          </m:sub>
                          <m:sup>
                            <m:sSub>
                              <m:sSubPr>
                                <m:ctrlPr>
                                  <a:rPr lang="fi-FI" i="1">
                                    <a:latin typeface="Cambria Math" panose="02040503050406030204" pitchFamily="18" charset="0"/>
                                  </a:rPr>
                                </m:ctrlPr>
                              </m:sSubPr>
                              <m:e>
                                <m:r>
                                  <a:rPr lang="en-US" i="1">
                                    <a:latin typeface="Cambria Math" panose="02040503050406030204" pitchFamily="18" charset="0"/>
                                  </a:rPr>
                                  <m:t>𝑝𝑎𝑟𝑡</m:t>
                                </m:r>
                              </m:e>
                              <m:sub>
                                <m:r>
                                  <a:rPr lang="en-US" i="1">
                                    <a:latin typeface="Cambria Math" panose="02040503050406030204" pitchFamily="18" charset="0"/>
                                  </a:rPr>
                                  <m:t>𝑖</m:t>
                                </m:r>
                              </m:sub>
                            </m:sSub>
                          </m:sup>
                        </m:sSubSup>
                      </m:e>
                    </m:nary>
                  </m:oMath>
                </a14:m>
                <a:r>
                  <a:rPr lang="en-US" dirty="0">
                    <a:latin typeface="Times New Roman" panose="02020603050405020304" pitchFamily="18" charset="0"/>
                    <a:cs typeface="Times New Roman" panose="02020603050405020304" pitchFamily="18" charset="0"/>
                  </a:rPr>
                  <a:t>.</a:t>
                </a:r>
              </a:p>
              <a:p>
                <a:pPr>
                  <a:spcBef>
                    <a:spcPts val="600"/>
                  </a:spcBef>
                  <a:spcAft>
                    <a:spcPts val="600"/>
                  </a:spcAft>
                </a:pPr>
                <a:r>
                  <a:rPr lang="en-US" dirty="0">
                    <a:latin typeface="Times New Roman" panose="02020603050405020304" pitchFamily="18" charset="0"/>
                    <a:cs typeface="Times New Roman" panose="02020603050405020304" pitchFamily="18" charset="0"/>
                  </a:rPr>
                  <a:t>Compute </a:t>
                </a:r>
                <a14:m>
                  <m:oMath xmlns:m="http://schemas.openxmlformats.org/officeDocument/2006/math">
                    <m:sSubSup>
                      <m:sSubSupPr>
                        <m:ctrlPr>
                          <a:rPr lang="en-US"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𝒊</m:t>
                        </m:r>
                      </m:sub>
                      <m:sup>
                        <m:r>
                          <a:rPr lang="en-US" b="1" i="1">
                            <a:solidFill>
                              <a:srgbClr val="FF0000"/>
                            </a:solidFill>
                            <a:latin typeface="Cambria Math" panose="02040503050406030204" pitchFamily="18" charset="0"/>
                          </a:rPr>
                          <m:t>𝒓𝒆𝒔</m:t>
                        </m:r>
                      </m:sup>
                    </m:sSubSup>
                  </m:oMath>
                </a14:m>
                <a:r>
                  <a:rPr lang="en-US" dirty="0"/>
                  <a:t> </a:t>
                </a:r>
                <a:r>
                  <a:rPr lang="en-US" dirty="0">
                    <a:latin typeface="Times New Roman" panose="02020603050405020304" pitchFamily="18" charset="0"/>
                    <a:cs typeface="Times New Roman" panose="02020603050405020304" pitchFamily="18" charset="0"/>
                  </a:rPr>
                  <a:t>as defined before: </a:t>
                </a:r>
                <a14:m>
                  <m:oMath xmlns:m="http://schemas.openxmlformats.org/officeDocument/2006/math">
                    <m:r>
                      <a:rPr lang="fi-FI" b="1" i="1">
                        <a:solidFill>
                          <a:srgbClr val="FF0000"/>
                        </a:solidFill>
                        <a:latin typeface="Cambria Math" panose="02040503050406030204" pitchFamily="18" charset="0"/>
                        <a:ea typeface="Cambria Math" panose="02040503050406030204" pitchFamily="18" charset="0"/>
                      </a:rPr>
                      <m:t>∀</m:t>
                    </m:r>
                    <m:r>
                      <a:rPr lang="en-US" b="1" i="1">
                        <a:solidFill>
                          <a:srgbClr val="FF0000"/>
                        </a:solidFill>
                        <a:latin typeface="Cambria Math" panose="02040503050406030204" pitchFamily="18" charset="0"/>
                        <a:ea typeface="Cambria Math" panose="02040503050406030204" pitchFamily="18" charset="0"/>
                      </a:rPr>
                      <m:t>𝒊</m:t>
                    </m:r>
                    <m:d>
                      <m:dPr>
                        <m:begChr m:val="["/>
                        <m:endChr m:val="]"/>
                        <m:ctrlPr>
                          <a:rPr lang="en-US" b="1" i="1">
                            <a:solidFill>
                              <a:srgbClr val="FF0000"/>
                            </a:solidFill>
                            <a:latin typeface="Cambria Math" panose="02040503050406030204" pitchFamily="18" charset="0"/>
                            <a:ea typeface="Cambria Math" panose="02040503050406030204" pitchFamily="18" charset="0"/>
                          </a:rPr>
                        </m:ctrlPr>
                      </m:dPr>
                      <m:e>
                        <m:sSub>
                          <m:sSubPr>
                            <m:ctrlPr>
                              <a:rPr lang="fi-FI" b="1" i="1">
                                <a:solidFill>
                                  <a:srgbClr val="FF0000"/>
                                </a:solidFill>
                                <a:latin typeface="Cambria Math" panose="02040503050406030204" pitchFamily="18" charset="0"/>
                                <a:ea typeface="SimSun" panose="02010600030101010101" pitchFamily="2" charset="-122"/>
                              </a:rPr>
                            </m:ctrlPr>
                          </m:sSubPr>
                          <m:e>
                            <m:r>
                              <a:rPr lang="en-GB" b="1" i="1">
                                <a:solidFill>
                                  <a:srgbClr val="FF0000"/>
                                </a:solidFill>
                                <a:latin typeface="Cambria Math" panose="02040503050406030204" pitchFamily="18" charset="0"/>
                                <a:ea typeface="SimSun" panose="02010600030101010101" pitchFamily="2" charset="-122"/>
                              </a:rPr>
                              <m:t>𝝎</m:t>
                            </m:r>
                          </m:e>
                          <m:sub>
                            <m:r>
                              <a:rPr lang="en-GB" b="1" i="1">
                                <a:solidFill>
                                  <a:srgbClr val="FF0000"/>
                                </a:solidFill>
                                <a:latin typeface="Cambria Math" panose="02040503050406030204" pitchFamily="18" charset="0"/>
                                <a:ea typeface="SimSun" panose="02010600030101010101" pitchFamily="2" charset="-122"/>
                              </a:rPr>
                              <m:t>𝒇𝒖𝒍𝒍</m:t>
                            </m:r>
                          </m:sub>
                        </m:sSub>
                        <m:r>
                          <a:rPr lang="en-US" b="1" i="1">
                            <a:solidFill>
                              <a:srgbClr val="FF0000"/>
                            </a:solidFill>
                            <a:latin typeface="Cambria Math" panose="02040503050406030204" pitchFamily="18" charset="0"/>
                            <a:ea typeface="SimSun" panose="02010600030101010101" pitchFamily="2" charset="-122"/>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𝒑</m:t>
                            </m:r>
                          </m:e>
                          <m:sub>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𝒊</m:t>
                            </m:r>
                          </m:sub>
                          <m:sup>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𝒇𝒖𝒍𝒍</m:t>
                            </m:r>
                          </m:sup>
                        </m:sSubSup>
                        <m:r>
                          <a:rPr lang="en-US" b="1" i="1">
                            <a:solidFill>
                              <a:srgbClr val="FF0000"/>
                            </a:solidFill>
                            <a:latin typeface="Cambria Math" panose="02040503050406030204" pitchFamily="18" charset="0"/>
                            <a:ea typeface="SimSun" panose="02010600030101010101" pitchFamily="2" charset="-122"/>
                            <a:cs typeface="Times New Roman" panose="02020603050405020304" pitchFamily="18" charset="0"/>
                          </a:rPr>
                          <m:t>,</m:t>
                        </m:r>
                        <m:sSub>
                          <m:sSubPr>
                            <m:ctrlPr>
                              <a:rPr lang="fi-FI"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𝒑𝒂𝒓𝒕</m:t>
                            </m:r>
                          </m:sub>
                        </m:sSub>
                        <m:r>
                          <a:rPr lang="en-US" b="1" i="1">
                            <a:solidFill>
                              <a:srgbClr val="FF0000"/>
                            </a:solidFill>
                            <a:latin typeface="Cambria Math" panose="02040503050406030204" pitchFamily="18" charset="0"/>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𝒊</m:t>
                            </m:r>
                          </m:sub>
                          <m:sup>
                            <m:r>
                              <a:rPr lang="en-US" b="1" i="1">
                                <a:solidFill>
                                  <a:srgbClr val="FF0000"/>
                                </a:solidFill>
                                <a:latin typeface="Cambria Math" panose="02040503050406030204" pitchFamily="18" charset="0"/>
                              </a:rPr>
                              <m:t>𝒑𝒂𝒓𝒕</m:t>
                            </m:r>
                          </m:sup>
                        </m:sSubSup>
                        <m:r>
                          <a:rPr lang="en-US" b="1" i="1">
                            <a:solidFill>
                              <a:srgbClr val="FF0000"/>
                            </a:solidFill>
                            <a:latin typeface="Cambria Math" panose="02040503050406030204" pitchFamily="18" charset="0"/>
                            <a:ea typeface="Cambria Math" panose="02040503050406030204" pitchFamily="18" charset="0"/>
                          </a:rPr>
                          <m:t>→</m:t>
                        </m:r>
                        <m:sSub>
                          <m:sSubPr>
                            <m:ctrlPr>
                              <a:rPr lang="fi-FI" b="1" i="1">
                                <a:solidFill>
                                  <a:srgbClr val="FF0000"/>
                                </a:solidFill>
                                <a:latin typeface="Cambria Math" panose="02040503050406030204" pitchFamily="18" charset="0"/>
                              </a:rPr>
                            </m:ctrlPr>
                          </m:sSubPr>
                          <m:e>
                            <m:r>
                              <a:rPr lang="en-US" b="1" i="1">
                                <a:solidFill>
                                  <a:srgbClr val="FF0000"/>
                                </a:solidFill>
                                <a:latin typeface="Cambria Math" panose="02040503050406030204" pitchFamily="18" charset="0"/>
                              </a:rPr>
                              <m:t>𝝎</m:t>
                            </m:r>
                          </m:e>
                          <m:sub>
                            <m:r>
                              <a:rPr lang="en-US" b="1" i="1">
                                <a:solidFill>
                                  <a:srgbClr val="FF0000"/>
                                </a:solidFill>
                                <a:latin typeface="Cambria Math" panose="02040503050406030204" pitchFamily="18" charset="0"/>
                              </a:rPr>
                              <m:t>𝒓𝒆𝒔</m:t>
                            </m:r>
                          </m:sub>
                        </m:sSub>
                        <m:r>
                          <a:rPr lang="en-US" b="1" i="1">
                            <a:solidFill>
                              <a:srgbClr val="FF0000"/>
                            </a:solidFill>
                            <a:latin typeface="Cambria Math" panose="02040503050406030204" pitchFamily="18" charset="0"/>
                          </a:rPr>
                          <m:t>,</m:t>
                        </m:r>
                        <m:sSubSup>
                          <m:sSubSupPr>
                            <m:ctrlPr>
                              <a:rPr lang="fi-FI" b="1" i="1">
                                <a:solidFill>
                                  <a:srgbClr val="FF0000"/>
                                </a:solidFill>
                                <a:latin typeface="Cambria Math" panose="02040503050406030204" pitchFamily="18" charset="0"/>
                              </a:rPr>
                            </m:ctrlPr>
                          </m:sSubSupPr>
                          <m:e>
                            <m:r>
                              <a:rPr lang="en-US" b="1" i="1">
                                <a:solidFill>
                                  <a:srgbClr val="FF0000"/>
                                </a:solidFill>
                                <a:latin typeface="Cambria Math" panose="02040503050406030204" pitchFamily="18" charset="0"/>
                              </a:rPr>
                              <m:t>𝒑</m:t>
                            </m:r>
                          </m:e>
                          <m:sub>
                            <m:r>
                              <a:rPr lang="en-US" b="1" i="1">
                                <a:solidFill>
                                  <a:srgbClr val="FF0000"/>
                                </a:solidFill>
                                <a:latin typeface="Cambria Math" panose="02040503050406030204" pitchFamily="18" charset="0"/>
                              </a:rPr>
                              <m:t>𝒊</m:t>
                            </m:r>
                          </m:sub>
                          <m:sup>
                            <m:r>
                              <a:rPr lang="en-US" b="1" i="1">
                                <a:solidFill>
                                  <a:srgbClr val="FF0000"/>
                                </a:solidFill>
                                <a:latin typeface="Cambria Math" panose="02040503050406030204" pitchFamily="18" charset="0"/>
                              </a:rPr>
                              <m:t>𝒓𝒆𝒔</m:t>
                            </m:r>
                          </m:sup>
                        </m:sSubSup>
                      </m:e>
                    </m:d>
                  </m:oMath>
                </a14:m>
                <a:r>
                  <a:rPr lang="en-US" dirty="0"/>
                  <a:t>.	</a:t>
                </a:r>
              </a:p>
            </p:txBody>
          </p:sp>
        </mc:Choice>
        <mc:Fallback xmlns="">
          <p:sp>
            <p:nvSpPr>
              <p:cNvPr id="3" name="Rectangle 2"/>
              <p:cNvSpPr>
                <a:spLocks noRot="1" noChangeAspect="1" noMove="1" noResize="1" noEditPoints="1" noAdjustHandles="1" noChangeArrowheads="1" noChangeShapeType="1" noTextEdit="1"/>
              </p:cNvSpPr>
              <p:nvPr/>
            </p:nvSpPr>
            <p:spPr>
              <a:xfrm>
                <a:off x="4487159" y="4109297"/>
                <a:ext cx="7625832" cy="2451440"/>
              </a:xfrm>
              <a:prstGeom prst="rect">
                <a:avLst/>
              </a:prstGeom>
              <a:blipFill>
                <a:blip r:embed="rId4"/>
                <a:stretch>
                  <a:fillRect l="-639" t="-1244" r="-1279" b="-498"/>
                </a:stretch>
              </a:blipFill>
            </p:spPr>
            <p:txBody>
              <a:bodyPr/>
              <a:lstStyle/>
              <a:p>
                <a:r>
                  <a:rPr lang="en-US">
                    <a:noFill/>
                  </a:rPr>
                  <a:t> </a:t>
                </a:r>
              </a:p>
            </p:txBody>
          </p:sp>
        </mc:Fallback>
      </mc:AlternateContent>
      <p:sp>
        <p:nvSpPr>
          <p:cNvPr id="6" name="Rectangle 5"/>
          <p:cNvSpPr/>
          <p:nvPr/>
        </p:nvSpPr>
        <p:spPr>
          <a:xfrm>
            <a:off x="4761781" y="83225"/>
            <a:ext cx="6824804"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“Sliding focus” computational schema</a:t>
            </a:r>
          </a:p>
        </p:txBody>
      </p:sp>
    </p:spTree>
    <p:extLst>
      <p:ext uri="{BB962C8B-B14F-4D97-AF65-F5344CB8AC3E}">
        <p14:creationId xmlns:p14="http://schemas.microsoft.com/office/powerpoint/2010/main" val="5452849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TotalTime>
  <Words>2285</Words>
  <Application>Microsoft Office PowerPoint</Application>
  <PresentationFormat>Widescreen</PresentationFormat>
  <Paragraphs>128</Paragraphs>
  <Slides>17</Slides>
  <Notes>0</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Cambria Math</vt:lpstr>
      <vt:lpstr>Montserrat</vt:lpstr>
      <vt:lpstr>Times New Roman</vt:lpstr>
      <vt:lpstr>Wingdings</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287</cp:revision>
  <dcterms:created xsi:type="dcterms:W3CDTF">2020-10-19T08:16:34Z</dcterms:created>
  <dcterms:modified xsi:type="dcterms:W3CDTF">2024-03-15T13:49:47Z</dcterms:modified>
</cp:coreProperties>
</file>