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4" r:id="rId3"/>
    <p:sldMasterId id="2147483676" r:id="rId4"/>
    <p:sldMasterId id="2147483688" r:id="rId5"/>
    <p:sldMasterId id="2147483700" r:id="rId6"/>
  </p:sldMasterIdLst>
  <p:notesMasterIdLst>
    <p:notesMasterId r:id="rId28"/>
  </p:notesMasterIdLst>
  <p:sldIdLst>
    <p:sldId id="258" r:id="rId7"/>
    <p:sldId id="256" r:id="rId8"/>
    <p:sldId id="311" r:id="rId9"/>
    <p:sldId id="304" r:id="rId10"/>
    <p:sldId id="297" r:id="rId11"/>
    <p:sldId id="298" r:id="rId12"/>
    <p:sldId id="299" r:id="rId13"/>
    <p:sldId id="300" r:id="rId14"/>
    <p:sldId id="301" r:id="rId15"/>
    <p:sldId id="302" r:id="rId16"/>
    <p:sldId id="303" r:id="rId17"/>
    <p:sldId id="307" r:id="rId18"/>
    <p:sldId id="306" r:id="rId19"/>
    <p:sldId id="305" r:id="rId20"/>
    <p:sldId id="308" r:id="rId21"/>
    <p:sldId id="309" r:id="rId22"/>
    <p:sldId id="312" r:id="rId23"/>
    <p:sldId id="313" r:id="rId24"/>
    <p:sldId id="310" r:id="rId25"/>
    <p:sldId id="314" r:id="rId26"/>
    <p:sldId id="296" r:id="rId2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11914A-6078-48B3-B0C0-38FBDAD8C88B}" type="slidenum">
              <a:rPr lang="en-US" smtClean="0"/>
              <a:t>11</a:t>
            </a:fld>
            <a:endParaRPr lang="en-US"/>
          </a:p>
        </p:txBody>
      </p:sp>
    </p:spTree>
    <p:extLst>
      <p:ext uri="{BB962C8B-B14F-4D97-AF65-F5344CB8AC3E}">
        <p14:creationId xmlns:p14="http://schemas.microsoft.com/office/powerpoint/2010/main" val="216324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i="1"/>
            </a:lvl1pPr>
          </a:lstStyle>
          <a:p>
            <a:pPr>
              <a:defRPr/>
            </a:pPr>
            <a:endParaRPr lang="en-US"/>
          </a:p>
        </p:txBody>
      </p:sp>
      <p:sp>
        <p:nvSpPr>
          <p:cNvPr id="3" name="Rectangle 5"/>
          <p:cNvSpPr>
            <a:spLocks noGrp="1" noChangeArrowheads="1"/>
          </p:cNvSpPr>
          <p:nvPr>
            <p:ph type="ftr" sz="quarter" idx="11"/>
          </p:nvPr>
        </p:nvSpPr>
        <p:spPr/>
        <p:txBody>
          <a:bodyPr/>
          <a:lstStyle>
            <a:lvl1pPr>
              <a:defRPr i="1"/>
            </a:lvl1pPr>
          </a:lstStyle>
          <a:p>
            <a:pPr>
              <a:defRPr/>
            </a:pPr>
            <a:endParaRPr lang="en-US"/>
          </a:p>
        </p:txBody>
      </p:sp>
      <p:sp>
        <p:nvSpPr>
          <p:cNvPr id="4" name="Rectangle 6"/>
          <p:cNvSpPr>
            <a:spLocks noGrp="1" noChangeArrowheads="1"/>
          </p:cNvSpPr>
          <p:nvPr>
            <p:ph type="sldNum" sz="quarter" idx="12"/>
          </p:nvPr>
        </p:nvSpPr>
        <p:spPr/>
        <p:txBody>
          <a:bodyPr/>
          <a:lstStyle>
            <a:lvl1pPr>
              <a:defRPr i="1"/>
            </a:lvl1pPr>
          </a:lstStyle>
          <a:p>
            <a:fld id="{055700DD-12A6-439C-8900-1B0A0055C6D3}" type="slidenum">
              <a:rPr lang="en-US" altLang="fi-FI"/>
              <a:pPr/>
              <a:t>‹#›</a:t>
            </a:fld>
            <a:endParaRPr lang="en-US" altLang="fi-FI"/>
          </a:p>
        </p:txBody>
      </p:sp>
    </p:spTree>
    <p:extLst>
      <p:ext uri="{BB962C8B-B14F-4D97-AF65-F5344CB8AC3E}">
        <p14:creationId xmlns:p14="http://schemas.microsoft.com/office/powerpoint/2010/main" val="34467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373699-E3A3-4268-AF0E-C85BA11E8503}" type="slidenum">
              <a:rPr lang="en-US" altLang="fi-FI"/>
              <a:pPr/>
              <a:t>‹#›</a:t>
            </a:fld>
            <a:endParaRPr lang="en-US" altLang="fi-FI"/>
          </a:p>
        </p:txBody>
      </p:sp>
    </p:spTree>
    <p:extLst>
      <p:ext uri="{BB962C8B-B14F-4D97-AF65-F5344CB8AC3E}">
        <p14:creationId xmlns:p14="http://schemas.microsoft.com/office/powerpoint/2010/main" val="3623947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FAF2A7-EBD8-4225-B00A-E9CB9E439854}" type="slidenum">
              <a:rPr lang="en-US" altLang="fi-FI"/>
              <a:pPr/>
              <a:t>‹#›</a:t>
            </a:fld>
            <a:endParaRPr lang="en-US" altLang="fi-FI"/>
          </a:p>
        </p:txBody>
      </p:sp>
    </p:spTree>
    <p:extLst>
      <p:ext uri="{BB962C8B-B14F-4D97-AF65-F5344CB8AC3E}">
        <p14:creationId xmlns:p14="http://schemas.microsoft.com/office/powerpoint/2010/main" val="2215823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7C2DA60-E422-4F09-9EFF-12C1AB7798D4}" type="slidenum">
              <a:rPr lang="en-US" altLang="fi-FI"/>
              <a:pPr/>
              <a:t>‹#›</a:t>
            </a:fld>
            <a:endParaRPr lang="en-US" altLang="fi-FI"/>
          </a:p>
        </p:txBody>
      </p:sp>
    </p:spTree>
    <p:extLst>
      <p:ext uri="{BB962C8B-B14F-4D97-AF65-F5344CB8AC3E}">
        <p14:creationId xmlns:p14="http://schemas.microsoft.com/office/powerpoint/2010/main" val="3578060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0FD5A-2A74-419E-BF81-856ACE17216A}" type="slidenum">
              <a:rPr lang="en-US" altLang="fi-FI"/>
              <a:pPr/>
              <a:t>‹#›</a:t>
            </a:fld>
            <a:endParaRPr lang="en-US" altLang="fi-FI"/>
          </a:p>
        </p:txBody>
      </p:sp>
    </p:spTree>
    <p:extLst>
      <p:ext uri="{BB962C8B-B14F-4D97-AF65-F5344CB8AC3E}">
        <p14:creationId xmlns:p14="http://schemas.microsoft.com/office/powerpoint/2010/main" val="4052736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38A0489-2C65-42FC-AC25-15742831671D}" type="slidenum">
              <a:rPr lang="en-US" altLang="fi-FI"/>
              <a:pPr/>
              <a:t>‹#›</a:t>
            </a:fld>
            <a:endParaRPr lang="en-US" altLang="fi-FI"/>
          </a:p>
        </p:txBody>
      </p:sp>
    </p:spTree>
    <p:extLst>
      <p:ext uri="{BB962C8B-B14F-4D97-AF65-F5344CB8AC3E}">
        <p14:creationId xmlns:p14="http://schemas.microsoft.com/office/powerpoint/2010/main" val="1274355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538A11-DA4C-47C9-96A8-73A080F88F77}" type="slidenum">
              <a:rPr lang="en-US" altLang="fi-FI"/>
              <a:pPr/>
              <a:t>‹#›</a:t>
            </a:fld>
            <a:endParaRPr lang="en-US" altLang="fi-FI"/>
          </a:p>
        </p:txBody>
      </p:sp>
    </p:spTree>
    <p:extLst>
      <p:ext uri="{BB962C8B-B14F-4D97-AF65-F5344CB8AC3E}">
        <p14:creationId xmlns:p14="http://schemas.microsoft.com/office/powerpoint/2010/main" val="323974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1AEF789-ED70-4646-8998-C982047DC658}" type="slidenum">
              <a:rPr lang="en-US" altLang="fi-FI"/>
              <a:pPr/>
              <a:t>‹#›</a:t>
            </a:fld>
            <a:endParaRPr lang="en-US" altLang="fi-FI"/>
          </a:p>
        </p:txBody>
      </p:sp>
    </p:spTree>
    <p:extLst>
      <p:ext uri="{BB962C8B-B14F-4D97-AF65-F5344CB8AC3E}">
        <p14:creationId xmlns:p14="http://schemas.microsoft.com/office/powerpoint/2010/main" val="3692593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A810928-A80F-4D29-AC57-614FFA98096D}" type="slidenum">
              <a:rPr lang="en-US" altLang="fi-FI"/>
              <a:pPr/>
              <a:t>‹#›</a:t>
            </a:fld>
            <a:endParaRPr lang="en-US" altLang="fi-FI"/>
          </a:p>
        </p:txBody>
      </p:sp>
    </p:spTree>
    <p:extLst>
      <p:ext uri="{BB962C8B-B14F-4D97-AF65-F5344CB8AC3E}">
        <p14:creationId xmlns:p14="http://schemas.microsoft.com/office/powerpoint/2010/main" val="2796337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6B07CD3-7885-46CD-B69A-9535F5A8294C}" type="slidenum">
              <a:rPr lang="en-US" altLang="fi-FI"/>
              <a:pPr/>
              <a:t>‹#›</a:t>
            </a:fld>
            <a:endParaRPr lang="en-US" altLang="fi-FI"/>
          </a:p>
        </p:txBody>
      </p:sp>
    </p:spTree>
    <p:extLst>
      <p:ext uri="{BB962C8B-B14F-4D97-AF65-F5344CB8AC3E}">
        <p14:creationId xmlns:p14="http://schemas.microsoft.com/office/powerpoint/2010/main" val="1491980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56C4E4A-1680-4F2A-B6E4-96ED84ACA94A}" type="slidenum">
              <a:rPr lang="en-US" altLang="fi-FI"/>
              <a:pPr/>
              <a:t>‹#›</a:t>
            </a:fld>
            <a:endParaRPr lang="en-US" altLang="fi-FI"/>
          </a:p>
        </p:txBody>
      </p:sp>
    </p:spTree>
    <p:extLst>
      <p:ext uri="{BB962C8B-B14F-4D97-AF65-F5344CB8AC3E}">
        <p14:creationId xmlns:p14="http://schemas.microsoft.com/office/powerpoint/2010/main" val="11956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3A7B4E-93DE-4A9E-BF17-E408DB8D07B9}" type="slidenum">
              <a:rPr lang="en-US" altLang="fi-FI"/>
              <a:pPr/>
              <a:t>‹#›</a:t>
            </a:fld>
            <a:endParaRPr lang="en-US" altLang="fi-FI"/>
          </a:p>
        </p:txBody>
      </p:sp>
    </p:spTree>
    <p:extLst>
      <p:ext uri="{BB962C8B-B14F-4D97-AF65-F5344CB8AC3E}">
        <p14:creationId xmlns:p14="http://schemas.microsoft.com/office/powerpoint/2010/main" val="415740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EFB893-5DF0-4F27-B5B3-E5E9A12896C7}" type="slidenum">
              <a:rPr lang="en-US" altLang="fi-FI"/>
              <a:pPr/>
              <a:t>‹#›</a:t>
            </a:fld>
            <a:endParaRPr lang="en-US" altLang="fi-FI"/>
          </a:p>
        </p:txBody>
      </p:sp>
    </p:spTree>
    <p:extLst>
      <p:ext uri="{BB962C8B-B14F-4D97-AF65-F5344CB8AC3E}">
        <p14:creationId xmlns:p14="http://schemas.microsoft.com/office/powerpoint/2010/main" val="1934404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91C7616-7B3B-4A5D-8ECB-AC28F8210AD3}" type="slidenum">
              <a:rPr lang="en-US" altLang="fi-FI"/>
              <a:pPr/>
              <a:t>‹#›</a:t>
            </a:fld>
            <a:endParaRPr lang="en-US" altLang="fi-FI"/>
          </a:p>
        </p:txBody>
      </p:sp>
    </p:spTree>
    <p:extLst>
      <p:ext uri="{BB962C8B-B14F-4D97-AF65-F5344CB8AC3E}">
        <p14:creationId xmlns:p14="http://schemas.microsoft.com/office/powerpoint/2010/main" val="121815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AEB497-0966-4367-8484-F19369D6A17B}" type="slidenum">
              <a:rPr lang="en-US" altLang="fi-FI"/>
              <a:pPr/>
              <a:t>‹#›</a:t>
            </a:fld>
            <a:endParaRPr lang="en-US" altLang="fi-FI"/>
          </a:p>
        </p:txBody>
      </p:sp>
    </p:spTree>
    <p:extLst>
      <p:ext uri="{BB962C8B-B14F-4D97-AF65-F5344CB8AC3E}">
        <p14:creationId xmlns:p14="http://schemas.microsoft.com/office/powerpoint/2010/main" val="3527939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A2F698-4152-45BB-B11C-EFBCC3C983F7}" type="slidenum">
              <a:rPr lang="en-US" altLang="fi-FI"/>
              <a:pPr/>
              <a:t>‹#›</a:t>
            </a:fld>
            <a:endParaRPr lang="en-US" altLang="fi-FI"/>
          </a:p>
        </p:txBody>
      </p:sp>
    </p:spTree>
    <p:extLst>
      <p:ext uri="{BB962C8B-B14F-4D97-AF65-F5344CB8AC3E}">
        <p14:creationId xmlns:p14="http://schemas.microsoft.com/office/powerpoint/2010/main" val="1130062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76EE9BE-514A-4993-9210-F43B002C4124}" type="slidenum">
              <a:rPr lang="en-US" altLang="fi-FI"/>
              <a:pPr/>
              <a:t>‹#›</a:t>
            </a:fld>
            <a:endParaRPr lang="en-US" altLang="fi-FI"/>
          </a:p>
        </p:txBody>
      </p:sp>
    </p:spTree>
    <p:extLst>
      <p:ext uri="{BB962C8B-B14F-4D97-AF65-F5344CB8AC3E}">
        <p14:creationId xmlns:p14="http://schemas.microsoft.com/office/powerpoint/2010/main" val="934682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A0F2CDA-780D-4C98-8B13-480B95F61B73}" type="slidenum">
              <a:rPr lang="en-US" altLang="fi-FI"/>
              <a:pPr/>
              <a:t>‹#›</a:t>
            </a:fld>
            <a:endParaRPr lang="en-US" altLang="fi-FI"/>
          </a:p>
        </p:txBody>
      </p:sp>
    </p:spTree>
    <p:extLst>
      <p:ext uri="{BB962C8B-B14F-4D97-AF65-F5344CB8AC3E}">
        <p14:creationId xmlns:p14="http://schemas.microsoft.com/office/powerpoint/2010/main" val="173946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81633F3-A47E-4064-AB8C-45755A5260AE}" type="slidenum">
              <a:rPr lang="en-US" altLang="fi-FI"/>
              <a:pPr/>
              <a:t>‹#›</a:t>
            </a:fld>
            <a:endParaRPr lang="en-US" altLang="fi-FI"/>
          </a:p>
        </p:txBody>
      </p:sp>
    </p:spTree>
    <p:extLst>
      <p:ext uri="{BB962C8B-B14F-4D97-AF65-F5344CB8AC3E}">
        <p14:creationId xmlns:p14="http://schemas.microsoft.com/office/powerpoint/2010/main" val="3620726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292CF0A-36C6-4B68-9B8D-8513CA3F6229}" type="slidenum">
              <a:rPr lang="en-US" altLang="fi-FI"/>
              <a:pPr/>
              <a:t>‹#›</a:t>
            </a:fld>
            <a:endParaRPr lang="en-US" altLang="fi-FI"/>
          </a:p>
        </p:txBody>
      </p:sp>
    </p:spTree>
    <p:extLst>
      <p:ext uri="{BB962C8B-B14F-4D97-AF65-F5344CB8AC3E}">
        <p14:creationId xmlns:p14="http://schemas.microsoft.com/office/powerpoint/2010/main" val="1228932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2AB9502-FA07-46D9-9BB3-A9EFEF0A66ED}" type="slidenum">
              <a:rPr lang="en-US" altLang="fi-FI"/>
              <a:pPr/>
              <a:t>‹#›</a:t>
            </a:fld>
            <a:endParaRPr lang="en-US" altLang="fi-FI"/>
          </a:p>
        </p:txBody>
      </p:sp>
    </p:spTree>
    <p:extLst>
      <p:ext uri="{BB962C8B-B14F-4D97-AF65-F5344CB8AC3E}">
        <p14:creationId xmlns:p14="http://schemas.microsoft.com/office/powerpoint/2010/main" val="3257824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1A3CF4-D85E-47B2-8B87-AE5B4E5413E1}" type="slidenum">
              <a:rPr lang="en-US" altLang="fi-FI"/>
              <a:pPr/>
              <a:t>‹#›</a:t>
            </a:fld>
            <a:endParaRPr lang="en-US" altLang="fi-FI"/>
          </a:p>
        </p:txBody>
      </p:sp>
    </p:spTree>
    <p:extLst>
      <p:ext uri="{BB962C8B-B14F-4D97-AF65-F5344CB8AC3E}">
        <p14:creationId xmlns:p14="http://schemas.microsoft.com/office/powerpoint/2010/main" val="2523807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852E692-4B9A-4398-9EC2-2A68C818A153}" type="slidenum">
              <a:rPr lang="en-US" altLang="fi-FI"/>
              <a:pPr/>
              <a:t>‹#›</a:t>
            </a:fld>
            <a:endParaRPr lang="en-US" altLang="fi-FI"/>
          </a:p>
        </p:txBody>
      </p:sp>
    </p:spTree>
    <p:extLst>
      <p:ext uri="{BB962C8B-B14F-4D97-AF65-F5344CB8AC3E}">
        <p14:creationId xmlns:p14="http://schemas.microsoft.com/office/powerpoint/2010/main" val="1746335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207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539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35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235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9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29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70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965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220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679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829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2520743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2819272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A40261F0-03C6-4F96-B248-A4A16AF3FB4C}" type="slidenum">
              <a:rPr lang="en-US" altLang="fi-FI"/>
              <a:pPr/>
              <a:t>‹#›</a:t>
            </a:fld>
            <a:endParaRPr lang="en-US" altLang="fi-FI"/>
          </a:p>
        </p:txBody>
      </p:sp>
    </p:spTree>
    <p:extLst>
      <p:ext uri="{BB962C8B-B14F-4D97-AF65-F5344CB8AC3E}">
        <p14:creationId xmlns:p14="http://schemas.microsoft.com/office/powerpoint/2010/main" val="2476848190"/>
      </p:ext>
    </p:extLst>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2047989-4BCA-4D91-AB3C-A1D7055926F4}" type="slidenum">
              <a:rPr lang="en-US" altLang="fi-FI"/>
              <a:pPr/>
              <a:t>‹#›</a:t>
            </a:fld>
            <a:endParaRPr lang="en-US" altLang="fi-FI"/>
          </a:p>
        </p:txBody>
      </p:sp>
    </p:spTree>
    <p:extLst>
      <p:ext uri="{BB962C8B-B14F-4D97-AF65-F5344CB8AC3E}">
        <p14:creationId xmlns:p14="http://schemas.microsoft.com/office/powerpoint/2010/main" val="184242779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00BCCBC-D1C5-4747-9C3B-511E71B40B32}" type="slidenum">
              <a:rPr lang="en-US" altLang="fi-FI"/>
              <a:pPr/>
              <a:t>‹#›</a:t>
            </a:fld>
            <a:endParaRPr lang="en-US" altLang="fi-FI"/>
          </a:p>
        </p:txBody>
      </p:sp>
    </p:spTree>
    <p:extLst>
      <p:ext uri="{BB962C8B-B14F-4D97-AF65-F5344CB8AC3E}">
        <p14:creationId xmlns:p14="http://schemas.microsoft.com/office/powerpoint/2010/main" val="37523534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21430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3386171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7.png"/><Relationship Id="rId11" Type="http://schemas.openxmlformats.org/officeDocument/2006/relationships/hyperlink" Target="https://www.journals.elsevier.com/journal-of-manufacturing-systems/" TargetMode="External"/><Relationship Id="rId5" Type="http://schemas.openxmlformats.org/officeDocument/2006/relationships/image" Target="../media/image46.png"/><Relationship Id="rId10" Type="http://schemas.openxmlformats.org/officeDocument/2006/relationships/hyperlink" Target="https://www.sciencedirect.com/science/article/pii/S0278612518300608" TargetMode="External"/><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hyperlink" Target="http://recode.bg/natog5511/" TargetMode="External"/><Relationship Id="rId2" Type="http://schemas.openxmlformats.org/officeDocument/2006/relationships/image" Target="../media/image58.jpeg"/><Relationship Id="rId1" Type="http://schemas.openxmlformats.org/officeDocument/2006/relationships/slideLayout" Target="../slideLayouts/slideLayout30.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recode.bg/natog5511/" TargetMode="External"/><Relationship Id="rId1" Type="http://schemas.openxmlformats.org/officeDocument/2006/relationships/slideLayout" Target="../slideLayouts/slideLayout30.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hyperlink" Target="http://recode.bg/natog5511/" TargetMode="External"/><Relationship Id="rId2" Type="http://schemas.openxmlformats.org/officeDocument/2006/relationships/image" Target="../media/image55.png"/><Relationship Id="rId1" Type="http://schemas.openxmlformats.org/officeDocument/2006/relationships/slideLayout" Target="../slideLayouts/slideLayout30.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mailto:Vagan.Terziyan@jyu.fi" TargetMode="External"/><Relationship Id="rId7" Type="http://schemas.openxmlformats.org/officeDocument/2006/relationships/hyperlink" Target="https://www.jyu.fi/en" TargetMode="Externa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hyperlink" Target="https://nure.ua/en/" TargetMode="External"/><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https://www.jyu.fi/en/"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65.gif"/><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46.xml"/><Relationship Id="rId6" Type="http://schemas.openxmlformats.org/officeDocument/2006/relationships/image" Target="../media/image5.gif"/><Relationship Id="rId5" Type="http://schemas.openxmlformats.org/officeDocument/2006/relationships/image" Target="../media/image66.png"/><Relationship Id="rId4" Type="http://schemas.openxmlformats.org/officeDocument/2006/relationships/hyperlink" Target="http://clipartall.com/img/clipart-165720.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i.it.jyu.fi/ISM-2020-Pi-Mind.pptx" TargetMode="External"/><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hyperlink" Target="mailto:vagan.terziyan@jyu.fi"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gif"/><Relationship Id="rId2" Type="http://schemas.openxmlformats.org/officeDocument/2006/relationships/image" Target="../media/image13.png"/><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5.gif"/><Relationship Id="rId4" Type="http://schemas.openxmlformats.org/officeDocument/2006/relationships/image" Target="../media/image4.png"/><Relationship Id="rId9" Type="http://schemas.openxmlformats.org/officeDocument/2006/relationships/hyperlink" Target="https://bt3gl.github.io/index.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16.gif"/><Relationship Id="rId2"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5.gif"/><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gif"/><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gif"/><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hyperlink" Target="http://www.cs.jyu.fi/ai/SmartResource_UBIWARE.html" TargetMode="Externa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hyperlink" Target="https://www.journals.elsevier.com/procedia-manufacturing" TargetMode="External"/><Relationship Id="rId3" Type="http://schemas.openxmlformats.org/officeDocument/2006/relationships/image" Target="../media/image41.png"/><Relationship Id="rId7" Type="http://schemas.openxmlformats.org/officeDocument/2006/relationships/hyperlink" Target="https://www.sciencedirect.com/science/article/pii/S2351978920306570" TargetMode="External"/><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35.jpeg"/><Relationship Id="rId5" Type="http://schemas.openxmlformats.org/officeDocument/2006/relationships/image" Target="../media/image4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225" y="2610535"/>
            <a:ext cx="10915650" cy="954107"/>
          </a:xfrm>
          <a:prstGeom prst="rect">
            <a:avLst/>
          </a:prstGeom>
        </p:spPr>
        <p:txBody>
          <a:bodyPr wrap="square">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“TOWARDS DIGITAL COGNITIVE CLONES FOR THE DECISION-MAKERS: ADVERSARIAL TRAINING EXPERIMENTS”</a:t>
            </a:r>
          </a:p>
        </p:txBody>
      </p:sp>
      <p:sp>
        <p:nvSpPr>
          <p:cNvPr id="6" name="Rectangle 5"/>
          <p:cNvSpPr/>
          <p:nvPr/>
        </p:nvSpPr>
        <p:spPr>
          <a:xfrm>
            <a:off x="4907258" y="3529310"/>
            <a:ext cx="1291636"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27</a:t>
            </a:r>
          </a:p>
        </p:txBody>
      </p:sp>
      <p:sp>
        <p:nvSpPr>
          <p:cNvPr id="7" name="Rectangle 6"/>
          <p:cNvSpPr/>
          <p:nvPr/>
        </p:nvSpPr>
        <p:spPr>
          <a:xfrm>
            <a:off x="2045244" y="4027438"/>
            <a:ext cx="7222491"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FF0000"/>
                </a:solidFill>
                <a:effectLst/>
              </a:rPr>
              <a:t>Vagan Terziyan,</a:t>
            </a:r>
          </a:p>
          <a:p>
            <a:pPr algn="ctr"/>
            <a:r>
              <a:rPr lang="en-US" sz="2400" b="1" cap="none" spc="0" dirty="0">
                <a:ln/>
                <a:solidFill>
                  <a:schemeClr val="accent3"/>
                </a:solidFill>
                <a:effectLst/>
              </a:rPr>
              <a:t>Mariia Golovianko, Svitlana Gryshko &amp; Tuure Tuunanen</a:t>
            </a:r>
          </a:p>
        </p:txBody>
      </p:sp>
      <p:pic>
        <p:nvPicPr>
          <p:cNvPr id="8" name="Picture 7"/>
          <p:cNvPicPr>
            <a:picLocks noChangeAspect="1"/>
          </p:cNvPicPr>
          <p:nvPr/>
        </p:nvPicPr>
        <p:blipFill>
          <a:blip r:embed="rId2"/>
          <a:stretch>
            <a:fillRect/>
          </a:stretch>
        </p:blipFill>
        <p:spPr>
          <a:xfrm>
            <a:off x="82091" y="5431943"/>
            <a:ext cx="1346660" cy="983144"/>
          </a:xfrm>
          <a:prstGeom prst="rect">
            <a:avLst/>
          </a:prstGeom>
        </p:spPr>
      </p:pic>
      <p:sp>
        <p:nvSpPr>
          <p:cNvPr id="9" name="Rectangle 8"/>
          <p:cNvSpPr/>
          <p:nvPr/>
        </p:nvSpPr>
        <p:spPr>
          <a:xfrm>
            <a:off x="1457326" y="5544658"/>
            <a:ext cx="3600449" cy="800219"/>
          </a:xfrm>
          <a:prstGeom prst="rect">
            <a:avLst/>
          </a:prstGeom>
        </p:spPr>
        <p:txBody>
          <a:bodyPr wrap="square">
            <a:spAutoFit/>
          </a:bodyPr>
          <a:lstStyle/>
          <a:p>
            <a:r>
              <a:rPr lang="en-US" b="1" i="0" dirty="0">
                <a:effectLst/>
                <a:latin typeface="Montserrat"/>
              </a:rPr>
              <a:t>ISM 2020</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sp>
        <p:nvSpPr>
          <p:cNvPr id="10" name="Rectangle 9"/>
          <p:cNvSpPr/>
          <p:nvPr/>
        </p:nvSpPr>
        <p:spPr>
          <a:xfrm>
            <a:off x="9354415" y="5272295"/>
            <a:ext cx="2754284" cy="307777"/>
          </a:xfrm>
          <a:prstGeom prst="rect">
            <a:avLst/>
          </a:prstGeom>
          <a:noFill/>
        </p:spPr>
        <p:txBody>
          <a:bodyPr wrap="square" lIns="91440" tIns="45720" rIns="91440" bIns="45720">
            <a:spAutoFit/>
          </a:bodyPr>
          <a:lstStyle/>
          <a:p>
            <a:r>
              <a:rPr lang="en-US" sz="1400" b="0" cap="none" spc="0" dirty="0">
                <a:ln w="0"/>
                <a:solidFill>
                  <a:schemeClr val="tx1"/>
                </a:solidFill>
                <a:effectLst>
                  <a:outerShdw blurRad="38100" dist="19050" dir="2700000" algn="tl" rotWithShape="0">
                    <a:schemeClr val="dk1">
                      <a:alpha val="40000"/>
                    </a:schemeClr>
                  </a:outerShdw>
                </a:effectLst>
              </a:rPr>
              <a:t>25 November, 2020, </a:t>
            </a:r>
            <a:r>
              <a:rPr lang="en-US" sz="1400" dirty="0">
                <a:ln w="0"/>
                <a:effectLst>
                  <a:outerShdw blurRad="38100" dist="19050" dir="2700000" algn="tl" rotWithShape="0">
                    <a:schemeClr val="dk1">
                      <a:alpha val="40000"/>
                    </a:schemeClr>
                  </a:outerShdw>
                </a:effectLst>
              </a:rPr>
              <a:t>9:00 - 10:30</a:t>
            </a:r>
            <a:endParaRPr lang="en-US" sz="1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9175805" y="5584090"/>
            <a:ext cx="2917827" cy="584775"/>
          </a:xfrm>
          <a:prstGeom prst="rect">
            <a:avLst/>
          </a:prstGeom>
        </p:spPr>
        <p:txBody>
          <a:bodyPr wrap="square">
            <a:spAutoFit/>
          </a:bodyPr>
          <a:lstStyle/>
          <a:p>
            <a:pPr algn="just"/>
            <a:r>
              <a:rPr lang="en-US" sz="1600" b="1" dirty="0">
                <a:effectLst/>
                <a:latin typeface="Montserrat"/>
              </a:rPr>
              <a:t>Room 3: </a:t>
            </a:r>
            <a:r>
              <a:rPr lang="en-US" sz="1600" b="1" dirty="0">
                <a:solidFill>
                  <a:srgbClr val="7030A0"/>
                </a:solidFill>
                <a:effectLst/>
                <a:latin typeface="Montserrat"/>
              </a:rPr>
              <a:t>Digital Twin-Driven Smart Manufacturing</a:t>
            </a:r>
            <a:endParaRPr lang="en-US" sz="1600" dirty="0">
              <a:solidFill>
                <a:srgbClr val="7030A0"/>
              </a:solidFill>
            </a:endParaRPr>
          </a:p>
        </p:txBody>
      </p:sp>
      <p:grpSp>
        <p:nvGrpSpPr>
          <p:cNvPr id="20" name="Group 19"/>
          <p:cNvGrpSpPr/>
          <p:nvPr/>
        </p:nvGrpSpPr>
        <p:grpSpPr>
          <a:xfrm>
            <a:off x="5272432" y="5187107"/>
            <a:ext cx="3520623" cy="1337364"/>
            <a:chOff x="5272432" y="5358557"/>
            <a:chExt cx="3520623" cy="1337364"/>
          </a:xfrm>
        </p:grpSpPr>
        <p:pic>
          <p:nvPicPr>
            <p:cNvPr id="18" name="Picture 17"/>
            <p:cNvPicPr>
              <a:picLocks noChangeAspect="1"/>
            </p:cNvPicPr>
            <p:nvPr/>
          </p:nvPicPr>
          <p:blipFill>
            <a:blip r:embed="rId3"/>
            <a:stretch>
              <a:fillRect/>
            </a:stretch>
          </p:blipFill>
          <p:spPr>
            <a:xfrm>
              <a:off x="5272432" y="5358557"/>
              <a:ext cx="3520623" cy="1337364"/>
            </a:xfrm>
            <a:prstGeom prst="rect">
              <a:avLst/>
            </a:prstGeom>
          </p:spPr>
        </p:pic>
        <p:sp>
          <p:nvSpPr>
            <p:cNvPr id="19" name="Rectangle 18"/>
            <p:cNvSpPr/>
            <p:nvPr/>
          </p:nvSpPr>
          <p:spPr>
            <a:xfrm>
              <a:off x="6943567" y="5406182"/>
              <a:ext cx="1781333" cy="461665"/>
            </a:xfrm>
            <a:prstGeom prst="rect">
              <a:avLst/>
            </a:prstGeom>
            <a:solidFill>
              <a:schemeClr val="bg1"/>
            </a:solidFill>
          </p:spPr>
          <p:txBody>
            <a:bodyPr wrap="square">
              <a:spAutoFit/>
            </a:bodyPr>
            <a:lstStyle/>
            <a:p>
              <a:pPr algn="just"/>
              <a:r>
                <a:rPr lang="en-US" sz="1200" b="1" dirty="0">
                  <a:solidFill>
                    <a:srgbClr val="7030A0"/>
                  </a:solidFill>
                  <a:effectLst/>
                  <a:latin typeface="Montserrat"/>
                </a:rPr>
                <a:t>University of Applied Science, Linz, Austria</a:t>
              </a:r>
              <a:endParaRPr lang="en-US" sz="1200" dirty="0">
                <a:solidFill>
                  <a:srgbClr val="7030A0"/>
                </a:solidFill>
              </a:endParaRPr>
            </a:p>
          </p:txBody>
        </p:sp>
      </p:grpSp>
      <p:grpSp>
        <p:nvGrpSpPr>
          <p:cNvPr id="5" name="Group 4"/>
          <p:cNvGrpSpPr/>
          <p:nvPr/>
        </p:nvGrpSpPr>
        <p:grpSpPr>
          <a:xfrm>
            <a:off x="0" y="-9527"/>
            <a:ext cx="12192000" cy="2266951"/>
            <a:chOff x="0" y="-9527"/>
            <a:chExt cx="12192000" cy="226695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3567" y="-3846"/>
              <a:ext cx="5248433" cy="2246329"/>
            </a:xfrm>
            <a:prstGeom prst="rect">
              <a:avLst/>
            </a:prstGeom>
            <a:ln w="25400">
              <a:solidFill>
                <a:schemeClr val="tx1"/>
              </a:solidFill>
            </a:ln>
          </p:spPr>
        </p:pic>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49" y="-9527"/>
              <a:ext cx="3419318" cy="2266951"/>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2" name="Picture 1"/>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4798924" y="1396474"/>
              <a:ext cx="784402" cy="73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0" y="-1662"/>
              <a:ext cx="3524250" cy="2259086"/>
            </a:xfrm>
            <a:prstGeom prst="rect">
              <a:avLst/>
            </a:prstGeom>
            <a:ln w="25400">
              <a:solidFill>
                <a:schemeClr val="tx1"/>
              </a:solidFill>
            </a:ln>
          </p:spPr>
        </p:pic>
      </p:grpSp>
    </p:spTree>
    <p:extLst>
      <p:ext uri="{BB962C8B-B14F-4D97-AF65-F5344CB8AC3E}">
        <p14:creationId xmlns:p14="http://schemas.microsoft.com/office/powerpoint/2010/main" val="2273393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175" y="1395413"/>
            <a:ext cx="2438400" cy="25590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0291" name="Rectangle 7"/>
          <p:cNvSpPr>
            <a:spLocks noChangeArrowheads="1"/>
          </p:cNvSpPr>
          <p:nvPr/>
        </p:nvSpPr>
        <p:spPr bwMode="auto">
          <a:xfrm>
            <a:off x="630238" y="40700"/>
            <a:ext cx="113061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fi-FI" b="1" dirty="0">
                <a:solidFill>
                  <a:srgbClr val="FF0000"/>
                </a:solidFill>
              </a:rPr>
              <a:t>Agents as autonomous “clones” of human capabilities</a:t>
            </a:r>
          </a:p>
        </p:txBody>
      </p:sp>
      <p:pic>
        <p:nvPicPr>
          <p:cNvPr id="13" name="Picture 12"/>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364227" y="749023"/>
            <a:ext cx="5166017" cy="555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V="1">
            <a:off x="5599113" y="1833563"/>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00025" y="4199731"/>
            <a:ext cx="6610350" cy="1938992"/>
          </a:xfrm>
          <a:prstGeom prst="rect">
            <a:avLst/>
          </a:prstGeom>
          <a:solidFill>
            <a:schemeClr val="bg1">
              <a:lumMod val="85000"/>
            </a:schemeClr>
          </a:solidFill>
          <a:ln w="25400">
            <a:solidFill>
              <a:schemeClr val="tx1"/>
            </a:solidFill>
          </a:ln>
        </p:spPr>
        <p:txBody>
          <a:bodyPr wrap="square">
            <a:spAutoFit/>
          </a:bodyPr>
          <a:lstStyle/>
          <a:p>
            <a:pPr eaLnBrk="0" fontAlgn="base" hangingPunct="0">
              <a:spcBef>
                <a:spcPct val="0"/>
              </a:spcBef>
              <a:spcAft>
                <a:spcPct val="0"/>
              </a:spcAft>
              <a:defRPr/>
            </a:pPr>
            <a:r>
              <a:rPr lang="en-US" sz="2400" dirty="0">
                <a:solidFill>
                  <a:srgbClr val="000000"/>
                </a:solidFill>
                <a:latin typeface="Arial" panose="020B0604020202020204" pitchFamily="34" charset="0"/>
                <a:cs typeface="Arial" panose="020B0604020202020204" pitchFamily="34" charset="0"/>
              </a:rPr>
              <a:t>Enhancing a human (or a system!) by making him or her ubiquitous and omniscient  due to multiple autonomous clones capable to be present, self-develop and decide on human’s behalf synchronously within many processes</a:t>
            </a:r>
          </a:p>
        </p:txBody>
      </p:sp>
      <p:grpSp>
        <p:nvGrpSpPr>
          <p:cNvPr id="140295" name="Group 31"/>
          <p:cNvGrpSpPr>
            <a:grpSpLocks/>
          </p:cNvGrpSpPr>
          <p:nvPr/>
        </p:nvGrpSpPr>
        <p:grpSpPr bwMode="auto">
          <a:xfrm>
            <a:off x="6227764" y="1679575"/>
            <a:ext cx="325437" cy="323850"/>
            <a:chOff x="3790950" y="4653136"/>
            <a:chExt cx="1562100" cy="1524000"/>
          </a:xfrm>
        </p:grpSpPr>
        <p:pic>
          <p:nvPicPr>
            <p:cNvPr id="14033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40335"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0296"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5063" y="1638301"/>
            <a:ext cx="635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p:cNvCxnSpPr/>
          <p:nvPr/>
        </p:nvCxnSpPr>
        <p:spPr>
          <a:xfrm>
            <a:off x="3973513" y="1835150"/>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000500" y="2282825"/>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008438" y="2698750"/>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pic>
        <p:nvPicPr>
          <p:cNvPr id="140300"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2071688"/>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2509838"/>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p:nvPr/>
        </p:nvCxnSpPr>
        <p:spPr>
          <a:xfrm flipV="1">
            <a:off x="5607050" y="2259013"/>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3" name="Group 51"/>
          <p:cNvGrpSpPr>
            <a:grpSpLocks/>
          </p:cNvGrpSpPr>
          <p:nvPr/>
        </p:nvGrpSpPr>
        <p:grpSpPr bwMode="auto">
          <a:xfrm>
            <a:off x="6235700" y="2103438"/>
            <a:ext cx="325438" cy="323850"/>
            <a:chOff x="3790950" y="4653136"/>
            <a:chExt cx="1562100" cy="1524000"/>
          </a:xfrm>
        </p:grpSpPr>
        <p:pic>
          <p:nvPicPr>
            <p:cNvPr id="14033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Oval 53"/>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40332"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56" name="Straight Arrow Connector 55"/>
          <p:cNvCxnSpPr/>
          <p:nvPr/>
        </p:nvCxnSpPr>
        <p:spPr>
          <a:xfrm flipV="1">
            <a:off x="5607050" y="2698750"/>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5" name="Group 56"/>
          <p:cNvGrpSpPr>
            <a:grpSpLocks/>
          </p:cNvGrpSpPr>
          <p:nvPr/>
        </p:nvGrpSpPr>
        <p:grpSpPr bwMode="auto">
          <a:xfrm>
            <a:off x="6235700" y="2544763"/>
            <a:ext cx="325438" cy="323850"/>
            <a:chOff x="3790950" y="4653136"/>
            <a:chExt cx="1562100" cy="1524000"/>
          </a:xfrm>
        </p:grpSpPr>
        <p:pic>
          <p:nvPicPr>
            <p:cNvPr id="1403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Oval 58"/>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4032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1" name="Straight Arrow Connector 60"/>
          <p:cNvCxnSpPr/>
          <p:nvPr/>
        </p:nvCxnSpPr>
        <p:spPr>
          <a:xfrm>
            <a:off x="6688139" y="1809751"/>
            <a:ext cx="1150937" cy="53975"/>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6608764" y="2179638"/>
            <a:ext cx="1030287" cy="74612"/>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8" name="Group 62"/>
          <p:cNvGrpSpPr>
            <a:grpSpLocks/>
          </p:cNvGrpSpPr>
          <p:nvPr/>
        </p:nvGrpSpPr>
        <p:grpSpPr bwMode="auto">
          <a:xfrm>
            <a:off x="7839076" y="1724026"/>
            <a:ext cx="327025" cy="322263"/>
            <a:chOff x="3790950" y="4653136"/>
            <a:chExt cx="1562100" cy="1524000"/>
          </a:xfrm>
        </p:grpSpPr>
        <p:pic>
          <p:nvPicPr>
            <p:cNvPr id="14032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Oval 64"/>
            <p:cNvSpPr/>
            <p:nvPr/>
          </p:nvSpPr>
          <p:spPr>
            <a:xfrm>
              <a:off x="4450674" y="5268741"/>
              <a:ext cx="538391" cy="502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40326"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09" name="Group 66"/>
          <p:cNvGrpSpPr>
            <a:grpSpLocks/>
          </p:cNvGrpSpPr>
          <p:nvPr/>
        </p:nvGrpSpPr>
        <p:grpSpPr bwMode="auto">
          <a:xfrm>
            <a:off x="7621589" y="1993900"/>
            <a:ext cx="325437" cy="323850"/>
            <a:chOff x="3790950" y="4653136"/>
            <a:chExt cx="1562100" cy="1524000"/>
          </a:xfrm>
        </p:grpSpPr>
        <p:pic>
          <p:nvPicPr>
            <p:cNvPr id="14032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Oval 68"/>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40323"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10" name="Group 70"/>
          <p:cNvGrpSpPr>
            <a:grpSpLocks/>
          </p:cNvGrpSpPr>
          <p:nvPr/>
        </p:nvGrpSpPr>
        <p:grpSpPr bwMode="auto">
          <a:xfrm>
            <a:off x="7926389" y="2138363"/>
            <a:ext cx="325437" cy="323850"/>
            <a:chOff x="3790950" y="4653136"/>
            <a:chExt cx="1562100" cy="1524000"/>
          </a:xfrm>
        </p:grpSpPr>
        <p:pic>
          <p:nvPicPr>
            <p:cNvPr id="14031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Oval 72"/>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40320"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5" name="Straight Arrow Connector 74"/>
          <p:cNvCxnSpPr/>
          <p:nvPr/>
        </p:nvCxnSpPr>
        <p:spPr>
          <a:xfrm flipV="1">
            <a:off x="6637339" y="2376488"/>
            <a:ext cx="1309687" cy="33020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8731251" y="1485901"/>
            <a:ext cx="1044575" cy="385763"/>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8731251" y="2135188"/>
            <a:ext cx="1044575" cy="33496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8442325" y="2490788"/>
            <a:ext cx="1225550" cy="863600"/>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80597" y="789898"/>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80597" y="1833176"/>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46615" y="2904793"/>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689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161341" y="355520"/>
            <a:ext cx="49046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600" b="1" dirty="0">
                <a:solidFill>
                  <a:srgbClr val="000000"/>
                </a:solidFill>
                <a:effectLst>
                  <a:outerShdw blurRad="38100" dist="38100" dir="2700000" algn="tl">
                    <a:srgbClr val="000000">
                      <a:alpha val="43137"/>
                    </a:srgbClr>
                  </a:outerShdw>
                </a:effectLst>
              </a:rPr>
              <a:t>Patented Intelligence</a:t>
            </a:r>
            <a:endParaRPr lang="en-US" altLang="en-US" sz="3600" dirty="0">
              <a:solidFill>
                <a:srgbClr val="000000"/>
              </a:solidFill>
            </a:endParaRPr>
          </a:p>
          <a:p>
            <a:pPr eaLnBrk="1" hangingPunct="1">
              <a:defRPr/>
            </a:pPr>
            <a:endParaRPr lang="en-US" altLang="en-US" sz="800" b="1" dirty="0">
              <a:solidFill>
                <a:srgbClr val="FF0000"/>
              </a:solidFill>
            </a:endParaRPr>
          </a:p>
          <a:p>
            <a:pPr eaLnBrk="1" hangingPunct="1">
              <a:defRPr/>
            </a:pPr>
            <a:r>
              <a:rPr lang="en-US" altLang="en-US" sz="2800" b="1" dirty="0">
                <a:solidFill>
                  <a:srgbClr val="FF0000"/>
                </a:solidFill>
              </a:rPr>
              <a:t>(Pi-Mind)</a:t>
            </a:r>
          </a:p>
        </p:txBody>
      </p:sp>
      <p:sp>
        <p:nvSpPr>
          <p:cNvPr id="33" name="Rectangle 32"/>
          <p:cNvSpPr/>
          <p:nvPr/>
        </p:nvSpPr>
        <p:spPr bwMode="auto">
          <a:xfrm>
            <a:off x="630238" y="57151"/>
            <a:ext cx="6229350" cy="357346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34" name="Rectangle 33"/>
          <p:cNvSpPr/>
          <p:nvPr/>
        </p:nvSpPr>
        <p:spPr>
          <a:xfrm>
            <a:off x="647701" y="71250"/>
            <a:ext cx="6126344" cy="107721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en-US"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Autonomous agent (software robot) as a</a:t>
            </a:r>
          </a:p>
          <a:p>
            <a:pPr algn="r" eaLnBrk="0" fontAlgn="base" hangingPunct="0">
              <a:spcBef>
                <a:spcPct val="0"/>
              </a:spcBef>
              <a:spcAft>
                <a:spcPct val="0"/>
              </a:spcAft>
              <a:defRPr/>
            </a:pPr>
            <a:r>
              <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“clone”</a:t>
            </a:r>
          </a:p>
          <a:p>
            <a:pPr algn="r" eaLnBrk="0" fontAlgn="base" hangingPunct="0">
              <a:spcBef>
                <a:spcPct val="0"/>
              </a:spcBef>
              <a:spcAft>
                <a:spcPct val="0"/>
              </a:spcAft>
              <a:defRPr/>
            </a:pPr>
            <a:r>
              <a:rPr lang="en-US"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or digital copy (twin) of human intelligence</a:t>
            </a:r>
          </a:p>
        </p:txBody>
      </p:sp>
      <p:pic>
        <p:nvPicPr>
          <p:cNvPr id="1413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4" y="1925639"/>
            <a:ext cx="2020887" cy="8413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7" name="Left-Right Arrow 36"/>
          <p:cNvSpPr/>
          <p:nvPr/>
        </p:nvSpPr>
        <p:spPr>
          <a:xfrm>
            <a:off x="2808289" y="2224089"/>
            <a:ext cx="769937" cy="231775"/>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39" name="Rectangle 38"/>
          <p:cNvSpPr/>
          <p:nvPr/>
        </p:nvSpPr>
        <p:spPr>
          <a:xfrm>
            <a:off x="757033" y="1403106"/>
            <a:ext cx="1938352" cy="523220"/>
          </a:xfrm>
          <a:prstGeom prst="rect">
            <a:avLst/>
          </a:prstGeom>
          <a:noFill/>
        </p:spPr>
        <p:txBody>
          <a:bodyPr wrap="none">
            <a:spAutoFit/>
          </a:bodyPr>
          <a:lstStyle/>
          <a:p>
            <a:pPr algn="ctr" eaLnBrk="0" fontAlgn="base" hangingPunct="0">
              <a:spcBef>
                <a:spcPct val="0"/>
              </a:spcBef>
              <a:spcAft>
                <a:spcPct val="0"/>
              </a:spcAft>
              <a:defRPr/>
            </a:pPr>
            <a:r>
              <a:rPr lang="en-US" sz="28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Process</a:t>
            </a:r>
          </a:p>
        </p:txBody>
      </p:sp>
      <p:sp>
        <p:nvSpPr>
          <p:cNvPr id="40" name="Rectangle 39"/>
          <p:cNvSpPr/>
          <p:nvPr/>
        </p:nvSpPr>
        <p:spPr>
          <a:xfrm>
            <a:off x="2867838" y="1137409"/>
            <a:ext cx="2776462" cy="646331"/>
          </a:xfrm>
          <a:prstGeom prst="rect">
            <a:avLst/>
          </a:prstGeom>
          <a:noFill/>
        </p:spPr>
        <p:txBody>
          <a:bodyPr>
            <a:spAutoFit/>
          </a:bodyPr>
          <a:lstStyle/>
          <a:p>
            <a:pPr algn="ctr" eaLnBrk="0" fontAlgn="base" hangingPunct="0">
              <a:spcBef>
                <a:spcPct val="0"/>
              </a:spcBef>
              <a:spcAft>
                <a:spcPct val="0"/>
              </a:spcAft>
              <a:defRPr/>
            </a:pPr>
            <a:r>
              <a:rPr lang="en-US"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Digital clone</a:t>
            </a:r>
          </a:p>
          <a:p>
            <a:pPr algn="ctr" eaLnBrk="0" fontAlgn="base" hangingPunct="0">
              <a:spcBef>
                <a:spcPct val="0"/>
              </a:spcBef>
              <a:spcAft>
                <a:spcPct val="0"/>
              </a:spcAft>
              <a:defRPr/>
            </a:pPr>
            <a:r>
              <a:rPr lang="en-US"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Of a human</a:t>
            </a:r>
          </a:p>
        </p:txBody>
      </p:sp>
      <p:sp>
        <p:nvSpPr>
          <p:cNvPr id="17" name="Rectangle 16"/>
          <p:cNvSpPr/>
          <p:nvPr/>
        </p:nvSpPr>
        <p:spPr>
          <a:xfrm>
            <a:off x="551428" y="50720"/>
            <a:ext cx="813043" cy="769441"/>
          </a:xfrm>
          <a:prstGeom prst="rect">
            <a:avLst/>
          </a:prstGeom>
          <a:noFill/>
        </p:spPr>
        <p:txBody>
          <a:bodyPr wrap="none">
            <a:spAutoFit/>
          </a:bodyPr>
          <a:lstStyle/>
          <a:p>
            <a:pPr algn="ctr" eaLnBrk="0" fontAlgn="base" hangingPunct="0">
              <a:spcBef>
                <a:spcPct val="0"/>
              </a:spcBef>
              <a:spcAft>
                <a:spcPct val="0"/>
              </a:spcAft>
              <a:defRPr/>
            </a:pPr>
            <a:r>
              <a:rPr lang="en-US" sz="4400" b="1" dirty="0">
                <a:ln w="10541" cmpd="sng">
                  <a:solidFill>
                    <a:srgbClr val="BBE0E3">
                      <a:shade val="88000"/>
                      <a:satMod val="110000"/>
                    </a:srgbClr>
                  </a:solidFill>
                  <a:prstDash val="solid"/>
                </a:ln>
                <a:solidFill>
                  <a:srgbClr val="FF0000"/>
                </a:solidFill>
                <a:latin typeface="Arial" panose="020B0604020202020204" pitchFamily="34" charset="0"/>
                <a:cs typeface="Arial" panose="020B0604020202020204" pitchFamily="34" charset="0"/>
              </a:rPr>
              <a:t>III.</a:t>
            </a:r>
          </a:p>
        </p:txBody>
      </p:sp>
      <p:pic>
        <p:nvPicPr>
          <p:cNvPr id="14132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2438" y="1943100"/>
            <a:ext cx="1301750" cy="139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1323" name="Group 3"/>
          <p:cNvGrpSpPr>
            <a:grpSpLocks/>
          </p:cNvGrpSpPr>
          <p:nvPr/>
        </p:nvGrpSpPr>
        <p:grpSpPr bwMode="auto">
          <a:xfrm>
            <a:off x="3673475" y="1735138"/>
            <a:ext cx="1042988" cy="1839912"/>
            <a:chOff x="5220072" y="3890909"/>
            <a:chExt cx="913018" cy="1724788"/>
          </a:xfrm>
        </p:grpSpPr>
        <p:pic>
          <p:nvPicPr>
            <p:cNvPr id="141330"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072" y="3890909"/>
              <a:ext cx="913018" cy="101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331"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0737" y="4814828"/>
              <a:ext cx="742412" cy="80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1332" name="Group 2"/>
            <p:cNvGrpSpPr>
              <a:grpSpLocks/>
            </p:cNvGrpSpPr>
            <p:nvPr/>
          </p:nvGrpSpPr>
          <p:grpSpPr bwMode="auto">
            <a:xfrm>
              <a:off x="5276091" y="3937800"/>
              <a:ext cx="414745" cy="425461"/>
              <a:chOff x="7596336" y="3717032"/>
              <a:chExt cx="504056" cy="504056"/>
            </a:xfrm>
          </p:grpSpPr>
          <p:sp>
            <p:nvSpPr>
              <p:cNvPr id="2" name="Oval 1"/>
              <p:cNvSpPr/>
              <p:nvPr/>
            </p:nvSpPr>
            <p:spPr>
              <a:xfrm>
                <a:off x="7595812" y="3717897"/>
                <a:ext cx="503301" cy="502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4133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412" y="3787484"/>
                <a:ext cx="330669" cy="35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5" name="Rectangle 24"/>
          <p:cNvSpPr/>
          <p:nvPr/>
        </p:nvSpPr>
        <p:spPr>
          <a:xfrm>
            <a:off x="5621917" y="1480050"/>
            <a:ext cx="1152128" cy="369332"/>
          </a:xfrm>
          <a:prstGeom prst="rect">
            <a:avLst/>
          </a:prstGeom>
          <a:noFill/>
        </p:spPr>
        <p:txBody>
          <a:bodyPr>
            <a:spAutoFit/>
          </a:bodyPr>
          <a:lstStyle/>
          <a:p>
            <a:pPr algn="ctr" eaLnBrk="0" fontAlgn="base" hangingPunct="0">
              <a:spcBef>
                <a:spcPct val="0"/>
              </a:spcBef>
              <a:spcAft>
                <a:spcPct val="0"/>
              </a:spcAft>
              <a:defRPr/>
            </a:pPr>
            <a:r>
              <a:rPr lang="en-US"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human</a:t>
            </a:r>
          </a:p>
        </p:txBody>
      </p:sp>
      <p:sp>
        <p:nvSpPr>
          <p:cNvPr id="26" name="Left-Right Arrow 25"/>
          <p:cNvSpPr/>
          <p:nvPr/>
        </p:nvSpPr>
        <p:spPr>
          <a:xfrm>
            <a:off x="4803775" y="2235200"/>
            <a:ext cx="769938" cy="230188"/>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413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4114" y="3810000"/>
            <a:ext cx="3165475" cy="19319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13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1" y="3814763"/>
            <a:ext cx="2982913" cy="19304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630238" y="5838908"/>
            <a:ext cx="10301287" cy="984250"/>
          </a:xfrm>
          <a:prstGeom prst="rect">
            <a:avLst/>
          </a:prstGeom>
          <a:solidFill>
            <a:schemeClr val="bg1">
              <a:lumMod val="85000"/>
            </a:schemeClr>
          </a:solidFill>
          <a:ln w="25400">
            <a:solidFill>
              <a:schemeClr val="tx1"/>
            </a:solidFill>
          </a:ln>
        </p:spPr>
        <p:txBody>
          <a:bodyPr wrap="square">
            <a:spAutoFit/>
          </a:bodyPr>
          <a:lstStyle/>
          <a:p>
            <a:pPr algn="just" fontAlgn="base">
              <a:spcBef>
                <a:spcPct val="0"/>
              </a:spcBef>
              <a:spcAft>
                <a:spcPct val="0"/>
              </a:spcAft>
              <a:defRPr/>
            </a:pPr>
            <a:r>
              <a:rPr lang="en-GB" dirty="0">
                <a:solidFill>
                  <a:srgbClr val="000000"/>
                </a:solidFill>
                <a:latin typeface="Arial" panose="020B0604020202020204" pitchFamily="34" charset="0"/>
                <a:cs typeface="Arial" panose="020B0604020202020204" pitchFamily="34" charset="0"/>
              </a:rPr>
              <a:t>Terziyan, V., Gryshko, S., &amp; Golovianko, M. (2018). </a:t>
            </a:r>
            <a:r>
              <a:rPr lang="en-US" sz="2000" b="1" u="sng" dirty="0">
                <a:solidFill>
                  <a:srgbClr val="000000"/>
                </a:solidFill>
                <a:latin typeface="Arial" panose="020B0604020202020204" pitchFamily="34" charset="0"/>
                <a:cs typeface="Arial" panose="020B0604020202020204" pitchFamily="34" charset="0"/>
                <a:hlinkClick r:id="rId10"/>
              </a:rPr>
              <a:t>Patented Intelligence: Cloning Human Decision Models for Industry 4.0</a:t>
            </a:r>
            <a:r>
              <a:rPr lang="en-US" dirty="0">
                <a:solidFill>
                  <a:srgbClr val="000000"/>
                </a:solidFill>
                <a:latin typeface="Arial" panose="020B0604020202020204" pitchFamily="34" charset="0"/>
                <a:cs typeface="Arial" panose="020B0604020202020204" pitchFamily="34" charset="0"/>
              </a:rPr>
              <a:t>. </a:t>
            </a:r>
            <a:r>
              <a:rPr lang="en-US" i="1" u="sng" dirty="0">
                <a:solidFill>
                  <a:srgbClr val="000000"/>
                </a:solidFill>
                <a:latin typeface="Arial" panose="020B0604020202020204" pitchFamily="34" charset="0"/>
                <a:cs typeface="Arial" panose="020B0604020202020204" pitchFamily="34" charset="0"/>
                <a:hlinkClick r:id="rId11"/>
              </a:rPr>
              <a:t>Journal of Manufacturing Systems</a:t>
            </a:r>
            <a:r>
              <a:rPr lang="en-US" dirty="0">
                <a:solidFill>
                  <a:srgbClr val="000000"/>
                </a:solidFill>
                <a:latin typeface="Arial" panose="020B0604020202020204" pitchFamily="34" charset="0"/>
                <a:cs typeface="Arial" panose="020B0604020202020204" pitchFamily="34" charset="0"/>
              </a:rPr>
              <a:t>, </a:t>
            </a:r>
            <a:r>
              <a:rPr lang="en-US" i="1" dirty="0">
                <a:solidFill>
                  <a:srgbClr val="000000"/>
                </a:solidFill>
                <a:latin typeface="Arial" panose="020B0604020202020204" pitchFamily="34" charset="0"/>
                <a:cs typeface="Arial" panose="020B0604020202020204" pitchFamily="34" charset="0"/>
              </a:rPr>
              <a:t>48</a:t>
            </a:r>
            <a:r>
              <a:rPr lang="en-US" dirty="0">
                <a:solidFill>
                  <a:srgbClr val="000000"/>
                </a:solidFill>
                <a:latin typeface="Arial" panose="020B0604020202020204" pitchFamily="34" charset="0"/>
                <a:cs typeface="Arial" panose="020B0604020202020204" pitchFamily="34" charset="0"/>
              </a:rPr>
              <a:t> (Part C), 204-217. Elsevier. doi:10.1016/j.jmsy.2018.04.019</a:t>
            </a:r>
          </a:p>
        </p:txBody>
      </p:sp>
      <p:sp>
        <p:nvSpPr>
          <p:cNvPr id="3" name="TextBox 2"/>
          <p:cNvSpPr txBox="1">
            <a:spLocks noRot="1" noChangeAspect="1" noMove="1" noResize="1" noEditPoints="1" noAdjustHandles="1" noChangeArrowheads="1" noChangeShapeType="1" noTextEdit="1"/>
          </p:cNvSpPr>
          <p:nvPr/>
        </p:nvSpPr>
        <p:spPr>
          <a:xfrm>
            <a:off x="7854952" y="1853588"/>
            <a:ext cx="2771774" cy="3847207"/>
          </a:xfrm>
          <a:prstGeom prst="rect">
            <a:avLst/>
          </a:prstGeom>
          <a:blipFill>
            <a:blip r:embed="rId12"/>
            <a:stretch>
              <a:fillRect l="-1965" t="-787" r="-1747" b="-1732"/>
            </a:stretch>
          </a:blipFill>
          <a:ln w="25400">
            <a:solidFill>
              <a:schemeClr val="tx1"/>
            </a:solidFill>
          </a:ln>
        </p:spPr>
        <p:txBody>
          <a:bodyPr/>
          <a:lstStyle/>
          <a:p>
            <a:pPr eaLnBrk="0" fontAlgn="base" hangingPunct="0">
              <a:spcBef>
                <a:spcPct val="0"/>
              </a:spcBef>
              <a:spcAft>
                <a:spcPct val="0"/>
              </a:spcAft>
              <a:defRPr/>
            </a:pPr>
            <a:r>
              <a:rPr lang="en-US">
                <a:no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44971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3050" y="784573"/>
            <a:ext cx="8572500" cy="5754144"/>
          </a:xfrm>
          <a:prstGeom prst="rect">
            <a:avLst/>
          </a:prstGeom>
        </p:spPr>
      </p:pic>
      <p:sp>
        <p:nvSpPr>
          <p:cNvPr id="3" name="Rectangle 2"/>
          <p:cNvSpPr>
            <a:spLocks noChangeArrowheads="1"/>
          </p:cNvSpPr>
          <p:nvPr/>
        </p:nvSpPr>
        <p:spPr bwMode="auto">
          <a:xfrm>
            <a:off x="1341565" y="138241"/>
            <a:ext cx="101741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600" b="1" dirty="0">
                <a:solidFill>
                  <a:srgbClr val="000000"/>
                </a:solidFill>
                <a:effectLst>
                  <a:outerShdw blurRad="38100" dist="38100" dir="2700000" algn="tl">
                    <a:srgbClr val="000000">
                      <a:alpha val="43137"/>
                    </a:srgbClr>
                  </a:outerShdw>
                </a:effectLst>
              </a:rPr>
              <a:t>XAI Cloning: Explicit Knowledge Transfer</a:t>
            </a:r>
            <a:endParaRPr lang="en-US" altLang="en-US" sz="3600" dirty="0">
              <a:solidFill>
                <a:srgbClr val="000000"/>
              </a:solidFill>
            </a:endParaRPr>
          </a:p>
        </p:txBody>
      </p:sp>
    </p:spTree>
    <p:extLst>
      <p:ext uri="{BB962C8B-B14F-4D97-AF65-F5344CB8AC3E}">
        <p14:creationId xmlns:p14="http://schemas.microsoft.com/office/powerpoint/2010/main" val="2814391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0" y="773685"/>
            <a:ext cx="8639175" cy="5793330"/>
          </a:xfrm>
          <a:prstGeom prst="rect">
            <a:avLst/>
          </a:prstGeom>
        </p:spPr>
      </p:pic>
      <p:sp>
        <p:nvSpPr>
          <p:cNvPr id="3" name="Rectangle 2"/>
          <p:cNvSpPr>
            <a:spLocks noChangeArrowheads="1"/>
          </p:cNvSpPr>
          <p:nvPr/>
        </p:nvSpPr>
        <p:spPr bwMode="auto">
          <a:xfrm>
            <a:off x="1541590" y="127353"/>
            <a:ext cx="9269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600" b="1" dirty="0">
                <a:solidFill>
                  <a:srgbClr val="000000"/>
                </a:solidFill>
                <a:effectLst>
                  <a:outerShdw blurRad="38100" dist="38100" dir="2700000" algn="tl">
                    <a:srgbClr val="000000">
                      <a:alpha val="43137"/>
                    </a:srgbClr>
                  </a:outerShdw>
                </a:effectLst>
              </a:rPr>
              <a:t>Cloning as Supervised Machine Learning</a:t>
            </a:r>
            <a:endParaRPr lang="en-US" altLang="en-US" sz="3600" dirty="0">
              <a:solidFill>
                <a:srgbClr val="000000"/>
              </a:solidFill>
            </a:endParaRPr>
          </a:p>
        </p:txBody>
      </p:sp>
    </p:spTree>
    <p:extLst>
      <p:ext uri="{BB962C8B-B14F-4D97-AF65-F5344CB8AC3E}">
        <p14:creationId xmlns:p14="http://schemas.microsoft.com/office/powerpoint/2010/main" val="2024990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stretch>
            <a:fillRect/>
          </a:stretch>
        </p:blipFill>
        <p:spPr>
          <a:xfrm>
            <a:off x="1228724" y="1075966"/>
            <a:ext cx="9429751" cy="5541911"/>
          </a:xfrm>
          <a:prstGeom prst="rect">
            <a:avLst/>
          </a:prstGeom>
        </p:spPr>
      </p:pic>
      <p:sp>
        <p:nvSpPr>
          <p:cNvPr id="46" name="Rectangle 45"/>
          <p:cNvSpPr>
            <a:spLocks noChangeArrowheads="1"/>
          </p:cNvSpPr>
          <p:nvPr/>
        </p:nvSpPr>
        <p:spPr bwMode="auto">
          <a:xfrm>
            <a:off x="1171576" y="32103"/>
            <a:ext cx="888682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600" b="1" dirty="0">
                <a:solidFill>
                  <a:srgbClr val="000000"/>
                </a:solidFill>
                <a:effectLst>
                  <a:outerShdw blurRad="38100" dist="38100" dir="2700000" algn="tl">
                    <a:srgbClr val="000000">
                      <a:alpha val="43137"/>
                    </a:srgbClr>
                  </a:outerShdw>
                </a:effectLst>
              </a:rPr>
              <a:t>Cloning as Adversarial Learning</a:t>
            </a:r>
          </a:p>
          <a:p>
            <a:pPr eaLnBrk="1" hangingPunct="1">
              <a:defRPr/>
            </a:pPr>
            <a:r>
              <a:rPr lang="en-US" altLang="en-US" sz="3200" b="1" dirty="0">
                <a:solidFill>
                  <a:srgbClr val="000000"/>
                </a:solidFill>
                <a:effectLst>
                  <a:outerShdw blurRad="38100" dist="38100" dir="2700000" algn="tl">
                    <a:srgbClr val="000000">
                      <a:alpha val="43137"/>
                    </a:srgbClr>
                  </a:outerShdw>
                </a:effectLst>
              </a:rPr>
              <a:t>(with </a:t>
            </a:r>
            <a:r>
              <a:rPr lang="en-US" altLang="en-US" sz="3200" b="1" dirty="0">
                <a:solidFill>
                  <a:srgbClr val="FF0000"/>
                </a:solidFill>
                <a:effectLst>
                  <a:outerShdw blurRad="38100" dist="38100" dir="2700000" algn="tl">
                    <a:srgbClr val="000000">
                      <a:alpha val="43137"/>
                    </a:srgbClr>
                  </a:outerShdw>
                </a:effectLst>
              </a:rPr>
              <a:t>G</a:t>
            </a:r>
            <a:r>
              <a:rPr lang="en-US" altLang="en-US" sz="3200" b="1" dirty="0">
                <a:solidFill>
                  <a:srgbClr val="000000"/>
                </a:solidFill>
                <a:effectLst>
                  <a:outerShdw blurRad="38100" dist="38100" dir="2700000" algn="tl">
                    <a:srgbClr val="000000">
                      <a:alpha val="43137"/>
                    </a:srgbClr>
                  </a:outerShdw>
                </a:effectLst>
              </a:rPr>
              <a:t>enerative </a:t>
            </a:r>
            <a:r>
              <a:rPr lang="en-US" altLang="en-US" sz="3200" b="1" dirty="0">
                <a:solidFill>
                  <a:srgbClr val="FF0000"/>
                </a:solidFill>
                <a:effectLst>
                  <a:outerShdw blurRad="38100" dist="38100" dir="2700000" algn="tl">
                    <a:srgbClr val="000000">
                      <a:alpha val="43137"/>
                    </a:srgbClr>
                  </a:outerShdw>
                </a:effectLst>
              </a:rPr>
              <a:t>A</a:t>
            </a:r>
            <a:r>
              <a:rPr lang="en-US" altLang="en-US" sz="3200" b="1" dirty="0">
                <a:solidFill>
                  <a:srgbClr val="000000"/>
                </a:solidFill>
                <a:effectLst>
                  <a:outerShdw blurRad="38100" dist="38100" dir="2700000" algn="tl">
                    <a:srgbClr val="000000">
                      <a:alpha val="43137"/>
                    </a:srgbClr>
                  </a:outerShdw>
                </a:effectLst>
              </a:rPr>
              <a:t>dversarial </a:t>
            </a:r>
            <a:r>
              <a:rPr lang="en-US" altLang="en-US" sz="3200" b="1" dirty="0">
                <a:solidFill>
                  <a:srgbClr val="FF0000"/>
                </a:solidFill>
                <a:effectLst>
                  <a:outerShdw blurRad="38100" dist="38100" dir="2700000" algn="tl">
                    <a:srgbClr val="000000">
                      <a:alpha val="43137"/>
                    </a:srgbClr>
                  </a:outerShdw>
                </a:effectLst>
              </a:rPr>
              <a:t>N</a:t>
            </a:r>
            <a:r>
              <a:rPr lang="en-US" altLang="en-US" sz="3200" b="1" dirty="0">
                <a:solidFill>
                  <a:srgbClr val="000000"/>
                </a:solidFill>
                <a:effectLst>
                  <a:outerShdw blurRad="38100" dist="38100" dir="2700000" algn="tl">
                    <a:srgbClr val="000000">
                      <a:alpha val="43137"/>
                    </a:srgbClr>
                  </a:outerShdw>
                </a:effectLst>
              </a:rPr>
              <a:t>etworks)</a:t>
            </a:r>
            <a:endParaRPr lang="en-US" altLang="en-US" sz="3200" dirty="0">
              <a:solidFill>
                <a:srgbClr val="000000"/>
              </a:solidFill>
            </a:endParaRPr>
          </a:p>
        </p:txBody>
      </p:sp>
    </p:spTree>
    <p:extLst>
      <p:ext uri="{BB962C8B-B14F-4D97-AF65-F5344CB8AC3E}">
        <p14:creationId xmlns:p14="http://schemas.microsoft.com/office/powerpoint/2010/main" val="2183203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1700" y="609461"/>
            <a:ext cx="8734426" cy="6248539"/>
          </a:xfrm>
          <a:prstGeom prst="rect">
            <a:avLst/>
          </a:prstGeom>
        </p:spPr>
      </p:pic>
      <p:sp>
        <p:nvSpPr>
          <p:cNvPr id="3" name="Rectangle 2"/>
          <p:cNvSpPr>
            <a:spLocks noChangeArrowheads="1"/>
          </p:cNvSpPr>
          <p:nvPr/>
        </p:nvSpPr>
        <p:spPr bwMode="auto">
          <a:xfrm>
            <a:off x="161925" y="0"/>
            <a:ext cx="1068704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600" b="1" dirty="0">
                <a:solidFill>
                  <a:srgbClr val="000000"/>
                </a:solidFill>
                <a:effectLst>
                  <a:outerShdw blurRad="38100" dist="38100" dir="2700000" algn="tl">
                    <a:srgbClr val="000000">
                      <a:alpha val="43137"/>
                    </a:srgbClr>
                  </a:outerShdw>
                </a:effectLst>
              </a:rPr>
              <a:t>Special GAN architecture for cognitive cloning</a:t>
            </a:r>
          </a:p>
          <a:p>
            <a:pPr eaLnBrk="1" hangingPunct="1">
              <a:defRPr/>
            </a:pPr>
            <a:r>
              <a:rPr lang="en-US" altLang="en-US" sz="3200" b="1" dirty="0">
                <a:solidFill>
                  <a:srgbClr val="000000"/>
                </a:solidFill>
                <a:effectLst>
                  <a:outerShdw blurRad="38100" dist="38100" dir="2700000" algn="tl">
                    <a:srgbClr val="000000">
                      <a:alpha val="43137"/>
                    </a:srgbClr>
                  </a:outerShdw>
                </a:effectLst>
              </a:rPr>
              <a:t>(with the “Turing” Discriminator)</a:t>
            </a:r>
            <a:endParaRPr lang="en-US" altLang="en-US" sz="3200" dirty="0">
              <a:solidFill>
                <a:srgbClr val="000000"/>
              </a:solidFill>
            </a:endParaRPr>
          </a:p>
        </p:txBody>
      </p:sp>
    </p:spTree>
    <p:extLst>
      <p:ext uri="{BB962C8B-B14F-4D97-AF65-F5344CB8AC3E}">
        <p14:creationId xmlns:p14="http://schemas.microsoft.com/office/powerpoint/2010/main" val="3565902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43401" y="32555"/>
            <a:ext cx="7705724" cy="6844496"/>
          </a:xfrm>
          <a:prstGeom prst="rect">
            <a:avLst/>
          </a:prstGeom>
        </p:spPr>
      </p:pic>
      <p:sp>
        <p:nvSpPr>
          <p:cNvPr id="4" name="Rectangle 3"/>
          <p:cNvSpPr>
            <a:spLocks noChangeArrowheads="1"/>
          </p:cNvSpPr>
          <p:nvPr/>
        </p:nvSpPr>
        <p:spPr bwMode="auto">
          <a:xfrm>
            <a:off x="190500" y="298803"/>
            <a:ext cx="415290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600" b="1" dirty="0">
                <a:solidFill>
                  <a:srgbClr val="000000"/>
                </a:solidFill>
                <a:effectLst>
                  <a:outerShdw blurRad="38100" dist="38100" dir="2700000" algn="tl">
                    <a:srgbClr val="000000">
                      <a:alpha val="43137"/>
                    </a:srgbClr>
                  </a:outerShdw>
                </a:effectLst>
              </a:rPr>
              <a:t>Cloned skills as</a:t>
            </a:r>
          </a:p>
          <a:p>
            <a:pPr eaLnBrk="1" hangingPunct="1">
              <a:defRPr/>
            </a:pPr>
            <a:r>
              <a:rPr lang="en-US" altLang="en-US" sz="3600" b="1" dirty="0">
                <a:solidFill>
                  <a:srgbClr val="000000"/>
                </a:solidFill>
                <a:effectLst>
                  <a:outerShdw blurRad="38100" dist="38100" dir="2700000" algn="tl">
                    <a:srgbClr val="000000">
                      <a:alpha val="43137"/>
                    </a:srgbClr>
                  </a:outerShdw>
                </a:effectLst>
              </a:rPr>
              <a:t>a structured semantic graph </a:t>
            </a:r>
            <a:r>
              <a:rPr lang="en-US" altLang="en-US" sz="2000" b="1" dirty="0">
                <a:solidFill>
                  <a:srgbClr val="000000"/>
                </a:solidFill>
                <a:effectLst>
                  <a:outerShdw blurRad="38100" dist="38100" dir="2700000" algn="tl">
                    <a:srgbClr val="000000">
                      <a:alpha val="43137"/>
                    </a:srgbClr>
                  </a:outerShdw>
                </a:effectLst>
              </a:rPr>
              <a:t>(aka personal decision ontology)</a:t>
            </a:r>
            <a:endParaRPr lang="en-US" altLang="en-US" sz="2000" dirty="0">
              <a:solidFill>
                <a:srgbClr val="000000"/>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06" y="2729429"/>
            <a:ext cx="4086090" cy="334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636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zebra, striped, food, filled&#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5505450" y="1371792"/>
            <a:ext cx="6686550" cy="5311008"/>
          </a:xfrm>
          <a:prstGeom prst="rect">
            <a:avLst/>
          </a:prstGeom>
          <a:ln w="25400">
            <a:solidFill>
              <a:sysClr val="windowText" lastClr="000000"/>
            </a:solidFill>
          </a:ln>
        </p:spPr>
      </p:pic>
      <p:sp>
        <p:nvSpPr>
          <p:cNvPr id="8" name="Rectangle 7"/>
          <p:cNvSpPr/>
          <p:nvPr/>
        </p:nvSpPr>
        <p:spPr>
          <a:xfrm>
            <a:off x="47625" y="1945241"/>
            <a:ext cx="5391150" cy="4739759"/>
          </a:xfrm>
          <a:prstGeom prst="rect">
            <a:avLst/>
          </a:prstGeom>
          <a:solidFill>
            <a:schemeClr val="bg1">
              <a:lumMod val="85000"/>
            </a:schemeClr>
          </a:solidFill>
          <a:ln w="25400">
            <a:solidFill>
              <a:schemeClr val="tx1"/>
            </a:solidFill>
          </a:ln>
        </p:spPr>
        <p:txBody>
          <a:bodyPr wrap="square">
            <a:spAutoFit/>
          </a:bodyPr>
          <a:lstStyle/>
          <a:p>
            <a:pPr algn="just"/>
            <a:r>
              <a:rPr lang="en-US" sz="2400" b="1" dirty="0">
                <a:latin typeface="Times New Roman" panose="02020603050405020304" pitchFamily="18" charset="0"/>
                <a:ea typeface="Times New Roman" panose="02020603050405020304" pitchFamily="18" charset="0"/>
              </a:rPr>
              <a:t>Experiment Set 1</a:t>
            </a:r>
          </a:p>
          <a:p>
            <a:pPr algn="just"/>
            <a:endParaRPr lang="en-US" sz="800" dirty="0"/>
          </a:p>
          <a:p>
            <a:pPr algn="just"/>
            <a:r>
              <a:rPr lang="en-US" dirty="0"/>
              <a:t>Three classifiers based on a deep convolutional neural architecture mimic decision behavior of human inspectors. The transfer learning technique is used for the optimization purposes. The accuracy of the trained artificial security officers is evaluated with respect to four parameters:</a:t>
            </a:r>
          </a:p>
          <a:p>
            <a:pPr algn="just"/>
            <a:endParaRPr lang="en-US" sz="1000" dirty="0"/>
          </a:p>
          <a:p>
            <a:pPr marL="342900" indent="-342900" algn="just">
              <a:buAutoNum type="arabicParenBoth"/>
            </a:pPr>
            <a:r>
              <a:rPr lang="en-US" dirty="0"/>
              <a:t>the actual correctness of the classification obtained on the test and validation sets;</a:t>
            </a:r>
          </a:p>
          <a:p>
            <a:pPr marL="342900" indent="-342900" algn="just">
              <a:buAutoNum type="arabicParenBoth"/>
            </a:pPr>
            <a:r>
              <a:rPr lang="en-US" dirty="0"/>
              <a:t>correlation between the artificial inspectors’ and the human experts’ decisions;</a:t>
            </a:r>
          </a:p>
          <a:p>
            <a:pPr marL="342900" indent="-342900" algn="just">
              <a:buAutoNum type="arabicParenBoth"/>
            </a:pPr>
            <a:r>
              <a:rPr lang="en-US" dirty="0"/>
              <a:t>the actual correctness of the decisions from human experts;</a:t>
            </a:r>
          </a:p>
          <a:p>
            <a:pPr marL="342900" indent="-342900" algn="just">
              <a:buAutoNum type="arabicParenBoth"/>
            </a:pPr>
            <a:r>
              <a:rPr lang="en-US" dirty="0"/>
              <a:t>the correctness of the human experts in case of artificial decision advice.</a:t>
            </a:r>
            <a:endParaRPr lang="fi-FI" dirty="0"/>
          </a:p>
        </p:txBody>
      </p:sp>
      <p:sp>
        <p:nvSpPr>
          <p:cNvPr id="9" name="Rectangle 8"/>
          <p:cNvSpPr/>
          <p:nvPr/>
        </p:nvSpPr>
        <p:spPr>
          <a:xfrm>
            <a:off x="126305" y="725461"/>
            <a:ext cx="11198920" cy="461665"/>
          </a:xfrm>
          <a:prstGeom prst="rect">
            <a:avLst/>
          </a:prstGeom>
        </p:spPr>
        <p:txBody>
          <a:bodyPr wrap="square">
            <a:spAutoFit/>
          </a:bodyPr>
          <a:lstStyle/>
          <a:p>
            <a:r>
              <a:rPr lang="en-US" sz="2400" b="1" dirty="0">
                <a:solidFill>
                  <a:srgbClr val="000000"/>
                </a:solidFill>
                <a:effectLst>
                  <a:outerShdw blurRad="38100" dist="38100" dir="2700000" algn="tl">
                    <a:srgbClr val="000000">
                      <a:alpha val="43137"/>
                    </a:srgbClr>
                  </a:outerShdw>
                </a:effectLst>
                <a:latin typeface="Arial" pitchFamily="34" charset="0"/>
                <a:cs typeface="Arial" pitchFamily="34" charset="0"/>
              </a:rPr>
              <a:t>… within the NATO SPS Project </a:t>
            </a:r>
            <a:r>
              <a:rPr lang="en-US" sz="2000" b="1" dirty="0">
                <a:solidFill>
                  <a:srgbClr val="000000"/>
                </a:solidFill>
                <a:effectLst>
                  <a:outerShdw blurRad="38100" dist="38100" dir="2700000" algn="tl">
                    <a:srgbClr val="000000">
                      <a:alpha val="43137"/>
                    </a:srgbClr>
                  </a:outerShdw>
                </a:effectLst>
                <a:latin typeface="Arial" pitchFamily="34" charset="0"/>
                <a:cs typeface="Arial" pitchFamily="34" charset="0"/>
              </a:rPr>
              <a:t>“</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Cyber Defence for Intelligent Systems</a:t>
            </a:r>
            <a:r>
              <a:rPr lang="en-US" sz="2000" b="1"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p:txBody>
      </p:sp>
      <p:sp>
        <p:nvSpPr>
          <p:cNvPr id="10" name="Rectangle 9"/>
          <p:cNvSpPr/>
          <p:nvPr/>
        </p:nvSpPr>
        <p:spPr>
          <a:xfrm>
            <a:off x="257175" y="1312210"/>
            <a:ext cx="3052952" cy="369332"/>
          </a:xfrm>
          <a:prstGeom prst="rect">
            <a:avLst/>
          </a:prstGeom>
        </p:spPr>
        <p:txBody>
          <a:bodyPr wrap="none">
            <a:spAutoFit/>
          </a:bodyPr>
          <a:lstStyle/>
          <a:p>
            <a:r>
              <a:rPr lang="en-US" dirty="0">
                <a:hlinkClick r:id="rId3"/>
              </a:rPr>
              <a:t>http://recode.bg/natog5511/</a:t>
            </a:r>
            <a:r>
              <a:rPr lang="en-US" dirty="0"/>
              <a:t> </a:t>
            </a:r>
          </a:p>
        </p:txBody>
      </p:sp>
      <p:pic>
        <p:nvPicPr>
          <p:cNvPr id="2" name="Picture 1"/>
          <p:cNvPicPr>
            <a:picLocks noChangeAspect="1"/>
          </p:cNvPicPr>
          <p:nvPr/>
        </p:nvPicPr>
        <p:blipFill>
          <a:blip r:embed="rId4"/>
          <a:stretch>
            <a:fillRect/>
          </a:stretch>
        </p:blipFill>
        <p:spPr>
          <a:xfrm>
            <a:off x="6095217" y="1462467"/>
            <a:ext cx="5315733" cy="2400654"/>
          </a:xfrm>
          <a:prstGeom prst="rect">
            <a:avLst/>
          </a:prstGeom>
          <a:ln w="25400">
            <a:solidFill>
              <a:schemeClr val="tx1"/>
            </a:solidFill>
          </a:ln>
        </p:spPr>
      </p:pic>
      <p:pic>
        <p:nvPicPr>
          <p:cNvPr id="6" name="Picture 5"/>
          <p:cNvPicPr>
            <a:picLocks noChangeAspect="1"/>
          </p:cNvPicPr>
          <p:nvPr/>
        </p:nvPicPr>
        <p:blipFill>
          <a:blip r:embed="rId5"/>
          <a:stretch>
            <a:fillRect/>
          </a:stretch>
        </p:blipFill>
        <p:spPr>
          <a:xfrm>
            <a:off x="6095217" y="4102608"/>
            <a:ext cx="5315733" cy="2506543"/>
          </a:xfrm>
          <a:prstGeom prst="rect">
            <a:avLst/>
          </a:prstGeom>
          <a:ln w="25400">
            <a:solidFill>
              <a:schemeClr val="tx1"/>
            </a:solidFill>
          </a:ln>
        </p:spPr>
      </p:pic>
      <p:sp>
        <p:nvSpPr>
          <p:cNvPr id="13" name="Rectangle 12"/>
          <p:cNvSpPr>
            <a:spLocks noChangeArrowheads="1"/>
          </p:cNvSpPr>
          <p:nvPr/>
        </p:nvSpPr>
        <p:spPr bwMode="auto">
          <a:xfrm>
            <a:off x="257174" y="91171"/>
            <a:ext cx="11858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2400" b="1" dirty="0">
                <a:solidFill>
                  <a:srgbClr val="000000"/>
                </a:solidFill>
                <a:effectLst>
                  <a:outerShdw blurRad="38100" dist="38100" dir="2700000" algn="tl">
                    <a:srgbClr val="000000">
                      <a:alpha val="43137"/>
                    </a:srgbClr>
                  </a:outerShdw>
                </a:effectLst>
              </a:rPr>
              <a:t>Adversarial training experiments (mimicking humans during business-as-usual)</a:t>
            </a:r>
          </a:p>
        </p:txBody>
      </p:sp>
    </p:spTree>
    <p:extLst>
      <p:ext uri="{BB962C8B-B14F-4D97-AF65-F5344CB8AC3E}">
        <p14:creationId xmlns:p14="http://schemas.microsoft.com/office/powerpoint/2010/main" val="2757040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57174" y="91171"/>
            <a:ext cx="11858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2400" b="1" dirty="0">
                <a:solidFill>
                  <a:srgbClr val="000000"/>
                </a:solidFill>
                <a:effectLst>
                  <a:outerShdw blurRad="38100" dist="38100" dir="2700000" algn="tl">
                    <a:srgbClr val="000000">
                      <a:alpha val="43137"/>
                    </a:srgbClr>
                  </a:outerShdw>
                </a:effectLst>
              </a:rPr>
              <a:t>Adversarial training experiments (mimicking humans during adversarial attacks)</a:t>
            </a:r>
          </a:p>
        </p:txBody>
      </p:sp>
      <p:sp>
        <p:nvSpPr>
          <p:cNvPr id="8" name="Rectangle 7"/>
          <p:cNvSpPr/>
          <p:nvPr/>
        </p:nvSpPr>
        <p:spPr>
          <a:xfrm>
            <a:off x="47625" y="1945241"/>
            <a:ext cx="5657850" cy="4739759"/>
          </a:xfrm>
          <a:prstGeom prst="rect">
            <a:avLst/>
          </a:prstGeom>
          <a:solidFill>
            <a:schemeClr val="bg1">
              <a:lumMod val="85000"/>
            </a:schemeClr>
          </a:solidFill>
          <a:ln w="25400">
            <a:solidFill>
              <a:schemeClr val="tx1"/>
            </a:solidFill>
          </a:ln>
        </p:spPr>
        <p:txBody>
          <a:bodyPr wrap="square">
            <a:spAutoFit/>
          </a:bodyPr>
          <a:lstStyle/>
          <a:p>
            <a:pPr algn="just"/>
            <a:r>
              <a:rPr lang="en-US" sz="2400" b="1" dirty="0">
                <a:latin typeface="Times New Roman" panose="02020603050405020304" pitchFamily="18" charset="0"/>
                <a:ea typeface="Times New Roman" panose="02020603050405020304" pitchFamily="18" charset="0"/>
              </a:rPr>
              <a:t>Experiment Set 2</a:t>
            </a:r>
          </a:p>
          <a:p>
            <a:pPr algn="just"/>
            <a:endParaRPr lang="en-US" sz="800" dirty="0"/>
          </a:p>
          <a:p>
            <a:r>
              <a:rPr lang="en-US" dirty="0"/>
              <a:t>Two attack scenarios are considered:</a:t>
            </a:r>
            <a:endParaRPr lang="fi-FI" dirty="0"/>
          </a:p>
          <a:p>
            <a:pPr lvl="0"/>
            <a:r>
              <a:rPr lang="en-US" i="1" dirty="0"/>
              <a:t>Attack Scenario 1: </a:t>
            </a:r>
            <a:r>
              <a:rPr lang="en-US" sz="1600" dirty="0"/>
              <a:t>there is a “dangerous item” on the image but the image is “poisoned” in advance to be potentially misclassified as being “not dangerous”;</a:t>
            </a:r>
            <a:endParaRPr lang="fi-FI" sz="1600" dirty="0"/>
          </a:p>
          <a:p>
            <a:pPr lvl="0"/>
            <a:r>
              <a:rPr lang="en-US" i="1" dirty="0"/>
              <a:t>Attack Scenario 2:</a:t>
            </a:r>
            <a:r>
              <a:rPr lang="en-US" dirty="0"/>
              <a:t> </a:t>
            </a:r>
            <a:r>
              <a:rPr lang="en-US" sz="1600" dirty="0"/>
              <a:t>there is “no danger”, but the image is “poisoned” to be potentially misclassified as being “dangerous” causing a false alarm.</a:t>
            </a:r>
          </a:p>
          <a:p>
            <a:pPr lvl="0"/>
            <a:endParaRPr lang="en-US" sz="800" dirty="0"/>
          </a:p>
          <a:p>
            <a:pPr algn="just"/>
            <a:r>
              <a:rPr lang="en-US" dirty="0"/>
              <a:t>Using data-driven unconditional generative image modeling based on GAN’s modified architecture, we pursue two objectives: to train a powerful discriminator capable of detecting a tampered image; and to generate a pool of new high quality images, which are deliberately designed as adversarial samples (“corner cases”) aka “digital vaccine” for smart vaccination during retraining of the clones. </a:t>
            </a:r>
            <a:endParaRPr lang="fi-FI" dirty="0"/>
          </a:p>
        </p:txBody>
      </p:sp>
      <p:sp>
        <p:nvSpPr>
          <p:cNvPr id="9" name="Rectangle 8"/>
          <p:cNvSpPr/>
          <p:nvPr/>
        </p:nvSpPr>
        <p:spPr>
          <a:xfrm>
            <a:off x="126305" y="725461"/>
            <a:ext cx="11198920" cy="461665"/>
          </a:xfrm>
          <a:prstGeom prst="rect">
            <a:avLst/>
          </a:prstGeom>
        </p:spPr>
        <p:txBody>
          <a:bodyPr wrap="square">
            <a:spAutoFit/>
          </a:bodyPr>
          <a:lstStyle/>
          <a:p>
            <a:r>
              <a:rPr lang="en-US" sz="2400" b="1" dirty="0">
                <a:solidFill>
                  <a:srgbClr val="000000"/>
                </a:solidFill>
                <a:effectLst>
                  <a:outerShdw blurRad="38100" dist="38100" dir="2700000" algn="tl">
                    <a:srgbClr val="000000">
                      <a:alpha val="43137"/>
                    </a:srgbClr>
                  </a:outerShdw>
                </a:effectLst>
                <a:latin typeface="Arial" pitchFamily="34" charset="0"/>
                <a:cs typeface="Arial" pitchFamily="34" charset="0"/>
              </a:rPr>
              <a:t>… within the NATO SPS Project </a:t>
            </a:r>
            <a:r>
              <a:rPr lang="en-US" sz="2000" b="1" dirty="0">
                <a:solidFill>
                  <a:srgbClr val="000000"/>
                </a:solidFill>
                <a:effectLst>
                  <a:outerShdw blurRad="38100" dist="38100" dir="2700000" algn="tl">
                    <a:srgbClr val="000000">
                      <a:alpha val="43137"/>
                    </a:srgbClr>
                  </a:outerShdw>
                </a:effectLst>
                <a:latin typeface="Arial" pitchFamily="34" charset="0"/>
                <a:cs typeface="Arial" pitchFamily="34" charset="0"/>
              </a:rPr>
              <a:t>“</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Cyber Defence for Intelligent Systems</a:t>
            </a:r>
            <a:r>
              <a:rPr lang="en-US" sz="2000" b="1"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p:txBody>
      </p:sp>
      <p:sp>
        <p:nvSpPr>
          <p:cNvPr id="10" name="Rectangle 9"/>
          <p:cNvSpPr/>
          <p:nvPr/>
        </p:nvSpPr>
        <p:spPr>
          <a:xfrm>
            <a:off x="257175" y="1312210"/>
            <a:ext cx="3052952" cy="369332"/>
          </a:xfrm>
          <a:prstGeom prst="rect">
            <a:avLst/>
          </a:prstGeom>
        </p:spPr>
        <p:txBody>
          <a:bodyPr wrap="none">
            <a:spAutoFit/>
          </a:bodyPr>
          <a:lstStyle/>
          <a:p>
            <a:r>
              <a:rPr lang="en-US" dirty="0">
                <a:hlinkClick r:id="rId2"/>
              </a:rPr>
              <a:t>http://recode.bg/natog5511/</a:t>
            </a:r>
            <a:r>
              <a:rPr lang="en-US" dirty="0"/>
              <a:t> </a:t>
            </a:r>
          </a:p>
        </p:txBody>
      </p:sp>
      <p:pic>
        <p:nvPicPr>
          <p:cNvPr id="11" name="Picture 10" descr="A group of people lined up in a row&#10;&#10;Description automatically generated"/>
          <p:cNvPicPr/>
          <p:nvPr/>
        </p:nvPicPr>
        <p:blipFill rotWithShape="1">
          <a:blip r:embed="rId3" cstate="print">
            <a:extLst>
              <a:ext uri="{28A0092B-C50C-407E-A947-70E740481C1C}">
                <a14:useLocalDpi xmlns:a14="http://schemas.microsoft.com/office/drawing/2010/main" val="0"/>
              </a:ext>
            </a:extLst>
          </a:blip>
          <a:srcRect b="24937"/>
          <a:stretch/>
        </p:blipFill>
        <p:spPr bwMode="auto">
          <a:xfrm>
            <a:off x="5743575" y="1312210"/>
            <a:ext cx="6410325" cy="5372790"/>
          </a:xfrm>
          <a:prstGeom prst="rect">
            <a:avLst/>
          </a:prstGeom>
          <a:ln w="1905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4" name="Picture 3"/>
          <p:cNvPicPr>
            <a:picLocks noChangeAspect="1"/>
          </p:cNvPicPr>
          <p:nvPr/>
        </p:nvPicPr>
        <p:blipFill>
          <a:blip r:embed="rId4"/>
          <a:stretch>
            <a:fillRect/>
          </a:stretch>
        </p:blipFill>
        <p:spPr>
          <a:xfrm>
            <a:off x="6329266" y="3925555"/>
            <a:ext cx="5267515" cy="2671928"/>
          </a:xfrm>
          <a:prstGeom prst="rect">
            <a:avLst/>
          </a:prstGeom>
          <a:ln w="25400">
            <a:solidFill>
              <a:sysClr val="windowText" lastClr="000000"/>
            </a:solidFill>
          </a:ln>
        </p:spPr>
      </p:pic>
      <p:pic>
        <p:nvPicPr>
          <p:cNvPr id="5" name="Picture 4"/>
          <p:cNvPicPr>
            <a:picLocks noChangeAspect="1"/>
          </p:cNvPicPr>
          <p:nvPr/>
        </p:nvPicPr>
        <p:blipFill>
          <a:blip r:embed="rId5"/>
          <a:stretch>
            <a:fillRect/>
          </a:stretch>
        </p:blipFill>
        <p:spPr>
          <a:xfrm>
            <a:off x="6314979" y="1359751"/>
            <a:ext cx="5267515" cy="2478288"/>
          </a:xfrm>
          <a:prstGeom prst="rect">
            <a:avLst/>
          </a:prstGeom>
          <a:ln w="25400">
            <a:solidFill>
              <a:sysClr val="windowText" lastClr="000000"/>
            </a:solidFill>
          </a:ln>
        </p:spPr>
      </p:pic>
    </p:spTree>
    <p:extLst>
      <p:ext uri="{BB962C8B-B14F-4D97-AF65-F5344CB8AC3E}">
        <p14:creationId xmlns:p14="http://schemas.microsoft.com/office/powerpoint/2010/main" val="3693671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34400" y="20195"/>
            <a:ext cx="3473451" cy="2484879"/>
          </a:xfrm>
          <a:prstGeom prst="rect">
            <a:avLst/>
          </a:prstGeom>
        </p:spPr>
      </p:pic>
      <p:sp>
        <p:nvSpPr>
          <p:cNvPr id="4" name="Bent Arrow 3"/>
          <p:cNvSpPr/>
          <p:nvPr/>
        </p:nvSpPr>
        <p:spPr>
          <a:xfrm rot="16200000" flipH="1">
            <a:off x="7712077" y="1887536"/>
            <a:ext cx="671513" cy="801688"/>
          </a:xfrm>
          <a:prstGeom prst="bentArrow">
            <a:avLst>
              <a:gd name="adj1" fmla="val 25000"/>
              <a:gd name="adj2" fmla="val 25000"/>
              <a:gd name="adj3" fmla="val 39184"/>
              <a:gd name="adj4" fmla="val 4375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5400676" y="6429345"/>
            <a:ext cx="6791324" cy="400110"/>
          </a:xfrm>
          <a:prstGeom prst="rect">
            <a:avLst/>
          </a:prstGeom>
          <a:solidFill>
            <a:schemeClr val="tx1"/>
          </a:solidFill>
          <a:ln w="19050">
            <a:solidFill>
              <a:schemeClr val="tx1"/>
            </a:solidFill>
          </a:ln>
        </p:spPr>
        <p:txBody>
          <a:bodyPr wrap="square" lIns="91440" tIns="45720" rIns="91440" bIns="45720">
            <a:spAutoFit/>
          </a:bodyPr>
          <a:lstStyle/>
          <a:p>
            <a:pPr algn="ctr"/>
            <a:r>
              <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Samples of generated adversarial content for cloning</a:t>
            </a:r>
          </a:p>
        </p:txBody>
      </p:sp>
      <p:sp>
        <p:nvSpPr>
          <p:cNvPr id="7" name="Rectangle 6"/>
          <p:cNvSpPr>
            <a:spLocks noChangeArrowheads="1"/>
          </p:cNvSpPr>
          <p:nvPr/>
        </p:nvSpPr>
        <p:spPr bwMode="auto">
          <a:xfrm>
            <a:off x="257175" y="91171"/>
            <a:ext cx="7639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600" b="1" dirty="0">
                <a:solidFill>
                  <a:srgbClr val="000000"/>
                </a:solidFill>
                <a:effectLst>
                  <a:outerShdw blurRad="38100" dist="38100" dir="2700000" algn="tl">
                    <a:srgbClr val="000000">
                      <a:alpha val="43137"/>
                    </a:srgbClr>
                  </a:outerShdw>
                </a:effectLst>
              </a:rPr>
              <a:t>Adversarial training experiments</a:t>
            </a:r>
            <a:endParaRPr lang="en-US" altLang="en-US" sz="2000" dirty="0">
              <a:solidFill>
                <a:srgbClr val="000000"/>
              </a:solidFill>
            </a:endParaRPr>
          </a:p>
        </p:txBody>
      </p:sp>
      <p:sp>
        <p:nvSpPr>
          <p:cNvPr id="8" name="Rectangle 7"/>
          <p:cNvSpPr/>
          <p:nvPr/>
        </p:nvSpPr>
        <p:spPr>
          <a:xfrm>
            <a:off x="38100" y="2743200"/>
            <a:ext cx="5362575" cy="4062651"/>
          </a:xfrm>
          <a:prstGeom prst="rect">
            <a:avLst/>
          </a:prstGeom>
          <a:solidFill>
            <a:schemeClr val="bg1">
              <a:lumMod val="85000"/>
            </a:schemeClr>
          </a:solidFill>
          <a:ln w="19050">
            <a:solidFill>
              <a:schemeClr val="tx1"/>
            </a:solidFill>
          </a:ln>
        </p:spPr>
        <p:txBody>
          <a:bodyPr wrap="square">
            <a:spAutoFit/>
          </a:bodyPr>
          <a:lstStyle/>
          <a:p>
            <a:pPr algn="just"/>
            <a:r>
              <a:rPr lang="en-US" sz="2400" b="1" dirty="0">
                <a:latin typeface="Times New Roman" panose="02020603050405020304" pitchFamily="18" charset="0"/>
                <a:ea typeface="Times New Roman" panose="02020603050405020304" pitchFamily="18" charset="0"/>
              </a:rPr>
              <a:t>CONCLUSION</a:t>
            </a:r>
          </a:p>
          <a:p>
            <a:pPr algn="just"/>
            <a:r>
              <a:rPr lang="en-US" dirty="0">
                <a:latin typeface="Times New Roman" panose="02020603050405020304" pitchFamily="18" charset="0"/>
                <a:ea typeface="Times New Roman" panose="02020603050405020304" pitchFamily="18" charset="0"/>
              </a:rPr>
              <a:t>We present adversarial learning environment, which facilitates the process of making digital cognitive clones of the decision makers. We show several experiments within such environment aiming to check the performance of digital clones both for business-as-usual decision situations and for critical decision-making. We experimented on image classification skills’ cloning process complicated by adversarial machine learning attacks on the images. Although human decision-makers still showed better performance in threat recognition, the results of the experiments are promising due to the high accuracy of the artificial predictions and (even better) high human-clone correlation of the decisions. </a:t>
            </a:r>
            <a:endParaRPr lang="en-US" dirty="0"/>
          </a:p>
        </p:txBody>
      </p:sp>
      <p:sp>
        <p:nvSpPr>
          <p:cNvPr id="9" name="Rectangle 8"/>
          <p:cNvSpPr/>
          <p:nvPr/>
        </p:nvSpPr>
        <p:spPr>
          <a:xfrm>
            <a:off x="145355" y="975628"/>
            <a:ext cx="6407845" cy="830997"/>
          </a:xfrm>
          <a:prstGeom prst="rect">
            <a:avLst/>
          </a:prstGeom>
        </p:spPr>
        <p:txBody>
          <a:bodyPr wrap="square">
            <a:spAutoFit/>
          </a:bodyPr>
          <a:lstStyle/>
          <a:p>
            <a:r>
              <a:rPr lang="en-US" sz="2400" b="1" dirty="0">
                <a:solidFill>
                  <a:srgbClr val="000000"/>
                </a:solidFill>
                <a:effectLst>
                  <a:outerShdw blurRad="38100" dist="38100" dir="2700000" algn="tl">
                    <a:srgbClr val="000000">
                      <a:alpha val="43137"/>
                    </a:srgbClr>
                  </a:outerShdw>
                </a:effectLst>
                <a:latin typeface="Arial" pitchFamily="34" charset="0"/>
                <a:cs typeface="Arial" pitchFamily="34" charset="0"/>
              </a:rPr>
              <a:t>… within the NATO SPS Project</a:t>
            </a:r>
          </a:p>
          <a:p>
            <a:r>
              <a:rPr lang="en-US" sz="2000" b="1" dirty="0">
                <a:solidFill>
                  <a:srgbClr val="000000"/>
                </a:solidFill>
                <a:effectLst>
                  <a:outerShdw blurRad="38100" dist="38100" dir="2700000" algn="tl">
                    <a:srgbClr val="000000">
                      <a:alpha val="43137"/>
                    </a:srgbClr>
                  </a:outerShdw>
                </a:effectLst>
                <a:latin typeface="Arial" pitchFamily="34" charset="0"/>
                <a:cs typeface="Arial" pitchFamily="34" charset="0"/>
              </a:rPr>
              <a:t>“</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Cyber Defence for Intelligent Systems</a:t>
            </a:r>
            <a:r>
              <a:rPr lang="en-US" sz="2000" b="1"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p:txBody>
      </p:sp>
      <p:sp>
        <p:nvSpPr>
          <p:cNvPr id="10" name="Rectangle 9"/>
          <p:cNvSpPr/>
          <p:nvPr/>
        </p:nvSpPr>
        <p:spPr>
          <a:xfrm>
            <a:off x="296325" y="1919048"/>
            <a:ext cx="3052952" cy="369332"/>
          </a:xfrm>
          <a:prstGeom prst="rect">
            <a:avLst/>
          </a:prstGeom>
        </p:spPr>
        <p:txBody>
          <a:bodyPr wrap="none">
            <a:spAutoFit/>
          </a:bodyPr>
          <a:lstStyle/>
          <a:p>
            <a:r>
              <a:rPr lang="en-US" dirty="0">
                <a:hlinkClick r:id="rId3"/>
              </a:rPr>
              <a:t>http://recode.bg/natog5511/</a:t>
            </a:r>
            <a:r>
              <a:rPr lang="en-US" dirty="0"/>
              <a:t> </a:t>
            </a:r>
          </a:p>
        </p:txBody>
      </p:sp>
      <p:pic>
        <p:nvPicPr>
          <p:cNvPr id="11" name="Picture 10" descr="A group of people lined up in a row&#10;&#10;Description automatically generated"/>
          <p:cNvPicPr/>
          <p:nvPr/>
        </p:nvPicPr>
        <p:blipFill rotWithShape="1">
          <a:blip r:embed="rId4" cstate="print">
            <a:extLst>
              <a:ext uri="{28A0092B-C50C-407E-A947-70E740481C1C}">
                <a14:useLocalDpi xmlns:a14="http://schemas.microsoft.com/office/drawing/2010/main" val="0"/>
              </a:ext>
            </a:extLst>
          </a:blip>
          <a:srcRect b="24937"/>
          <a:stretch/>
        </p:blipFill>
        <p:spPr bwMode="auto">
          <a:xfrm>
            <a:off x="5400675" y="2743200"/>
            <a:ext cx="6791325" cy="3686145"/>
          </a:xfrm>
          <a:prstGeom prst="rect">
            <a:avLst/>
          </a:prstGeom>
          <a:ln w="1905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2" name="Rectangle 11"/>
          <p:cNvSpPr/>
          <p:nvPr/>
        </p:nvSpPr>
        <p:spPr>
          <a:xfrm>
            <a:off x="5391149" y="2733586"/>
            <a:ext cx="6791326" cy="461665"/>
          </a:xfrm>
          <a:prstGeom prst="rect">
            <a:avLst/>
          </a:prstGeom>
          <a:solidFill>
            <a:schemeClr val="bg1"/>
          </a:solidFill>
          <a:ln w="25400">
            <a:solidFill>
              <a:schemeClr val="tx1"/>
            </a:solidFill>
          </a:ln>
        </p:spPr>
        <p:txBody>
          <a:bodyPr wrap="square">
            <a:spAutoFit/>
          </a:bodyPr>
          <a:lstStyle/>
          <a:p>
            <a:pPr algn="just"/>
            <a:r>
              <a:rPr lang="en-GB" sz="1200" b="1" dirty="0">
                <a:latin typeface="Times New Roman" panose="02020603050405020304" pitchFamily="18" charset="0"/>
                <a:ea typeface="SimSun" panose="02010600030101010101" pitchFamily="2" charset="-122"/>
              </a:rPr>
              <a:t>From 3000 generated images a batch of 300 most challenging samples for both human and artificial security officers, is selected as representation of disrupted reality and used to retrain the clones </a:t>
            </a:r>
            <a:endParaRPr lang="en-US" sz="1200" b="1" dirty="0"/>
          </a:p>
        </p:txBody>
      </p:sp>
    </p:spTree>
    <p:extLst>
      <p:ext uri="{BB962C8B-B14F-4D97-AF65-F5344CB8AC3E}">
        <p14:creationId xmlns:p14="http://schemas.microsoft.com/office/powerpoint/2010/main" val="3604453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806" y="762000"/>
            <a:ext cx="3078069" cy="307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77754" y="3906273"/>
            <a:ext cx="2208682"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Tuure Tuunanen</a:t>
            </a:r>
          </a:p>
        </p:txBody>
      </p:sp>
      <p:sp>
        <p:nvSpPr>
          <p:cNvPr id="14" name="Rectangle 13"/>
          <p:cNvSpPr/>
          <p:nvPr/>
        </p:nvSpPr>
        <p:spPr>
          <a:xfrm>
            <a:off x="9927649" y="3745258"/>
            <a:ext cx="2243692"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Svitlana Gryshko</a:t>
            </a:r>
          </a:p>
        </p:txBody>
      </p:sp>
      <p:sp>
        <p:nvSpPr>
          <p:cNvPr id="15" name="Rectangle 14"/>
          <p:cNvSpPr/>
          <p:nvPr/>
        </p:nvSpPr>
        <p:spPr>
          <a:xfrm>
            <a:off x="7489110" y="3745258"/>
            <a:ext cx="2457212"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Mariia Golovianko</a:t>
            </a:r>
          </a:p>
        </p:txBody>
      </p:sp>
      <p:sp>
        <p:nvSpPr>
          <p:cNvPr id="16" name="Rectangle 15"/>
          <p:cNvSpPr/>
          <p:nvPr/>
        </p:nvSpPr>
        <p:spPr>
          <a:xfrm>
            <a:off x="234879" y="182759"/>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7" name="Rectangle 16"/>
          <p:cNvSpPr/>
          <p:nvPr/>
        </p:nvSpPr>
        <p:spPr>
          <a:xfrm>
            <a:off x="4369672" y="1301323"/>
            <a:ext cx="6238875" cy="1384995"/>
          </a:xfrm>
          <a:prstGeom prst="rect">
            <a:avLst/>
          </a:prstGeom>
        </p:spPr>
        <p:txBody>
          <a:bodyPr wrap="square">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“TOWARDS DIGITAL COGNITIVE CLONES FOR THE DECISION-MAKERS: ADVERSARIAL TRAINING EXPERIMENTS”</a:t>
            </a:r>
          </a:p>
        </p:txBody>
      </p:sp>
      <p:sp>
        <p:nvSpPr>
          <p:cNvPr id="18" name="Rectangle 17"/>
          <p:cNvSpPr/>
          <p:nvPr/>
        </p:nvSpPr>
        <p:spPr>
          <a:xfrm>
            <a:off x="8927023" y="23509"/>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3003769" y="301509"/>
            <a:ext cx="2212200" cy="369332"/>
          </a:xfrm>
          <a:prstGeom prst="rect">
            <a:avLst/>
          </a:prstGeom>
          <a:noFill/>
        </p:spPr>
        <p:txBody>
          <a:bodyPr wrap="square" rtlCol="0">
            <a:spAutoFit/>
          </a:bodyPr>
          <a:lstStyle/>
          <a:p>
            <a:r>
              <a:rPr lang="en-US" dirty="0">
                <a:hlinkClick r:id="rId3"/>
              </a:rPr>
              <a:t>vagan.terziyan@jyu.fi</a:t>
            </a:r>
            <a:r>
              <a:rPr lang="en-US" dirty="0"/>
              <a:t> </a:t>
            </a:r>
          </a:p>
        </p:txBody>
      </p:sp>
      <p:pic>
        <p:nvPicPr>
          <p:cNvPr id="2" name="Picture 1"/>
          <p:cNvPicPr>
            <a:picLocks noChangeAspect="1"/>
          </p:cNvPicPr>
          <p:nvPr/>
        </p:nvPicPr>
        <p:blipFill>
          <a:blip r:embed="rId4"/>
          <a:stretch>
            <a:fillRect/>
          </a:stretch>
        </p:blipFill>
        <p:spPr>
          <a:xfrm>
            <a:off x="10123981" y="4228541"/>
            <a:ext cx="1928338" cy="2457544"/>
          </a:xfrm>
          <a:prstGeom prst="rect">
            <a:avLst/>
          </a:prstGeom>
          <a:ln w="19050">
            <a:solidFill>
              <a:schemeClr val="tx1"/>
            </a:solidFill>
          </a:ln>
        </p:spPr>
      </p:pic>
      <p:pic>
        <p:nvPicPr>
          <p:cNvPr id="3" name="Picture 2"/>
          <p:cNvPicPr>
            <a:picLocks noChangeAspect="1"/>
          </p:cNvPicPr>
          <p:nvPr/>
        </p:nvPicPr>
        <p:blipFill>
          <a:blip r:embed="rId5"/>
          <a:stretch>
            <a:fillRect/>
          </a:stretch>
        </p:blipFill>
        <p:spPr>
          <a:xfrm>
            <a:off x="7881065" y="4225063"/>
            <a:ext cx="1927561" cy="2461487"/>
          </a:xfrm>
          <a:prstGeom prst="rect">
            <a:avLst/>
          </a:prstGeom>
          <a:ln w="19050">
            <a:solidFill>
              <a:schemeClr val="tx1"/>
            </a:solidFill>
          </a:ln>
        </p:spPr>
      </p:pic>
      <p:pic>
        <p:nvPicPr>
          <p:cNvPr id="4" name="Picture 3"/>
          <p:cNvPicPr>
            <a:picLocks noChangeAspect="1"/>
          </p:cNvPicPr>
          <p:nvPr/>
        </p:nvPicPr>
        <p:blipFill>
          <a:blip r:embed="rId6"/>
          <a:stretch>
            <a:fillRect/>
          </a:stretch>
        </p:blipFill>
        <p:spPr>
          <a:xfrm>
            <a:off x="639448" y="4367937"/>
            <a:ext cx="1722363" cy="2318148"/>
          </a:xfrm>
          <a:prstGeom prst="rect">
            <a:avLst/>
          </a:prstGeom>
          <a:ln w="19050">
            <a:solidFill>
              <a:schemeClr val="tx1"/>
            </a:solidFill>
          </a:ln>
        </p:spPr>
      </p:pic>
      <p:grpSp>
        <p:nvGrpSpPr>
          <p:cNvPr id="23" name="Group 22"/>
          <p:cNvGrpSpPr/>
          <p:nvPr/>
        </p:nvGrpSpPr>
        <p:grpSpPr>
          <a:xfrm>
            <a:off x="2663700" y="3423372"/>
            <a:ext cx="3435776" cy="1427465"/>
            <a:chOff x="2663700" y="3423372"/>
            <a:chExt cx="3435776" cy="1427465"/>
          </a:xfrm>
        </p:grpSpPr>
        <p:pic>
          <p:nvPicPr>
            <p:cNvPr id="7" name="Picture 2">
              <a:hlinkClick r:id="rId7"/>
            </p:cNvPr>
            <p:cNvPicPr>
              <a:picLocks noChangeAspect="1" noChangeArrowheads="1"/>
            </p:cNvPicPr>
            <p:nvPr/>
          </p:nvPicPr>
          <p:blipFill>
            <a:blip r:embed="rId8">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9"/>
                </a:rPr>
                <a:t>https://www.jyu.fi/en/</a:t>
              </a:r>
              <a:r>
                <a:rPr lang="en-US" dirty="0"/>
                <a:t> </a:t>
              </a:r>
            </a:p>
          </p:txBody>
        </p:sp>
      </p:grpSp>
      <p:grpSp>
        <p:nvGrpSpPr>
          <p:cNvPr id="11" name="Group 10"/>
          <p:cNvGrpSpPr/>
          <p:nvPr/>
        </p:nvGrpSpPr>
        <p:grpSpPr>
          <a:xfrm>
            <a:off x="3619500" y="5576981"/>
            <a:ext cx="4265812" cy="1110393"/>
            <a:chOff x="7560792" y="2676526"/>
            <a:chExt cx="4265812" cy="1110393"/>
          </a:xfrm>
        </p:grpSpPr>
        <p:pic>
          <p:nvPicPr>
            <p:cNvPr id="5" name="Picture 4"/>
            <p:cNvPicPr>
              <a:picLocks noChangeAspect="1"/>
            </p:cNvPicPr>
            <p:nvPr/>
          </p:nvPicPr>
          <p:blipFill>
            <a:blip r:embed="rId10"/>
            <a:stretch>
              <a:fillRect/>
            </a:stretch>
          </p:blipFill>
          <p:spPr>
            <a:xfrm>
              <a:off x="7560792" y="2676526"/>
              <a:ext cx="4151512" cy="1109104"/>
            </a:xfrm>
            <a:prstGeom prst="rect">
              <a:avLst/>
            </a:prstGeom>
            <a:ln w="19050">
              <a:solidFill>
                <a:schemeClr val="tx1"/>
              </a:solidFill>
            </a:ln>
          </p:spPr>
        </p:pic>
        <p:sp>
          <p:nvSpPr>
            <p:cNvPr id="6" name="Rectangle 5"/>
            <p:cNvSpPr/>
            <p:nvPr/>
          </p:nvSpPr>
          <p:spPr>
            <a:xfrm>
              <a:off x="9727247" y="3417587"/>
              <a:ext cx="2099357" cy="369332"/>
            </a:xfrm>
            <a:prstGeom prst="rect">
              <a:avLst/>
            </a:prstGeom>
          </p:spPr>
          <p:txBody>
            <a:bodyPr wrap="none">
              <a:spAutoFit/>
            </a:bodyPr>
            <a:lstStyle/>
            <a:p>
              <a:r>
                <a:rPr lang="en-US" dirty="0">
                  <a:hlinkClick r:id="rId11"/>
                </a:rPr>
                <a:t>https://nure.ua/en/</a:t>
              </a:r>
              <a:r>
                <a:rPr lang="en-US" dirty="0"/>
                <a:t> </a:t>
              </a:r>
            </a:p>
          </p:txBody>
        </p:sp>
      </p:grpSp>
    </p:spTree>
    <p:extLst>
      <p:ext uri="{BB962C8B-B14F-4D97-AF65-F5344CB8AC3E}">
        <p14:creationId xmlns:p14="http://schemas.microsoft.com/office/powerpoint/2010/main" val="20580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7180"/>
            <a:ext cx="4242388" cy="5769238"/>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COIN:</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Cognitive Computing and Collective Intelligence … </a:t>
            </a:r>
          </a:p>
        </p:txBody>
      </p:sp>
      <p:grpSp>
        <p:nvGrpSpPr>
          <p:cNvPr id="9" name="Группа 2"/>
          <p:cNvGrpSpPr/>
          <p:nvPr/>
        </p:nvGrpSpPr>
        <p:grpSpPr>
          <a:xfrm>
            <a:off x="4461700" y="3409753"/>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COIN</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1791" y="3967701"/>
            <a:ext cx="5115035" cy="2557518"/>
          </a:xfrm>
          <a:prstGeom prst="rect">
            <a:avLst/>
          </a:prstGeom>
        </p:spPr>
      </p:pic>
      <p:sp>
        <p:nvSpPr>
          <p:cNvPr id="7" name="Rectangle 6"/>
          <p:cNvSpPr/>
          <p:nvPr/>
        </p:nvSpPr>
        <p:spPr>
          <a:xfrm>
            <a:off x="7021791" y="3055810"/>
            <a:ext cx="4575868"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769134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468763"/>
            <a:ext cx="10779308" cy="4400673"/>
          </a:xfrm>
          <a:prstGeom prst="rect">
            <a:avLst/>
          </a:prstGeom>
        </p:spPr>
      </p:pic>
      <p:sp>
        <p:nvSpPr>
          <p:cNvPr id="5" name="Rectangle 4"/>
          <p:cNvSpPr/>
          <p:nvPr/>
        </p:nvSpPr>
        <p:spPr>
          <a:xfrm>
            <a:off x="2867651" y="5043785"/>
            <a:ext cx="8522077"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400" b="0" cap="none" spc="0" dirty="0">
                <a:ln w="0"/>
                <a:solidFill>
                  <a:schemeClr val="tx1"/>
                </a:solidFill>
                <a:effectLst>
                  <a:outerShdw blurRad="38100" dist="19050" dir="2700000" algn="tl" rotWithShape="0">
                    <a:schemeClr val="dk1">
                      <a:alpha val="40000"/>
                    </a:schemeClr>
                  </a:outerShdw>
                </a:effectLst>
                <a:hlinkClick r:id="rId3"/>
              </a:rPr>
              <a:t>https://ai.it.jyu.fi/ISM-2020-Pi-Mind.pptx</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545403" y="5591842"/>
            <a:ext cx="412100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US" sz="2400" b="0" cap="none" spc="0" dirty="0">
                <a:ln w="0"/>
                <a:solidFill>
                  <a:schemeClr val="tx1"/>
                </a:solidFill>
                <a:effectLst>
                  <a:outerShdw blurRad="38100" dist="19050" dir="2700000" algn="tl" rotWithShape="0">
                    <a:schemeClr val="dk1">
                      <a:alpha val="40000"/>
                    </a:schemeClr>
                  </a:outerShdw>
                </a:effectLst>
                <a:hlinkClick r:id="rId4"/>
              </a:rPr>
              <a:t>vagan.terziyan@jyu.fi</a:t>
            </a:r>
            <a:r>
              <a:rPr lang="en-US" sz="2400" b="0" cap="none" spc="0" dirty="0">
                <a:ln w="0"/>
                <a:solidFill>
                  <a:schemeClr val="tx1"/>
                </a:solidFill>
                <a:effectLst>
                  <a:outerShdw blurRad="38100" dist="19050" dir="2700000" algn="tl" rotWithShape="0">
                    <a:schemeClr val="dk1">
                      <a:alpha val="40000"/>
                    </a:schemeClr>
                  </a:outerShdw>
                </a:effectLst>
              </a:rPr>
              <a:t>  </a:t>
            </a: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51" y="5043785"/>
            <a:ext cx="2181225" cy="1512888"/>
          </a:xfrm>
          <a:prstGeom prst="rect">
            <a:avLst/>
          </a:prstGeom>
          <a:noFill/>
          <a:ln w="635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6133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525286" y="46427"/>
            <a:ext cx="2793009"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Cyber-Physical Systems</a:t>
            </a:r>
          </a:p>
        </p:txBody>
      </p:sp>
      <p:sp>
        <p:nvSpPr>
          <p:cNvPr id="11" name="Rectangle 17"/>
          <p:cNvSpPr/>
          <p:nvPr/>
        </p:nvSpPr>
        <p:spPr bwMode="auto">
          <a:xfrm>
            <a:off x="7972435" y="69839"/>
            <a:ext cx="265707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Collective Intelligence</a:t>
            </a:r>
          </a:p>
        </p:txBody>
      </p:sp>
      <p:grpSp>
        <p:nvGrpSpPr>
          <p:cNvPr id="25" name="Group 24"/>
          <p:cNvGrpSpPr/>
          <p:nvPr/>
        </p:nvGrpSpPr>
        <p:grpSpPr>
          <a:xfrm>
            <a:off x="1613546" y="540931"/>
            <a:ext cx="2415012" cy="2566604"/>
            <a:chOff x="440198" y="2075021"/>
            <a:chExt cx="3471580" cy="3853901"/>
          </a:xfrm>
        </p:grpSpPr>
        <p:pic>
          <p:nvPicPr>
            <p:cNvPr id="24" name="Picture 2"/>
            <p:cNvPicPr>
              <a:picLocks noChangeAspect="1" noChangeArrowheads="1"/>
            </p:cNvPicPr>
            <p:nvPr/>
          </p:nvPicPr>
          <p:blipFill>
            <a:blip r:embed="rId2"/>
            <a:srcRect/>
            <a:stretch>
              <a:fillRect/>
            </a:stretch>
          </p:blipFill>
          <p:spPr bwMode="auto">
            <a:xfrm>
              <a:off x="440198" y="3573016"/>
              <a:ext cx="3471580" cy="2355906"/>
            </a:xfrm>
            <a:prstGeom prst="rect">
              <a:avLst/>
            </a:prstGeom>
            <a:noFill/>
            <a:ln w="19050">
              <a:solidFill>
                <a:schemeClr val="tx1"/>
              </a:solid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198" y="2075021"/>
              <a:ext cx="3471580" cy="146511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6" name="Group 25"/>
          <p:cNvGrpSpPr/>
          <p:nvPr/>
        </p:nvGrpSpPr>
        <p:grpSpPr>
          <a:xfrm>
            <a:off x="8257330" y="535449"/>
            <a:ext cx="2304256" cy="2566604"/>
            <a:chOff x="5051759" y="2276872"/>
            <a:chExt cx="3787526" cy="4335421"/>
          </a:xfrm>
        </p:grpSpPr>
        <p:grpSp>
          <p:nvGrpSpPr>
            <p:cNvPr id="7" name="Group 4"/>
            <p:cNvGrpSpPr>
              <a:grpSpLocks/>
            </p:cNvGrpSpPr>
            <p:nvPr/>
          </p:nvGrpSpPr>
          <p:grpSpPr bwMode="auto">
            <a:xfrm>
              <a:off x="5051759" y="2276872"/>
              <a:ext cx="3779777" cy="2359133"/>
              <a:chOff x="5650696" y="192028"/>
              <a:chExt cx="3779912" cy="2358899"/>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8041" y="3639542"/>
            <a:ext cx="4187956" cy="3140968"/>
          </a:xfrm>
          <a:prstGeom prst="rect">
            <a:avLst/>
          </a:prstGeom>
        </p:spPr>
      </p:pic>
      <p:sp>
        <p:nvSpPr>
          <p:cNvPr id="32" name="Rectangle 31"/>
          <p:cNvSpPr/>
          <p:nvPr/>
        </p:nvSpPr>
        <p:spPr bwMode="auto">
          <a:xfrm>
            <a:off x="5495689" y="3214675"/>
            <a:ext cx="153266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Industry 4.0</a:t>
            </a:r>
          </a:p>
        </p:txBody>
      </p:sp>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7039" y="2204864"/>
            <a:ext cx="3744416" cy="10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4200776" y="542226"/>
            <a:ext cx="3921465" cy="1631216"/>
          </a:xfrm>
          <a:prstGeom prst="rect">
            <a:avLst/>
          </a:prstGeom>
          <a:noFill/>
        </p:spPr>
        <p:txBody>
          <a:bodyPr wrap="square" rtlCol="0">
            <a:spAutoFit/>
          </a:bodyPr>
          <a:lstStyle/>
          <a:p>
            <a:r>
              <a:rPr lang="en-US" sz="2000" b="1" dirty="0">
                <a:solidFill>
                  <a:prstClr val="black"/>
                </a:solidFill>
                <a:latin typeface="Calibri"/>
              </a:rPr>
              <a:t>Industry 4.0 </a:t>
            </a:r>
            <a:r>
              <a:rPr lang="en-US" sz="2000" dirty="0">
                <a:solidFill>
                  <a:prstClr val="black"/>
                </a:solidFill>
                <a:latin typeface="Calibri"/>
              </a:rPr>
              <a:t>is about Cyber-Physical Systems populated and controlled by the Collective Intelligence for the smart and autonomous manufacturing  purposes</a:t>
            </a:r>
          </a:p>
        </p:txBody>
      </p:sp>
      <p:sp>
        <p:nvSpPr>
          <p:cNvPr id="2" name="Rounded Rectangular Callout 1"/>
          <p:cNvSpPr/>
          <p:nvPr/>
        </p:nvSpPr>
        <p:spPr>
          <a:xfrm>
            <a:off x="1703512" y="3414730"/>
            <a:ext cx="1656184" cy="662342"/>
          </a:xfrm>
          <a:prstGeom prst="wedgeRoundRectCallout">
            <a:avLst>
              <a:gd name="adj1" fmla="val -7645"/>
              <a:gd name="adj2" fmla="val -1328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Flexible infrastructure</a:t>
            </a:r>
          </a:p>
        </p:txBody>
      </p:sp>
      <p:sp>
        <p:nvSpPr>
          <p:cNvPr id="17" name="Rounded Rectangular Callout 16"/>
          <p:cNvSpPr/>
          <p:nvPr/>
        </p:nvSpPr>
        <p:spPr>
          <a:xfrm>
            <a:off x="8543925" y="3639541"/>
            <a:ext cx="3486150" cy="2380259"/>
          </a:xfrm>
          <a:prstGeom prst="wedgeRoundRectCallout">
            <a:avLst>
              <a:gd name="adj1" fmla="val -32143"/>
              <a:gd name="adj2" fmla="val -7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Humans and artificial decision makers …</a:t>
            </a:r>
          </a:p>
          <a:p>
            <a:pPr algn="ctr"/>
            <a:r>
              <a:rPr lang="en-US" dirty="0">
                <a:solidFill>
                  <a:prstClr val="white"/>
                </a:solidFill>
                <a:latin typeface="Calibri"/>
              </a:rPr>
              <a:t>… where the latter ones could be  </a:t>
            </a:r>
            <a:r>
              <a:rPr lang="en-US" sz="2400" u="sng" dirty="0">
                <a:solidFill>
                  <a:prstClr val="white"/>
                </a:solidFill>
                <a:latin typeface="Calibri"/>
              </a:rPr>
              <a:t>artificial autonomous digital cognitive clones of humans</a:t>
            </a:r>
          </a:p>
        </p:txBody>
      </p:sp>
      <p:sp>
        <p:nvSpPr>
          <p:cNvPr id="18" name="Rectangle 17"/>
          <p:cNvSpPr/>
          <p:nvPr/>
        </p:nvSpPr>
        <p:spPr>
          <a:xfrm>
            <a:off x="6338823" y="6520308"/>
            <a:ext cx="1986441" cy="246221"/>
          </a:xfrm>
          <a:prstGeom prst="rect">
            <a:avLst/>
          </a:prstGeom>
          <a:solidFill>
            <a:srgbClr val="FFFF00"/>
          </a:solidFill>
        </p:spPr>
        <p:txBody>
          <a:bodyPr wrap="none">
            <a:spAutoFit/>
          </a:bodyPr>
          <a:lstStyle/>
          <a:p>
            <a:pPr algn="ctr"/>
            <a:r>
              <a:rPr lang="en-US" sz="1000" dirty="0">
                <a:solidFill>
                  <a:prstClr val="white"/>
                </a:solidFill>
                <a:latin typeface="Calibri"/>
                <a:hlinkClick r:id="rId9"/>
              </a:rPr>
              <a:t>https://bt3gl.github.io/index.html</a:t>
            </a:r>
            <a:r>
              <a:rPr lang="en-US" sz="1000" dirty="0">
                <a:solidFill>
                  <a:prstClr val="white"/>
                </a:solidFill>
                <a:latin typeface="Calibri"/>
              </a:rPr>
              <a:t> </a:t>
            </a:r>
          </a:p>
        </p:txBody>
      </p:sp>
      <p:sp>
        <p:nvSpPr>
          <p:cNvPr id="19" name="Rectangle 7"/>
          <p:cNvSpPr>
            <a:spLocks noChangeArrowheads="1"/>
          </p:cNvSpPr>
          <p:nvPr/>
        </p:nvSpPr>
        <p:spPr bwMode="auto">
          <a:xfrm>
            <a:off x="392113" y="4603175"/>
            <a:ext cx="31988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fi-FI" b="1" dirty="0">
                <a:solidFill>
                  <a:srgbClr val="FF0000"/>
                </a:solidFill>
              </a:rPr>
              <a:t>What we think about the Industry 4.0 ?</a:t>
            </a:r>
          </a:p>
        </p:txBody>
      </p:sp>
    </p:spTree>
    <p:extLst>
      <p:ext uri="{BB962C8B-B14F-4D97-AF65-F5344CB8AC3E}">
        <p14:creationId xmlns:p14="http://schemas.microsoft.com/office/powerpoint/2010/main" val="376687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bwMode="auto">
          <a:xfrm>
            <a:off x="5308600" y="881063"/>
            <a:ext cx="4457700" cy="5727700"/>
          </a:xfrm>
          <a:prstGeom prst="roundRect">
            <a:avLst>
              <a:gd name="adj" fmla="val 1914"/>
            </a:avLst>
          </a:prstGeom>
          <a:solidFill>
            <a:schemeClr val="bg1">
              <a:lumMod val="9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4" name="Cube 3"/>
          <p:cNvSpPr/>
          <p:nvPr/>
        </p:nvSpPr>
        <p:spPr>
          <a:xfrm>
            <a:off x="5395913" y="5133975"/>
            <a:ext cx="4297362" cy="1339850"/>
          </a:xfrm>
          <a:prstGeom prst="cube">
            <a:avLst>
              <a:gd name="adj" fmla="val 39852"/>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16" name="Rounded Rectangle 15"/>
          <p:cNvSpPr/>
          <p:nvPr/>
        </p:nvSpPr>
        <p:spPr bwMode="auto">
          <a:xfrm>
            <a:off x="8059739" y="944564"/>
            <a:ext cx="1633537" cy="4224337"/>
          </a:xfrm>
          <a:prstGeom prst="roundRect">
            <a:avLst>
              <a:gd name="adj" fmla="val 5693"/>
            </a:avLst>
          </a:prstGeom>
          <a:solidFill>
            <a:srgbClr val="F3FEB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14" name="Rounded Rectangle 13"/>
          <p:cNvSpPr/>
          <p:nvPr/>
        </p:nvSpPr>
        <p:spPr bwMode="auto">
          <a:xfrm>
            <a:off x="9821863" y="944563"/>
            <a:ext cx="2311400" cy="5664200"/>
          </a:xfrm>
          <a:prstGeom prst="roundRect">
            <a:avLst>
              <a:gd name="adj" fmla="val 569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853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45725" y="1460500"/>
            <a:ext cx="11049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39413" y="4729163"/>
            <a:ext cx="1136650" cy="174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2"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8239" y="3382964"/>
            <a:ext cx="198437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383388" y="4244214"/>
            <a:ext cx="902085" cy="97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038683" y="1638502"/>
            <a:ext cx="1245656" cy="133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clrChange>
              <a:clrFrom>
                <a:srgbClr val="EEEEEE"/>
              </a:clrFrom>
              <a:clrTo>
                <a:srgbClr val="EEEEEE">
                  <a:alpha val="0"/>
                </a:srgbClr>
              </a:clrTo>
            </a:clrChange>
            <a:grayscl/>
            <a:extLst>
              <a:ext uri="{28A0092B-C50C-407E-A947-70E740481C1C}">
                <a14:useLocalDpi xmlns:a14="http://schemas.microsoft.com/office/drawing/2010/main" val="0"/>
              </a:ext>
            </a:extLst>
          </a:blip>
          <a:srcRect/>
          <a:stretch>
            <a:fillRect/>
          </a:stretch>
        </p:blipFill>
        <p:spPr bwMode="auto">
          <a:xfrm flipH="1">
            <a:off x="8228072" y="3019663"/>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483304" y="3629194"/>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240922" y="3693346"/>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032351" y="3372560"/>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640389" y="3001104"/>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794444" y="3516917"/>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946863" y="3131965"/>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9974357" y="912196"/>
            <a:ext cx="2063385"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Customers</a:t>
            </a:r>
          </a:p>
        </p:txBody>
      </p:sp>
      <p:sp>
        <p:nvSpPr>
          <p:cNvPr id="17" name="Rectangle 16"/>
          <p:cNvSpPr/>
          <p:nvPr/>
        </p:nvSpPr>
        <p:spPr bwMode="auto">
          <a:xfrm>
            <a:off x="8334942" y="911750"/>
            <a:ext cx="115929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Digital</a:t>
            </a:r>
          </a:p>
          <a:p>
            <a:pPr algn="ctr" eaLnBrk="0" fontAlgn="base" hangingPunct="0">
              <a:spcBef>
                <a:spcPct val="0"/>
              </a:spcBef>
              <a:spcAft>
                <a:spcPct val="0"/>
              </a:spcAft>
              <a:defRPr/>
            </a:pPr>
            <a:r>
              <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clones</a:t>
            </a:r>
          </a:p>
        </p:txBody>
      </p:sp>
      <p:sp>
        <p:nvSpPr>
          <p:cNvPr id="185364" name="Right Arrow 7"/>
          <p:cNvSpPr>
            <a:spLocks noChangeArrowheads="1"/>
          </p:cNvSpPr>
          <p:nvPr/>
        </p:nvSpPr>
        <p:spPr bwMode="auto">
          <a:xfrm rot="10800000">
            <a:off x="8991751" y="2358530"/>
            <a:ext cx="1366838" cy="54864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185365" name="Right Arrow 7"/>
          <p:cNvSpPr>
            <a:spLocks noChangeArrowheads="1"/>
          </p:cNvSpPr>
          <p:nvPr/>
        </p:nvSpPr>
        <p:spPr bwMode="auto">
          <a:xfrm rot="11940440">
            <a:off x="8994578" y="4549004"/>
            <a:ext cx="1554480" cy="640080"/>
          </a:xfrm>
          <a:prstGeom prst="rightArrow">
            <a:avLst>
              <a:gd name="adj1" fmla="val 50000"/>
              <a:gd name="adj2" fmla="val 86197"/>
            </a:avLst>
          </a:prstGeom>
          <a:solidFill>
            <a:srgbClr val="0070C0"/>
          </a:solidFill>
          <a:ln w="38100" algn="ctr">
            <a:solidFill>
              <a:srgbClr val="0000FF"/>
            </a:solidFill>
            <a:round/>
            <a:headEnd/>
            <a:tailEnd type="triangle" w="med" len="me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26" name="Rounded Rectangle 25"/>
          <p:cNvSpPr/>
          <p:nvPr/>
        </p:nvSpPr>
        <p:spPr bwMode="auto">
          <a:xfrm>
            <a:off x="5395913" y="1784350"/>
            <a:ext cx="1890712" cy="3384550"/>
          </a:xfrm>
          <a:prstGeom prst="roundRect">
            <a:avLst>
              <a:gd name="adj" fmla="val 5693"/>
            </a:avLst>
          </a:prstGeom>
          <a:solidFill>
            <a:srgbClr val="F193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27" name="Rounded Rectangle 26"/>
          <p:cNvSpPr/>
          <p:nvPr/>
        </p:nvSpPr>
        <p:spPr bwMode="auto">
          <a:xfrm>
            <a:off x="3298825" y="1784350"/>
            <a:ext cx="1944688" cy="3384550"/>
          </a:xfrm>
          <a:prstGeom prst="roundRect">
            <a:avLst>
              <a:gd name="adj" fmla="val 569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28" name="Rectangle 27"/>
          <p:cNvSpPr/>
          <p:nvPr/>
        </p:nvSpPr>
        <p:spPr bwMode="auto">
          <a:xfrm>
            <a:off x="3407725" y="1789813"/>
            <a:ext cx="1741182" cy="95410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Product /</a:t>
            </a:r>
          </a:p>
          <a:p>
            <a:pPr algn="ctr" eaLnBrk="0" fontAlgn="base" hangingPunct="0">
              <a:spcBef>
                <a:spcPct val="0"/>
              </a:spcBef>
              <a:spcAft>
                <a:spcPct val="0"/>
              </a:spcAft>
              <a:defRPr/>
            </a:pPr>
            <a:r>
              <a:rPr lang="en-US"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Service</a:t>
            </a:r>
          </a:p>
        </p:txBody>
      </p:sp>
      <p:sp>
        <p:nvSpPr>
          <p:cNvPr id="29" name="Rectangle 28"/>
          <p:cNvSpPr/>
          <p:nvPr/>
        </p:nvSpPr>
        <p:spPr bwMode="auto">
          <a:xfrm>
            <a:off x="5700013" y="1771609"/>
            <a:ext cx="1282723" cy="95410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Digital</a:t>
            </a:r>
          </a:p>
          <a:p>
            <a:pPr algn="ctr" eaLnBrk="0" fontAlgn="base" hangingPunct="0">
              <a:spcBef>
                <a:spcPct val="0"/>
              </a:spcBef>
              <a:spcAft>
                <a:spcPct val="0"/>
              </a:spcAft>
              <a:defRPr/>
            </a:pPr>
            <a:r>
              <a:rPr lang="en-US"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Twin</a:t>
            </a:r>
          </a:p>
        </p:txBody>
      </p:sp>
      <p:pic>
        <p:nvPicPr>
          <p:cNvPr id="185370"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6625" y="2994026"/>
            <a:ext cx="1487488" cy="167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71"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8950" y="2970213"/>
            <a:ext cx="1524000" cy="167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Left-Right Arrow 32"/>
          <p:cNvSpPr/>
          <p:nvPr/>
        </p:nvSpPr>
        <p:spPr bwMode="auto">
          <a:xfrm>
            <a:off x="4668839" y="3997325"/>
            <a:ext cx="1150937" cy="268288"/>
          </a:xfrm>
          <a:prstGeom prst="leftRightArrow">
            <a:avLst>
              <a:gd name="adj1" fmla="val 50000"/>
              <a:gd name="adj2" fmla="val 10693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34" name="Left-Right Arrow 33"/>
          <p:cNvSpPr/>
          <p:nvPr/>
        </p:nvSpPr>
        <p:spPr bwMode="auto">
          <a:xfrm rot="19773502">
            <a:off x="6856414" y="2724151"/>
            <a:ext cx="1487487" cy="227013"/>
          </a:xfrm>
          <a:prstGeom prst="leftRightArrow">
            <a:avLst>
              <a:gd name="adj1" fmla="val 50000"/>
              <a:gd name="adj2" fmla="val 10693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35" name="Left-Right Arrow 34"/>
          <p:cNvSpPr/>
          <p:nvPr/>
        </p:nvSpPr>
        <p:spPr bwMode="auto">
          <a:xfrm>
            <a:off x="7119938" y="3621088"/>
            <a:ext cx="1060450" cy="234950"/>
          </a:xfrm>
          <a:prstGeom prst="leftRightArrow">
            <a:avLst>
              <a:gd name="adj1" fmla="val 50000"/>
              <a:gd name="adj2" fmla="val 10693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36" name="Left-Right Arrow 35"/>
          <p:cNvSpPr/>
          <p:nvPr/>
        </p:nvSpPr>
        <p:spPr bwMode="auto">
          <a:xfrm rot="1026173">
            <a:off x="6861175" y="4344988"/>
            <a:ext cx="1684338" cy="227012"/>
          </a:xfrm>
          <a:prstGeom prst="leftRightArrow">
            <a:avLst>
              <a:gd name="adj1" fmla="val 50000"/>
              <a:gd name="adj2" fmla="val 10693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3" name="Rectangle 2"/>
          <p:cNvSpPr/>
          <p:nvPr/>
        </p:nvSpPr>
        <p:spPr bwMode="auto">
          <a:xfrm>
            <a:off x="5708388" y="856737"/>
            <a:ext cx="231345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en-US" b="1" dirty="0">
                <a:ln w="11430"/>
                <a:solidFill>
                  <a:srgbClr val="A06E5A"/>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Digital experiments</a:t>
            </a:r>
          </a:p>
          <a:p>
            <a:pPr algn="r" eaLnBrk="0" fontAlgn="base" hangingPunct="0">
              <a:spcBef>
                <a:spcPct val="0"/>
              </a:spcBef>
              <a:spcAft>
                <a:spcPct val="0"/>
              </a:spcAft>
              <a:defRPr/>
            </a:pPr>
            <a:r>
              <a:rPr lang="en-US" b="1" dirty="0">
                <a:ln w="11430"/>
                <a:solidFill>
                  <a:srgbClr val="A06E5A"/>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with customer</a:t>
            </a:r>
          </a:p>
          <a:p>
            <a:pPr algn="r" eaLnBrk="0" fontAlgn="base" hangingPunct="0">
              <a:spcBef>
                <a:spcPct val="0"/>
              </a:spcBef>
              <a:spcAft>
                <a:spcPct val="0"/>
              </a:spcAft>
              <a:defRPr/>
            </a:pPr>
            <a:r>
              <a:rPr lang="en-US" b="1" dirty="0">
                <a:ln w="11430"/>
                <a:solidFill>
                  <a:srgbClr val="A06E5A"/>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experience</a:t>
            </a:r>
          </a:p>
        </p:txBody>
      </p:sp>
      <p:sp>
        <p:nvSpPr>
          <p:cNvPr id="40" name="Rectangle 39"/>
          <p:cNvSpPr/>
          <p:nvPr/>
        </p:nvSpPr>
        <p:spPr>
          <a:xfrm>
            <a:off x="523875" y="6133"/>
            <a:ext cx="11525249"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Digital Clones vs. Digital Twins: Potential Use-Case</a:t>
            </a:r>
          </a:p>
        </p:txBody>
      </p:sp>
      <p:sp>
        <p:nvSpPr>
          <p:cNvPr id="185378" name="Right Arrow 7"/>
          <p:cNvSpPr>
            <a:spLocks noChangeArrowheads="1"/>
          </p:cNvSpPr>
          <p:nvPr/>
        </p:nvSpPr>
        <p:spPr bwMode="auto">
          <a:xfrm rot="11738925">
            <a:off x="9429560" y="3402529"/>
            <a:ext cx="731520" cy="457200"/>
          </a:xfrm>
          <a:prstGeom prst="rightArrow">
            <a:avLst>
              <a:gd name="adj1" fmla="val 50000"/>
              <a:gd name="adj2" fmla="val 56697"/>
            </a:avLst>
          </a:prstGeom>
          <a:solidFill>
            <a:srgbClr val="0070C0"/>
          </a:solidFill>
          <a:ln w="38100" algn="ctr">
            <a:solidFill>
              <a:srgbClr val="0000FF"/>
            </a:solidFill>
            <a:round/>
            <a:headEnd/>
            <a:tailEnd type="triangle" w="med" len="me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pic>
        <p:nvPicPr>
          <p:cNvPr id="185379" name="Picture 2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41396">
            <a:off x="5459414" y="5803900"/>
            <a:ext cx="51117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958512" y="5783845"/>
            <a:ext cx="3239990" cy="523220"/>
          </a:xfrm>
          <a:prstGeom prst="rect">
            <a:avLst/>
          </a:prstGeom>
          <a:noFill/>
        </p:spPr>
        <p:txBody>
          <a:bodyPr wrap="none">
            <a:spAutoFit/>
          </a:bodyPr>
          <a:lstStyle/>
          <a:p>
            <a:pPr algn="ctr" eaLnBrk="0" fontAlgn="base" hangingPunct="0">
              <a:spcBef>
                <a:spcPct val="0"/>
              </a:spcBef>
              <a:spcAft>
                <a:spcPct val="0"/>
              </a:spcAft>
              <a:defRPr/>
            </a:pPr>
            <a:r>
              <a:rPr lang="en-US" sz="2800" b="1" spc="300" dirty="0">
                <a:ln w="11430" cmpd="sng">
                  <a:solidFill>
                    <a:srgbClr val="BBE0E3">
                      <a:tint val="10000"/>
                    </a:srgbClr>
                  </a:solidFill>
                  <a:prstDash val="solid"/>
                  <a:miter lim="800000"/>
                </a:ln>
                <a:gradFill>
                  <a:gsLst>
                    <a:gs pos="10000">
                      <a:srgbClr val="BBE0E3">
                        <a:tint val="83000"/>
                        <a:shade val="100000"/>
                        <a:satMod val="200000"/>
                      </a:srgbClr>
                    </a:gs>
                    <a:gs pos="75000">
                      <a:srgbClr val="BBE0E3">
                        <a:tint val="100000"/>
                        <a:shade val="50000"/>
                        <a:satMod val="150000"/>
                      </a:srgbClr>
                    </a:gs>
                  </a:gsLst>
                  <a:lin ang="5400000"/>
                </a:gradFill>
                <a:effectLst>
                  <a:glow rad="45500">
                    <a:srgbClr val="BBE0E3">
                      <a:satMod val="220000"/>
                      <a:alpha val="35000"/>
                    </a:srgbClr>
                  </a:glow>
                </a:effectLst>
                <a:latin typeface="Arial" panose="020B0604020202020204" pitchFamily="34" charset="0"/>
                <a:cs typeface="Arial" panose="020B0604020202020204" pitchFamily="34" charset="0"/>
              </a:rPr>
              <a:t>COLD platform</a:t>
            </a:r>
          </a:p>
        </p:txBody>
      </p:sp>
      <p:pic>
        <p:nvPicPr>
          <p:cNvPr id="18538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5499101"/>
            <a:ext cx="628650" cy="63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2" name="Picture 2"/>
          <p:cNvPicPr>
            <a:picLocks noChangeAspect="1" noChangeArrowheads="1"/>
          </p:cNvPicPr>
          <p:nvPr/>
        </p:nvPicPr>
        <p:blipFill>
          <a:blip r:embed="rId10"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876676" y="5856289"/>
            <a:ext cx="804863" cy="80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8338" y="817564"/>
            <a:ext cx="628650" cy="63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3988" y="722314"/>
            <a:ext cx="628650" cy="63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4863" y="5573713"/>
            <a:ext cx="628650" cy="63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7725" y="804864"/>
            <a:ext cx="628650" cy="63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391" name="Right Arrow 7"/>
          <p:cNvSpPr>
            <a:spLocks noChangeArrowheads="1"/>
          </p:cNvSpPr>
          <p:nvPr/>
        </p:nvSpPr>
        <p:spPr bwMode="auto">
          <a:xfrm rot="5400000">
            <a:off x="3340699" y="1459708"/>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49" name="Right Arrow 7"/>
          <p:cNvSpPr>
            <a:spLocks noChangeArrowheads="1"/>
          </p:cNvSpPr>
          <p:nvPr/>
        </p:nvSpPr>
        <p:spPr bwMode="auto">
          <a:xfrm rot="5400000">
            <a:off x="4044599" y="1389415"/>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50" name="Right Arrow 7"/>
          <p:cNvSpPr>
            <a:spLocks noChangeArrowheads="1"/>
          </p:cNvSpPr>
          <p:nvPr/>
        </p:nvSpPr>
        <p:spPr bwMode="auto">
          <a:xfrm rot="5400000">
            <a:off x="4760216" y="1449295"/>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51" name="Right Arrow 7"/>
          <p:cNvSpPr>
            <a:spLocks noChangeArrowheads="1"/>
          </p:cNvSpPr>
          <p:nvPr/>
        </p:nvSpPr>
        <p:spPr bwMode="auto">
          <a:xfrm rot="16200000">
            <a:off x="3493837" y="5159727"/>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52" name="Right Arrow 7"/>
          <p:cNvSpPr>
            <a:spLocks noChangeArrowheads="1"/>
          </p:cNvSpPr>
          <p:nvPr/>
        </p:nvSpPr>
        <p:spPr bwMode="auto">
          <a:xfrm rot="16200000">
            <a:off x="3976162" y="5375889"/>
            <a:ext cx="548740" cy="331095"/>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53" name="Right Arrow 7"/>
          <p:cNvSpPr>
            <a:spLocks noChangeArrowheads="1"/>
          </p:cNvSpPr>
          <p:nvPr/>
        </p:nvSpPr>
        <p:spPr bwMode="auto">
          <a:xfrm rot="16200000">
            <a:off x="4810419" y="5235224"/>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grpSp>
        <p:nvGrpSpPr>
          <p:cNvPr id="19" name="Group 18"/>
          <p:cNvGrpSpPr/>
          <p:nvPr/>
        </p:nvGrpSpPr>
        <p:grpSpPr>
          <a:xfrm>
            <a:off x="76200" y="3152978"/>
            <a:ext cx="3216337" cy="3585258"/>
            <a:chOff x="38263" y="1892560"/>
            <a:chExt cx="3025674" cy="3435975"/>
          </a:xfrm>
        </p:grpSpPr>
        <p:pic>
          <p:nvPicPr>
            <p:cNvPr id="54" name="Pictur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64" y="1892560"/>
              <a:ext cx="3012271" cy="3127116"/>
            </a:xfrm>
            <a:prstGeom prst="rect">
              <a:avLst/>
            </a:prstGeom>
          </p:spPr>
        </p:pic>
        <p:sp>
          <p:nvSpPr>
            <p:cNvPr id="18" name="Rectangle 17"/>
            <p:cNvSpPr/>
            <p:nvPr/>
          </p:nvSpPr>
          <p:spPr>
            <a:xfrm>
              <a:off x="38263" y="5012416"/>
              <a:ext cx="3025674" cy="316119"/>
            </a:xfrm>
            <a:prstGeom prst="rect">
              <a:avLst/>
            </a:prstGeom>
            <a:solidFill>
              <a:srgbClr val="343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Industry 4.0</a:t>
              </a:r>
            </a:p>
          </p:txBody>
        </p:sp>
      </p:grpSp>
      <p:sp>
        <p:nvSpPr>
          <p:cNvPr id="57" name="Rounded Rectangle 56"/>
          <p:cNvSpPr/>
          <p:nvPr/>
        </p:nvSpPr>
        <p:spPr bwMode="auto">
          <a:xfrm>
            <a:off x="76200" y="652464"/>
            <a:ext cx="2974338" cy="986038"/>
          </a:xfrm>
          <a:prstGeom prst="roundRect">
            <a:avLst>
              <a:gd name="adj" fmla="val 569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59" name="Right Arrow 7"/>
          <p:cNvSpPr>
            <a:spLocks noChangeArrowheads="1"/>
          </p:cNvSpPr>
          <p:nvPr/>
        </p:nvSpPr>
        <p:spPr bwMode="auto">
          <a:xfrm rot="5400000">
            <a:off x="-86397" y="2250405"/>
            <a:ext cx="1400880" cy="334013"/>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60" name="Right Arrow 7"/>
          <p:cNvSpPr>
            <a:spLocks noChangeArrowheads="1"/>
          </p:cNvSpPr>
          <p:nvPr/>
        </p:nvSpPr>
        <p:spPr bwMode="auto">
          <a:xfrm rot="5400000">
            <a:off x="858165" y="2243007"/>
            <a:ext cx="1400880" cy="334013"/>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61" name="Right Arrow 7"/>
          <p:cNvSpPr>
            <a:spLocks noChangeArrowheads="1"/>
          </p:cNvSpPr>
          <p:nvPr/>
        </p:nvSpPr>
        <p:spPr bwMode="auto">
          <a:xfrm rot="5400000">
            <a:off x="1856418" y="2250405"/>
            <a:ext cx="1400880" cy="334013"/>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sp>
        <p:nvSpPr>
          <p:cNvPr id="58" name="Rounded Rectangle 57"/>
          <p:cNvSpPr/>
          <p:nvPr/>
        </p:nvSpPr>
        <p:spPr bwMode="auto">
          <a:xfrm>
            <a:off x="117205" y="1803566"/>
            <a:ext cx="2949014" cy="985507"/>
          </a:xfrm>
          <a:prstGeom prst="roundRect">
            <a:avLst>
              <a:gd name="adj" fmla="val 5693"/>
            </a:avLst>
          </a:prstGeom>
          <a:solidFill>
            <a:srgbClr val="F3FEB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62" name="Rectangle 61"/>
          <p:cNvSpPr/>
          <p:nvPr/>
        </p:nvSpPr>
        <p:spPr bwMode="auto">
          <a:xfrm>
            <a:off x="385844" y="1832141"/>
            <a:ext cx="2345521" cy="33855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Digital clones</a:t>
            </a:r>
          </a:p>
        </p:txBody>
      </p:sp>
      <p:pic>
        <p:nvPicPr>
          <p:cNvPr id="63" name="Picture 62"/>
          <p:cNvPicPr>
            <a:picLocks noChangeAspect="1"/>
          </p:cNvPicPr>
          <p:nvPr/>
        </p:nvPicPr>
        <p:blipFill>
          <a:blip r:embed="rId5" cstate="print">
            <a:clrChange>
              <a:clrFrom>
                <a:srgbClr val="EEEEEE"/>
              </a:clrFrom>
              <a:clrTo>
                <a:srgbClr val="EEEEE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323710" y="2067600"/>
            <a:ext cx="601061" cy="64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5" cstate="print">
            <a:clrChange>
              <a:clrFrom>
                <a:srgbClr val="EEEEEE"/>
              </a:clrFrom>
              <a:clrTo>
                <a:srgbClr val="EEEEE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270061" y="2086745"/>
            <a:ext cx="601061" cy="64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a:blip r:embed="rId5" cstate="print">
            <a:clrChange>
              <a:clrFrom>
                <a:srgbClr val="EEEEEE"/>
              </a:clrFrom>
              <a:clrTo>
                <a:srgbClr val="EEEEE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2231758" y="2039705"/>
            <a:ext cx="601061" cy="64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ight Arrow 7"/>
          <p:cNvSpPr>
            <a:spLocks noChangeArrowheads="1"/>
          </p:cNvSpPr>
          <p:nvPr/>
        </p:nvSpPr>
        <p:spPr bwMode="auto">
          <a:xfrm>
            <a:off x="3184178" y="4699688"/>
            <a:ext cx="548740" cy="331095"/>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2400">
              <a:solidFill>
                <a:srgbClr val="000000"/>
              </a:solidFill>
            </a:endParaRPr>
          </a:p>
        </p:txBody>
      </p:sp>
      <p:pic>
        <p:nvPicPr>
          <p:cNvPr id="20" name="Picture 19"/>
          <p:cNvPicPr>
            <a:picLocks noChangeAspect="1"/>
          </p:cNvPicPr>
          <p:nvPr/>
        </p:nvPicPr>
        <p:blipFill>
          <a:blip r:embed="rId13">
            <a:clrChange>
              <a:clrFrom>
                <a:srgbClr val="FFFFFF"/>
              </a:clrFrom>
              <a:clrTo>
                <a:srgbClr val="FFFFFF">
                  <a:alpha val="0"/>
                </a:srgbClr>
              </a:clrTo>
            </a:clrChange>
          </a:blip>
          <a:stretch>
            <a:fillRect/>
          </a:stretch>
        </p:blipFill>
        <p:spPr>
          <a:xfrm>
            <a:off x="714375" y="944563"/>
            <a:ext cx="1517383" cy="662178"/>
          </a:xfrm>
          <a:prstGeom prst="rect">
            <a:avLst/>
          </a:prstGeom>
        </p:spPr>
      </p:pic>
      <p:sp>
        <p:nvSpPr>
          <p:cNvPr id="68" name="Rectangle 67"/>
          <p:cNvSpPr/>
          <p:nvPr/>
        </p:nvSpPr>
        <p:spPr bwMode="auto">
          <a:xfrm>
            <a:off x="126730" y="633414"/>
            <a:ext cx="2872059" cy="33855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1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Workers</a:t>
            </a:r>
            <a:r>
              <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1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(managers / operators)</a:t>
            </a:r>
          </a:p>
        </p:txBody>
      </p:sp>
    </p:spTree>
    <p:extLst>
      <p:ext uri="{BB962C8B-B14F-4D97-AF65-F5344CB8AC3E}">
        <p14:creationId xmlns:p14="http://schemas.microsoft.com/office/powerpoint/2010/main" val="2725712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7396164" y="1090613"/>
            <a:ext cx="2840037"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1557338"/>
            <a:ext cx="19431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5172" name="Group 3"/>
          <p:cNvGrpSpPr>
            <a:grpSpLocks/>
          </p:cNvGrpSpPr>
          <p:nvPr/>
        </p:nvGrpSpPr>
        <p:grpSpPr bwMode="auto">
          <a:xfrm>
            <a:off x="5170488" y="4492625"/>
            <a:ext cx="1562100" cy="1524000"/>
            <a:chOff x="3790950" y="4653136"/>
            <a:chExt cx="1562100" cy="1524000"/>
          </a:xfrm>
        </p:grpSpPr>
        <p:pic>
          <p:nvPicPr>
            <p:cNvPr id="13517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517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2305087" y="910020"/>
            <a:ext cx="1749197"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Human</a:t>
            </a:r>
          </a:p>
        </p:txBody>
      </p:sp>
      <p:sp>
        <p:nvSpPr>
          <p:cNvPr id="10" name="Rectangle 9"/>
          <p:cNvSpPr/>
          <p:nvPr/>
        </p:nvSpPr>
        <p:spPr>
          <a:xfrm>
            <a:off x="8069647" y="786616"/>
            <a:ext cx="1492717"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Agent</a:t>
            </a:r>
          </a:p>
        </p:txBody>
      </p:sp>
      <p:sp>
        <p:nvSpPr>
          <p:cNvPr id="11" name="Rectangle 10"/>
          <p:cNvSpPr/>
          <p:nvPr/>
        </p:nvSpPr>
        <p:spPr>
          <a:xfrm>
            <a:off x="4836633" y="6034821"/>
            <a:ext cx="2390399"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Capability</a:t>
            </a:r>
          </a:p>
        </p:txBody>
      </p:sp>
      <p:sp>
        <p:nvSpPr>
          <p:cNvPr id="135176" name="Rectangle 7"/>
          <p:cNvSpPr>
            <a:spLocks noChangeArrowheads="1"/>
          </p:cNvSpPr>
          <p:nvPr/>
        </p:nvSpPr>
        <p:spPr bwMode="auto">
          <a:xfrm>
            <a:off x="2379664" y="38101"/>
            <a:ext cx="7678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fi-FI" sz="4000" b="1">
                <a:solidFill>
                  <a:srgbClr val="FF0000"/>
                </a:solidFill>
              </a:rPr>
              <a:t>Triangle of important concepts</a:t>
            </a:r>
          </a:p>
        </p:txBody>
      </p:sp>
      <p:sp>
        <p:nvSpPr>
          <p:cNvPr id="12" name="Rectangle 7"/>
          <p:cNvSpPr>
            <a:spLocks noChangeArrowheads="1"/>
          </p:cNvSpPr>
          <p:nvPr/>
        </p:nvSpPr>
        <p:spPr bwMode="auto">
          <a:xfrm>
            <a:off x="587569" y="4217549"/>
            <a:ext cx="33176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fi-FI" sz="2400" b="1" i="1" dirty="0">
                <a:solidFill>
                  <a:srgbClr val="FF0000"/>
                </a:solidFill>
              </a:rPr>
              <a:t>Cognitive cloning of humans involves cloning of their cognitive capabilities</a:t>
            </a:r>
          </a:p>
        </p:txBody>
      </p:sp>
    </p:spTree>
    <p:extLst>
      <p:ext uri="{BB962C8B-B14F-4D97-AF65-F5344CB8AC3E}">
        <p14:creationId xmlns:p14="http://schemas.microsoft.com/office/powerpoint/2010/main" val="3899560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7034213" y="2703514"/>
            <a:ext cx="11477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2425700"/>
            <a:ext cx="1944688" cy="20383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6196" name="Group 3"/>
          <p:cNvGrpSpPr>
            <a:grpSpLocks/>
          </p:cNvGrpSpPr>
          <p:nvPr/>
        </p:nvGrpSpPr>
        <p:grpSpPr bwMode="auto">
          <a:xfrm>
            <a:off x="8667750" y="4968875"/>
            <a:ext cx="1562100" cy="1524000"/>
            <a:chOff x="3790950" y="4653136"/>
            <a:chExt cx="1562100" cy="1524000"/>
          </a:xfrm>
        </p:grpSpPr>
        <p:pic>
          <p:nvPicPr>
            <p:cNvPr id="13621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621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6197" name="Rectangle 7"/>
          <p:cNvSpPr>
            <a:spLocks noChangeArrowheads="1"/>
          </p:cNvSpPr>
          <p:nvPr/>
        </p:nvSpPr>
        <p:spPr bwMode="auto">
          <a:xfrm>
            <a:off x="2128838" y="33338"/>
            <a:ext cx="789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fi-FI" b="1">
                <a:solidFill>
                  <a:srgbClr val="FF0000"/>
                </a:solidFill>
              </a:rPr>
              <a:t>Agents as proxy to external capabilities</a:t>
            </a:r>
          </a:p>
        </p:txBody>
      </p:sp>
      <p:pic>
        <p:nvPicPr>
          <p:cNvPr id="136198" name="Picture 12"/>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6954838" y="873126"/>
            <a:ext cx="11477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6199" name="Group 13"/>
          <p:cNvGrpSpPr>
            <a:grpSpLocks/>
          </p:cNvGrpSpPr>
          <p:nvPr/>
        </p:nvGrpSpPr>
        <p:grpSpPr bwMode="auto">
          <a:xfrm>
            <a:off x="8667750" y="728663"/>
            <a:ext cx="1562100" cy="1524000"/>
            <a:chOff x="3790950" y="4653136"/>
            <a:chExt cx="1562100" cy="1524000"/>
          </a:xfrm>
        </p:grpSpPr>
        <p:pic>
          <p:nvPicPr>
            <p:cNvPr id="13621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6216"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6200" name="Group 17"/>
          <p:cNvGrpSpPr>
            <a:grpSpLocks/>
          </p:cNvGrpSpPr>
          <p:nvPr/>
        </p:nvGrpSpPr>
        <p:grpSpPr bwMode="auto">
          <a:xfrm>
            <a:off x="8667750" y="2665413"/>
            <a:ext cx="1562100" cy="1524000"/>
            <a:chOff x="3790950" y="4653136"/>
            <a:chExt cx="1562100" cy="1524000"/>
          </a:xfrm>
        </p:grpSpPr>
        <p:pic>
          <p:nvPicPr>
            <p:cNvPr id="1362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6213"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6201" name="Picture 21"/>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7067551" y="5113339"/>
            <a:ext cx="114776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22"/>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4132263" y="2711451"/>
            <a:ext cx="13763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Up-Down Arrow 23"/>
          <p:cNvSpPr/>
          <p:nvPr/>
        </p:nvSpPr>
        <p:spPr bwMode="auto">
          <a:xfrm rot="5400000">
            <a:off x="3800476" y="2963863"/>
            <a:ext cx="373062"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25" name="Up-Down Arrow 24"/>
          <p:cNvSpPr/>
          <p:nvPr/>
        </p:nvSpPr>
        <p:spPr bwMode="auto">
          <a:xfrm rot="5400000">
            <a:off x="8121651" y="987426"/>
            <a:ext cx="373063"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26" name="Up-Down Arrow 25"/>
          <p:cNvSpPr/>
          <p:nvPr/>
        </p:nvSpPr>
        <p:spPr bwMode="auto">
          <a:xfrm rot="5400000">
            <a:off x="8216901" y="2922588"/>
            <a:ext cx="373062"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27" name="Up-Down Arrow 26"/>
          <p:cNvSpPr/>
          <p:nvPr/>
        </p:nvSpPr>
        <p:spPr bwMode="auto">
          <a:xfrm rot="5400000">
            <a:off x="8216901" y="5226051"/>
            <a:ext cx="373063"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cxnSp>
        <p:nvCxnSpPr>
          <p:cNvPr id="7" name="Straight Arrow Connector 6"/>
          <p:cNvCxnSpPr/>
          <p:nvPr/>
        </p:nvCxnSpPr>
        <p:spPr>
          <a:xfrm>
            <a:off x="5283201" y="3321050"/>
            <a:ext cx="2016125" cy="0"/>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283201" y="1677989"/>
            <a:ext cx="2016125" cy="1425575"/>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283201" y="3824289"/>
            <a:ext cx="2016125" cy="1760537"/>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729352" y="4618674"/>
            <a:ext cx="2449513" cy="1200150"/>
          </a:xfrm>
          <a:prstGeom prst="rect">
            <a:avLst/>
          </a:prstGeom>
          <a:solidFill>
            <a:schemeClr val="bg1">
              <a:lumMod val="85000"/>
            </a:schemeClr>
          </a:solidFill>
          <a:ln w="25400">
            <a:solidFill>
              <a:schemeClr val="tx1"/>
            </a:solidFill>
          </a:ln>
        </p:spPr>
        <p:txBody>
          <a:bodyPr>
            <a:spAutoFit/>
          </a:bodyPr>
          <a:lstStyle/>
          <a:p>
            <a:pPr eaLnBrk="0" fontAlgn="base" hangingPunct="0">
              <a:spcBef>
                <a:spcPct val="0"/>
              </a:spcBef>
              <a:spcAft>
                <a:spcPct val="0"/>
              </a:spcAft>
              <a:defRPr/>
            </a:pPr>
            <a:r>
              <a:rPr lang="en-US" dirty="0">
                <a:solidFill>
                  <a:srgbClr val="000000"/>
                </a:solidFill>
                <a:latin typeface="Arial" panose="020B0604020202020204" pitchFamily="34" charset="0"/>
                <a:cs typeface="Arial" panose="020B0604020202020204" pitchFamily="34" charset="0"/>
              </a:rPr>
              <a:t>Enhancing a human or a system (process) with some external capabilities-as-such </a:t>
            </a:r>
          </a:p>
        </p:txBody>
      </p:sp>
      <p:sp>
        <p:nvSpPr>
          <p:cNvPr id="30" name="Rectangle 7"/>
          <p:cNvSpPr>
            <a:spLocks noChangeArrowheads="1"/>
          </p:cNvSpPr>
          <p:nvPr/>
        </p:nvSpPr>
        <p:spPr bwMode="auto">
          <a:xfrm>
            <a:off x="239809" y="1483362"/>
            <a:ext cx="28081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fi-FI" sz="2400" b="1" i="1" dirty="0">
                <a:solidFill>
                  <a:srgbClr val="FF0000"/>
                </a:solidFill>
              </a:rPr>
              <a:t>… not yet cloning but step ahead …</a:t>
            </a:r>
          </a:p>
        </p:txBody>
      </p:sp>
    </p:spTree>
    <p:extLst>
      <p:ext uri="{BB962C8B-B14F-4D97-AF65-F5344CB8AC3E}">
        <p14:creationId xmlns:p14="http://schemas.microsoft.com/office/powerpoint/2010/main" val="2259635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495676"/>
            <a:ext cx="50292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712" y="1050975"/>
            <a:ext cx="4583160" cy="25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175" y="3602038"/>
            <a:ext cx="4376393" cy="31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6334125" y="25145"/>
            <a:ext cx="5629275" cy="922461"/>
          </a:xfrm>
          <a:prstGeom prst="rect">
            <a:avLst/>
          </a:prstGeom>
        </p:spPr>
        <p:txBody>
          <a:bodyPr/>
          <a:lstStyle/>
          <a:p>
            <a:pPr algn="ctr" eaLnBrk="0" fontAlgn="base" hangingPunct="0">
              <a:spcBef>
                <a:spcPct val="0"/>
              </a:spcBef>
              <a:spcAft>
                <a:spcPct val="0"/>
              </a:spcAft>
              <a:defRPr/>
            </a:pPr>
            <a:r>
              <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Arial"/>
              </a:rPr>
              <a:t>Read about agent-as-a-proxy in our </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Arial"/>
                <a:hlinkClick r:id="rId5"/>
              </a:rPr>
              <a:t>SmartResource</a:t>
            </a:r>
            <a:r>
              <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Arial"/>
                <a:hlinkClick r:id="rId5"/>
              </a:rPr>
              <a:t> and </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Arial"/>
                <a:hlinkClick r:id="rId5"/>
              </a:rPr>
              <a:t>UBIWARE</a:t>
            </a:r>
            <a:r>
              <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Arial"/>
                <a:hlinkClick r:id="rId5"/>
              </a:rPr>
              <a:t> projects</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Arial"/>
            </a:endParaRPr>
          </a:p>
          <a:p>
            <a:pPr algn="ctr" eaLnBrk="0" fontAlgn="base" hangingPunct="0">
              <a:spcBef>
                <a:spcPct val="0"/>
              </a:spcBef>
              <a:spcAft>
                <a:spcPct val="0"/>
              </a:spcAft>
              <a:defRPr/>
            </a:pPr>
            <a:r>
              <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Arial"/>
              </a:rPr>
              <a:t>(Tekes, 2004-2010)</a:t>
            </a:r>
          </a:p>
        </p:txBody>
      </p:sp>
      <p:sp>
        <p:nvSpPr>
          <p:cNvPr id="8" name="Rectangle 7"/>
          <p:cNvSpPr/>
          <p:nvPr/>
        </p:nvSpPr>
        <p:spPr bwMode="auto">
          <a:xfrm>
            <a:off x="358775" y="87313"/>
            <a:ext cx="5473700" cy="331311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10" name="Rectangle 9"/>
          <p:cNvSpPr/>
          <p:nvPr/>
        </p:nvSpPr>
        <p:spPr>
          <a:xfrm>
            <a:off x="328086" y="88057"/>
            <a:ext cx="5442516" cy="107721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en-US" sz="3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Autonomous agent</a:t>
            </a:r>
          </a:p>
          <a:p>
            <a:pPr algn="r" eaLnBrk="0" fontAlgn="base" hangingPunct="0">
              <a:spcBef>
                <a:spcPct val="0"/>
              </a:spcBef>
              <a:spcAft>
                <a:spcPct val="0"/>
              </a:spcAft>
              <a:defRPr/>
            </a:pPr>
            <a:r>
              <a:rPr lang="en-US" sz="3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(software robot) as a proxy</a:t>
            </a:r>
          </a:p>
        </p:txBody>
      </p:sp>
      <p:pic>
        <p:nvPicPr>
          <p:cNvPr id="1372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475" y="1900239"/>
            <a:ext cx="2020888" cy="83978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Left-Right Arrow 10"/>
          <p:cNvSpPr/>
          <p:nvPr/>
        </p:nvSpPr>
        <p:spPr>
          <a:xfrm>
            <a:off x="2606676" y="2205039"/>
            <a:ext cx="2016125" cy="230187"/>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7226" name="Picture 15"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1638" y="1368426"/>
            <a:ext cx="13208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81241" y="1368417"/>
            <a:ext cx="1938352" cy="523220"/>
          </a:xfrm>
          <a:prstGeom prst="rect">
            <a:avLst/>
          </a:prstGeom>
          <a:noFill/>
        </p:spPr>
        <p:txBody>
          <a:bodyPr wrap="none">
            <a:spAutoFit/>
          </a:bodyPr>
          <a:lstStyle/>
          <a:p>
            <a:pPr algn="ctr" eaLnBrk="0" fontAlgn="base" hangingPunct="0">
              <a:spcBef>
                <a:spcPct val="0"/>
              </a:spcBef>
              <a:spcAft>
                <a:spcPct val="0"/>
              </a:spcAft>
              <a:defRPr/>
            </a:pPr>
            <a:r>
              <a:rPr lang="en-US" sz="28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Process</a:t>
            </a:r>
          </a:p>
        </p:txBody>
      </p:sp>
      <p:sp>
        <p:nvSpPr>
          <p:cNvPr id="15" name="Rectangle 14"/>
          <p:cNvSpPr/>
          <p:nvPr/>
        </p:nvSpPr>
        <p:spPr>
          <a:xfrm>
            <a:off x="4419124" y="1149095"/>
            <a:ext cx="1483676" cy="738664"/>
          </a:xfrm>
          <a:prstGeom prst="rect">
            <a:avLst/>
          </a:prstGeom>
          <a:noFill/>
        </p:spPr>
        <p:txBody>
          <a:bodyPr wrap="none">
            <a:spAutoFit/>
          </a:bodyPr>
          <a:lstStyle/>
          <a:p>
            <a:pPr algn="ctr" eaLnBrk="0" fontAlgn="base" hangingPunct="0">
              <a:spcBef>
                <a:spcPct val="0"/>
              </a:spcBef>
              <a:spcAft>
                <a:spcPct val="0"/>
              </a:spcAft>
              <a:defRPr/>
            </a:pPr>
            <a:r>
              <a:rPr lang="en-US" sz="1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Process</a:t>
            </a:r>
          </a:p>
          <a:p>
            <a:pPr algn="ctr" eaLnBrk="0" fontAlgn="base" hangingPunct="0">
              <a:spcBef>
                <a:spcPct val="0"/>
              </a:spcBef>
              <a:spcAft>
                <a:spcPct val="0"/>
              </a:spcAft>
              <a:defRPr/>
            </a:pPr>
            <a:r>
              <a:rPr lang="en-US" sz="1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Component</a:t>
            </a:r>
          </a:p>
          <a:p>
            <a:pPr algn="ctr" eaLnBrk="0" fontAlgn="base" hangingPunct="0">
              <a:spcBef>
                <a:spcPct val="0"/>
              </a:spcBef>
              <a:spcAft>
                <a:spcPct val="0"/>
              </a:spcAft>
              <a:defRPr/>
            </a:pPr>
            <a:r>
              <a:rPr lang="en-US" sz="1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(participant)</a:t>
            </a:r>
          </a:p>
        </p:txBody>
      </p:sp>
      <p:sp>
        <p:nvSpPr>
          <p:cNvPr id="16" name="Rectangle 15"/>
          <p:cNvSpPr/>
          <p:nvPr/>
        </p:nvSpPr>
        <p:spPr>
          <a:xfrm>
            <a:off x="377586" y="-35005"/>
            <a:ext cx="498855" cy="769441"/>
          </a:xfrm>
          <a:prstGeom prst="rect">
            <a:avLst/>
          </a:prstGeom>
          <a:noFill/>
        </p:spPr>
        <p:txBody>
          <a:bodyPr wrap="none">
            <a:spAutoFit/>
          </a:bodyPr>
          <a:lstStyle/>
          <a:p>
            <a:pPr algn="ctr" eaLnBrk="0" fontAlgn="base" hangingPunct="0">
              <a:spcBef>
                <a:spcPct val="0"/>
              </a:spcBef>
              <a:spcAft>
                <a:spcPct val="0"/>
              </a:spcAft>
              <a:defRPr/>
            </a:pPr>
            <a:r>
              <a:rPr lang="en-US" sz="4400" b="1" dirty="0">
                <a:ln w="10541" cmpd="sng">
                  <a:solidFill>
                    <a:srgbClr val="BBE0E3">
                      <a:shade val="88000"/>
                      <a:satMod val="110000"/>
                    </a:srgbClr>
                  </a:solidFill>
                  <a:prstDash val="solid"/>
                </a:ln>
                <a:solidFill>
                  <a:srgbClr val="FF0000"/>
                </a:solidFill>
                <a:latin typeface="Arial" panose="020B0604020202020204" pitchFamily="34" charset="0"/>
                <a:cs typeface="Arial" panose="020B0604020202020204" pitchFamily="34" charset="0"/>
              </a:rPr>
              <a:t>I.</a:t>
            </a:r>
          </a:p>
        </p:txBody>
      </p:sp>
      <p:pic>
        <p:nvPicPr>
          <p:cNvPr id="137230" name="Picture 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7401" y="1898650"/>
            <a:ext cx="10906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791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606675"/>
            <a:ext cx="1944688" cy="20383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8243" name="Rectangle 7"/>
          <p:cNvSpPr>
            <a:spLocks noChangeArrowheads="1"/>
          </p:cNvSpPr>
          <p:nvPr/>
        </p:nvSpPr>
        <p:spPr bwMode="auto">
          <a:xfrm>
            <a:off x="596900" y="148181"/>
            <a:ext cx="69675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fi-FI" b="1">
                <a:solidFill>
                  <a:srgbClr val="FF0000"/>
                </a:solidFill>
              </a:rPr>
              <a:t>Agents as smart, autonomous,</a:t>
            </a:r>
          </a:p>
          <a:p>
            <a:pPr fontAlgn="base">
              <a:spcBef>
                <a:spcPct val="0"/>
              </a:spcBef>
              <a:spcAft>
                <a:spcPct val="0"/>
              </a:spcAft>
              <a:buNone/>
            </a:pPr>
            <a:r>
              <a:rPr lang="en-US" altLang="fi-FI" b="1" dirty="0">
                <a:solidFill>
                  <a:srgbClr val="FF0000"/>
                </a:solidFill>
              </a:rPr>
              <a:t>personalized, trainable capabilities</a:t>
            </a:r>
          </a:p>
        </p:txBody>
      </p:sp>
      <p:pic>
        <p:nvPicPr>
          <p:cNvPr id="13" name="Picture 12"/>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816081" y="254876"/>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45" name="Group 13"/>
          <p:cNvGrpSpPr>
            <a:grpSpLocks/>
          </p:cNvGrpSpPr>
          <p:nvPr/>
        </p:nvGrpSpPr>
        <p:grpSpPr bwMode="auto">
          <a:xfrm>
            <a:off x="8485188" y="989013"/>
            <a:ext cx="608012" cy="576262"/>
            <a:chOff x="3790950" y="4653136"/>
            <a:chExt cx="1562100" cy="1524000"/>
          </a:xfrm>
        </p:grpSpPr>
        <p:pic>
          <p:nvPicPr>
            <p:cNvPr id="13826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4451682" y="5270292"/>
              <a:ext cx="534294"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8268"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8246" name="Picture 22"/>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4008438" y="2892426"/>
            <a:ext cx="13763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Up-Down Arrow 23"/>
          <p:cNvSpPr/>
          <p:nvPr/>
        </p:nvSpPr>
        <p:spPr bwMode="auto">
          <a:xfrm rot="5400000">
            <a:off x="3676651" y="3144838"/>
            <a:ext cx="373062"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cxnSp>
        <p:nvCxnSpPr>
          <p:cNvPr id="29" name="Straight Arrow Connector 28"/>
          <p:cNvCxnSpPr/>
          <p:nvPr/>
        </p:nvCxnSpPr>
        <p:spPr>
          <a:xfrm flipV="1">
            <a:off x="5124451" y="1412875"/>
            <a:ext cx="3260725" cy="1906588"/>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87938" y="3465514"/>
            <a:ext cx="2087562" cy="369887"/>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774826" y="5084763"/>
            <a:ext cx="3673475" cy="1200150"/>
          </a:xfrm>
          <a:prstGeom prst="rect">
            <a:avLst/>
          </a:prstGeom>
          <a:solidFill>
            <a:schemeClr val="bg1">
              <a:lumMod val="85000"/>
            </a:schemeClr>
          </a:solidFill>
          <a:ln w="25400">
            <a:solidFill>
              <a:schemeClr val="tx1"/>
            </a:solidFill>
          </a:ln>
        </p:spPr>
        <p:txBody>
          <a:bodyPr>
            <a:spAutoFit/>
          </a:bodyPr>
          <a:lstStyle/>
          <a:p>
            <a:pPr eaLnBrk="0" fontAlgn="base" hangingPunct="0">
              <a:spcBef>
                <a:spcPct val="0"/>
              </a:spcBef>
              <a:spcAft>
                <a:spcPct val="0"/>
              </a:spcAft>
              <a:defRPr/>
            </a:pPr>
            <a:r>
              <a:rPr lang="en-US" dirty="0">
                <a:solidFill>
                  <a:srgbClr val="000000"/>
                </a:solidFill>
                <a:latin typeface="Arial" panose="020B0604020202020204" pitchFamily="34" charset="0"/>
                <a:cs typeface="Arial" panose="020B0604020202020204" pitchFamily="34" charset="0"/>
              </a:rPr>
              <a:t>Enhancing a human or a system (process) with personalized, trainable and evolving autonomous capabilities</a:t>
            </a:r>
          </a:p>
        </p:txBody>
      </p:sp>
      <p:pic>
        <p:nvPicPr>
          <p:cNvPr id="30" name="Picture 29"/>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591946" y="2832433"/>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52" name="Group 31"/>
          <p:cNvGrpSpPr>
            <a:grpSpLocks/>
          </p:cNvGrpSpPr>
          <p:nvPr/>
        </p:nvGrpSpPr>
        <p:grpSpPr bwMode="auto">
          <a:xfrm>
            <a:off x="7259638" y="3573463"/>
            <a:ext cx="609600" cy="576262"/>
            <a:chOff x="3790950" y="4653136"/>
            <a:chExt cx="1562100" cy="1524000"/>
          </a:xfrm>
        </p:grpSpPr>
        <p:pic>
          <p:nvPicPr>
            <p:cNvPr id="138263"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49961" y="5270292"/>
              <a:ext cx="536972"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8265"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253" name="Group 10"/>
          <p:cNvGrpSpPr>
            <a:grpSpLocks/>
          </p:cNvGrpSpPr>
          <p:nvPr/>
        </p:nvGrpSpPr>
        <p:grpSpPr bwMode="auto">
          <a:xfrm>
            <a:off x="9520238" y="279400"/>
            <a:ext cx="1008062" cy="1517650"/>
            <a:chOff x="7956376" y="54351"/>
            <a:chExt cx="1008112" cy="1517940"/>
          </a:xfrm>
        </p:grpSpPr>
        <p:sp>
          <p:nvSpPr>
            <p:cNvPr id="10" name="Rounded Rectangle 9"/>
            <p:cNvSpPr/>
            <p:nvPr/>
          </p:nvSpPr>
          <p:spPr>
            <a:xfrm>
              <a:off x="7956376" y="54351"/>
              <a:ext cx="1008112" cy="15179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8261" name="Picture 1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4721" y="276147"/>
              <a:ext cx="910757" cy="5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Magnetic Disk 8"/>
            <p:cNvSpPr/>
            <p:nvPr/>
          </p:nvSpPr>
          <p:spPr>
            <a:xfrm>
              <a:off x="8100845" y="995919"/>
              <a:ext cx="719174" cy="416004"/>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grpSp>
      <p:grpSp>
        <p:nvGrpSpPr>
          <p:cNvPr id="138254" name="Group 41"/>
          <p:cNvGrpSpPr>
            <a:grpSpLocks/>
          </p:cNvGrpSpPr>
          <p:nvPr/>
        </p:nvGrpSpPr>
        <p:grpSpPr bwMode="auto">
          <a:xfrm>
            <a:off x="8577264" y="4167188"/>
            <a:ext cx="1190625" cy="1854200"/>
            <a:chOff x="7956376" y="54351"/>
            <a:chExt cx="1008112" cy="1517940"/>
          </a:xfrm>
        </p:grpSpPr>
        <p:sp>
          <p:nvSpPr>
            <p:cNvPr id="43" name="Rounded Rectangle 42"/>
            <p:cNvSpPr/>
            <p:nvPr/>
          </p:nvSpPr>
          <p:spPr>
            <a:xfrm>
              <a:off x="7956376" y="54351"/>
              <a:ext cx="1008112" cy="15179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8258" name="Picture 1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4721" y="276147"/>
              <a:ext cx="910757" cy="5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lowchart: Magnetic Disk 44"/>
            <p:cNvSpPr/>
            <p:nvPr/>
          </p:nvSpPr>
          <p:spPr>
            <a:xfrm>
              <a:off x="8100200" y="996565"/>
              <a:ext cx="720464" cy="415874"/>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grpSp>
      <p:cxnSp>
        <p:nvCxnSpPr>
          <p:cNvPr id="46" name="Straight Arrow Connector 45"/>
          <p:cNvCxnSpPr>
            <a:endCxn id="138258" idx="1"/>
          </p:cNvCxnSpPr>
          <p:nvPr/>
        </p:nvCxnSpPr>
        <p:spPr>
          <a:xfrm>
            <a:off x="7791451" y="3941764"/>
            <a:ext cx="854075" cy="833437"/>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38261" idx="1"/>
          </p:cNvCxnSpPr>
          <p:nvPr/>
        </p:nvCxnSpPr>
        <p:spPr>
          <a:xfrm flipV="1">
            <a:off x="9048751" y="776288"/>
            <a:ext cx="530225" cy="33496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32" name="Rectangle 7"/>
          <p:cNvSpPr>
            <a:spLocks noChangeArrowheads="1"/>
          </p:cNvSpPr>
          <p:nvPr/>
        </p:nvSpPr>
        <p:spPr bwMode="auto">
          <a:xfrm>
            <a:off x="182659" y="1850923"/>
            <a:ext cx="4740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fi-FI" sz="2400" b="1" i="1" dirty="0">
                <a:solidFill>
                  <a:srgbClr val="FF0000"/>
                </a:solidFill>
              </a:rPr>
              <a:t>… not yet cloning but closer …</a:t>
            </a:r>
          </a:p>
        </p:txBody>
      </p:sp>
    </p:spTree>
    <p:extLst>
      <p:ext uri="{BB962C8B-B14F-4D97-AF65-F5344CB8AC3E}">
        <p14:creationId xmlns:p14="http://schemas.microsoft.com/office/powerpoint/2010/main" val="1177499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3295650"/>
            <a:ext cx="4127500" cy="271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135" y="1523981"/>
            <a:ext cx="5691328" cy="447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6175170" y="15876"/>
            <a:ext cx="5959679"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600" b="1" dirty="0">
                <a:solidFill>
                  <a:srgbClr val="000000"/>
                </a:solidFill>
                <a:effectLst>
                  <a:outerShdw blurRad="38100" dist="38100" dir="2700000" algn="tl">
                    <a:srgbClr val="000000">
                      <a:alpha val="43137"/>
                    </a:srgbClr>
                  </a:outerShdw>
                </a:effectLst>
              </a:rPr>
              <a:t>Cellular Collective Intelligence</a:t>
            </a:r>
            <a:endParaRPr lang="en-US" altLang="en-US" sz="3600" dirty="0">
              <a:solidFill>
                <a:srgbClr val="000000"/>
              </a:solidFill>
            </a:endParaRPr>
          </a:p>
          <a:p>
            <a:pPr eaLnBrk="1" hangingPunct="1">
              <a:defRPr/>
            </a:pPr>
            <a:r>
              <a:rPr lang="en-US" altLang="en-US" sz="2000" b="1" dirty="0">
                <a:solidFill>
                  <a:srgbClr val="FF0000"/>
                </a:solidFill>
              </a:rPr>
              <a:t>(“me” and “my” “pocket advisors”)</a:t>
            </a:r>
          </a:p>
        </p:txBody>
      </p:sp>
      <p:sp>
        <p:nvSpPr>
          <p:cNvPr id="33" name="Rectangle 32"/>
          <p:cNvSpPr/>
          <p:nvPr/>
        </p:nvSpPr>
        <p:spPr bwMode="auto">
          <a:xfrm>
            <a:off x="400051" y="1"/>
            <a:ext cx="5724525" cy="314166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34" name="Rectangle 33"/>
          <p:cNvSpPr/>
          <p:nvPr/>
        </p:nvSpPr>
        <p:spPr>
          <a:xfrm>
            <a:off x="400053" y="14100"/>
            <a:ext cx="5700682" cy="10772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en-US"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Autonomous agent (software robot) as a</a:t>
            </a:r>
          </a:p>
          <a:p>
            <a:pPr algn="r" eaLnBrk="0" fontAlgn="base" hangingPunct="0">
              <a:spcBef>
                <a:spcPct val="0"/>
              </a:spcBef>
              <a:spcAft>
                <a:spcPct val="0"/>
              </a:spcAft>
              <a:defRPr/>
            </a:pPr>
            <a:r>
              <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“pocket advisor”</a:t>
            </a:r>
          </a:p>
          <a:p>
            <a:pPr algn="r" eaLnBrk="0" fontAlgn="base" hangingPunct="0">
              <a:spcBef>
                <a:spcPct val="0"/>
              </a:spcBef>
              <a:spcAft>
                <a:spcPct val="0"/>
              </a:spcAft>
              <a:defRPr/>
            </a:pPr>
            <a:r>
              <a:rPr lang="en-US"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or digital enhancement of human intelligence</a:t>
            </a:r>
          </a:p>
        </p:txBody>
      </p:sp>
      <p:pic>
        <p:nvPicPr>
          <p:cNvPr id="1392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9" y="1868489"/>
            <a:ext cx="2020887" cy="8413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7" name="Left-Right Arrow 36"/>
          <p:cNvSpPr/>
          <p:nvPr/>
        </p:nvSpPr>
        <p:spPr>
          <a:xfrm>
            <a:off x="2608264" y="2166939"/>
            <a:ext cx="769937" cy="231775"/>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39" name="Rectangle 38"/>
          <p:cNvSpPr/>
          <p:nvPr/>
        </p:nvSpPr>
        <p:spPr>
          <a:xfrm>
            <a:off x="557008" y="1345956"/>
            <a:ext cx="1938352" cy="523220"/>
          </a:xfrm>
          <a:prstGeom prst="rect">
            <a:avLst/>
          </a:prstGeom>
          <a:noFill/>
        </p:spPr>
        <p:txBody>
          <a:bodyPr wrap="none">
            <a:spAutoFit/>
          </a:bodyPr>
          <a:lstStyle/>
          <a:p>
            <a:pPr algn="ctr" eaLnBrk="0" fontAlgn="base" hangingPunct="0">
              <a:spcBef>
                <a:spcPct val="0"/>
              </a:spcBef>
              <a:spcAft>
                <a:spcPct val="0"/>
              </a:spcAft>
              <a:defRPr/>
            </a:pPr>
            <a:r>
              <a:rPr lang="en-US" sz="28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Process</a:t>
            </a:r>
          </a:p>
        </p:txBody>
      </p:sp>
      <p:grpSp>
        <p:nvGrpSpPr>
          <p:cNvPr id="139274" name="Group 14"/>
          <p:cNvGrpSpPr>
            <a:grpSpLocks/>
          </p:cNvGrpSpPr>
          <p:nvPr/>
        </p:nvGrpSpPr>
        <p:grpSpPr bwMode="auto">
          <a:xfrm>
            <a:off x="3443288" y="1727201"/>
            <a:ext cx="2590800" cy="1350963"/>
            <a:chOff x="2988936" y="1429529"/>
            <a:chExt cx="2329089" cy="1191201"/>
          </a:xfrm>
        </p:grpSpPr>
        <p:pic>
          <p:nvPicPr>
            <p:cNvPr id="1392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150" y="1429529"/>
              <a:ext cx="1439875" cy="119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988936" y="1429529"/>
              <a:ext cx="936202" cy="1191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grpSp>
          <p:nvGrpSpPr>
            <p:cNvPr id="139280" name="Group 6"/>
            <p:cNvGrpSpPr>
              <a:grpSpLocks/>
            </p:cNvGrpSpPr>
            <p:nvPr/>
          </p:nvGrpSpPr>
          <p:grpSpPr bwMode="auto">
            <a:xfrm>
              <a:off x="3125282" y="1520985"/>
              <a:ext cx="679187" cy="1039547"/>
              <a:chOff x="5838480" y="3582504"/>
              <a:chExt cx="667170" cy="1039547"/>
            </a:xfrm>
          </p:grpSpPr>
          <p:sp>
            <p:nvSpPr>
              <p:cNvPr id="5" name="Rectangle 4"/>
              <p:cNvSpPr/>
              <p:nvPr/>
            </p:nvSpPr>
            <p:spPr>
              <a:xfrm>
                <a:off x="5839127" y="3582033"/>
                <a:ext cx="665896" cy="104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pic>
            <p:nvPicPr>
              <p:cNvPr id="139282" name="Picture 15" descr="CA0NW12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4109" y="3635469"/>
                <a:ext cx="628095" cy="89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0" name="Rectangle 39"/>
          <p:cNvSpPr/>
          <p:nvPr/>
        </p:nvSpPr>
        <p:spPr>
          <a:xfrm>
            <a:off x="3324273" y="1080259"/>
            <a:ext cx="2776462" cy="646331"/>
          </a:xfrm>
          <a:prstGeom prst="rect">
            <a:avLst/>
          </a:prstGeom>
          <a:noFill/>
        </p:spPr>
        <p:txBody>
          <a:bodyPr>
            <a:spAutoFit/>
          </a:bodyPr>
          <a:lstStyle/>
          <a:p>
            <a:pPr algn="ctr" eaLnBrk="0" fontAlgn="base" hangingPunct="0">
              <a:spcBef>
                <a:spcPct val="0"/>
              </a:spcBef>
              <a:spcAft>
                <a:spcPct val="0"/>
              </a:spcAft>
              <a:defRPr/>
            </a:pPr>
            <a:r>
              <a:rPr lang="en-US"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Digitally Enhanced</a:t>
            </a:r>
          </a:p>
          <a:p>
            <a:pPr algn="ctr" eaLnBrk="0" fontAlgn="base" hangingPunct="0">
              <a:spcBef>
                <a:spcPct val="0"/>
              </a:spcBef>
              <a:spcAft>
                <a:spcPct val="0"/>
              </a:spcAft>
              <a:defRPr/>
            </a:pPr>
            <a:r>
              <a:rPr lang="en-US"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human</a:t>
            </a:r>
          </a:p>
        </p:txBody>
      </p:sp>
      <p:sp>
        <p:nvSpPr>
          <p:cNvPr id="17" name="Rectangle 16"/>
          <p:cNvSpPr/>
          <p:nvPr/>
        </p:nvSpPr>
        <p:spPr>
          <a:xfrm>
            <a:off x="375245" y="-6430"/>
            <a:ext cx="655949" cy="769441"/>
          </a:xfrm>
          <a:prstGeom prst="rect">
            <a:avLst/>
          </a:prstGeom>
          <a:noFill/>
        </p:spPr>
        <p:txBody>
          <a:bodyPr wrap="none">
            <a:spAutoFit/>
          </a:bodyPr>
          <a:lstStyle/>
          <a:p>
            <a:pPr algn="ctr" eaLnBrk="0" fontAlgn="base" hangingPunct="0">
              <a:spcBef>
                <a:spcPct val="0"/>
              </a:spcBef>
              <a:spcAft>
                <a:spcPct val="0"/>
              </a:spcAft>
              <a:defRPr/>
            </a:pPr>
            <a:r>
              <a:rPr lang="en-US" sz="4400" b="1" dirty="0">
                <a:ln w="10541" cmpd="sng">
                  <a:solidFill>
                    <a:srgbClr val="BBE0E3">
                      <a:shade val="88000"/>
                      <a:satMod val="110000"/>
                    </a:srgbClr>
                  </a:solidFill>
                  <a:prstDash val="solid"/>
                </a:ln>
                <a:solidFill>
                  <a:srgbClr val="FF0000"/>
                </a:solidFill>
                <a:latin typeface="Arial" panose="020B0604020202020204" pitchFamily="34" charset="0"/>
                <a:cs typeface="Arial" panose="020B0604020202020204" pitchFamily="34" charset="0"/>
              </a:rPr>
              <a:t>II.</a:t>
            </a:r>
          </a:p>
        </p:txBody>
      </p:sp>
      <p:sp>
        <p:nvSpPr>
          <p:cNvPr id="2" name="TextBox 1"/>
          <p:cNvSpPr txBox="1"/>
          <p:nvPr/>
        </p:nvSpPr>
        <p:spPr>
          <a:xfrm>
            <a:off x="515938" y="6097589"/>
            <a:ext cx="3916362" cy="708025"/>
          </a:xfrm>
          <a:prstGeom prst="rect">
            <a:avLst/>
          </a:prstGeom>
          <a:solidFill>
            <a:schemeClr val="bg1">
              <a:lumMod val="85000"/>
            </a:schemeClr>
          </a:solidFill>
          <a:ln w="25400">
            <a:solidFill>
              <a:srgbClr val="FF0000"/>
            </a:solidFill>
          </a:ln>
        </p:spPr>
        <p:txBody>
          <a:bodyPr>
            <a:spAutoFit/>
          </a:bodyPr>
          <a:lstStyle/>
          <a:p>
            <a:pPr eaLnBrk="0" fontAlgn="base" hangingPunct="0">
              <a:spcBef>
                <a:spcPct val="0"/>
              </a:spcBef>
              <a:spcAft>
                <a:spcPct val="0"/>
              </a:spcAft>
              <a:defRPr/>
            </a:pPr>
            <a:r>
              <a:rPr lang="en-US" sz="2000" dirty="0">
                <a:solidFill>
                  <a:srgbClr val="000000"/>
                </a:solidFill>
                <a:latin typeface="Bernard MT Condensed" panose="02050806060905020404" pitchFamily="18" charset="0"/>
                <a:cs typeface="Arial" panose="020B0604020202020204" pitchFamily="34" charset="0"/>
              </a:rPr>
              <a:t>Personal advisors must be trained synchronously with the human host.</a:t>
            </a:r>
          </a:p>
        </p:txBody>
      </p:sp>
      <p:sp>
        <p:nvSpPr>
          <p:cNvPr id="3" name="Rectangle 2"/>
          <p:cNvSpPr/>
          <p:nvPr/>
        </p:nvSpPr>
        <p:spPr>
          <a:xfrm>
            <a:off x="4712504" y="6062188"/>
            <a:ext cx="7363609" cy="738664"/>
          </a:xfrm>
          <a:prstGeom prst="rect">
            <a:avLst/>
          </a:prstGeom>
          <a:solidFill>
            <a:schemeClr val="bg1">
              <a:lumMod val="85000"/>
            </a:schemeClr>
          </a:solidFill>
          <a:ln w="19050">
            <a:solidFill>
              <a:schemeClr val="tx1"/>
            </a:solidFill>
          </a:ln>
        </p:spPr>
        <p:txBody>
          <a:bodyPr wrap="square">
            <a:spAutoFit/>
          </a:bodyPr>
          <a:lstStyle/>
          <a:p>
            <a:r>
              <a:rPr lang="fi-FI" sz="1400" dirty="0">
                <a:solidFill>
                  <a:srgbClr val="000000"/>
                </a:solidFill>
                <a:latin typeface="Times New Roman" panose="02020603050405020304" pitchFamily="18" charset="0"/>
                <a:ea typeface="Times New Roman" panose="02020603050405020304" pitchFamily="18" charset="0"/>
              </a:rPr>
              <a:t>Gavriushenko, M., Kaikova, O., &amp; Terziyan, V. (2020). </a:t>
            </a:r>
            <a:r>
              <a:rPr lang="en-US" sz="1400" u="sng" dirty="0">
                <a:solidFill>
                  <a:srgbClr val="000000"/>
                </a:solidFill>
                <a:latin typeface="Times New Roman" panose="02020603050405020304" pitchFamily="18" charset="0"/>
                <a:ea typeface="Times New Roman" panose="02020603050405020304" pitchFamily="18" charset="0"/>
                <a:hlinkClick r:id="rId7"/>
              </a:rPr>
              <a:t>Bridging Human and Machine Learning for the Needs of Collective Intelligence Development</a:t>
            </a:r>
            <a:r>
              <a:rPr lang="en-US" sz="1400" dirty="0">
                <a:solidFill>
                  <a:srgbClr val="000000"/>
                </a:solidFill>
                <a:latin typeface="Times New Roman" panose="02020603050405020304" pitchFamily="18" charset="0"/>
                <a:ea typeface="Times New Roman" panose="02020603050405020304" pitchFamily="18" charset="0"/>
              </a:rPr>
              <a:t>. </a:t>
            </a:r>
            <a:r>
              <a:rPr lang="en-US" sz="1400" i="1" u="sng" dirty="0">
                <a:solidFill>
                  <a:srgbClr val="000000"/>
                </a:solidFill>
                <a:latin typeface="Times New Roman" panose="02020603050405020304" pitchFamily="18" charset="0"/>
                <a:ea typeface="Times New Roman" panose="02020603050405020304" pitchFamily="18" charset="0"/>
                <a:hlinkClick r:id="rId8"/>
              </a:rPr>
              <a:t>Procedia Manufacturing</a:t>
            </a:r>
            <a:r>
              <a:rPr lang="en-US" sz="1400" dirty="0">
                <a:solidFill>
                  <a:srgbClr val="000000"/>
                </a:solidFill>
                <a:latin typeface="Times New Roman" panose="02020603050405020304" pitchFamily="18" charset="0"/>
                <a:ea typeface="Times New Roman" panose="02020603050405020304" pitchFamily="18" charset="0"/>
              </a:rPr>
              <a:t>, </a:t>
            </a:r>
            <a:r>
              <a:rPr lang="en-US" sz="1400" i="1" dirty="0">
                <a:solidFill>
                  <a:srgbClr val="000000"/>
                </a:solidFill>
                <a:latin typeface="Times New Roman" panose="02020603050405020304" pitchFamily="18" charset="0"/>
                <a:ea typeface="Times New Roman" panose="02020603050405020304" pitchFamily="18" charset="0"/>
              </a:rPr>
              <a:t>42</a:t>
            </a:r>
            <a:r>
              <a:rPr lang="en-US" sz="1400" dirty="0">
                <a:solidFill>
                  <a:srgbClr val="000000"/>
                </a:solidFill>
                <a:latin typeface="Times New Roman" panose="02020603050405020304" pitchFamily="18" charset="0"/>
                <a:ea typeface="Times New Roman" panose="02020603050405020304" pitchFamily="18" charset="0"/>
              </a:rPr>
              <a:t>, 302-306. Elsevier. doi:10.1016/j.promfg.2020.02.092</a:t>
            </a:r>
            <a:endParaRPr lang="en-US" sz="1400" dirty="0"/>
          </a:p>
        </p:txBody>
      </p:sp>
    </p:spTree>
    <p:extLst>
      <p:ext uri="{BB962C8B-B14F-4D97-AF65-F5344CB8AC3E}">
        <p14:creationId xmlns:p14="http://schemas.microsoft.com/office/powerpoint/2010/main" val="3275232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TotalTime>
  <Words>1130</Words>
  <Application>Microsoft Office PowerPoint</Application>
  <PresentationFormat>Widescreen</PresentationFormat>
  <Paragraphs>135</Paragraphs>
  <Slides>21</Slides>
  <Notes>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21</vt:i4>
      </vt:variant>
    </vt:vector>
  </HeadingPairs>
  <TitlesOfParts>
    <vt:vector size="33" baseType="lpstr">
      <vt:lpstr>Arial</vt:lpstr>
      <vt:lpstr>Bernard MT Condensed</vt:lpstr>
      <vt:lpstr>Calibri</vt:lpstr>
      <vt:lpstr>Calibri Light</vt:lpstr>
      <vt:lpstr>Montserrat</vt:lpstr>
      <vt:lpstr>Times New Roman</vt:lpstr>
      <vt:lpstr>Office Theme</vt:lpstr>
      <vt:lpstr>12_Default Design</vt:lpstr>
      <vt:lpstr>Default Design</vt:lpstr>
      <vt:lpstr>6_Default Design</vt:lpstr>
      <vt:lpstr>131_Office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81</cp:revision>
  <dcterms:created xsi:type="dcterms:W3CDTF">2020-10-19T08:16:34Z</dcterms:created>
  <dcterms:modified xsi:type="dcterms:W3CDTF">2024-03-15T14:07:19Z</dcterms:modified>
</cp:coreProperties>
</file>